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  <p:sldId id="262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1" d="100"/>
          <a:sy n="8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00C283F-6981-4084-B8B5-9DF58D22C8D4}" type="datetimeFigureOut">
              <a:rPr lang="he-IL" smtClean="0"/>
              <a:t>י"ב/חשון/תשע"ט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C7DEB1E-67AB-425A-8344-9A4D275599E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1363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C07FF-3841-4053-AD97-AD5296338B63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141D-1B49-47D8-9114-F6B3D3BAD934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BA9-38E8-4A8E-BC1A-A2008F796C45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F86-C038-4776-82A1-4E54BD5C1E4F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A128-E8CF-46C3-A48D-8B900FB7CE6B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9C3CA-32AC-42F8-A075-2A6C0BB13E59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DC00B-7E5E-4330-B742-6837A31057F9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A9B8-21B6-4C66-80C5-7D470B5B7EF3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372CF-A522-467A-BC2D-3F022FFA51E5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689A-3C5B-4419-9AB8-C9D29688DCCA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03D7-7F87-4108-A3F2-F7C8A77AA9D0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31247A7-8D7C-4CC0-9A13-B0B265B6513F}" type="datetime8">
              <a:rPr lang="he-IL" smtClean="0"/>
              <a:t>21 אוקטובר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6ADCDEA-66B4-475E-B4E1-B844798931D6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הביולוגיה בשירות ההיסטוריה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z="1400" b="1" dirty="0" smtClean="0"/>
              <a:t>הורשה </a:t>
            </a:r>
            <a:r>
              <a:rPr lang="he-IL" sz="1400" b="1" dirty="0" err="1" smtClean="0"/>
              <a:t>מיטוכנדריאלית</a:t>
            </a:r>
            <a:r>
              <a:rPr lang="he-IL" sz="1400" b="1" dirty="0" smtClean="0"/>
              <a:t>, גילה ברנר</a:t>
            </a:r>
            <a:endParaRPr lang="he-IL" sz="1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34793"/>
            <a:ext cx="4464496" cy="253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1728192" cy="181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1</a:t>
            </a:fld>
            <a:endParaRPr lang="he-IL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126" y="620689"/>
            <a:ext cx="3228549" cy="174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53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כותרת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תוכן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e-IL" dirty="0"/>
              <a:t>זו אמנם הוכחה לכך שניתן להשוות רצפי דנ"א שהופק מאנשים חיים לזה שהופק מעצמות, אך עדיין נותר לוודא את הזיהוי השרידים כשרידי משפחת </a:t>
            </a:r>
            <a:r>
              <a:rPr lang="he-IL" dirty="0" err="1"/>
              <a:t>רומנוב</a:t>
            </a:r>
            <a:r>
              <a:rPr lang="he-IL" dirty="0"/>
              <a:t>. לשם כך היה צורך למצוא קרובים חיים של הצאר ושל </a:t>
            </a:r>
            <a:r>
              <a:rPr lang="he-IL" dirty="0" err="1"/>
              <a:t>הצארינה</a:t>
            </a:r>
            <a:r>
              <a:rPr lang="he-IL" dirty="0"/>
              <a:t> מצד האם בלבד. למרבה המזל, נמצאו קרובים כאלה והתקבלו מהם דגימות דנ"א להשוואה עם הדגימות שנחפרו. </a:t>
            </a:r>
            <a:endParaRPr lang="he-IL" dirty="0" smtClean="0"/>
          </a:p>
          <a:p>
            <a:r>
              <a:rPr lang="he-IL" dirty="0" smtClean="0"/>
              <a:t>והתוצאות</a:t>
            </a:r>
            <a:r>
              <a:rPr lang="he-IL" dirty="0"/>
              <a:t>: הרצפים של </a:t>
            </a:r>
            <a:r>
              <a:rPr lang="he-IL" dirty="0" err="1"/>
              <a:t>הצארינה</a:t>
            </a:r>
            <a:r>
              <a:rPr lang="he-IL" dirty="0"/>
              <a:t> המשוערת ושלוש בנותיה הראו התאמה מדויקת לרצף של הדוכס מאדינבורו - קרובן החי מצד שושלת האם.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4038600" cy="173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05064"/>
            <a:ext cx="2783100" cy="225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10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181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 smtClean="0"/>
              <a:t>הורשה </a:t>
            </a:r>
            <a:r>
              <a:rPr lang="he-IL" b="1" dirty="0" err="1" smtClean="0"/>
              <a:t>מיטוכונדריאלית</a:t>
            </a:r>
            <a:r>
              <a:rPr lang="he-IL" b="1" dirty="0" smtClean="0"/>
              <a:t>.</a:t>
            </a:r>
            <a:endParaRPr lang="he-IL" b="1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he-IL" dirty="0"/>
              <a:t>הדנ"א המיטוכונדרי יחיד במינו מכמה בחינות: </a:t>
            </a:r>
            <a:r>
              <a:rPr lang="he-IL" b="1" dirty="0"/>
              <a:t>ראשית</a:t>
            </a:r>
            <a:r>
              <a:rPr lang="he-IL" dirty="0"/>
              <a:t>, זהו דנ"א מעגלי, בדומה לדנ"א של חיידקים. </a:t>
            </a:r>
            <a:r>
              <a:rPr lang="he-IL" b="1" dirty="0"/>
              <a:t>שנית</a:t>
            </a:r>
            <a:r>
              <a:rPr lang="he-IL" dirty="0"/>
              <a:t>, הגנים האחראיים על פעולת </a:t>
            </a:r>
            <a:r>
              <a:rPr lang="he-IL" dirty="0" err="1"/>
              <a:t>המיטוכונדריונים</a:t>
            </a:r>
            <a:r>
              <a:rPr lang="he-IL" dirty="0"/>
              <a:t> מצויים בחלקם בדנ"א הגרעיני ובחלקם בדנ"א המיטוכונדרי. ו</a:t>
            </a:r>
            <a:r>
              <a:rPr lang="he-IL" b="1" dirty="0"/>
              <a:t>שלישית</a:t>
            </a:r>
            <a:r>
              <a:rPr lang="he-IL" dirty="0"/>
              <a:t> – וזו התכונה החשובה ביותר לענייננו: שלא כדנ"א הגרעיני, הדנ"א המיטוכונדרי עובר בירושה רק מהאם, וזאת גם לבנותיה וגם לבניה הזכרים.</a:t>
            </a:r>
          </a:p>
          <a:p>
            <a:r>
              <a:rPr lang="he-IL" dirty="0"/>
              <a:t> </a:t>
            </a:r>
          </a:p>
          <a:p>
            <a:r>
              <a:rPr lang="he-IL" dirty="0"/>
              <a:t>כיצד קורה הדבר? בציטופלזמה של ביצית אישה דחוסים כרבע מיליון </a:t>
            </a:r>
            <a:r>
              <a:rPr lang="he-IL" dirty="0" err="1"/>
              <a:t>מיטוכונדריונים</a:t>
            </a:r>
            <a:r>
              <a:rPr lang="he-IL" dirty="0"/>
              <a:t>. בזירעון הגבר, לעומת זאת, יש </a:t>
            </a:r>
            <a:r>
              <a:rPr lang="he-IL" dirty="0" err="1"/>
              <a:t>מיטוכונדריונים</a:t>
            </a:r>
            <a:r>
              <a:rPr lang="he-IL" dirty="0"/>
              <a:t> מעטים בלבד, די הצורך לספק אנרגיה לשחיית תא-הזרע במעלה הרחם וצינור הביציות (החצוצרה) כלפי הביצית. בעת ההפריה תא הזרע חודר כולו לתוך הביצית, ובהמשך חל פירוק של ראש תא הזרע מן הזנב.</a:t>
            </a:r>
          </a:p>
          <a:p>
            <a:r>
              <a:rPr lang="he-IL" dirty="0"/>
              <a:t> </a:t>
            </a:r>
          </a:p>
          <a:p>
            <a:r>
              <a:rPr lang="he-IL" dirty="0"/>
              <a:t>הפירוק כולל את </a:t>
            </a:r>
            <a:r>
              <a:rPr lang="he-IL" dirty="0" err="1"/>
              <a:t>המיטוכונדריונים</a:t>
            </a:r>
            <a:r>
              <a:rPr lang="he-IL" dirty="0"/>
              <a:t> שמקורם בתא הזרע. </a:t>
            </a:r>
            <a:r>
              <a:rPr lang="he-IL" b="1" dirty="0"/>
              <a:t>בזיגוטה</a:t>
            </a:r>
            <a:r>
              <a:rPr lang="he-IL" dirty="0"/>
              <a:t> שנוצרה מהתלכדות הביצית עם הזירעון יש עכשיו </a:t>
            </a:r>
            <a:r>
              <a:rPr lang="he-IL" b="1" dirty="0"/>
              <a:t>דנ"א גרעיני משני ההורים</a:t>
            </a:r>
            <a:r>
              <a:rPr lang="he-IL" dirty="0"/>
              <a:t>, אבל </a:t>
            </a:r>
            <a:r>
              <a:rPr lang="he-IL" b="1" dirty="0" err="1"/>
              <a:t>המיטוכונדריונים</a:t>
            </a:r>
            <a:r>
              <a:rPr lang="he-IL" b="1" dirty="0"/>
              <a:t> היחידים </a:t>
            </a:r>
            <a:r>
              <a:rPr lang="he-IL" dirty="0"/>
              <a:t>שיש בתוכה, לאורך כל תהליך ההתפתחות מעובר לבוגר, הם אלה שהיו בציטופלזמה של </a:t>
            </a:r>
            <a:r>
              <a:rPr lang="he-IL" b="1" dirty="0"/>
              <a:t>ביצית האם </a:t>
            </a:r>
            <a:r>
              <a:rPr lang="he-IL" dirty="0"/>
              <a:t>או עותקיהם המדויקים. כמובן שגם לזכרים יש </a:t>
            </a:r>
            <a:r>
              <a:rPr lang="he-IL" dirty="0" err="1"/>
              <a:t>מיטוכונדריונים</a:t>
            </a:r>
            <a:r>
              <a:rPr lang="he-IL" dirty="0"/>
              <a:t> בכל תאי הגוף, אך רק הנשים מעבירות את הדנ"א המיטוכונדרי אל הצאצאים.</a:t>
            </a:r>
          </a:p>
          <a:p>
            <a:endParaRPr lang="he-IL" dirty="0"/>
          </a:p>
        </p:txBody>
      </p:sp>
      <p:sp>
        <p:nvSpPr>
          <p:cNvPr id="9" name="מציין מיקום טקסט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11</a:t>
            </a:fld>
            <a:endParaRPr lang="he-IL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12976"/>
            <a:ext cx="1757363" cy="195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290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 smtClean="0"/>
              <a:t>הורשה של מחלות אחוזות בכרומוזום </a:t>
            </a:r>
            <a:r>
              <a:rPr lang="en-US" dirty="0" smtClean="0"/>
              <a:t>X</a:t>
            </a:r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12</a:t>
            </a:fld>
            <a:endParaRPr lang="he-IL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445860" cy="443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204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87288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/>
              <a:t>הנסיכות האבודות של רוסיה: </a:t>
            </a:r>
            <a:r>
              <a:rPr lang="he-IL" b="1" dirty="0" smtClean="0"/>
              <a:t/>
            </a:r>
            <a:br>
              <a:rPr lang="he-IL" b="1" dirty="0" smtClean="0"/>
            </a:br>
            <a:r>
              <a:rPr lang="he-IL" b="1" dirty="0" smtClean="0"/>
              <a:t>סופה </a:t>
            </a:r>
            <a:r>
              <a:rPr lang="he-IL" b="1" dirty="0"/>
              <a:t>של שושלת </a:t>
            </a:r>
            <a:r>
              <a:rPr lang="he-IL" b="1" dirty="0" err="1"/>
              <a:t>רומנוב</a:t>
            </a:r>
            <a:r>
              <a:rPr lang="he-IL" b="1" dirty="0"/>
              <a:t/>
            </a:r>
            <a:br>
              <a:rPr lang="he-IL" b="1" dirty="0"/>
            </a:br>
            <a:endParaRPr lang="he-I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828800"/>
            <a:ext cx="60960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>
          <a:xfrm>
            <a:off x="3419872" y="0"/>
            <a:ext cx="4114800" cy="329184"/>
          </a:xfrm>
        </p:spPr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7025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תוכן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e-IL" dirty="0" smtClean="0"/>
              <a:t>הצאר ניקולאי נשא לאשה את אלכסנדרה הגרמנייה, נכדתה של המלכה ויקטוריה הבריטית. </a:t>
            </a:r>
          </a:p>
          <a:p>
            <a:r>
              <a:rPr lang="he-IL" dirty="0" smtClean="0"/>
              <a:t>שלטון הצאר ברוסיה שרר במשך למעלה מ-300 שנה, ובתחילת המאה ה-20, ניקולאי הפך לצאר האחרון של רוסיה.</a:t>
            </a:r>
            <a:endParaRPr lang="he-IL" dirty="0"/>
          </a:p>
        </p:txBody>
      </p:sp>
      <p:sp>
        <p:nvSpPr>
          <p:cNvPr id="9" name="מציין מיקום תוכן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397" y="2348880"/>
            <a:ext cx="4050449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מציין מיקום של כותרת תחתונה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11" name="מציין מיקום של מספר שקופית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45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כותרת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3705"/>
            <a:ext cx="3022476" cy="302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מציין מיקום תוכן 2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dirty="0" smtClean="0"/>
              <a:t>הצאר ואשתו הביאו לאוויר העולם ארבע ילדות: </a:t>
            </a:r>
          </a:p>
          <a:p>
            <a:pPr marL="0" indent="0">
              <a:buNone/>
            </a:pPr>
            <a:r>
              <a:rPr lang="he-IL" dirty="0" smtClean="0"/>
              <a:t>אולגה, שנולדה בנובמבר 1895, </a:t>
            </a:r>
          </a:p>
          <a:p>
            <a:r>
              <a:rPr lang="he-IL" dirty="0" err="1" smtClean="0"/>
              <a:t>טטיאנה</a:t>
            </a:r>
            <a:r>
              <a:rPr lang="he-IL" dirty="0" smtClean="0"/>
              <a:t>, שנולדה ביוני 1897, </a:t>
            </a:r>
          </a:p>
          <a:p>
            <a:r>
              <a:rPr lang="he-IL" dirty="0" smtClean="0"/>
              <a:t>מריה, שנולדה ביוני 1899 </a:t>
            </a:r>
          </a:p>
          <a:p>
            <a:r>
              <a:rPr lang="he-IL" dirty="0" err="1" smtClean="0"/>
              <a:t>ואנסטסיה</a:t>
            </a:r>
            <a:r>
              <a:rPr lang="he-IL" dirty="0" smtClean="0"/>
              <a:t>, הקטנה ביניהן, שנולדה ביוני 1901.</a:t>
            </a:r>
            <a:endParaRPr lang="he-IL" dirty="0"/>
          </a:p>
        </p:txBody>
      </p:sp>
      <p:sp>
        <p:nvSpPr>
          <p:cNvPr id="24" name="מציין מיקום של כותרת תחתונה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25" name="מציין מיקום של מספר שקופית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3212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54916"/>
            <a:ext cx="3528392" cy="358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e-IL" dirty="0" smtClean="0"/>
              <a:t>ביולי 1904 נולד יורשו של הצאר, </a:t>
            </a:r>
            <a:r>
              <a:rPr lang="he-IL" dirty="0" err="1" smtClean="0"/>
              <a:t>אלכסיי</a:t>
            </a:r>
            <a:r>
              <a:rPr lang="he-IL" dirty="0" smtClean="0"/>
              <a:t>, אך מספר ימים לאחר מכן התגלה שהתינוק סובל מהמחלה התורשתית של משפחת המלוכה- </a:t>
            </a:r>
            <a:r>
              <a:rPr lang="he-IL" b="1" dirty="0" smtClean="0">
                <a:solidFill>
                  <a:srgbClr val="FF0000"/>
                </a:solidFill>
              </a:rPr>
              <a:t>המופיליה </a:t>
            </a:r>
            <a:r>
              <a:rPr lang="he-IL" dirty="0" smtClean="0"/>
              <a:t>(תפקוד לקוי בקרישת הדם).</a:t>
            </a:r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544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19336"/>
          </a:xfrm>
        </p:spPr>
        <p:txBody>
          <a:bodyPr>
            <a:normAutofit fontScale="90000"/>
          </a:bodyPr>
          <a:lstStyle/>
          <a:p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he-IL" dirty="0" smtClean="0"/>
              <a:t>ביולי 1918, מספר חודשים לאחר עליית הבולשביקים לשלטון, המשפחה ומשרתיה הקרובים נלקחו למרתף ביתם לכאורה כדי להגן עליהם ממתנגדיהם. הקיסרית ביקשה שני כיסאות, עבורה ועבור בנה </a:t>
            </a:r>
            <a:r>
              <a:rPr lang="he-IL" dirty="0" err="1" smtClean="0"/>
              <a:t>אלכסיי</a:t>
            </a:r>
            <a:r>
              <a:rPr lang="he-IL" dirty="0" smtClean="0"/>
              <a:t>. עם הבאת הכיסאות, המפקד הבולשביקי הודיע להם שהם מוצאים להורג. על פי עדויות, הצאר הספיק לומר "מה?" </a:t>
            </a:r>
          </a:p>
          <a:p>
            <a:pPr marL="0" indent="0">
              <a:buNone/>
            </a:pPr>
            <a:r>
              <a:rPr lang="he-IL" dirty="0" smtClean="0"/>
              <a:t>והחיילים פתחו בירי, ממנו לא נותרו ניצולים.</a:t>
            </a:r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89040"/>
            <a:ext cx="3273557" cy="2455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3373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899592" y="609650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2800" dirty="0" smtClean="0"/>
              <a:t>בקיץ שעבר נתגלו שברי עצמות ביער ליד </a:t>
            </a:r>
            <a:r>
              <a:rPr lang="he-IL" sz="2800" dirty="0" err="1" smtClean="0"/>
              <a:t>יקטרינבורג</a:t>
            </a:r>
            <a:r>
              <a:rPr lang="he-IL" sz="2800" dirty="0" smtClean="0"/>
              <a:t>, סמוך לאזור בו נרצחה המשפחה, ומעבדות מרוסיה וארה"ב </a:t>
            </a:r>
            <a:r>
              <a:rPr lang="he-IL" sz="2800" dirty="0" err="1" smtClean="0"/>
              <a:t>גוייסו</a:t>
            </a:r>
            <a:r>
              <a:rPr lang="he-IL" sz="2800" dirty="0" smtClean="0"/>
              <a:t> לעריכת בדיקות </a:t>
            </a:r>
            <a:r>
              <a:rPr lang="en-US" sz="2800" dirty="0" smtClean="0"/>
              <a:t>DNA </a:t>
            </a:r>
            <a:r>
              <a:rPr lang="he-IL" sz="2800" dirty="0" smtClean="0"/>
              <a:t>לשרידים. כעת זוהו השברים באופן וודאי כשייכים </a:t>
            </a:r>
            <a:r>
              <a:rPr lang="he-IL" sz="2800" dirty="0" err="1" smtClean="0"/>
              <a:t>לאלכסיי</a:t>
            </a:r>
            <a:r>
              <a:rPr lang="he-IL" sz="2800" dirty="0" smtClean="0"/>
              <a:t> ומריה. שרידי הוריהם ניקולאי השני והקיסרית אלכסנדרה, ושלוש האחיות האחרות, נתגלו ב-1991 ונקברו מחדש במקום קבורה מלכותי </a:t>
            </a:r>
            <a:r>
              <a:rPr lang="he-IL" sz="2800" dirty="0" err="1" smtClean="0"/>
              <a:t>בסנקט</a:t>
            </a:r>
            <a:r>
              <a:rPr lang="he-IL" sz="2800" dirty="0" smtClean="0"/>
              <a:t> פטרסבורג. </a:t>
            </a:r>
            <a:endParaRPr lang="he-IL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49080"/>
            <a:ext cx="3238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820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b="1" dirty="0"/>
              <a:t>נפתרה תעלומת הנסיכה האבודה </a:t>
            </a:r>
            <a:r>
              <a:rPr lang="he-IL" b="1" dirty="0" err="1"/>
              <a:t>אנטסטסיה</a:t>
            </a:r>
            <a:endParaRPr lang="he-I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700" y="266065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e-IL" dirty="0" smtClean="0"/>
              <a:t>הנסיכה לבית הצאר </a:t>
            </a:r>
            <a:r>
              <a:rPr lang="he-IL" dirty="0" err="1" smtClean="0"/>
              <a:t>רומנוב</a:t>
            </a:r>
            <a:r>
              <a:rPr lang="he-IL" dirty="0" smtClean="0"/>
              <a:t> שנחשבה שנים לחיה וקיימת - מתה ונקברה ב-1918  כך אישרו בדיקות </a:t>
            </a:r>
            <a:r>
              <a:rPr lang="en-US" dirty="0" smtClean="0"/>
              <a:t>DNA </a:t>
            </a:r>
            <a:r>
              <a:rPr lang="he-IL" dirty="0" smtClean="0"/>
              <a:t>של שרידים שנמצאו ברוסיה ובכך חתמו סופית את תעלומת מותם של הדוכסית הצעירה ואחיה יורש העצר</a:t>
            </a:r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08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כותרת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תוכן 5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e-IL" dirty="0"/>
              <a:t>בשנת 1991 הוצאו שרידי תשע גופות מקבר בהרי אוראל שברוסיה. ההשערה הייתה שאלה הם שרידי משפחת </a:t>
            </a:r>
            <a:r>
              <a:rPr lang="he-IL" dirty="0" err="1"/>
              <a:t>רומנוב</a:t>
            </a:r>
            <a:r>
              <a:rPr lang="he-IL" dirty="0"/>
              <a:t>, שהוצאו להורג ביולי 1918 עם הרופא שלהם ושלושה משרתים במרתף הבית בו הוחזקו אסורים בידי הבולשביקים. על מנת להתחקות אחר מקורם של השרידים, הופק מעצמותיהם </a:t>
            </a:r>
            <a:r>
              <a:rPr lang="he-IL" b="1" dirty="0">
                <a:solidFill>
                  <a:srgbClr val="FF0000"/>
                </a:solidFill>
              </a:rPr>
              <a:t>דנ"א מיטוכונדרי</a:t>
            </a:r>
            <a:r>
              <a:rPr lang="he-IL" dirty="0"/>
              <a:t>. בבדיקות זוהו שתי מערכות דנ"א מיטוכונדרי מלכותי: </a:t>
            </a:r>
            <a:r>
              <a:rPr lang="he-IL" dirty="0" err="1"/>
              <a:t>הצארינה</a:t>
            </a:r>
            <a:r>
              <a:rPr lang="he-IL" dirty="0"/>
              <a:t> המשוערת וכל שלוש בנותיה היו בעלות רצף זהה, ואילו הצאר המשוער, שקיבל את הדנ"א המיטוכונדרי מאמו, היה בעל רצף שונה. תוצאות </a:t>
            </a:r>
            <a:r>
              <a:rPr lang="he-IL" dirty="0" smtClean="0"/>
              <a:t>כאלו </a:t>
            </a:r>
            <a:r>
              <a:rPr lang="he-IL" dirty="0"/>
              <a:t>נכונות לגבי כל משפחה: תמיד יהיה הדנ"א המיטוכונדרי של האב שונה מזה של האם ושל ילדיו.</a:t>
            </a:r>
          </a:p>
          <a:p>
            <a:endParaRPr lang="he-IL" dirty="0"/>
          </a:p>
          <a:p>
            <a:r>
              <a:rPr lang="he-IL" dirty="0"/>
              <a:t> 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676" y="1812699"/>
            <a:ext cx="2909747" cy="375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מציין מיקום של כותרת תחתונה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e-IL" smtClean="0"/>
              <a:t>הורשה מיטוכנדריאלית, גילה ברנר</a:t>
            </a:r>
            <a:endParaRPr lang="he-IL"/>
          </a:p>
        </p:txBody>
      </p:sp>
      <p:sp>
        <p:nvSpPr>
          <p:cNvPr id="10" name="מציין מיקום של מספר שקופית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DCDEA-66B4-475E-B4E1-B844798931D6}" type="slidenum">
              <a:rPr lang="he-IL" smtClean="0"/>
              <a:t>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196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בהירות">
  <a:themeElements>
    <a:clrScheme name="בהירות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קלאסי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בהירו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132</TotalTime>
  <Words>705</Words>
  <Application>Microsoft Office PowerPoint</Application>
  <PresentationFormat>‫הצגה על המסך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5" baseType="lpstr">
      <vt:lpstr>Arial</vt:lpstr>
      <vt:lpstr>Calibri</vt:lpstr>
      <vt:lpstr>בהירות</vt:lpstr>
      <vt:lpstr>הביולוגיה בשירות ההיסטוריה</vt:lpstr>
      <vt:lpstr>הנסיכות האבודות של רוסיה:  סופה של שושלת רומנוב 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נפתרה תעלומת הנסיכה האבודה אנטסטסיה</vt:lpstr>
      <vt:lpstr>מצגת של PowerPoint‏</vt:lpstr>
      <vt:lpstr>מצגת של PowerPoint‏</vt:lpstr>
      <vt:lpstr>הורשה מיטוכונדריאלית.</vt:lpstr>
      <vt:lpstr>הורשה של מחלות אחוזות בכרומוזום 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הביולוגיה בשירות ההיסטוריה</dc:title>
  <dc:creator>user</dc:creator>
  <cp:lastModifiedBy>weizmann</cp:lastModifiedBy>
  <cp:revision>12</cp:revision>
  <dcterms:created xsi:type="dcterms:W3CDTF">2018-01-28T07:10:53Z</dcterms:created>
  <dcterms:modified xsi:type="dcterms:W3CDTF">2018-10-21T13:07:57Z</dcterms:modified>
</cp:coreProperties>
</file>