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0"/>
  </p:notesMasterIdLst>
  <p:sldIdLst>
    <p:sldId id="465" r:id="rId2"/>
    <p:sldId id="582" r:id="rId3"/>
    <p:sldId id="492" r:id="rId4"/>
    <p:sldId id="536" r:id="rId5"/>
    <p:sldId id="537" r:id="rId6"/>
    <p:sldId id="493" r:id="rId7"/>
    <p:sldId id="494" r:id="rId8"/>
    <p:sldId id="495" r:id="rId9"/>
    <p:sldId id="496" r:id="rId10"/>
    <p:sldId id="497" r:id="rId11"/>
    <p:sldId id="498" r:id="rId12"/>
    <p:sldId id="499" r:id="rId13"/>
    <p:sldId id="500" r:id="rId14"/>
    <p:sldId id="501" r:id="rId15"/>
    <p:sldId id="502" r:id="rId16"/>
    <p:sldId id="503" r:id="rId17"/>
    <p:sldId id="504" r:id="rId18"/>
    <p:sldId id="505" r:id="rId19"/>
    <p:sldId id="508" r:id="rId20"/>
    <p:sldId id="538" r:id="rId21"/>
    <p:sldId id="539" r:id="rId22"/>
    <p:sldId id="540" r:id="rId23"/>
    <p:sldId id="541" r:id="rId24"/>
    <p:sldId id="542" r:id="rId25"/>
    <p:sldId id="545" r:id="rId26"/>
    <p:sldId id="546" r:id="rId27"/>
    <p:sldId id="544" r:id="rId28"/>
    <p:sldId id="543" r:id="rId29"/>
    <p:sldId id="547" r:id="rId30"/>
    <p:sldId id="559" r:id="rId31"/>
    <p:sldId id="548" r:id="rId32"/>
    <p:sldId id="560" r:id="rId33"/>
    <p:sldId id="549" r:id="rId34"/>
    <p:sldId id="550" r:id="rId35"/>
    <p:sldId id="551" r:id="rId36"/>
    <p:sldId id="552" r:id="rId37"/>
    <p:sldId id="553" r:id="rId38"/>
    <p:sldId id="554" r:id="rId39"/>
    <p:sldId id="556" r:id="rId40"/>
    <p:sldId id="555" r:id="rId41"/>
    <p:sldId id="557" r:id="rId42"/>
    <p:sldId id="558" r:id="rId43"/>
    <p:sldId id="561" r:id="rId44"/>
    <p:sldId id="562" r:id="rId45"/>
    <p:sldId id="563" r:id="rId46"/>
    <p:sldId id="564" r:id="rId47"/>
    <p:sldId id="565" r:id="rId48"/>
    <p:sldId id="566" r:id="rId49"/>
    <p:sldId id="567" r:id="rId50"/>
    <p:sldId id="568" r:id="rId51"/>
    <p:sldId id="579" r:id="rId52"/>
    <p:sldId id="509" r:id="rId53"/>
    <p:sldId id="510" r:id="rId54"/>
    <p:sldId id="511" r:id="rId55"/>
    <p:sldId id="569" r:id="rId56"/>
    <p:sldId id="570" r:id="rId57"/>
    <p:sldId id="571" r:id="rId58"/>
    <p:sldId id="534" r:id="rId59"/>
    <p:sldId id="572" r:id="rId60"/>
    <p:sldId id="535" r:id="rId61"/>
    <p:sldId id="512" r:id="rId62"/>
    <p:sldId id="513" r:id="rId63"/>
    <p:sldId id="514" r:id="rId64"/>
    <p:sldId id="520" r:id="rId65"/>
    <p:sldId id="521" r:id="rId66"/>
    <p:sldId id="345" r:id="rId67"/>
    <p:sldId id="574" r:id="rId68"/>
    <p:sldId id="533" r:id="rId69"/>
    <p:sldId id="431" r:id="rId70"/>
    <p:sldId id="488" r:id="rId71"/>
    <p:sldId id="425" r:id="rId72"/>
    <p:sldId id="426" r:id="rId73"/>
    <p:sldId id="428" r:id="rId74"/>
    <p:sldId id="576" r:id="rId75"/>
    <p:sldId id="578" r:id="rId76"/>
    <p:sldId id="530" r:id="rId77"/>
    <p:sldId id="531" r:id="rId78"/>
    <p:sldId id="575" r:id="rId79"/>
    <p:sldId id="577" r:id="rId80"/>
    <p:sldId id="532" r:id="rId81"/>
    <p:sldId id="580" r:id="rId82"/>
    <p:sldId id="373" r:id="rId83"/>
    <p:sldId id="489" r:id="rId84"/>
    <p:sldId id="581" r:id="rId85"/>
    <p:sldId id="437" r:id="rId86"/>
    <p:sldId id="480" r:id="rId87"/>
    <p:sldId id="481" r:id="rId88"/>
    <p:sldId id="464" r:id="rId8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דבורה שפירא" initials="O" lastIdx="0" clrIdx="0">
    <p:extLst>
      <p:ext uri="{19B8F6BF-5375-455C-9EA6-DF929625EA0E}">
        <p15:presenceInfo xmlns="" xmlns:p15="http://schemas.microsoft.com/office/powerpoint/2012/main" userId="דבורה שפירא"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69696"/>
    <a:srgbClr val="000066"/>
    <a:srgbClr val="0000FF"/>
    <a:srgbClr val="FF66CC"/>
    <a:srgbClr val="C025E3"/>
    <a:srgbClr val="FF00FF"/>
    <a:srgbClr val="00FFCC"/>
    <a:srgbClr val="FFFFFF"/>
    <a:srgbClr val="FFCC00"/>
    <a:srgbClr val="FF99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965" autoAdjust="0"/>
    <p:restoredTop sz="87745" autoAdjust="0"/>
  </p:normalViewPr>
  <p:slideViewPr>
    <p:cSldViewPr snapToGrid="0" snapToObjects="1">
      <p:cViewPr>
        <p:scale>
          <a:sx n="100" d="100"/>
          <a:sy n="100" d="100"/>
        </p:scale>
        <p:origin x="-990" y="-78"/>
      </p:cViewPr>
      <p:guideLst>
        <p:guide orient="horz" pos="2160"/>
        <p:guide pos="2880"/>
      </p:guideLst>
    </p:cSldViewPr>
  </p:slideViewPr>
  <p:outlineViewPr>
    <p:cViewPr>
      <p:scale>
        <a:sx n="33" d="100"/>
        <a:sy n="33" d="100"/>
      </p:scale>
      <p:origin x="0" y="16904"/>
    </p:cViewPr>
  </p:outlineViewPr>
  <p:notesTextViewPr>
    <p:cViewPr>
      <p:scale>
        <a:sx n="114" d="100"/>
        <a:sy n="114" d="100"/>
      </p:scale>
      <p:origin x="0" y="0"/>
    </p:cViewPr>
  </p:notesTextViewPr>
  <p:sorterViewPr>
    <p:cViewPr>
      <p:scale>
        <a:sx n="100" d="100"/>
        <a:sy n="100" d="100"/>
      </p:scale>
      <p:origin x="0" y="1288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EC1E61-1508-5342-8336-8525C819547A}" type="datetimeFigureOut">
              <a:rPr lang="en-US" smtClean="0"/>
              <a:pPr/>
              <a:t>3/14/2017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83B682-E9D5-2441-8692-7881F336CDEF}" type="slidenum">
              <a:rPr lang="en-US" smtClean="0"/>
              <a:pPr/>
              <a:t>‹#›</a:t>
            </a:fld>
            <a:endParaRPr lang="en-US"/>
          </a:p>
        </p:txBody>
      </p:sp>
    </p:spTree>
    <p:extLst>
      <p:ext uri="{BB962C8B-B14F-4D97-AF65-F5344CB8AC3E}">
        <p14:creationId xmlns="" xmlns:p14="http://schemas.microsoft.com/office/powerpoint/2010/main" val="24858507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en-US" dirty="0"/>
          </a:p>
        </p:txBody>
      </p:sp>
      <p:sp>
        <p:nvSpPr>
          <p:cNvPr id="4" name="מציין מיקום של מספר שקופית 3"/>
          <p:cNvSpPr>
            <a:spLocks noGrp="1"/>
          </p:cNvSpPr>
          <p:nvPr>
            <p:ph type="sldNum" sz="quarter" idx="10"/>
          </p:nvPr>
        </p:nvSpPr>
        <p:spPr/>
        <p:txBody>
          <a:bodyPr/>
          <a:lstStyle/>
          <a:p>
            <a:fld id="{B183B682-E9D5-2441-8692-7881F336CDEF}" type="slidenum">
              <a:rPr lang="en-US" smtClean="0"/>
              <a:pPr/>
              <a:t>4</a:t>
            </a:fld>
            <a:endParaRPr lang="en-US"/>
          </a:p>
        </p:txBody>
      </p:sp>
    </p:spTree>
    <p:extLst>
      <p:ext uri="{BB962C8B-B14F-4D97-AF65-F5344CB8AC3E}">
        <p14:creationId xmlns="" xmlns:p14="http://schemas.microsoft.com/office/powerpoint/2010/main" val="4220395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three types of cone</a:t>
            </a:r>
            <a:r>
              <a:rPr lang="en-US" baseline="0" dirty="0" smtClean="0"/>
              <a:t> cells. More accurately, any given cone cell may be using only one of three types of </a:t>
            </a:r>
            <a:r>
              <a:rPr lang="en-US" baseline="0" dirty="0" err="1" smtClean="0"/>
              <a:t>transmembrane</a:t>
            </a:r>
            <a:r>
              <a:rPr lang="en-US" baseline="0" dirty="0" smtClean="0"/>
              <a:t> opsin proteins.</a:t>
            </a:r>
          </a:p>
          <a:p>
            <a:r>
              <a:rPr lang="en-US" baseline="0" dirty="0" smtClean="0"/>
              <a:t>On the left – photo of cone and rod cells.</a:t>
            </a:r>
          </a:p>
          <a:p>
            <a:r>
              <a:rPr lang="en-US" baseline="0" dirty="0" smtClean="0"/>
              <a:t>On the right – cartoon representation.</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14</a:t>
            </a:fld>
            <a:endParaRPr lang="en-US"/>
          </a:p>
        </p:txBody>
      </p:sp>
    </p:spTree>
    <p:extLst>
      <p:ext uri="{BB962C8B-B14F-4D97-AF65-F5344CB8AC3E}">
        <p14:creationId xmlns="" xmlns:p14="http://schemas.microsoft.com/office/powerpoint/2010/main" val="124576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15</a:t>
            </a:fld>
            <a:endParaRPr lang="en-US"/>
          </a:p>
        </p:txBody>
      </p:sp>
    </p:spTree>
    <p:extLst>
      <p:ext uri="{BB962C8B-B14F-4D97-AF65-F5344CB8AC3E}">
        <p14:creationId xmlns="" xmlns:p14="http://schemas.microsoft.com/office/powerpoint/2010/main" val="2259142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green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LWS </a:t>
            </a:r>
            <a:r>
              <a:rPr lang="en-US" baseline="0" dirty="0" smtClean="0"/>
              <a:t>opsin protein are stimulated, red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blue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LWS opsin are stimulated, yellow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SWS opsin are stimulated, violet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AND cone cells with the LWS opsin are stimulated, cyan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When all cone cells are stimulated in equal proportions, white light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We perceive different shades of light when our different types of cone cells are stimulated in different proportions.</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16</a:t>
            </a:fld>
            <a:endParaRPr lang="en-US"/>
          </a:p>
        </p:txBody>
      </p:sp>
    </p:spTree>
    <p:extLst>
      <p:ext uri="{BB962C8B-B14F-4D97-AF65-F5344CB8AC3E}">
        <p14:creationId xmlns="" xmlns:p14="http://schemas.microsoft.com/office/powerpoint/2010/main" val="2746254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green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LWS </a:t>
            </a:r>
            <a:r>
              <a:rPr lang="en-US" baseline="0" dirty="0" smtClean="0"/>
              <a:t>opsin protein are stimulated, red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blue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LWS opsin are stimulated, yellow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SWS opsin are stimulated, violet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AND cone cells with the LWS opsin are stimulated, cyan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When all cone cells are stimulated in equal proportions, white light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We perceive different shades of light when our different types of cone cells are stimulated in different proportions.</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17</a:t>
            </a:fld>
            <a:endParaRPr lang="en-US"/>
          </a:p>
        </p:txBody>
      </p:sp>
    </p:spTree>
    <p:extLst>
      <p:ext uri="{BB962C8B-B14F-4D97-AF65-F5344CB8AC3E}">
        <p14:creationId xmlns="" xmlns:p14="http://schemas.microsoft.com/office/powerpoint/2010/main" val="3742066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green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LWS </a:t>
            </a:r>
            <a:r>
              <a:rPr lang="en-US" baseline="0" dirty="0" smtClean="0"/>
              <a:t>opsin protein are stimulated, red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blue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LWS opsin are stimulated, yellow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SWS opsin are stimulated, violet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AND cone cells with the LWS opsin are stimulated, cyan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When all cone cells are stimulated in equal proportions, white light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We perceive different shades of light when our different types of cone cells are stimulated in different proportions.</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18</a:t>
            </a:fld>
            <a:endParaRPr lang="en-US"/>
          </a:p>
        </p:txBody>
      </p:sp>
    </p:spTree>
    <p:extLst>
      <p:ext uri="{BB962C8B-B14F-4D97-AF65-F5344CB8AC3E}">
        <p14:creationId xmlns="" xmlns:p14="http://schemas.microsoft.com/office/powerpoint/2010/main" val="655802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 Notes</a:t>
            </a:r>
            <a:r>
              <a:rPr lang="en-US" b="1" baseline="0" dirty="0" smtClean="0"/>
              <a:t> for this section:</a:t>
            </a:r>
          </a:p>
          <a:p>
            <a:r>
              <a:rPr lang="en-US" sz="1200" b="0" baseline="0" dirty="0" smtClean="0"/>
              <a:t>The following slides are included as an overview of the ecology of the Monkey </a:t>
            </a:r>
            <a:r>
              <a:rPr lang="en-US" sz="1200" b="0" baseline="0" dirty="0" err="1" smtClean="0"/>
              <a:t>Opsins</a:t>
            </a:r>
            <a:r>
              <a:rPr lang="en-US" sz="1200" b="0" baseline="0" dirty="0" smtClean="0"/>
              <a:t> case.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For more information visit: </a:t>
            </a:r>
            <a:r>
              <a:rPr lang="en-US" sz="1200" b="1" baseline="0" dirty="0" smtClean="0"/>
              <a:t>http://</a:t>
            </a:r>
            <a:r>
              <a:rPr lang="en-US" sz="1200" b="1" baseline="0" dirty="0" err="1" smtClean="0"/>
              <a:t>www.evo-ed.com</a:t>
            </a:r>
            <a:endParaRPr lang="en-US" sz="1200" b="1" baseline="0" dirty="0" smtClean="0"/>
          </a:p>
          <a:p>
            <a:r>
              <a:rPr lang="en-US" b="0" baseline="0" dirty="0" smtClean="0"/>
              <a:t>In this section the importance of color vision in selecting fruit is demonstrated.</a:t>
            </a:r>
          </a:p>
          <a:p>
            <a:r>
              <a:rPr lang="en-US" b="0" dirty="0" smtClean="0"/>
              <a:t>The results of three </a:t>
            </a:r>
            <a:r>
              <a:rPr lang="en-US" b="0" baseline="0" dirty="0" smtClean="0"/>
              <a:t>studies are documented – one by Caine and Mundy (2000) one by Smith et al (2003) and one by Saito et al. 2005.</a:t>
            </a:r>
            <a:r>
              <a:rPr lang="en-US" b="0" baseline="0" dirty="0"/>
              <a:t> </a:t>
            </a:r>
            <a:endParaRPr lang="en-US" b="0" baseline="0" dirty="0" smtClean="0"/>
          </a:p>
          <a:p>
            <a:r>
              <a:rPr lang="en-US" sz="1200" baseline="0" dirty="0" smtClean="0"/>
              <a:t>Several questions are posed that can be used as a basis for peer-peer discussions or other interactive engagement.</a:t>
            </a:r>
            <a:endParaRPr lang="en-US" sz="1200"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20</a:t>
            </a:fld>
            <a:endParaRPr lang="en-US"/>
          </a:p>
        </p:txBody>
      </p:sp>
    </p:spTree>
    <p:extLst>
      <p:ext uri="{BB962C8B-B14F-4D97-AF65-F5344CB8AC3E}">
        <p14:creationId xmlns="" xmlns:p14="http://schemas.microsoft.com/office/powerpoint/2010/main" val="3595734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21</a:t>
            </a:fld>
            <a:endParaRPr lang="en-US"/>
          </a:p>
        </p:txBody>
      </p:sp>
    </p:spTree>
    <p:extLst>
      <p:ext uri="{BB962C8B-B14F-4D97-AF65-F5344CB8AC3E}">
        <p14:creationId xmlns="" xmlns:p14="http://schemas.microsoft.com/office/powerpoint/2010/main" val="3065982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22</a:t>
            </a:fld>
            <a:endParaRPr lang="en-US"/>
          </a:p>
        </p:txBody>
      </p:sp>
    </p:spTree>
    <p:extLst>
      <p:ext uri="{BB962C8B-B14F-4D97-AF65-F5344CB8AC3E}">
        <p14:creationId xmlns="" xmlns:p14="http://schemas.microsoft.com/office/powerpoint/2010/main" val="800637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23</a:t>
            </a:fld>
            <a:endParaRPr lang="en-US"/>
          </a:p>
        </p:txBody>
      </p:sp>
    </p:spTree>
    <p:extLst>
      <p:ext uri="{BB962C8B-B14F-4D97-AF65-F5344CB8AC3E}">
        <p14:creationId xmlns="" xmlns:p14="http://schemas.microsoft.com/office/powerpoint/2010/main" val="29672429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clicker question.</a:t>
            </a:r>
            <a:r>
              <a:rPr lang="en-US" baseline="0" dirty="0" smtClean="0"/>
              <a:t> The peaches are viewed as they would be for someone who is completely red-green colorblind.</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25</a:t>
            </a:fld>
            <a:endParaRPr lang="en-US"/>
          </a:p>
        </p:txBody>
      </p:sp>
    </p:spTree>
    <p:extLst>
      <p:ext uri="{BB962C8B-B14F-4D97-AF65-F5344CB8AC3E}">
        <p14:creationId xmlns="" xmlns:p14="http://schemas.microsoft.com/office/powerpoint/2010/main" val="4129818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smtClean="0"/>
              <a:t>**</a:t>
            </a:r>
            <a:r>
              <a:rPr lang="en-US" b="1" baseline="0" dirty="0" smtClean="0"/>
              <a:t> Notes for this section:</a:t>
            </a:r>
            <a:endParaRPr lang="en-US" b="0" baseline="0" dirty="0" smtClean="0"/>
          </a:p>
          <a:p>
            <a:r>
              <a:rPr lang="en-US" sz="1200" b="0" baseline="0" dirty="0" smtClean="0"/>
              <a:t>The following slides are included as an overview of the cell biology of the Monkey </a:t>
            </a:r>
            <a:r>
              <a:rPr lang="en-US" sz="1200" b="0" baseline="0" dirty="0" err="1" smtClean="0"/>
              <a:t>Opsins</a:t>
            </a:r>
            <a:r>
              <a:rPr lang="en-US" sz="1200" b="0" baseline="0" dirty="0" smtClean="0"/>
              <a:t> case.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For more information visit: </a:t>
            </a:r>
            <a:r>
              <a:rPr lang="en-US" sz="1200" b="1" baseline="0" dirty="0" smtClean="0"/>
              <a:t>http://</a:t>
            </a:r>
            <a:r>
              <a:rPr lang="en-US" sz="1200" b="1" baseline="0" dirty="0" err="1" smtClean="0"/>
              <a:t>www.evo-ed.com</a:t>
            </a:r>
            <a:endParaRPr lang="en-US" sz="1200" b="1" baseline="0" dirty="0" smtClean="0"/>
          </a:p>
          <a:p>
            <a:pPr marL="0" indent="0">
              <a:buFontTx/>
              <a:buNone/>
            </a:pPr>
            <a:endParaRPr lang="en-US" b="0" baseline="0" dirty="0" smtClean="0"/>
          </a:p>
          <a:p>
            <a:pPr marL="0" indent="0">
              <a:buFontTx/>
              <a:buNone/>
            </a:pPr>
            <a:r>
              <a:rPr lang="en-US" b="0" baseline="0" dirty="0" smtClean="0"/>
              <a:t>A retinal </a:t>
            </a:r>
            <a:r>
              <a:rPr lang="en-US" b="0" baseline="0" dirty="0" err="1" smtClean="0"/>
              <a:t>chromophore</a:t>
            </a:r>
            <a:r>
              <a:rPr lang="en-US" b="0" baseline="0" dirty="0" smtClean="0"/>
              <a:t> opsin molecule is activated by a photon of light. This in turn stimulates the opsin protein that tells the cone cell to send a signal to the brain.</a:t>
            </a:r>
          </a:p>
        </p:txBody>
      </p:sp>
      <p:sp>
        <p:nvSpPr>
          <p:cNvPr id="4" name="Slide Number Placeholder 3"/>
          <p:cNvSpPr>
            <a:spLocks noGrp="1"/>
          </p:cNvSpPr>
          <p:nvPr>
            <p:ph type="sldNum" sz="quarter" idx="10"/>
          </p:nvPr>
        </p:nvSpPr>
        <p:spPr/>
        <p:txBody>
          <a:bodyPr/>
          <a:lstStyle/>
          <a:p>
            <a:fld id="{B183B682-E9D5-2441-8692-7881F336CDEF}" type="slidenum">
              <a:rPr lang="en-US" smtClean="0"/>
              <a:pPr/>
              <a:t>6</a:t>
            </a:fld>
            <a:endParaRPr lang="en-US"/>
          </a:p>
        </p:txBody>
      </p:sp>
    </p:spTree>
    <p:extLst>
      <p:ext uri="{BB962C8B-B14F-4D97-AF65-F5344CB8AC3E}">
        <p14:creationId xmlns="" xmlns:p14="http://schemas.microsoft.com/office/powerpoint/2010/main" val="1528550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28</a:t>
            </a:fld>
            <a:endParaRPr lang="en-US"/>
          </a:p>
        </p:txBody>
      </p:sp>
    </p:spTree>
    <p:extLst>
      <p:ext uri="{BB962C8B-B14F-4D97-AF65-F5344CB8AC3E}">
        <p14:creationId xmlns="" xmlns:p14="http://schemas.microsoft.com/office/powerpoint/2010/main" val="4249098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u="none" dirty="0" smtClean="0">
                <a:solidFill>
                  <a:srgbClr val="FF0000"/>
                </a:solidFill>
              </a:rPr>
              <a:t>The</a:t>
            </a:r>
            <a:r>
              <a:rPr lang="en-US" sz="1600" b="1" u="none" baseline="0" dirty="0" smtClean="0">
                <a:solidFill>
                  <a:srgbClr val="FF0000"/>
                </a:solidFill>
              </a:rPr>
              <a:t> full details of this study can be found at: </a:t>
            </a:r>
            <a:r>
              <a:rPr lang="en-US" sz="1600" b="1" u="sng" baseline="0" dirty="0" smtClean="0">
                <a:solidFill>
                  <a:srgbClr val="FF0000"/>
                </a:solidFill>
              </a:rPr>
              <a:t>http://</a:t>
            </a:r>
            <a:r>
              <a:rPr lang="en-US" sz="1600" b="1" i="0" u="sng" dirty="0" err="1" smtClean="0">
                <a:solidFill>
                  <a:srgbClr val="FF0000"/>
                </a:solidFill>
              </a:rPr>
              <a:t>jeb.biologists.org</a:t>
            </a:r>
            <a:r>
              <a:rPr lang="en-US" sz="1600" b="1" i="0" u="sng" dirty="0" smtClean="0">
                <a:solidFill>
                  <a:srgbClr val="FF0000"/>
                </a:solidFill>
              </a:rPr>
              <a:t>/content/206/18/3159.full.pdf</a:t>
            </a:r>
          </a:p>
        </p:txBody>
      </p:sp>
      <p:sp>
        <p:nvSpPr>
          <p:cNvPr id="4" name="Slide Number Placeholder 3"/>
          <p:cNvSpPr>
            <a:spLocks noGrp="1"/>
          </p:cNvSpPr>
          <p:nvPr>
            <p:ph type="sldNum" sz="quarter" idx="10"/>
          </p:nvPr>
        </p:nvSpPr>
        <p:spPr/>
        <p:txBody>
          <a:bodyPr/>
          <a:lstStyle/>
          <a:p>
            <a:fld id="{B183B682-E9D5-2441-8692-7881F336CDEF}" type="slidenum">
              <a:rPr lang="en-US" smtClean="0"/>
              <a:pPr/>
              <a:t>29</a:t>
            </a:fld>
            <a:endParaRPr lang="en-US"/>
          </a:p>
        </p:txBody>
      </p:sp>
    </p:spTree>
    <p:extLst>
      <p:ext uri="{BB962C8B-B14F-4D97-AF65-F5344CB8AC3E}">
        <p14:creationId xmlns="" xmlns:p14="http://schemas.microsoft.com/office/powerpoint/2010/main" val="2154746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u="none" dirty="0" smtClean="0">
                <a:solidFill>
                  <a:srgbClr val="FF0000"/>
                </a:solidFill>
              </a:rPr>
              <a:t>The</a:t>
            </a:r>
            <a:r>
              <a:rPr lang="en-US" sz="1200" b="1" u="none" baseline="0" dirty="0" smtClean="0">
                <a:solidFill>
                  <a:srgbClr val="FF0000"/>
                </a:solidFill>
              </a:rPr>
              <a:t> full details of this study can be found at: http://</a:t>
            </a:r>
            <a:r>
              <a:rPr lang="en-US" sz="1200" b="1" u="none" baseline="0" dirty="0" err="1" smtClean="0">
                <a:solidFill>
                  <a:srgbClr val="FF0000"/>
                </a:solidFill>
              </a:rPr>
              <a:t>rspb.royalsocietypublishing.org</a:t>
            </a:r>
            <a:r>
              <a:rPr lang="en-US" sz="1200" b="1" u="none" baseline="0" dirty="0" smtClean="0">
                <a:solidFill>
                  <a:srgbClr val="FF0000"/>
                </a:solidFill>
              </a:rPr>
              <a:t>/content/267/1442/439.short</a:t>
            </a:r>
            <a:endParaRPr lang="en-US" sz="1200" b="1" i="0" dirty="0" smtClean="0">
              <a:solidFill>
                <a:srgbClr val="FF0000"/>
              </a:solidFill>
            </a:endParaRPr>
          </a:p>
        </p:txBody>
      </p:sp>
      <p:sp>
        <p:nvSpPr>
          <p:cNvPr id="4" name="Slide Number Placeholder 3"/>
          <p:cNvSpPr>
            <a:spLocks noGrp="1"/>
          </p:cNvSpPr>
          <p:nvPr>
            <p:ph type="sldNum" sz="quarter" idx="10"/>
          </p:nvPr>
        </p:nvSpPr>
        <p:spPr/>
        <p:txBody>
          <a:bodyPr/>
          <a:lstStyle/>
          <a:p>
            <a:fld id="{B183B682-E9D5-2441-8692-7881F336CDEF}" type="slidenum">
              <a:rPr lang="en-US" smtClean="0"/>
              <a:pPr/>
              <a:t>31</a:t>
            </a:fld>
            <a:endParaRPr lang="en-US"/>
          </a:p>
        </p:txBody>
      </p:sp>
    </p:spTree>
    <p:extLst>
      <p:ext uri="{BB962C8B-B14F-4D97-AF65-F5344CB8AC3E}">
        <p14:creationId xmlns="" xmlns:p14="http://schemas.microsoft.com/office/powerpoint/2010/main" val="3870909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u="none" dirty="0" smtClean="0">
                <a:solidFill>
                  <a:srgbClr val="FF0000"/>
                </a:solidFill>
              </a:rPr>
              <a:t>The</a:t>
            </a:r>
            <a:r>
              <a:rPr lang="en-US" sz="1200" b="1" u="none" baseline="0" dirty="0" smtClean="0">
                <a:solidFill>
                  <a:srgbClr val="FF0000"/>
                </a:solidFill>
              </a:rPr>
              <a:t> full details of this study can be found at: http://</a:t>
            </a:r>
            <a:r>
              <a:rPr lang="en-US" sz="1200" b="1" u="none" baseline="0" dirty="0" err="1" smtClean="0">
                <a:solidFill>
                  <a:srgbClr val="FF0000"/>
                </a:solidFill>
              </a:rPr>
              <a:t>rspb.royalsocietypublishing.org</a:t>
            </a:r>
            <a:r>
              <a:rPr lang="en-US" sz="1200" b="1" u="none" baseline="0" dirty="0" smtClean="0">
                <a:solidFill>
                  <a:srgbClr val="FF0000"/>
                </a:solidFill>
              </a:rPr>
              <a:t>/content/267/1442/439.short</a:t>
            </a:r>
            <a:endParaRPr lang="en-US" sz="1200" b="1" i="0" dirty="0" smtClean="0">
              <a:solidFill>
                <a:srgbClr val="FF0000"/>
              </a:solidFill>
            </a:endParaRPr>
          </a:p>
        </p:txBody>
      </p:sp>
      <p:sp>
        <p:nvSpPr>
          <p:cNvPr id="4" name="Slide Number Placeholder 3"/>
          <p:cNvSpPr>
            <a:spLocks noGrp="1"/>
          </p:cNvSpPr>
          <p:nvPr>
            <p:ph type="sldNum" sz="quarter" idx="10"/>
          </p:nvPr>
        </p:nvSpPr>
        <p:spPr/>
        <p:txBody>
          <a:bodyPr/>
          <a:lstStyle/>
          <a:p>
            <a:fld id="{B183B682-E9D5-2441-8692-7881F336CDEF}" type="slidenum">
              <a:rPr lang="en-US" smtClean="0"/>
              <a:pPr/>
              <a:t>32</a:t>
            </a:fld>
            <a:endParaRPr lang="en-US"/>
          </a:p>
        </p:txBody>
      </p:sp>
    </p:spTree>
    <p:extLst>
      <p:ext uri="{BB962C8B-B14F-4D97-AF65-F5344CB8AC3E}">
        <p14:creationId xmlns="" xmlns:p14="http://schemas.microsoft.com/office/powerpoint/2010/main" val="2070455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33</a:t>
            </a:fld>
            <a:endParaRPr lang="en-US"/>
          </a:p>
        </p:txBody>
      </p:sp>
    </p:spTree>
    <p:extLst>
      <p:ext uri="{BB962C8B-B14F-4D97-AF65-F5344CB8AC3E}">
        <p14:creationId xmlns="" xmlns:p14="http://schemas.microsoft.com/office/powerpoint/2010/main" val="1414339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35</a:t>
            </a:fld>
            <a:endParaRPr lang="en-US"/>
          </a:p>
        </p:txBody>
      </p:sp>
    </p:spTree>
    <p:extLst>
      <p:ext uri="{BB962C8B-B14F-4D97-AF65-F5344CB8AC3E}">
        <p14:creationId xmlns="" xmlns:p14="http://schemas.microsoft.com/office/powerpoint/2010/main" val="22225860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36</a:t>
            </a:fld>
            <a:endParaRPr lang="en-US"/>
          </a:p>
        </p:txBody>
      </p:sp>
    </p:spTree>
    <p:extLst>
      <p:ext uri="{BB962C8B-B14F-4D97-AF65-F5344CB8AC3E}">
        <p14:creationId xmlns="" xmlns:p14="http://schemas.microsoft.com/office/powerpoint/2010/main" val="7354519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u="none" dirty="0" smtClean="0">
                <a:solidFill>
                  <a:srgbClr val="FF0000"/>
                </a:solidFill>
              </a:rPr>
              <a:t>The</a:t>
            </a:r>
            <a:r>
              <a:rPr lang="en-US" sz="1200" b="1" u="none" baseline="0" dirty="0" smtClean="0">
                <a:solidFill>
                  <a:srgbClr val="FF0000"/>
                </a:solidFill>
              </a:rPr>
              <a:t> full details of this study can be found at: </a:t>
            </a:r>
            <a:r>
              <a:rPr lang="en-US" sz="1200" b="1" i="0" u="none" baseline="0" dirty="0" smtClean="0">
                <a:solidFill>
                  <a:srgbClr val="FF0000"/>
                </a:solidFill>
              </a:rPr>
              <a:t>http://</a:t>
            </a:r>
            <a:r>
              <a:rPr lang="en-US" b="1" i="0" dirty="0" err="1" smtClean="0"/>
              <a:t>onlinelibrary.wiley.com</a:t>
            </a:r>
            <a:r>
              <a:rPr lang="en-US" b="1" i="0" dirty="0" smtClean="0"/>
              <a:t>/</a:t>
            </a:r>
            <a:r>
              <a:rPr lang="en-US" b="1" i="0" dirty="0" err="1" smtClean="0"/>
              <a:t>doi</a:t>
            </a:r>
            <a:r>
              <a:rPr lang="en-US" b="1" i="0" dirty="0" smtClean="0"/>
              <a:t>/10.1002/ajp.20197/</a:t>
            </a:r>
            <a:r>
              <a:rPr lang="en-US" b="1" i="0" dirty="0" err="1" smtClean="0"/>
              <a:t>pdf</a:t>
            </a:r>
            <a:endParaRPr lang="en-US" b="1" i="0" dirty="0" smtClean="0"/>
          </a:p>
          <a:p>
            <a:r>
              <a:rPr lang="en-US" baseline="0" dirty="0" smtClean="0"/>
              <a:t>Trichromatic and dichromatic capuchins and macaques were trained to choose a circle shaped swatch. They were given a food reward when successful. When researchers changed the swatches to a multicolored format, trichromatic monkeys were able to choose the correct shape less often than dichromatic monkeys. The swatches on the left are the exact same swatches on the right as they would be viewed by a dichromatic monkey.</a:t>
            </a:r>
          </a:p>
          <a:p>
            <a:r>
              <a:rPr lang="en-US" baseline="0" dirty="0" smtClean="0"/>
              <a:t>**Some FEMALE new world monkeys can be trichromatic when they possess two different mid wave sensitive (MWS) opsin alleles on their two X-chromosomes. This is only true when two different MWS alleles are present in the population. All males are dichromatic.</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i="0" dirty="0" smtClean="0">
              <a:solidFill>
                <a:srgbClr val="FF0000"/>
              </a:solidFill>
            </a:endParaRPr>
          </a:p>
        </p:txBody>
      </p:sp>
      <p:sp>
        <p:nvSpPr>
          <p:cNvPr id="4" name="Slide Number Placeholder 3"/>
          <p:cNvSpPr>
            <a:spLocks noGrp="1"/>
          </p:cNvSpPr>
          <p:nvPr>
            <p:ph type="sldNum" sz="quarter" idx="10"/>
          </p:nvPr>
        </p:nvSpPr>
        <p:spPr/>
        <p:txBody>
          <a:bodyPr/>
          <a:lstStyle/>
          <a:p>
            <a:fld id="{B183B682-E9D5-2441-8692-7881F336CDEF}" type="slidenum">
              <a:rPr lang="en-US" smtClean="0"/>
              <a:pPr/>
              <a:t>38</a:t>
            </a:fld>
            <a:endParaRPr lang="en-US"/>
          </a:p>
        </p:txBody>
      </p:sp>
    </p:spTree>
    <p:extLst>
      <p:ext uri="{BB962C8B-B14F-4D97-AF65-F5344CB8AC3E}">
        <p14:creationId xmlns="" xmlns:p14="http://schemas.microsoft.com/office/powerpoint/2010/main" val="155623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can new world capuchins have trichromatic vision? </a:t>
            </a:r>
            <a:r>
              <a:rPr lang="en-US" b="1" baseline="0" dirty="0" smtClean="0"/>
              <a:t>Visit http://</a:t>
            </a:r>
            <a:r>
              <a:rPr lang="en-US" b="1" baseline="0" dirty="0" err="1" smtClean="0"/>
              <a:t>www.evo-ed.com</a:t>
            </a:r>
            <a:r>
              <a:rPr lang="en-US" b="1" baseline="0" dirty="0" smtClean="0"/>
              <a:t>/pages/Primates/</a:t>
            </a:r>
            <a:r>
              <a:rPr lang="en-US" b="1" baseline="0" dirty="0" err="1" smtClean="0"/>
              <a:t>genetics.html</a:t>
            </a:r>
            <a:r>
              <a:rPr lang="en-US" b="1" baseline="0" dirty="0" smtClean="0"/>
              <a:t> </a:t>
            </a:r>
            <a:r>
              <a:rPr lang="en-US" baseline="0" dirty="0" smtClean="0"/>
              <a:t>to find out more!</a:t>
            </a:r>
          </a:p>
          <a:p>
            <a:r>
              <a:rPr lang="en-US" baseline="0" dirty="0" smtClean="0"/>
              <a:t>Trichromatic and dichromatic capuchins and macaques were trained to choose a circle shaped swatch. They were given a food reward when successful. When researchers changed the swatches to a multicolored format, trichromatic monkeys were able to choose the correct shape less often than dichromatic monkeys. The swatches on the left are the exact same swatches on the right as they would be viewed by a dichromatic monkey.</a:t>
            </a:r>
          </a:p>
          <a:p>
            <a:r>
              <a:rPr lang="en-US" baseline="0" dirty="0" smtClean="0"/>
              <a:t>**Some FEMALE new world monkeys can be trichromatic when they possess two different mid wave sensitive (MWS) opsin alleles on their two X-chromosomes. This is only true when two different MWS alleles are present in the population. All males are dichromatic.</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39</a:t>
            </a:fld>
            <a:endParaRPr lang="en-US"/>
          </a:p>
        </p:txBody>
      </p:sp>
    </p:spTree>
    <p:extLst>
      <p:ext uri="{BB962C8B-B14F-4D97-AF65-F5344CB8AC3E}">
        <p14:creationId xmlns="" xmlns:p14="http://schemas.microsoft.com/office/powerpoint/2010/main" val="8243592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Dichromats</a:t>
            </a:r>
            <a:r>
              <a:rPr lang="en-US" dirty="0" smtClean="0"/>
              <a:t> were more successful than </a:t>
            </a:r>
            <a:r>
              <a:rPr lang="en-US" dirty="0" err="1" smtClean="0"/>
              <a:t>trichromats</a:t>
            </a:r>
            <a:r>
              <a:rPr lang="en-US" dirty="0" smtClean="0"/>
              <a:t> when multicolored swatches were used.</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41</a:t>
            </a:fld>
            <a:endParaRPr lang="en-US"/>
          </a:p>
        </p:txBody>
      </p:sp>
    </p:spTree>
    <p:extLst>
      <p:ext uri="{BB962C8B-B14F-4D97-AF65-F5344CB8AC3E}">
        <p14:creationId xmlns="" xmlns:p14="http://schemas.microsoft.com/office/powerpoint/2010/main" val="4053321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retina has two types of cells: rod cells and cone cells. There are more rod cells than cone cells. Cone cells are responsible for color vision.</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a:t>
            </a:fld>
            <a:endParaRPr lang="en-US"/>
          </a:p>
        </p:txBody>
      </p:sp>
    </p:spTree>
    <p:extLst>
      <p:ext uri="{BB962C8B-B14F-4D97-AF65-F5344CB8AC3E}">
        <p14:creationId xmlns="" xmlns:p14="http://schemas.microsoft.com/office/powerpoint/2010/main" val="38228166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42</a:t>
            </a:fld>
            <a:endParaRPr lang="en-US"/>
          </a:p>
        </p:txBody>
      </p:sp>
    </p:spTree>
    <p:extLst>
      <p:ext uri="{BB962C8B-B14F-4D97-AF65-F5344CB8AC3E}">
        <p14:creationId xmlns="" xmlns:p14="http://schemas.microsoft.com/office/powerpoint/2010/main" val="29849856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43</a:t>
            </a:fld>
            <a:endParaRPr lang="en-US"/>
          </a:p>
        </p:txBody>
      </p:sp>
    </p:spTree>
    <p:extLst>
      <p:ext uri="{BB962C8B-B14F-4D97-AF65-F5344CB8AC3E}">
        <p14:creationId xmlns="" xmlns:p14="http://schemas.microsoft.com/office/powerpoint/2010/main" val="32064853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44</a:t>
            </a:fld>
            <a:endParaRPr lang="en-US"/>
          </a:p>
        </p:txBody>
      </p:sp>
    </p:spTree>
    <p:extLst>
      <p:ext uri="{BB962C8B-B14F-4D97-AF65-F5344CB8AC3E}">
        <p14:creationId xmlns="" xmlns:p14="http://schemas.microsoft.com/office/powerpoint/2010/main" val="1549285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47</a:t>
            </a:fld>
            <a:endParaRPr lang="en-US"/>
          </a:p>
        </p:txBody>
      </p:sp>
    </p:spTree>
    <p:extLst>
      <p:ext uri="{BB962C8B-B14F-4D97-AF65-F5344CB8AC3E}">
        <p14:creationId xmlns="" xmlns:p14="http://schemas.microsoft.com/office/powerpoint/2010/main" val="24835241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48</a:t>
            </a:fld>
            <a:endParaRPr lang="en-US"/>
          </a:p>
        </p:txBody>
      </p:sp>
    </p:spTree>
    <p:extLst>
      <p:ext uri="{BB962C8B-B14F-4D97-AF65-F5344CB8AC3E}">
        <p14:creationId xmlns="" xmlns:p14="http://schemas.microsoft.com/office/powerpoint/2010/main" val="24088117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49</a:t>
            </a:fld>
            <a:endParaRPr lang="en-US"/>
          </a:p>
        </p:txBody>
      </p:sp>
    </p:spTree>
    <p:extLst>
      <p:ext uri="{BB962C8B-B14F-4D97-AF65-F5344CB8AC3E}">
        <p14:creationId xmlns="" xmlns:p14="http://schemas.microsoft.com/office/powerpoint/2010/main" val="12023545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smtClean="0"/>
              <a:t>**</a:t>
            </a:r>
            <a:r>
              <a:rPr lang="en-US" b="1" baseline="0" dirty="0" smtClean="0"/>
              <a:t> Notes for this section:</a:t>
            </a:r>
            <a:endParaRPr lang="en-US" b="0" baseline="0" dirty="0" smtClean="0"/>
          </a:p>
          <a:p>
            <a:r>
              <a:rPr lang="en-US" sz="1200" b="0" baseline="0" dirty="0" smtClean="0"/>
              <a:t>The following slides are included as an overview of the genetics of the Monkey </a:t>
            </a:r>
            <a:r>
              <a:rPr lang="en-US" sz="1200" b="0" baseline="0" dirty="0" err="1" smtClean="0"/>
              <a:t>Opsins</a:t>
            </a:r>
            <a:r>
              <a:rPr lang="en-US" sz="1200" b="0" baseline="0" dirty="0" smtClean="0"/>
              <a:t> case.</a:t>
            </a:r>
          </a:p>
          <a:p>
            <a:pPr marL="0" indent="0">
              <a:buFontTx/>
              <a:buNone/>
            </a:pPr>
            <a:r>
              <a:rPr lang="en-US" b="0" baseline="0" dirty="0" smtClean="0"/>
              <a:t>Trichromatic vision arises from gene duplication and gene mutation of the MWS opsin protein, resulting in the creation of the LWS opsin protein.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For more information visit: </a:t>
            </a:r>
            <a:r>
              <a:rPr lang="en-US" sz="1200" b="1" baseline="0" dirty="0" smtClean="0"/>
              <a:t>http://</a:t>
            </a:r>
            <a:r>
              <a:rPr lang="en-US" sz="1200" b="1" baseline="0" dirty="0" err="1" smtClean="0"/>
              <a:t>www.evo-ed.com</a:t>
            </a:r>
            <a:endParaRPr lang="en-US" sz="1200" b="1" baseline="0" dirty="0" smtClean="0"/>
          </a:p>
          <a:p>
            <a:pPr marL="0" indent="0">
              <a:buFontTx/>
              <a:buNone/>
            </a:pP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52</a:t>
            </a:fld>
            <a:endParaRPr lang="en-US"/>
          </a:p>
        </p:txBody>
      </p:sp>
    </p:spTree>
    <p:extLst>
      <p:ext uri="{BB962C8B-B14F-4D97-AF65-F5344CB8AC3E}">
        <p14:creationId xmlns="" xmlns:p14="http://schemas.microsoft.com/office/powerpoint/2010/main" val="12874069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53</a:t>
            </a:fld>
            <a:endParaRPr lang="en-US"/>
          </a:p>
        </p:txBody>
      </p:sp>
    </p:spTree>
    <p:extLst>
      <p:ext uri="{BB962C8B-B14F-4D97-AF65-F5344CB8AC3E}">
        <p14:creationId xmlns="" xmlns:p14="http://schemas.microsoft.com/office/powerpoint/2010/main" val="1996806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OPTIONAL ACTIVITY! See activity notes.</a:t>
            </a:r>
          </a:p>
        </p:txBody>
      </p:sp>
      <p:sp>
        <p:nvSpPr>
          <p:cNvPr id="4" name="Slide Number Placeholder 3"/>
          <p:cNvSpPr>
            <a:spLocks noGrp="1"/>
          </p:cNvSpPr>
          <p:nvPr>
            <p:ph type="sldNum" sz="quarter" idx="10"/>
          </p:nvPr>
        </p:nvSpPr>
        <p:spPr/>
        <p:txBody>
          <a:bodyPr/>
          <a:lstStyle/>
          <a:p>
            <a:fld id="{B183B682-E9D5-2441-8692-7881F336CDEF}" type="slidenum">
              <a:rPr lang="en-US" smtClean="0"/>
              <a:pPr/>
              <a:t>54</a:t>
            </a:fld>
            <a:endParaRPr lang="en-US"/>
          </a:p>
        </p:txBody>
      </p:sp>
    </p:spTree>
    <p:extLst>
      <p:ext uri="{BB962C8B-B14F-4D97-AF65-F5344CB8AC3E}">
        <p14:creationId xmlns="" xmlns:p14="http://schemas.microsoft.com/office/powerpoint/2010/main" val="8845992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55</a:t>
            </a:fld>
            <a:endParaRPr lang="en-US"/>
          </a:p>
        </p:txBody>
      </p:sp>
    </p:spTree>
    <p:extLst>
      <p:ext uri="{BB962C8B-B14F-4D97-AF65-F5344CB8AC3E}">
        <p14:creationId xmlns="" xmlns:p14="http://schemas.microsoft.com/office/powerpoint/2010/main" val="3674140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8</a:t>
            </a:fld>
            <a:endParaRPr lang="en-US"/>
          </a:p>
        </p:txBody>
      </p:sp>
    </p:spTree>
    <p:extLst>
      <p:ext uri="{BB962C8B-B14F-4D97-AF65-F5344CB8AC3E}">
        <p14:creationId xmlns="" xmlns:p14="http://schemas.microsoft.com/office/powerpoint/2010/main" val="1925983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Difference are shown in bold letters.</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56</a:t>
            </a:fld>
            <a:endParaRPr lang="en-US"/>
          </a:p>
        </p:txBody>
      </p:sp>
    </p:spTree>
    <p:extLst>
      <p:ext uri="{BB962C8B-B14F-4D97-AF65-F5344CB8AC3E}">
        <p14:creationId xmlns="" xmlns:p14="http://schemas.microsoft.com/office/powerpoint/2010/main" val="31246524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Different</a:t>
            </a:r>
            <a:r>
              <a:rPr lang="en-US" baseline="0" dirty="0" smtClean="0"/>
              <a:t> amino acids positions 277 and 285 within the protein changes the function of the protein so that it is maximally stimulated as a higher wavelength of light.</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57</a:t>
            </a:fld>
            <a:endParaRPr lang="en-US"/>
          </a:p>
        </p:txBody>
      </p:sp>
    </p:spTree>
    <p:extLst>
      <p:ext uri="{BB962C8B-B14F-4D97-AF65-F5344CB8AC3E}">
        <p14:creationId xmlns="" xmlns:p14="http://schemas.microsoft.com/office/powerpoint/2010/main" val="34320111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58</a:t>
            </a:fld>
            <a:endParaRPr lang="en-US"/>
          </a:p>
        </p:txBody>
      </p:sp>
    </p:spTree>
    <p:extLst>
      <p:ext uri="{BB962C8B-B14F-4D97-AF65-F5344CB8AC3E}">
        <p14:creationId xmlns="" xmlns:p14="http://schemas.microsoft.com/office/powerpoint/2010/main" val="18807067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60</a:t>
            </a:fld>
            <a:endParaRPr lang="en-US"/>
          </a:p>
        </p:txBody>
      </p:sp>
    </p:spTree>
    <p:extLst>
      <p:ext uri="{BB962C8B-B14F-4D97-AF65-F5344CB8AC3E}">
        <p14:creationId xmlns="" xmlns:p14="http://schemas.microsoft.com/office/powerpoint/2010/main" val="5338947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61</a:t>
            </a:fld>
            <a:endParaRPr lang="en-US"/>
          </a:p>
        </p:txBody>
      </p:sp>
    </p:spTree>
    <p:extLst>
      <p:ext uri="{BB962C8B-B14F-4D97-AF65-F5344CB8AC3E}">
        <p14:creationId xmlns="" xmlns:p14="http://schemas.microsoft.com/office/powerpoint/2010/main" val="4685316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a:t>
            </a:r>
            <a:r>
              <a:rPr lang="en-US" baseline="0" dirty="0" smtClean="0"/>
              <a:t> duplication happens during meiosis in prophase I where </a:t>
            </a:r>
            <a:r>
              <a:rPr lang="en-US" b="1" baseline="0" dirty="0" smtClean="0"/>
              <a:t>unequal crossing over</a:t>
            </a:r>
            <a:r>
              <a:rPr lang="en-US" b="0" baseline="0" dirty="0" smtClean="0"/>
              <a:t> can occur.</a:t>
            </a:r>
          </a:p>
        </p:txBody>
      </p:sp>
      <p:sp>
        <p:nvSpPr>
          <p:cNvPr id="4" name="Slide Number Placeholder 3"/>
          <p:cNvSpPr>
            <a:spLocks noGrp="1"/>
          </p:cNvSpPr>
          <p:nvPr>
            <p:ph type="sldNum" sz="quarter" idx="10"/>
          </p:nvPr>
        </p:nvSpPr>
        <p:spPr/>
        <p:txBody>
          <a:bodyPr/>
          <a:lstStyle/>
          <a:p>
            <a:fld id="{B183B682-E9D5-2441-8692-7881F336CDEF}" type="slidenum">
              <a:rPr lang="en-US" smtClean="0"/>
              <a:pPr/>
              <a:t>62</a:t>
            </a:fld>
            <a:endParaRPr lang="en-US"/>
          </a:p>
        </p:txBody>
      </p:sp>
    </p:spTree>
    <p:extLst>
      <p:ext uri="{BB962C8B-B14F-4D97-AF65-F5344CB8AC3E}">
        <p14:creationId xmlns="" xmlns:p14="http://schemas.microsoft.com/office/powerpoint/2010/main" val="320132071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Unequal crossing over. </a:t>
            </a:r>
          </a:p>
          <a:p>
            <a:r>
              <a:rPr lang="en-US" dirty="0" smtClean="0"/>
              <a:t>For more information see: http://http://</a:t>
            </a:r>
            <a:r>
              <a:rPr lang="en-US" dirty="0" err="1" smtClean="0"/>
              <a:t>en.wikipedia.org</a:t>
            </a:r>
            <a:r>
              <a:rPr lang="en-US" dirty="0" smtClean="0"/>
              <a:t>/wiki/</a:t>
            </a:r>
            <a:r>
              <a:rPr lang="en-US" dirty="0" err="1" smtClean="0"/>
              <a:t>Unequal_crossing_over</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63</a:t>
            </a:fld>
            <a:endParaRPr lang="en-US"/>
          </a:p>
        </p:txBody>
      </p:sp>
    </p:spTree>
    <p:extLst>
      <p:ext uri="{BB962C8B-B14F-4D97-AF65-F5344CB8AC3E}">
        <p14:creationId xmlns="" xmlns:p14="http://schemas.microsoft.com/office/powerpoint/2010/main" val="2870307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amino</a:t>
            </a:r>
            <a:r>
              <a:rPr lang="en-US" baseline="0" dirty="0" smtClean="0"/>
              <a:t> acid sequence of the MWS and LWS opsin genes. These sequences were taken from http://</a:t>
            </a:r>
            <a:r>
              <a:rPr lang="en-US" baseline="0" dirty="0" err="1" smtClean="0"/>
              <a:t>www.ncbi.nlm.nih.gov</a:t>
            </a:r>
            <a:r>
              <a:rPr lang="en-US" baseline="0" dirty="0" smtClean="0"/>
              <a:t>/</a:t>
            </a:r>
            <a:r>
              <a:rPr lang="en-US" baseline="0" dirty="0" err="1" smtClean="0"/>
              <a:t>genbank</a:t>
            </a:r>
            <a:r>
              <a:rPr lang="en-US" baseline="0" dirty="0" smtClean="0"/>
              <a:t>.</a:t>
            </a:r>
          </a:p>
          <a:p>
            <a:r>
              <a:rPr lang="en-US" dirty="0" smtClean="0"/>
              <a:t>There are three key amino acid substitutions that are highlighted in RED.</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64</a:t>
            </a:fld>
            <a:endParaRPr lang="en-US"/>
          </a:p>
        </p:txBody>
      </p:sp>
    </p:spTree>
    <p:extLst>
      <p:ext uri="{BB962C8B-B14F-4D97-AF65-F5344CB8AC3E}">
        <p14:creationId xmlns="" xmlns:p14="http://schemas.microsoft.com/office/powerpoint/2010/main" val="16289989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65</a:t>
            </a:fld>
            <a:endParaRPr lang="en-US"/>
          </a:p>
        </p:txBody>
      </p:sp>
    </p:spTree>
    <p:extLst>
      <p:ext uri="{BB962C8B-B14F-4D97-AF65-F5344CB8AC3E}">
        <p14:creationId xmlns="" xmlns:p14="http://schemas.microsoft.com/office/powerpoint/2010/main" val="11496068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Old world</a:t>
            </a:r>
            <a:r>
              <a:rPr lang="en-US" baseline="0" dirty="0" smtClean="0"/>
              <a:t> monkeys have two different opsin genes on their X chromosomes whereas new world monkeys only have one.</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66</a:t>
            </a:fld>
            <a:endParaRPr lang="en-US"/>
          </a:p>
        </p:txBody>
      </p:sp>
    </p:spTree>
    <p:extLst>
      <p:ext uri="{BB962C8B-B14F-4D97-AF65-F5344CB8AC3E}">
        <p14:creationId xmlns="" xmlns:p14="http://schemas.microsoft.com/office/powerpoint/2010/main" val="2985217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i</a:t>
            </a:r>
            <a:r>
              <a:rPr lang="en-US" dirty="0" smtClean="0"/>
              <a:t>) Non-animated</a:t>
            </a:r>
            <a:r>
              <a:rPr lang="en-US" baseline="0" dirty="0" smtClean="0"/>
              <a:t> version of slide </a:t>
            </a:r>
            <a:r>
              <a:rPr lang="en-US" baseline="0" dirty="0" err="1" smtClean="0"/>
              <a:t>opsin</a:t>
            </a:r>
            <a:r>
              <a:rPr lang="en-US" baseline="0" dirty="0" smtClean="0"/>
              <a:t>-</a:t>
            </a:r>
            <a:r>
              <a:rPr lang="en-US" baseline="0" dirty="0" err="1" smtClean="0"/>
              <a:t>chromophore</a:t>
            </a:r>
            <a:r>
              <a:rPr lang="en-US" baseline="0" dirty="0" smtClean="0"/>
              <a:t>-brain slide</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9</a:t>
            </a:fld>
            <a:endParaRPr lang="en-US"/>
          </a:p>
        </p:txBody>
      </p:sp>
    </p:spTree>
    <p:extLst>
      <p:ext uri="{BB962C8B-B14F-4D97-AF65-F5344CB8AC3E}">
        <p14:creationId xmlns="" xmlns:p14="http://schemas.microsoft.com/office/powerpoint/2010/main" val="23787344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smtClean="0"/>
              <a:t>**</a:t>
            </a:r>
            <a:r>
              <a:rPr lang="en-US" b="1" baseline="0" dirty="0" smtClean="0"/>
              <a:t> Notes for this section:</a:t>
            </a:r>
            <a:endParaRPr lang="en-US" b="0" baseline="0" dirty="0" smtClean="0"/>
          </a:p>
          <a:p>
            <a:r>
              <a:rPr lang="en-US" sz="1200" b="0" baseline="0" dirty="0" smtClean="0"/>
              <a:t>The following slides are included as an overview of the phylogenetics and biogeography of the Monkey </a:t>
            </a:r>
            <a:r>
              <a:rPr lang="en-US" sz="1200" b="0" baseline="0" dirty="0" err="1" smtClean="0"/>
              <a:t>Opsins</a:t>
            </a:r>
            <a:r>
              <a:rPr lang="en-US" sz="1200" b="0" baseline="0" dirty="0" smtClean="0"/>
              <a:t> case.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For more information visit: </a:t>
            </a:r>
            <a:r>
              <a:rPr lang="en-US" sz="1200" b="1" baseline="0" dirty="0" smtClean="0"/>
              <a:t>http://</a:t>
            </a:r>
            <a:r>
              <a:rPr lang="en-US" sz="1200" b="1" baseline="0" dirty="0" err="1" smtClean="0"/>
              <a:t>www.evo-ed.com</a:t>
            </a:r>
            <a:endParaRPr lang="en-US" sz="1200" b="1" baseline="0" dirty="0" smtClean="0"/>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68</a:t>
            </a:fld>
            <a:endParaRPr lang="en-US"/>
          </a:p>
        </p:txBody>
      </p:sp>
    </p:spTree>
    <p:extLst>
      <p:ext uri="{BB962C8B-B14F-4D97-AF65-F5344CB8AC3E}">
        <p14:creationId xmlns="" xmlns:p14="http://schemas.microsoft.com/office/powerpoint/2010/main" val="235571486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tree</a:t>
            </a:r>
            <a:r>
              <a:rPr lang="en-US" baseline="0" dirty="0" smtClean="0"/>
              <a:t> is a representative sample of new world and old world monkeys. It is not meant to encapsulate all species. </a:t>
            </a:r>
          </a:p>
          <a:p>
            <a:r>
              <a:rPr lang="en-US" baseline="0" dirty="0" smtClean="0"/>
              <a:t>From a genetic perspective, Old World Primates are more closely related to one another than they are to New World Primates (and vice versa). Evidence suggests that they share a common ancestor in whom the gene duplication and mutation events occurred.</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69</a:t>
            </a:fld>
            <a:endParaRPr lang="en-US"/>
          </a:p>
        </p:txBody>
      </p:sp>
    </p:spTree>
    <p:extLst>
      <p:ext uri="{BB962C8B-B14F-4D97-AF65-F5344CB8AC3E}">
        <p14:creationId xmlns="" xmlns:p14="http://schemas.microsoft.com/office/powerpoint/2010/main" val="39472580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did color vision evolve?</a:t>
            </a:r>
            <a:r>
              <a:rPr lang="en-US" baseline="0" dirty="0" smtClean="0"/>
              <a:t> The next few slides bring in aspects of geology and paleontology to help answer this question.</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71</a:t>
            </a:fld>
            <a:endParaRPr lang="en-US"/>
          </a:p>
        </p:txBody>
      </p:sp>
    </p:spTree>
    <p:extLst>
      <p:ext uri="{BB962C8B-B14F-4D97-AF65-F5344CB8AC3E}">
        <p14:creationId xmlns="" xmlns:p14="http://schemas.microsoft.com/office/powerpoint/2010/main" val="351515706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has</a:t>
            </a:r>
            <a:r>
              <a:rPr lang="en-US" baseline="0" dirty="0" smtClean="0"/>
              <a:t> been much research into the topic of primate origins. Multiple lines of evidence suggest that p</a:t>
            </a:r>
            <a:r>
              <a:rPr lang="en-US" dirty="0" smtClean="0"/>
              <a:t>rimates</a:t>
            </a:r>
            <a:r>
              <a:rPr lang="en-US" baseline="0" dirty="0" smtClean="0"/>
              <a:t> first evolved around 70-80 million years ago. These articles can be easily found in Google Scholar or similar scholarly search engines for more details.</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72</a:t>
            </a:fld>
            <a:endParaRPr lang="en-US"/>
          </a:p>
        </p:txBody>
      </p:sp>
    </p:spTree>
    <p:extLst>
      <p:ext uri="{BB962C8B-B14F-4D97-AF65-F5344CB8AC3E}">
        <p14:creationId xmlns="" xmlns:p14="http://schemas.microsoft.com/office/powerpoint/2010/main" val="6648192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ATTENTION!!! ANIMATED</a:t>
            </a:r>
            <a:r>
              <a:rPr lang="en-US" b="1" baseline="0" dirty="0" smtClean="0"/>
              <a:t> SLIDE!</a:t>
            </a:r>
          </a:p>
          <a:p>
            <a:r>
              <a:rPr lang="en-US" b="1" baseline="0" dirty="0" smtClean="0"/>
              <a:t>A non-animated version of this slide follows.</a:t>
            </a:r>
          </a:p>
          <a:p>
            <a:r>
              <a:rPr lang="en-US" dirty="0" smtClean="0"/>
              <a:t>These events</a:t>
            </a:r>
            <a:r>
              <a:rPr lang="en-US" baseline="0" dirty="0" smtClean="0"/>
              <a:t> can now be mapped onto the phylogenetic tree to give a fuller picture.</a:t>
            </a:r>
          </a:p>
          <a:p>
            <a:r>
              <a:rPr lang="en-US" baseline="0" dirty="0" smtClean="0"/>
              <a:t>Research suggests that color vision evolved around 40 million years ago: http://</a:t>
            </a:r>
            <a:r>
              <a:rPr lang="en-US" baseline="0" dirty="0" err="1" smtClean="0"/>
              <a:t>www.sciencedirect.com</a:t>
            </a:r>
            <a:r>
              <a:rPr lang="en-US" baseline="0" dirty="0" smtClean="0"/>
              <a:t>/science/article/</a:t>
            </a:r>
            <a:r>
              <a:rPr lang="en-US" baseline="0" dirty="0" err="1" smtClean="0"/>
              <a:t>pii</a:t>
            </a:r>
            <a:r>
              <a:rPr lang="en-US" baseline="0" dirty="0" smtClean="0"/>
              <a:t>/S0169534703000120</a:t>
            </a:r>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73</a:t>
            </a:fld>
            <a:endParaRPr lang="en-US"/>
          </a:p>
        </p:txBody>
      </p:sp>
    </p:spTree>
    <p:extLst>
      <p:ext uri="{BB962C8B-B14F-4D97-AF65-F5344CB8AC3E}">
        <p14:creationId xmlns="" xmlns:p14="http://schemas.microsoft.com/office/powerpoint/2010/main" val="2383901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en-US" dirty="0"/>
          </a:p>
        </p:txBody>
      </p:sp>
      <p:sp>
        <p:nvSpPr>
          <p:cNvPr id="4" name="מציין מיקום של מספר שקופית 3"/>
          <p:cNvSpPr>
            <a:spLocks noGrp="1"/>
          </p:cNvSpPr>
          <p:nvPr>
            <p:ph type="sldNum" sz="quarter" idx="10"/>
          </p:nvPr>
        </p:nvSpPr>
        <p:spPr/>
        <p:txBody>
          <a:bodyPr/>
          <a:lstStyle/>
          <a:p>
            <a:fld id="{B183B682-E9D5-2441-8692-7881F336CDEF}" type="slidenum">
              <a:rPr lang="en-US" smtClean="0"/>
              <a:pPr/>
              <a:t>75</a:t>
            </a:fld>
            <a:endParaRPr lang="en-US"/>
          </a:p>
        </p:txBody>
      </p:sp>
    </p:spTree>
    <p:extLst>
      <p:ext uri="{BB962C8B-B14F-4D97-AF65-F5344CB8AC3E}">
        <p14:creationId xmlns="" xmlns:p14="http://schemas.microsoft.com/office/powerpoint/2010/main" val="18627610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76</a:t>
            </a:fld>
            <a:endParaRPr lang="en-US"/>
          </a:p>
        </p:txBody>
      </p:sp>
    </p:spTree>
    <p:extLst>
      <p:ext uri="{BB962C8B-B14F-4D97-AF65-F5344CB8AC3E}">
        <p14:creationId xmlns="" xmlns:p14="http://schemas.microsoft.com/office/powerpoint/2010/main" val="359598364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new world</a:t>
            </a:r>
            <a:r>
              <a:rPr lang="en-US" baseline="0" dirty="0" smtClean="0"/>
              <a:t> monkey species have two different MWS alleles. If a female is heterozygous for these alleles she can produce three different types of opsin protein. This means that SOME females in SOME new world species are trichromatic. Females that are homozygous for the MWS gene on the </a:t>
            </a:r>
            <a:r>
              <a:rPr lang="en-US" baseline="0" dirty="0" err="1" smtClean="0"/>
              <a:t>x-chromosome</a:t>
            </a:r>
            <a:r>
              <a:rPr lang="en-US" baseline="0" dirty="0" smtClean="0"/>
              <a:t> are dichromatic.</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77</a:t>
            </a:fld>
            <a:endParaRPr lang="en-US"/>
          </a:p>
        </p:txBody>
      </p:sp>
    </p:spTree>
    <p:extLst>
      <p:ext uri="{BB962C8B-B14F-4D97-AF65-F5344CB8AC3E}">
        <p14:creationId xmlns="" xmlns:p14="http://schemas.microsoft.com/office/powerpoint/2010/main" val="319078165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new world</a:t>
            </a:r>
            <a:r>
              <a:rPr lang="en-US" baseline="0" dirty="0" smtClean="0"/>
              <a:t> monkey species have two different MWS alleles. If a female is heterozygous for these alleles she can produce three different types of opsin protein. This means that SOME females in SOME new world species are trichromatic. Females that are homozygous for the MWS gene on the </a:t>
            </a:r>
            <a:r>
              <a:rPr lang="en-US" baseline="0" dirty="0" err="1" smtClean="0"/>
              <a:t>x-chromosome</a:t>
            </a:r>
            <a:r>
              <a:rPr lang="en-US" baseline="0" dirty="0" smtClean="0"/>
              <a:t> are dichromatic.</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80</a:t>
            </a:fld>
            <a:endParaRPr lang="en-US"/>
          </a:p>
        </p:txBody>
      </p:sp>
    </p:spTree>
    <p:extLst>
      <p:ext uri="{BB962C8B-B14F-4D97-AF65-F5344CB8AC3E}">
        <p14:creationId xmlns="" xmlns:p14="http://schemas.microsoft.com/office/powerpoint/2010/main" val="164659582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different alleles of the MWS and/or LWS opsin genes exist, then a female could be heterozygous for one of these genes, possibly resulting in </a:t>
            </a:r>
            <a:r>
              <a:rPr lang="en-US" baseline="0" dirty="0" err="1" smtClean="0"/>
              <a:t>tetrachromatic</a:t>
            </a:r>
            <a:r>
              <a:rPr lang="en-US" baseline="0" dirty="0" smtClean="0"/>
              <a:t> vision. This has not been empirically documented but has been posed as a theoretical possibility.</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82</a:t>
            </a:fld>
            <a:endParaRPr lang="en-US"/>
          </a:p>
        </p:txBody>
      </p:sp>
    </p:spTree>
    <p:extLst>
      <p:ext uri="{BB962C8B-B14F-4D97-AF65-F5344CB8AC3E}">
        <p14:creationId xmlns="" xmlns:p14="http://schemas.microsoft.com/office/powerpoint/2010/main" val="3631278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(ii) Non-animated</a:t>
            </a:r>
            <a:r>
              <a:rPr lang="en-US" baseline="0" dirty="0" smtClean="0"/>
              <a:t> version of slide </a:t>
            </a:r>
            <a:r>
              <a:rPr lang="en-US" baseline="0" dirty="0" err="1" smtClean="0"/>
              <a:t>opsin</a:t>
            </a:r>
            <a:r>
              <a:rPr lang="en-US" baseline="0" dirty="0" smtClean="0"/>
              <a:t>-</a:t>
            </a:r>
            <a:r>
              <a:rPr lang="en-US" baseline="0" dirty="0" err="1" smtClean="0"/>
              <a:t>chromophore</a:t>
            </a:r>
            <a:r>
              <a:rPr lang="en-US" baseline="0" dirty="0" smtClean="0"/>
              <a:t>-brain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10</a:t>
            </a:fld>
            <a:endParaRPr lang="en-US"/>
          </a:p>
        </p:txBody>
      </p:sp>
    </p:spTree>
    <p:extLst>
      <p:ext uri="{BB962C8B-B14F-4D97-AF65-F5344CB8AC3E}">
        <p14:creationId xmlns="" xmlns:p14="http://schemas.microsoft.com/office/powerpoint/2010/main" val="162209932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Fewer</a:t>
            </a:r>
            <a:r>
              <a:rPr lang="en-US" baseline="0" dirty="0" smtClean="0"/>
              <a:t> cone cells allow for more rod cells. Rod cells are useful for detecting light in very low light conditions such that exist in deep sea environments. Color detection may be less important in these systems for food selection. Mutations in the LWS and/or MWS color genes could cause them to be non-functional. </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84</a:t>
            </a:fld>
            <a:endParaRPr lang="en-US"/>
          </a:p>
        </p:txBody>
      </p:sp>
    </p:spTree>
    <p:extLst>
      <p:ext uri="{BB962C8B-B14F-4D97-AF65-F5344CB8AC3E}">
        <p14:creationId xmlns="" xmlns:p14="http://schemas.microsoft.com/office/powerpoint/2010/main" val="1600471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(iii) Non-animated</a:t>
            </a:r>
            <a:r>
              <a:rPr lang="en-US" baseline="0" dirty="0" smtClean="0"/>
              <a:t> version of slide </a:t>
            </a:r>
            <a:r>
              <a:rPr lang="en-US" baseline="0" dirty="0" err="1" smtClean="0"/>
              <a:t>opsin</a:t>
            </a:r>
            <a:r>
              <a:rPr lang="en-US" baseline="0" dirty="0" smtClean="0"/>
              <a:t>-</a:t>
            </a:r>
            <a:r>
              <a:rPr lang="en-US" baseline="0" dirty="0" err="1" smtClean="0"/>
              <a:t>chromophore</a:t>
            </a:r>
            <a:r>
              <a:rPr lang="en-US" baseline="0" dirty="0" smtClean="0"/>
              <a:t>-brain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11</a:t>
            </a:fld>
            <a:endParaRPr lang="en-US"/>
          </a:p>
        </p:txBody>
      </p:sp>
    </p:spTree>
    <p:extLst>
      <p:ext uri="{BB962C8B-B14F-4D97-AF65-F5344CB8AC3E}">
        <p14:creationId xmlns="" xmlns:p14="http://schemas.microsoft.com/office/powerpoint/2010/main" val="1462890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(iv) Non-animated</a:t>
            </a:r>
            <a:r>
              <a:rPr lang="en-US" baseline="0" dirty="0" smtClean="0"/>
              <a:t> version of slide </a:t>
            </a:r>
            <a:r>
              <a:rPr lang="en-US" baseline="0" dirty="0" err="1" smtClean="0"/>
              <a:t>opsin</a:t>
            </a:r>
            <a:r>
              <a:rPr lang="en-US" baseline="0" dirty="0" smtClean="0"/>
              <a:t>-</a:t>
            </a:r>
            <a:r>
              <a:rPr lang="en-US" baseline="0" dirty="0" err="1" smtClean="0"/>
              <a:t>chromophore</a:t>
            </a:r>
            <a:r>
              <a:rPr lang="en-US" baseline="0" dirty="0" smtClean="0"/>
              <a:t>-brain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12</a:t>
            </a:fld>
            <a:endParaRPr lang="en-US"/>
          </a:p>
        </p:txBody>
      </p:sp>
    </p:spTree>
    <p:extLst>
      <p:ext uri="{BB962C8B-B14F-4D97-AF65-F5344CB8AC3E}">
        <p14:creationId xmlns="" xmlns:p14="http://schemas.microsoft.com/office/powerpoint/2010/main" val="139778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13</a:t>
            </a:fld>
            <a:endParaRPr lang="en-US"/>
          </a:p>
        </p:txBody>
      </p:sp>
    </p:spTree>
    <p:extLst>
      <p:ext uri="{BB962C8B-B14F-4D97-AF65-F5344CB8AC3E}">
        <p14:creationId xmlns="" xmlns:p14="http://schemas.microsoft.com/office/powerpoint/2010/main" val="580576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B48C5A-A374-E64A-8FE9-F425B0DED32C}"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B48C5A-A374-E64A-8FE9-F425B0DED32C}"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B48C5A-A374-E64A-8FE9-F425B0DED32C}"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B48C5A-A374-E64A-8FE9-F425B0DED32C}"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B48C5A-A374-E64A-8FE9-F425B0DED32C}"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B48C5A-A374-E64A-8FE9-F425B0DED32C}" type="datetimeFigureOut">
              <a:rPr lang="en-US" smtClean="0"/>
              <a:pPr/>
              <a:t>3/14/2017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B48C5A-A374-E64A-8FE9-F425B0DED32C}" type="datetimeFigureOut">
              <a:rPr lang="en-US" smtClean="0"/>
              <a:pPr/>
              <a:t>3/14/2017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B48C5A-A374-E64A-8FE9-F425B0DED32C}" type="datetimeFigureOut">
              <a:rPr lang="en-US" smtClean="0"/>
              <a:pPr/>
              <a:t>3/14/2017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B48C5A-A374-E64A-8FE9-F425B0DED32C}" type="datetimeFigureOut">
              <a:rPr lang="en-US" smtClean="0"/>
              <a:pPr/>
              <a:t>3/14/2017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B48C5A-A374-E64A-8FE9-F425B0DED32C}" type="datetimeFigureOut">
              <a:rPr lang="en-US" smtClean="0"/>
              <a:pPr/>
              <a:t>3/14/2017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B48C5A-A374-E64A-8FE9-F425B0DED32C}" type="datetimeFigureOut">
              <a:rPr lang="en-US" smtClean="0"/>
              <a:pPr/>
              <a:t>3/14/2017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B48C5A-A374-E64A-8FE9-F425B0DED32C}" type="datetimeFigureOut">
              <a:rPr lang="en-US" smtClean="0"/>
              <a:pPr/>
              <a:t>3/14/2017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1548B1-C9E3-B046-9AD1-77137E591D6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vo-ed.com/"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eyemds.co.il/index.php?dir=site&amp;page=content&amp;cs=3007" TargetMode="Externa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hyperlink" Target="http://science.cet.ac.il/science/colors/color8.asp"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44.jpeg"/><Relationship Id="rId5" Type="http://schemas.openxmlformats.org/officeDocument/2006/relationships/image" Target="../media/image43.jpeg"/><Relationship Id="rId10" Type="http://schemas.openxmlformats.org/officeDocument/2006/relationships/image" Target="../media/image48.jpeg"/><Relationship Id="rId4" Type="http://schemas.openxmlformats.org/officeDocument/2006/relationships/image" Target="../media/image42.jpeg"/><Relationship Id="rId9" Type="http://schemas.openxmlformats.org/officeDocument/2006/relationships/image" Target="../media/image47.jpeg"/></Relationships>
</file>

<file path=ppt/slides/_rels/slide29.xml.rels><?xml version="1.0" encoding="UTF-8" standalone="yes"?>
<Relationships xmlns="http://schemas.openxmlformats.org/package/2006/relationships"><Relationship Id="rId3" Type="http://schemas.openxmlformats.org/officeDocument/2006/relationships/hyperlink" Target="http://jeb.biologists.org/content/jexbio/206/18/3159.full.pdf"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8" Type="http://schemas.openxmlformats.org/officeDocument/2006/relationships/slide" Target="slide76.xml"/><Relationship Id="rId3" Type="http://schemas.openxmlformats.org/officeDocument/2006/relationships/slide" Target="slide6.xml"/><Relationship Id="rId7" Type="http://schemas.openxmlformats.org/officeDocument/2006/relationships/slide" Target="slide68.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52.xml"/><Relationship Id="rId5" Type="http://schemas.openxmlformats.org/officeDocument/2006/relationships/slide" Target="slide43.xml"/><Relationship Id="rId4" Type="http://schemas.openxmlformats.org/officeDocument/2006/relationships/slide" Target="slide20.xml"/><Relationship Id="rId9" Type="http://schemas.openxmlformats.org/officeDocument/2006/relationships/slide" Target="slide81.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rspb.royalsocietypublishing.org/content/267/1442/439.short"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hyperlink" Target="http://rspb.royalsocietypublishing.org/content/267/1442/439.short"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www.evo-ed.com/Pages/Primates/Foraging/Foraging.html" TargetMode="Externa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onlinelibrary.wiley.com/doi/10.1002/ajp.20197/pdf"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60.png"/></Relationships>
</file>

<file path=ppt/slides/_rels/slide3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geekdad.com/2015/12/enchroma-color-blind/" TargetMode="Externa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www.evo-ed.com/Pages/Primates/PatchGame/PatchGame.html" TargetMode="Externa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slide" Target="slide3.xml"/><Relationship Id="rId4" Type="http://schemas.openxmlformats.org/officeDocument/2006/relationships/image" Target="../media/image65.png"/></Relationships>
</file>

<file path=ppt/slides/_rels/slide4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67.png"/></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69.png"/></Relationships>
</file>

<file path=ppt/slides/_rels/slide4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75.png"/></Relationships>
</file>

<file path=ppt/slides/_rels/slide4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 Id="rId5" Type="http://schemas.openxmlformats.org/officeDocument/2006/relationships/slide" Target="slide3.xml"/><Relationship Id="rId4" Type="http://schemas.openxmlformats.org/officeDocument/2006/relationships/hyperlink" Target="http://onlinelibrary.wiley.com/doi/10.1002/ajp.20197/pdf"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81.png"/></Relationships>
</file>

<file path=ppt/slides/_rels/slide5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86.png"/></Relationships>
</file>

<file path=ppt/slides/_rels/slide5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www.youtube.com/watch?v=1lM4J7ouq8k"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hyperlink" Target="http://www.sciencegeek.net/Biology/review/U3Review.htm" TargetMode="External"/><Relationship Id="rId4" Type="http://schemas.openxmlformats.org/officeDocument/2006/relationships/image" Target="../media/image90.png"/></Relationships>
</file>

<file path=ppt/slides/_rels/slide6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image" Target="../media/image93.png"/></Relationships>
</file>

<file path=ppt/slides/_rels/slide6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6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notesSlide" Target="../notesSlides/notesSlide53.xml"/><Relationship Id="rId1" Type="http://schemas.openxmlformats.org/officeDocument/2006/relationships/slideLayout" Target="../slideLayouts/slideLayout4.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7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4.xml"/><Relationship Id="rId1" Type="http://schemas.openxmlformats.org/officeDocument/2006/relationships/slideLayout" Target="../slideLayouts/slideLayout4.xml"/><Relationship Id="rId4" Type="http://schemas.openxmlformats.org/officeDocument/2006/relationships/hyperlink" Target="http://www.cell.com/trends/ecology-evolution/abstract/S0169-5347(03)00012-0?_returnURL=http://linkinghub.elsevier.com/retrieve/pii/S0169534703000120?showall=true" TargetMode="External"/></Relationships>
</file>

<file path=ppt/slides/_rels/slide7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image" Target="../media/image108.png"/><Relationship Id="rId4" Type="http://schemas.openxmlformats.org/officeDocument/2006/relationships/image" Target="../media/image107.png"/></Relationships>
</file>

<file path=ppt/slides/_rels/slide76.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8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8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hyperlink" Target="ttp://www.color-blindness.com/2007/10/07/5-online-color-blindness-tests/" TargetMode="Externa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www.popsci.com/article/science/woman-sees-100-times-more-colors-average-person" TargetMode="Externa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hyperlink" Target="mailto:evoed@msu.edu"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hyperlink" Target="mailto:evoed@msu.edu" TargetMode="External"/><Relationship Id="rId2" Type="http://schemas.openxmlformats.org/officeDocument/2006/relationships/hyperlink" Target="http://www.evo-ed.com"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87.xml.rels><?xml version="1.0" encoding="UTF-8" standalone="yes"?>
<Relationships xmlns="http://schemas.openxmlformats.org/package/2006/relationships"><Relationship Id="rId3" Type="http://schemas.openxmlformats.org/officeDocument/2006/relationships/hyperlink" Target="http://www.evo-ed.com" TargetMode="External"/><Relationship Id="rId2" Type="http://schemas.openxmlformats.org/officeDocument/2006/relationships/hyperlink" Target="http://www.evo-ed.com/" TargetMode="External"/><Relationship Id="rId1" Type="http://schemas.openxmlformats.org/officeDocument/2006/relationships/slideLayout" Target="../slideLayouts/slideLayout2.xml"/><Relationship Id="rId6" Type="http://schemas.openxmlformats.org/officeDocument/2006/relationships/image" Target="../media/image116.png"/><Relationship Id="rId5" Type="http://schemas.openxmlformats.org/officeDocument/2006/relationships/hyperlink" Target="http://creativecommons.org/licenses/by-nc-sa/3.0" TargetMode="External"/><Relationship Id="rId4" Type="http://schemas.openxmlformats.org/officeDocument/2006/relationships/hyperlink" Target="mailto:evoed@msu.edu" TargetMode="External"/></Relationships>
</file>

<file path=ppt/slides/_rels/slide8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www.evo-ed.com" TargetMode="Externa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www.evo-ed.com/Pages/Primates/cellbio.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5433" y="1228725"/>
            <a:ext cx="8121316" cy="3062448"/>
          </a:xfrm>
        </p:spPr>
        <p:txBody>
          <a:bodyPr>
            <a:noAutofit/>
          </a:bodyPr>
          <a:lstStyle/>
          <a:p>
            <a:pPr rtl="1"/>
            <a:r>
              <a:rPr lang="he-IL" sz="6600" b="1" dirty="0">
                <a:solidFill>
                  <a:srgbClr val="C00000"/>
                </a:solidFill>
              </a:rPr>
              <a:t>ר</a:t>
            </a:r>
            <a:r>
              <a:rPr lang="he-IL" sz="6600" b="1" dirty="0">
                <a:solidFill>
                  <a:srgbClr val="FF0000"/>
                </a:solidFill>
              </a:rPr>
              <a:t>א</a:t>
            </a:r>
            <a:r>
              <a:rPr lang="he-IL" sz="6600" b="1" dirty="0">
                <a:solidFill>
                  <a:srgbClr val="FFC000"/>
                </a:solidFill>
              </a:rPr>
              <a:t>י</a:t>
            </a:r>
            <a:r>
              <a:rPr lang="he-IL" sz="6600" b="1" dirty="0">
                <a:solidFill>
                  <a:srgbClr val="92D050"/>
                </a:solidFill>
              </a:rPr>
              <a:t>י</a:t>
            </a:r>
            <a:r>
              <a:rPr lang="he-IL" sz="6600" b="1" dirty="0">
                <a:solidFill>
                  <a:srgbClr val="00B050"/>
                </a:solidFill>
              </a:rPr>
              <a:t>ת</a:t>
            </a:r>
            <a:r>
              <a:rPr lang="he-IL" sz="6600" b="1" dirty="0"/>
              <a:t> </a:t>
            </a:r>
            <a:r>
              <a:rPr lang="he-IL" sz="6600" b="1" dirty="0">
                <a:solidFill>
                  <a:srgbClr val="00B0F0"/>
                </a:solidFill>
              </a:rPr>
              <a:t>צ</a:t>
            </a:r>
            <a:r>
              <a:rPr lang="he-IL" sz="6600" b="1" dirty="0">
                <a:solidFill>
                  <a:srgbClr val="002060"/>
                </a:solidFill>
              </a:rPr>
              <a:t>ב</a:t>
            </a:r>
            <a:r>
              <a:rPr lang="he-IL" sz="6600" b="1" dirty="0">
                <a:solidFill>
                  <a:srgbClr val="7030A0"/>
                </a:solidFill>
              </a:rPr>
              <a:t>ע</a:t>
            </a:r>
            <a:r>
              <a:rPr lang="he-IL" sz="6600" b="1" dirty="0">
                <a:solidFill>
                  <a:srgbClr val="002060"/>
                </a:solidFill>
              </a:rPr>
              <a:t>י</a:t>
            </a:r>
            <a:r>
              <a:rPr lang="he-IL" sz="6600" b="1" dirty="0">
                <a:solidFill>
                  <a:srgbClr val="00B0F0"/>
                </a:solidFill>
              </a:rPr>
              <a:t>ם</a:t>
            </a:r>
            <a:r>
              <a:rPr lang="he-IL" sz="6600" b="1" dirty="0"/>
              <a:t> </a:t>
            </a:r>
            <a:r>
              <a:rPr lang="he-IL" sz="6600" b="1" dirty="0">
                <a:solidFill>
                  <a:srgbClr val="00B050"/>
                </a:solidFill>
              </a:rPr>
              <a:t>ב</a:t>
            </a:r>
            <a:r>
              <a:rPr lang="he-IL" sz="6600" b="1" dirty="0">
                <a:solidFill>
                  <a:srgbClr val="92D050"/>
                </a:solidFill>
              </a:rPr>
              <a:t>ק</a:t>
            </a:r>
            <a:r>
              <a:rPr lang="he-IL" sz="6600" b="1" dirty="0">
                <a:solidFill>
                  <a:srgbClr val="FFC000"/>
                </a:solidFill>
              </a:rPr>
              <a:t>ו</a:t>
            </a:r>
            <a:r>
              <a:rPr lang="he-IL" sz="6600" b="1" dirty="0">
                <a:solidFill>
                  <a:srgbClr val="FF0000"/>
                </a:solidFill>
              </a:rPr>
              <a:t>פ</a:t>
            </a:r>
            <a:r>
              <a:rPr lang="he-IL" sz="6600" b="1" dirty="0">
                <a:solidFill>
                  <a:srgbClr val="C00000"/>
                </a:solidFill>
              </a:rPr>
              <a:t>י</a:t>
            </a:r>
            <a:r>
              <a:rPr lang="he-IL" sz="6600" b="1" dirty="0">
                <a:solidFill>
                  <a:srgbClr val="800000"/>
                </a:solidFill>
              </a:rPr>
              <a:t>ם</a:t>
            </a:r>
            <a:r>
              <a:rPr lang="he-IL" sz="6600" dirty="0"/>
              <a:t/>
            </a:r>
            <a:br>
              <a:rPr lang="he-IL" sz="6600" dirty="0"/>
            </a:br>
            <a:r>
              <a:rPr lang="he-IL" sz="6600" dirty="0" smtClean="0"/>
              <a:t/>
            </a:r>
            <a:br>
              <a:rPr lang="he-IL" sz="6600" dirty="0" smtClean="0"/>
            </a:br>
            <a:r>
              <a:rPr lang="he-IL" sz="1600" b="1" dirty="0" smtClean="0">
                <a:cs typeface="+mn-cs"/>
              </a:rPr>
              <a:t>לפניכם </a:t>
            </a:r>
            <a:r>
              <a:rPr lang="he-IL" sz="1600" b="1" dirty="0">
                <a:cs typeface="+mn-cs"/>
              </a:rPr>
              <a:t>תרגום של פעילות בשם: </a:t>
            </a:r>
            <a:r>
              <a:rPr lang="en-US" sz="1600" b="1" dirty="0">
                <a:cs typeface="+mn-cs"/>
              </a:rPr>
              <a:t>The Case of Color Vision Evolution in New World Monkeys</a:t>
            </a:r>
            <a:r>
              <a:rPr lang="en-US" sz="1600" dirty="0">
                <a:cs typeface="+mn-cs"/>
              </a:rPr>
              <a:t/>
            </a:r>
            <a:br>
              <a:rPr lang="en-US" sz="1600" dirty="0">
                <a:cs typeface="+mn-cs"/>
              </a:rPr>
            </a:br>
            <a:r>
              <a:rPr lang="he-IL" sz="1600" b="1" dirty="0">
                <a:cs typeface="+mn-cs"/>
              </a:rPr>
              <a:t>מתוך אתר </a:t>
            </a:r>
            <a:r>
              <a:rPr lang="he-IL" sz="1600" b="1" dirty="0" err="1">
                <a:cs typeface="+mn-cs"/>
              </a:rPr>
              <a:t>פרוייקט</a:t>
            </a:r>
            <a:r>
              <a:rPr lang="he-IL" sz="1600" b="1" dirty="0">
                <a:cs typeface="+mn-cs"/>
              </a:rPr>
              <a:t> </a:t>
            </a:r>
            <a:r>
              <a:rPr lang="en-US" sz="1600" b="1" dirty="0" err="1">
                <a:cs typeface="+mn-cs"/>
              </a:rPr>
              <a:t>Evo</a:t>
            </a:r>
            <a:r>
              <a:rPr lang="en-US" sz="1600" b="1" dirty="0">
                <a:cs typeface="+mn-cs"/>
              </a:rPr>
              <a:t>-Ed </a:t>
            </a:r>
            <a:r>
              <a:rPr lang="he-IL" sz="1600" b="1" dirty="0" smtClean="0">
                <a:cs typeface="+mn-cs"/>
              </a:rPr>
              <a:t> של </a:t>
            </a:r>
            <a:r>
              <a:rPr lang="he-IL" sz="1600" b="1" dirty="0">
                <a:cs typeface="+mn-cs"/>
              </a:rPr>
              <a:t>אוניברסיטת מישיגן  </a:t>
            </a:r>
            <a:r>
              <a:rPr lang="en-US" sz="1600" b="1" u="sng" dirty="0">
                <a:cs typeface="+mn-cs"/>
                <a:hlinkClick r:id="rId2"/>
              </a:rPr>
              <a:t>http://www.evo-ed.com</a:t>
            </a:r>
            <a:r>
              <a:rPr lang="en-US" sz="1600" dirty="0">
                <a:cs typeface="+mn-cs"/>
              </a:rPr>
              <a:t/>
            </a:r>
            <a:br>
              <a:rPr lang="en-US" sz="1600" dirty="0">
                <a:cs typeface="+mn-cs"/>
              </a:rPr>
            </a:br>
            <a:r>
              <a:rPr lang="he-IL" sz="1600" b="1" dirty="0">
                <a:cs typeface="+mn-cs"/>
              </a:rPr>
              <a:t>כל הזכויות שמורות למחברים</a:t>
            </a:r>
            <a:r>
              <a:rPr lang="he-IL" sz="1600" b="1" dirty="0" smtClean="0">
                <a:cs typeface="+mn-cs"/>
              </a:rPr>
              <a:t>.</a:t>
            </a:r>
            <a:br>
              <a:rPr lang="he-IL" sz="1600" b="1" dirty="0" smtClean="0">
                <a:cs typeface="+mn-cs"/>
              </a:rPr>
            </a:br>
            <a:r>
              <a:rPr lang="he-IL" sz="900" b="1" dirty="0" smtClean="0">
                <a:cs typeface="+mn-cs"/>
              </a:rPr>
              <a:t>במהלך התרגום נעשו במצגת שינויים. המתרגמים אחראים לכל שגיאה בעקבות שינויים אלו.</a:t>
            </a:r>
            <a:br>
              <a:rPr lang="he-IL" sz="900" b="1" dirty="0" smtClean="0">
                <a:cs typeface="+mn-cs"/>
              </a:rPr>
            </a:br>
            <a:r>
              <a:rPr lang="he-IL" sz="900" b="1" dirty="0" smtClean="0">
                <a:cs typeface="+mn-cs"/>
              </a:rPr>
              <a:t/>
            </a:r>
            <a:br>
              <a:rPr lang="he-IL" sz="900" b="1" dirty="0" smtClean="0">
                <a:cs typeface="+mn-cs"/>
              </a:rPr>
            </a:br>
            <a:r>
              <a:rPr lang="he-IL" sz="1400" b="1" dirty="0" smtClean="0">
                <a:cs typeface="+mn-cs"/>
              </a:rPr>
              <a:t>תרגום ועריכה: מיכל מנדלוביץ</a:t>
            </a:r>
            <a:r>
              <a:rPr lang="he-IL" sz="900" b="1" dirty="0" smtClean="0">
                <a:cs typeface="+mn-cs"/>
              </a:rPr>
              <a:t/>
            </a:r>
            <a:br>
              <a:rPr lang="he-IL" sz="900" b="1" dirty="0" smtClean="0">
                <a:cs typeface="+mn-cs"/>
              </a:rPr>
            </a:br>
            <a:r>
              <a:rPr lang="he-IL" sz="900" dirty="0">
                <a:cs typeface="+mn-cs"/>
              </a:rPr>
              <a:t/>
            </a:r>
            <a:br>
              <a:rPr lang="he-IL" sz="900" dirty="0">
                <a:cs typeface="+mn-cs"/>
              </a:rPr>
            </a:br>
            <a:endParaRPr lang="en-US" sz="900" dirty="0">
              <a:solidFill>
                <a:srgbClr val="000000"/>
              </a:solidFill>
              <a:cs typeface="+mn-cs"/>
            </a:endParaRPr>
          </a:p>
        </p:txBody>
      </p:sp>
      <p:pic>
        <p:nvPicPr>
          <p:cNvPr id="5" name="Picture 4" descr="short115px.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631440" y="5173187"/>
            <a:ext cx="3889303" cy="993933"/>
          </a:xfrm>
          <a:prstGeom prst="rect">
            <a:avLst/>
          </a:prstGeom>
        </p:spPr>
      </p:pic>
      <p:pic>
        <p:nvPicPr>
          <p:cNvPr id="6" name="Picture 5"/>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738621" y="5122487"/>
            <a:ext cx="1196339" cy="1147979"/>
          </a:xfrm>
          <a:prstGeom prst="rect">
            <a:avLst/>
          </a:prstGeom>
        </p:spPr>
      </p:pic>
      <p:pic>
        <p:nvPicPr>
          <p:cNvPr id="7" name="Picture 6"/>
          <p:cNvPicPr>
            <a:picLocks noChangeAspect="1"/>
          </p:cNvPicPr>
          <p:nvPr/>
        </p:nvPicPr>
        <p:blipFill>
          <a:blip r:embed="rId5" cstate="email"/>
          <a:stretch>
            <a:fillRect/>
          </a:stretch>
        </p:blipFill>
        <p:spPr>
          <a:xfrm>
            <a:off x="1191261" y="5025389"/>
            <a:ext cx="1217424" cy="1224758"/>
          </a:xfrm>
          <a:prstGeom prst="rect">
            <a:avLst/>
          </a:prstGeom>
        </p:spPr>
      </p:pic>
      <p:sp>
        <p:nvSpPr>
          <p:cNvPr id="8" name="TextBox 7"/>
          <p:cNvSpPr txBox="1"/>
          <p:nvPr/>
        </p:nvSpPr>
        <p:spPr>
          <a:xfrm>
            <a:off x="2631440" y="6121879"/>
            <a:ext cx="3889303" cy="369332"/>
          </a:xfrm>
          <a:prstGeom prst="rect">
            <a:avLst/>
          </a:prstGeom>
          <a:noFill/>
        </p:spPr>
        <p:txBody>
          <a:bodyPr wrap="square" rtlCol="0">
            <a:spAutoFit/>
          </a:bodyPr>
          <a:lstStyle/>
          <a:p>
            <a:pPr algn="ctr"/>
            <a:r>
              <a:rPr lang="en-US" dirty="0" smtClean="0">
                <a:solidFill>
                  <a:srgbClr val="000000"/>
                </a:solidFill>
                <a:hlinkClick r:id="rId2"/>
              </a:rPr>
              <a:t>http://www.evo-ed.com</a:t>
            </a:r>
            <a:endParaRPr lang="en-US" dirty="0">
              <a:solidFill>
                <a:srgbClr val="000000"/>
              </a:solidFill>
            </a:endParaRPr>
          </a:p>
        </p:txBody>
      </p:sp>
    </p:spTree>
    <p:extLst>
      <p:ext uri="{BB962C8B-B14F-4D97-AF65-F5344CB8AC3E}">
        <p14:creationId xmlns="" xmlns:p14="http://schemas.microsoft.com/office/powerpoint/2010/main" val="2526856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2013-03-17_11-58-4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01601" y="381387"/>
            <a:ext cx="8991599" cy="4942868"/>
          </a:xfrm>
          <a:prstGeom prst="rect">
            <a:avLst/>
          </a:prstGeom>
        </p:spPr>
      </p:pic>
      <p:sp>
        <p:nvSpPr>
          <p:cNvPr id="4" name="TextBox 3"/>
          <p:cNvSpPr txBox="1"/>
          <p:nvPr/>
        </p:nvSpPr>
        <p:spPr>
          <a:xfrm>
            <a:off x="616017" y="5562600"/>
            <a:ext cx="7478829" cy="830997"/>
          </a:xfrm>
          <a:prstGeom prst="rect">
            <a:avLst/>
          </a:prstGeom>
          <a:noFill/>
        </p:spPr>
        <p:txBody>
          <a:bodyPr wrap="square" rtlCol="0">
            <a:spAutoFit/>
          </a:bodyPr>
          <a:lstStyle/>
          <a:p>
            <a:pPr algn="r" rtl="1"/>
            <a:r>
              <a:rPr lang="he-IL" sz="2400" b="1" dirty="0" smtClean="0"/>
              <a:t>החלבון </a:t>
            </a:r>
            <a:r>
              <a:rPr lang="he-IL" sz="2400" b="1" dirty="0" err="1" smtClean="0"/>
              <a:t>אופסין</a:t>
            </a:r>
            <a:r>
              <a:rPr lang="he-IL" sz="2400" b="1" dirty="0" smtClean="0"/>
              <a:t>, הנמצא בקרום תא המדוך, משנה את מבנהו בתגובה לאור.</a:t>
            </a:r>
            <a:endParaRPr lang="en-US" sz="2400" b="1" dirty="0"/>
          </a:p>
        </p:txBody>
      </p:sp>
      <p:sp>
        <p:nvSpPr>
          <p:cNvPr id="2" name="מלבן 1"/>
          <p:cNvSpPr/>
          <p:nvPr/>
        </p:nvSpPr>
        <p:spPr>
          <a:xfrm>
            <a:off x="6939815" y="4283242"/>
            <a:ext cx="1395663" cy="365760"/>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0686871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2013-03-17_11-59-11.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01601" y="381386"/>
            <a:ext cx="8991600" cy="4942869"/>
          </a:xfrm>
          <a:prstGeom prst="rect">
            <a:avLst/>
          </a:prstGeom>
        </p:spPr>
      </p:pic>
      <p:sp>
        <p:nvSpPr>
          <p:cNvPr id="4" name="TextBox 3"/>
          <p:cNvSpPr txBox="1"/>
          <p:nvPr/>
        </p:nvSpPr>
        <p:spPr>
          <a:xfrm>
            <a:off x="616017" y="5562600"/>
            <a:ext cx="7478829" cy="830997"/>
          </a:xfrm>
          <a:prstGeom prst="rect">
            <a:avLst/>
          </a:prstGeom>
          <a:noFill/>
        </p:spPr>
        <p:txBody>
          <a:bodyPr wrap="square" rtlCol="0">
            <a:spAutoFit/>
          </a:bodyPr>
          <a:lstStyle/>
          <a:p>
            <a:pPr algn="r" rtl="1"/>
            <a:r>
              <a:rPr lang="he-IL" sz="2400" b="1" dirty="0" smtClean="0"/>
              <a:t>החלבון </a:t>
            </a:r>
            <a:r>
              <a:rPr lang="he-IL" sz="2400" b="1" dirty="0" err="1" smtClean="0"/>
              <a:t>אופסין</a:t>
            </a:r>
            <a:r>
              <a:rPr lang="he-IL" sz="2400" b="1" dirty="0" smtClean="0"/>
              <a:t>, הנמצא בקרום תא המדוך, משנה את מבנהו בתגובה לאור.</a:t>
            </a:r>
            <a:endParaRPr lang="en-US" sz="2400" b="1" dirty="0"/>
          </a:p>
        </p:txBody>
      </p:sp>
      <p:sp>
        <p:nvSpPr>
          <p:cNvPr id="2" name="מלבן 1"/>
          <p:cNvSpPr/>
          <p:nvPr/>
        </p:nvSpPr>
        <p:spPr>
          <a:xfrm>
            <a:off x="6776185" y="4244741"/>
            <a:ext cx="1645920" cy="43313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69030680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1443788" y="5562600"/>
            <a:ext cx="7032263" cy="830997"/>
          </a:xfrm>
          <a:prstGeom prst="rect">
            <a:avLst/>
          </a:prstGeom>
          <a:noFill/>
        </p:spPr>
        <p:txBody>
          <a:bodyPr wrap="square" rtlCol="0">
            <a:spAutoFit/>
          </a:bodyPr>
          <a:lstStyle/>
          <a:p>
            <a:pPr algn="r" rtl="1"/>
            <a:r>
              <a:rPr lang="he-IL" sz="2400" b="1" dirty="0" smtClean="0"/>
              <a:t>בעקבות השינוי במבנה </a:t>
            </a:r>
            <a:r>
              <a:rPr lang="he-IL" sz="2400" b="1" dirty="0" err="1" smtClean="0"/>
              <a:t>האופסין</a:t>
            </a:r>
            <a:r>
              <a:rPr lang="he-IL" sz="2400" b="1" dirty="0" smtClean="0"/>
              <a:t> נשלח מתא המדוך אות למרכז הראיה במוח.</a:t>
            </a:r>
            <a:endParaRPr lang="en-US" sz="2400" b="1" dirty="0"/>
          </a:p>
        </p:txBody>
      </p:sp>
      <p:pic>
        <p:nvPicPr>
          <p:cNvPr id="25" name="Picture 24" descr="2013-03-17_11-59-39.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01601" y="381387"/>
            <a:ext cx="8991599" cy="4942868"/>
          </a:xfrm>
          <a:prstGeom prst="rect">
            <a:avLst/>
          </a:prstGeom>
        </p:spPr>
      </p:pic>
      <p:sp>
        <p:nvSpPr>
          <p:cNvPr id="2" name="מלבן 1"/>
          <p:cNvSpPr/>
          <p:nvPr/>
        </p:nvSpPr>
        <p:spPr>
          <a:xfrm>
            <a:off x="6814686" y="4235116"/>
            <a:ext cx="1661365" cy="365760"/>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77712352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33157" y="1621113"/>
            <a:ext cx="7924800" cy="1487907"/>
          </a:xfrm>
        </p:spPr>
        <p:txBody>
          <a:bodyPr/>
          <a:lstStyle/>
          <a:p>
            <a:pPr marL="0" indent="0" algn="r" rtl="1">
              <a:buNone/>
            </a:pPr>
            <a:r>
              <a:rPr lang="he-IL" b="1" dirty="0" err="1" smtClean="0"/>
              <a:t>גרוי</a:t>
            </a:r>
            <a:r>
              <a:rPr lang="he-IL" b="1" dirty="0" smtClean="0"/>
              <a:t> של אור גורם לשינוי במבנה </a:t>
            </a:r>
            <a:r>
              <a:rPr lang="he-IL" b="1" dirty="0" err="1" smtClean="0"/>
              <a:t>האופסין</a:t>
            </a:r>
            <a:r>
              <a:rPr lang="he-IL" b="1" dirty="0" smtClean="0"/>
              <a:t>, המביא לשליחת אות למרכז הראיה במוח, ולתחושת צבע.</a:t>
            </a:r>
            <a:endParaRPr lang="en-US" b="1" dirty="0"/>
          </a:p>
        </p:txBody>
      </p:sp>
      <p:grpSp>
        <p:nvGrpSpPr>
          <p:cNvPr id="2" name="קבוצה 1"/>
          <p:cNvGrpSpPr/>
          <p:nvPr/>
        </p:nvGrpSpPr>
        <p:grpSpPr>
          <a:xfrm flipH="1">
            <a:off x="233157" y="2750852"/>
            <a:ext cx="8623604" cy="3074731"/>
            <a:chOff x="233157" y="2750852"/>
            <a:chExt cx="8623604" cy="3074731"/>
          </a:xfrm>
        </p:grpSpPr>
        <p:pic>
          <p:nvPicPr>
            <p:cNvPr id="5" name="Picture 4"/>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896351" y="2750852"/>
              <a:ext cx="1340129" cy="3074731"/>
            </a:xfrm>
            <a:prstGeom prst="rect">
              <a:avLst/>
            </a:prstGeom>
          </p:spPr>
        </p:pic>
        <p:pic>
          <p:nvPicPr>
            <p:cNvPr id="8" name="Picture 7"/>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flipH="1">
              <a:off x="5085349" y="3421421"/>
              <a:ext cx="1752600" cy="1392343"/>
            </a:xfrm>
            <a:prstGeom prst="rect">
              <a:avLst/>
            </a:prstGeom>
          </p:spPr>
        </p:pic>
        <p:pic>
          <p:nvPicPr>
            <p:cNvPr id="12" name="Picture 11"/>
            <p:cNvPicPr>
              <a:picLocks noChangeAspect="1"/>
            </p:cNvPicPr>
            <p:nvPr/>
          </p:nvPicPr>
          <p:blipFill>
            <a:blip r:embed="rId5" cstate="email"/>
            <a:stretch>
              <a:fillRect/>
            </a:stretch>
          </p:blipFill>
          <p:spPr>
            <a:xfrm rot="5400000">
              <a:off x="7359409" y="3749751"/>
              <a:ext cx="2158996" cy="835709"/>
            </a:xfrm>
            <a:prstGeom prst="rect">
              <a:avLst/>
            </a:prstGeom>
          </p:spPr>
        </p:pic>
        <p:cxnSp>
          <p:nvCxnSpPr>
            <p:cNvPr id="14" name="Straight Arrow Connector 13"/>
            <p:cNvCxnSpPr/>
            <p:nvPr/>
          </p:nvCxnSpPr>
          <p:spPr>
            <a:xfrm>
              <a:off x="2045368" y="4220042"/>
              <a:ext cx="802106" cy="0"/>
            </a:xfrm>
            <a:prstGeom prst="straightConnector1">
              <a:avLst/>
            </a:prstGeom>
            <a:ln w="381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16" name="Picture 15"/>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233157" y="3540293"/>
              <a:ext cx="1646443" cy="1457157"/>
            </a:xfrm>
            <a:prstGeom prst="rect">
              <a:avLst/>
            </a:prstGeom>
          </p:spPr>
        </p:pic>
        <p:cxnSp>
          <p:nvCxnSpPr>
            <p:cNvPr id="19" name="Straight Arrow Connector 18"/>
            <p:cNvCxnSpPr/>
            <p:nvPr/>
          </p:nvCxnSpPr>
          <p:spPr>
            <a:xfrm>
              <a:off x="4069347" y="4220042"/>
              <a:ext cx="802106" cy="0"/>
            </a:xfrm>
            <a:prstGeom prst="straightConnector1">
              <a:avLst/>
            </a:prstGeom>
            <a:ln w="381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971629" y="4220042"/>
              <a:ext cx="802106" cy="0"/>
            </a:xfrm>
            <a:prstGeom prst="straightConnector1">
              <a:avLst/>
            </a:prstGeom>
            <a:ln w="381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4" name="TextBox 3"/>
          <p:cNvSpPr txBox="1"/>
          <p:nvPr/>
        </p:nvSpPr>
        <p:spPr>
          <a:xfrm>
            <a:off x="7511360" y="5876172"/>
            <a:ext cx="1111718" cy="276999"/>
          </a:xfrm>
          <a:prstGeom prst="rect">
            <a:avLst/>
          </a:prstGeom>
          <a:solidFill>
            <a:schemeClr val="bg1"/>
          </a:solidFill>
          <a:ln>
            <a:solidFill>
              <a:schemeClr val="bg1"/>
            </a:solidFill>
          </a:ln>
        </p:spPr>
        <p:txBody>
          <a:bodyPr wrap="square" rtlCol="0">
            <a:spAutoFit/>
          </a:bodyPr>
          <a:lstStyle/>
          <a:p>
            <a:pPr algn="ctr"/>
            <a:r>
              <a:rPr lang="he-IL" sz="1200" b="1" dirty="0" smtClean="0"/>
              <a:t>גלי אור</a:t>
            </a:r>
            <a:endParaRPr lang="en-US" sz="1200" b="1" dirty="0"/>
          </a:p>
        </p:txBody>
      </p:sp>
      <p:sp>
        <p:nvSpPr>
          <p:cNvPr id="7" name="TextBox 6"/>
          <p:cNvSpPr txBox="1"/>
          <p:nvPr/>
        </p:nvSpPr>
        <p:spPr>
          <a:xfrm>
            <a:off x="4920660" y="5876172"/>
            <a:ext cx="1299206" cy="276999"/>
          </a:xfrm>
          <a:prstGeom prst="rect">
            <a:avLst/>
          </a:prstGeom>
          <a:solidFill>
            <a:schemeClr val="bg1"/>
          </a:solidFill>
          <a:ln>
            <a:solidFill>
              <a:schemeClr val="bg1"/>
            </a:solidFill>
          </a:ln>
        </p:spPr>
        <p:txBody>
          <a:bodyPr wrap="square" rtlCol="0">
            <a:spAutoFit/>
          </a:bodyPr>
          <a:lstStyle/>
          <a:p>
            <a:pPr algn="ctr"/>
            <a:r>
              <a:rPr lang="he-IL" sz="1200" b="1" dirty="0" smtClean="0"/>
              <a:t>תא מדוך</a:t>
            </a:r>
            <a:endParaRPr lang="en-US" sz="1200" b="1" dirty="0"/>
          </a:p>
        </p:txBody>
      </p:sp>
      <p:sp>
        <p:nvSpPr>
          <p:cNvPr id="10" name="TextBox 9"/>
          <p:cNvSpPr txBox="1"/>
          <p:nvPr/>
        </p:nvSpPr>
        <p:spPr>
          <a:xfrm>
            <a:off x="2580665" y="5876172"/>
            <a:ext cx="866273" cy="276999"/>
          </a:xfrm>
          <a:prstGeom prst="rect">
            <a:avLst/>
          </a:prstGeom>
          <a:solidFill>
            <a:schemeClr val="bg1"/>
          </a:solidFill>
          <a:ln>
            <a:solidFill>
              <a:schemeClr val="bg1"/>
            </a:solidFill>
          </a:ln>
        </p:spPr>
        <p:txBody>
          <a:bodyPr wrap="square" rtlCol="0">
            <a:spAutoFit/>
          </a:bodyPr>
          <a:lstStyle/>
          <a:p>
            <a:pPr algn="ctr"/>
            <a:r>
              <a:rPr lang="he-IL" sz="1200" b="1" dirty="0" smtClean="0"/>
              <a:t>המוח</a:t>
            </a:r>
            <a:endParaRPr lang="en-US" sz="1200" b="1" dirty="0"/>
          </a:p>
        </p:txBody>
      </p:sp>
      <p:sp>
        <p:nvSpPr>
          <p:cNvPr id="13" name="TextBox 12"/>
          <p:cNvSpPr txBox="1"/>
          <p:nvPr/>
        </p:nvSpPr>
        <p:spPr>
          <a:xfrm>
            <a:off x="27108" y="5876172"/>
            <a:ext cx="1314602" cy="276999"/>
          </a:xfrm>
          <a:prstGeom prst="rect">
            <a:avLst/>
          </a:prstGeom>
          <a:solidFill>
            <a:schemeClr val="bg1"/>
          </a:solidFill>
          <a:ln>
            <a:solidFill>
              <a:schemeClr val="bg1"/>
            </a:solidFill>
          </a:ln>
        </p:spPr>
        <p:txBody>
          <a:bodyPr wrap="square" rtlCol="0">
            <a:spAutoFit/>
          </a:bodyPr>
          <a:lstStyle/>
          <a:p>
            <a:pPr algn="ctr"/>
            <a:r>
              <a:rPr lang="he-IL" sz="1200" b="1" dirty="0" smtClean="0"/>
              <a:t>תחושת צבע</a:t>
            </a:r>
            <a:endParaRPr lang="en-US" sz="1200" b="1" dirty="0"/>
          </a:p>
        </p:txBody>
      </p:sp>
    </p:spTree>
    <p:extLst>
      <p:ext uri="{BB962C8B-B14F-4D97-AF65-F5344CB8AC3E}">
        <p14:creationId xmlns="" xmlns:p14="http://schemas.microsoft.com/office/powerpoint/2010/main" val="42030597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כיצד מתאפשרת ראיית צבעים?</a:t>
            </a:r>
            <a:endParaRPr lang="en-US" b="1" dirty="0">
              <a:solidFill>
                <a:schemeClr val="accent5">
                  <a:lumMod val="75000"/>
                </a:schemeClr>
              </a:solidFill>
              <a:cs typeface="+mn-cs"/>
            </a:endParaRPr>
          </a:p>
        </p:txBody>
      </p:sp>
      <p:pic>
        <p:nvPicPr>
          <p:cNvPr id="6" name="Picture 5" descr="cones and rods.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847938" y="1226280"/>
            <a:ext cx="3971663" cy="4149123"/>
          </a:xfrm>
          <a:prstGeom prst="rect">
            <a:avLst/>
          </a:prstGeom>
        </p:spPr>
      </p:pic>
      <p:sp>
        <p:nvSpPr>
          <p:cNvPr id="10" name="Right Arrow 9"/>
          <p:cNvSpPr/>
          <p:nvPr/>
        </p:nvSpPr>
        <p:spPr>
          <a:xfrm>
            <a:off x="4018576" y="2453034"/>
            <a:ext cx="539289" cy="125244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 name="קבוצה 6"/>
          <p:cNvGrpSpPr/>
          <p:nvPr/>
        </p:nvGrpSpPr>
        <p:grpSpPr>
          <a:xfrm>
            <a:off x="359661" y="1487029"/>
            <a:ext cx="3368842" cy="3456525"/>
            <a:chOff x="250257" y="2122971"/>
            <a:chExt cx="4145247" cy="4163381"/>
          </a:xfrm>
        </p:grpSpPr>
        <p:pic>
          <p:nvPicPr>
            <p:cNvPr id="8" name="תמונה 7"/>
            <p:cNvPicPr>
              <a:picLocks noChangeAspect="1"/>
            </p:cNvPicPr>
            <p:nvPr/>
          </p:nvPicPr>
          <p:blipFill rotWithShape="1">
            <a:blip r:embed="rId4" cstate="email"/>
            <a:srcRect/>
            <a:stretch/>
          </p:blipFill>
          <p:spPr>
            <a:xfrm>
              <a:off x="250257" y="2122971"/>
              <a:ext cx="4145247" cy="4163381"/>
            </a:xfrm>
            <a:prstGeom prst="rect">
              <a:avLst/>
            </a:prstGeom>
          </p:spPr>
        </p:pic>
        <p:sp>
          <p:nvSpPr>
            <p:cNvPr id="11" name="TextBox 10"/>
            <p:cNvSpPr txBox="1"/>
            <p:nvPr/>
          </p:nvSpPr>
          <p:spPr>
            <a:xfrm>
              <a:off x="750771" y="2829826"/>
              <a:ext cx="1241658" cy="444860"/>
            </a:xfrm>
            <a:prstGeom prst="rect">
              <a:avLst/>
            </a:prstGeom>
            <a:noFill/>
          </p:spPr>
          <p:txBody>
            <a:bodyPr wrap="square" rtlCol="0">
              <a:spAutoFit/>
            </a:bodyPr>
            <a:lstStyle/>
            <a:p>
              <a:r>
                <a:rPr lang="he-IL" b="1" dirty="0" smtClean="0">
                  <a:solidFill>
                    <a:srgbClr val="FFFF00"/>
                  </a:solidFill>
                </a:rPr>
                <a:t>קנים</a:t>
              </a:r>
              <a:endParaRPr lang="en-US" b="1" dirty="0">
                <a:solidFill>
                  <a:srgbClr val="FFFF00"/>
                </a:solidFill>
              </a:endParaRPr>
            </a:p>
          </p:txBody>
        </p:sp>
        <p:sp>
          <p:nvSpPr>
            <p:cNvPr id="12" name="TextBox 11"/>
            <p:cNvSpPr txBox="1"/>
            <p:nvPr/>
          </p:nvSpPr>
          <p:spPr>
            <a:xfrm>
              <a:off x="1438979" y="4070709"/>
              <a:ext cx="1241658" cy="444860"/>
            </a:xfrm>
            <a:prstGeom prst="rect">
              <a:avLst/>
            </a:prstGeom>
            <a:noFill/>
          </p:spPr>
          <p:txBody>
            <a:bodyPr wrap="square" rtlCol="0">
              <a:spAutoFit/>
            </a:bodyPr>
            <a:lstStyle/>
            <a:p>
              <a:r>
                <a:rPr lang="he-IL" b="1" dirty="0" smtClean="0">
                  <a:solidFill>
                    <a:srgbClr val="FFFF00"/>
                  </a:solidFill>
                </a:rPr>
                <a:t>מדוכים</a:t>
              </a:r>
              <a:endParaRPr lang="en-US" b="1" dirty="0">
                <a:solidFill>
                  <a:srgbClr val="FFFF00"/>
                </a:solidFill>
              </a:endParaRPr>
            </a:p>
          </p:txBody>
        </p:sp>
      </p:grpSp>
      <p:sp>
        <p:nvSpPr>
          <p:cNvPr id="3" name="TextBox 2"/>
          <p:cNvSpPr txBox="1"/>
          <p:nvPr/>
        </p:nvSpPr>
        <p:spPr>
          <a:xfrm>
            <a:off x="221381" y="5611528"/>
            <a:ext cx="8672362" cy="646331"/>
          </a:xfrm>
          <a:prstGeom prst="rect">
            <a:avLst/>
          </a:prstGeom>
          <a:noFill/>
        </p:spPr>
        <p:txBody>
          <a:bodyPr wrap="square" rtlCol="0">
            <a:spAutoFit/>
          </a:bodyPr>
          <a:lstStyle/>
          <a:p>
            <a:pPr algn="ctr"/>
            <a:r>
              <a:rPr lang="he-IL" b="1" dirty="0" smtClean="0"/>
              <a:t>ישנם 3 סוגים של מדוכים. ליתר דיוק – כל מדוך מבטא סוג אחד של החלבון </a:t>
            </a:r>
            <a:r>
              <a:rPr lang="he-IL" b="1" dirty="0" err="1" smtClean="0"/>
              <a:t>אופסין</a:t>
            </a:r>
            <a:r>
              <a:rPr lang="he-IL" b="1" dirty="0" smtClean="0"/>
              <a:t>. </a:t>
            </a:r>
          </a:p>
          <a:p>
            <a:pPr algn="ctr"/>
            <a:r>
              <a:rPr lang="he-IL" b="1" dirty="0" smtClean="0"/>
              <a:t>ישנם 3 סוגים של חלבוני </a:t>
            </a:r>
            <a:r>
              <a:rPr lang="he-IL" b="1" dirty="0" err="1" smtClean="0"/>
              <a:t>אופסין</a:t>
            </a:r>
            <a:r>
              <a:rPr lang="he-IL" b="1" dirty="0" smtClean="0"/>
              <a:t>.</a:t>
            </a:r>
            <a:endParaRPr lang="en-US" b="1" dirty="0"/>
          </a:p>
        </p:txBody>
      </p:sp>
      <p:sp>
        <p:nvSpPr>
          <p:cNvPr id="4" name="TextBox 3"/>
          <p:cNvSpPr txBox="1"/>
          <p:nvPr/>
        </p:nvSpPr>
        <p:spPr>
          <a:xfrm>
            <a:off x="359661" y="4943554"/>
            <a:ext cx="3368842" cy="276999"/>
          </a:xfrm>
          <a:prstGeom prst="rect">
            <a:avLst/>
          </a:prstGeom>
          <a:noFill/>
        </p:spPr>
        <p:txBody>
          <a:bodyPr wrap="square" rtlCol="0">
            <a:spAutoFit/>
          </a:bodyPr>
          <a:lstStyle/>
          <a:p>
            <a:pPr algn="r" rtl="1"/>
            <a:r>
              <a:rPr lang="he-IL" sz="600" dirty="0" smtClean="0"/>
              <a:t>המקור לתמונה: </a:t>
            </a:r>
            <a:r>
              <a:rPr lang="en-US" sz="600" dirty="0">
                <a:hlinkClick r:id="rId5"/>
              </a:rPr>
              <a:t>http://</a:t>
            </a:r>
            <a:r>
              <a:rPr lang="en-US" sz="600" dirty="0" smtClean="0">
                <a:hlinkClick r:id="rId5"/>
              </a:rPr>
              <a:t>www.eyemds.co.il/index.php?dir=site&amp;page=content&amp;cs=3007</a:t>
            </a:r>
            <a:endParaRPr lang="he-IL" sz="600" dirty="0" smtClean="0"/>
          </a:p>
          <a:p>
            <a:pPr algn="r" rtl="1"/>
            <a:endParaRPr lang="en-US" sz="600" dirty="0"/>
          </a:p>
        </p:txBody>
      </p:sp>
      <p:cxnSp>
        <p:nvCxnSpPr>
          <p:cNvPr id="9" name="מחבר ישר 8"/>
          <p:cNvCxnSpPr>
            <a:endCxn id="12" idx="0"/>
          </p:cNvCxnSpPr>
          <p:nvPr/>
        </p:nvCxnSpPr>
        <p:spPr>
          <a:xfrm flipH="1">
            <a:off x="1830283" y="2755351"/>
            <a:ext cx="68912" cy="34873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5" name="מחבר ישר 14"/>
          <p:cNvCxnSpPr/>
          <p:nvPr/>
        </p:nvCxnSpPr>
        <p:spPr>
          <a:xfrm flipH="1">
            <a:off x="1847343" y="2835300"/>
            <a:ext cx="539340" cy="250958"/>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5833675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תפקיד </a:t>
            </a:r>
            <a:r>
              <a:rPr lang="he-IL" b="1" dirty="0" err="1" smtClean="0">
                <a:solidFill>
                  <a:schemeClr val="accent5">
                    <a:lumMod val="75000"/>
                  </a:schemeClr>
                </a:solidFill>
                <a:cs typeface="+mn-cs"/>
              </a:rPr>
              <a:t>האופסינים</a:t>
            </a:r>
            <a:r>
              <a:rPr lang="he-IL" b="1" dirty="0" smtClean="0">
                <a:solidFill>
                  <a:schemeClr val="accent5">
                    <a:lumMod val="75000"/>
                  </a:schemeClr>
                </a:solidFill>
                <a:cs typeface="+mn-cs"/>
              </a:rPr>
              <a:t> בראיית צבעים</a:t>
            </a:r>
            <a:endParaRPr lang="en-US" b="1" dirty="0">
              <a:solidFill>
                <a:schemeClr val="accent5">
                  <a:lumMod val="75000"/>
                </a:schemeClr>
              </a:solidFill>
              <a:cs typeface="+mn-cs"/>
            </a:endParaRPr>
          </a:p>
        </p:txBody>
      </p:sp>
      <p:sp>
        <p:nvSpPr>
          <p:cNvPr id="6" name="Content Placeholder 5"/>
          <p:cNvSpPr>
            <a:spLocks noGrp="1"/>
          </p:cNvSpPr>
          <p:nvPr>
            <p:ph sz="half" idx="2"/>
          </p:nvPr>
        </p:nvSpPr>
        <p:spPr>
          <a:xfrm>
            <a:off x="4552694" y="1493072"/>
            <a:ext cx="4362706" cy="5318892"/>
          </a:xfrm>
        </p:spPr>
        <p:txBody>
          <a:bodyPr vert="horz">
            <a:noAutofit/>
          </a:bodyPr>
          <a:lstStyle/>
          <a:p>
            <a:pPr marL="0" indent="0" algn="r" rtl="1">
              <a:spcBef>
                <a:spcPts val="0"/>
              </a:spcBef>
              <a:buNone/>
            </a:pPr>
            <a:r>
              <a:rPr lang="he-IL" sz="2000" dirty="0" smtClean="0"/>
              <a:t>ישנם 3 סוגים של </a:t>
            </a:r>
            <a:r>
              <a:rPr lang="he-IL" sz="2000" dirty="0" err="1" smtClean="0"/>
              <a:t>אופסינים</a:t>
            </a:r>
            <a:r>
              <a:rPr lang="he-IL" sz="2000" dirty="0" smtClean="0"/>
              <a:t>:</a:t>
            </a:r>
          </a:p>
          <a:p>
            <a:pPr marL="0" indent="0" algn="r" rtl="1">
              <a:spcBef>
                <a:spcPts val="0"/>
              </a:spcBef>
              <a:buNone/>
            </a:pPr>
            <a:r>
              <a:rPr lang="he-IL" sz="2000" dirty="0" err="1"/>
              <a:t>אופסין</a:t>
            </a:r>
            <a:r>
              <a:rPr lang="he-IL" sz="2000" dirty="0"/>
              <a:t> הרגיש במיוחד לאור בתחום </a:t>
            </a:r>
            <a:r>
              <a:rPr lang="he-IL" sz="2000" b="1" dirty="0">
                <a:solidFill>
                  <a:srgbClr val="0070C0"/>
                </a:solidFill>
              </a:rPr>
              <a:t>הכחול</a:t>
            </a:r>
            <a:r>
              <a:rPr lang="he-IL" sz="2000" dirty="0">
                <a:solidFill>
                  <a:srgbClr val="0070C0"/>
                </a:solidFill>
              </a:rPr>
              <a:t> </a:t>
            </a:r>
            <a:r>
              <a:rPr lang="he-IL" sz="2000" dirty="0"/>
              <a:t>(קרינה קצרת-גל), </a:t>
            </a:r>
          </a:p>
          <a:p>
            <a:pPr marL="0" indent="0" algn="r" rtl="1">
              <a:spcBef>
                <a:spcPts val="0"/>
              </a:spcBef>
              <a:buNone/>
            </a:pPr>
            <a:r>
              <a:rPr lang="he-IL" sz="2000" dirty="0" err="1" smtClean="0"/>
              <a:t>אופסין</a:t>
            </a:r>
            <a:r>
              <a:rPr lang="he-IL" sz="2000" dirty="0" smtClean="0"/>
              <a:t> הרגיש במיוחד </a:t>
            </a:r>
            <a:r>
              <a:rPr lang="he-IL" sz="2000" dirty="0"/>
              <a:t>לאור בתחום </a:t>
            </a:r>
            <a:r>
              <a:rPr lang="he-IL" sz="2000" b="1" dirty="0">
                <a:solidFill>
                  <a:srgbClr val="00B050"/>
                </a:solidFill>
              </a:rPr>
              <a:t>הירוק</a:t>
            </a:r>
            <a:r>
              <a:rPr lang="he-IL" sz="2000" dirty="0">
                <a:solidFill>
                  <a:srgbClr val="00B050"/>
                </a:solidFill>
              </a:rPr>
              <a:t> </a:t>
            </a:r>
            <a:r>
              <a:rPr lang="he-IL" sz="2000" dirty="0"/>
              <a:t>(קרינה בעלת אורכי גל בינוניים), </a:t>
            </a:r>
            <a:endParaRPr lang="he-IL" sz="2000" dirty="0" smtClean="0"/>
          </a:p>
          <a:p>
            <a:pPr marL="0" indent="0" algn="r" rtl="1">
              <a:spcBef>
                <a:spcPts val="0"/>
              </a:spcBef>
              <a:buNone/>
            </a:pPr>
            <a:r>
              <a:rPr lang="he-IL" sz="2000" dirty="0" err="1" smtClean="0"/>
              <a:t>ואופסין</a:t>
            </a:r>
            <a:r>
              <a:rPr lang="he-IL" sz="2000" dirty="0" smtClean="0"/>
              <a:t> הרגיש במיוחד לאור בתחום </a:t>
            </a:r>
            <a:r>
              <a:rPr lang="he-IL" sz="2000" b="1" dirty="0">
                <a:solidFill>
                  <a:srgbClr val="FF0000"/>
                </a:solidFill>
              </a:rPr>
              <a:t>האדום</a:t>
            </a:r>
            <a:r>
              <a:rPr lang="he-IL" sz="2000" dirty="0">
                <a:solidFill>
                  <a:srgbClr val="FF0000"/>
                </a:solidFill>
              </a:rPr>
              <a:t> </a:t>
            </a:r>
            <a:r>
              <a:rPr lang="he-IL" sz="2000" dirty="0"/>
              <a:t>(קרינה ארוכת-גל</a:t>
            </a:r>
            <a:r>
              <a:rPr lang="he-IL" sz="2000" dirty="0" smtClean="0"/>
              <a:t>).</a:t>
            </a:r>
          </a:p>
          <a:p>
            <a:pPr marL="0" indent="0" algn="r" rtl="1">
              <a:spcBef>
                <a:spcPts val="0"/>
              </a:spcBef>
              <a:buNone/>
            </a:pPr>
            <a:endParaRPr lang="he-IL" sz="2000" dirty="0" smtClean="0"/>
          </a:p>
          <a:p>
            <a:pPr marL="0" indent="0" algn="r" rtl="1">
              <a:spcBef>
                <a:spcPts val="0"/>
              </a:spcBef>
              <a:buNone/>
            </a:pPr>
            <a:r>
              <a:rPr lang="he-IL" sz="2000" dirty="0" smtClean="0"/>
              <a:t>פרט בעל "</a:t>
            </a:r>
            <a:r>
              <a:rPr lang="he-IL" sz="2000" dirty="0" err="1" smtClean="0">
                <a:solidFill>
                  <a:srgbClr val="0070C0"/>
                </a:solidFill>
              </a:rPr>
              <a:t>אופסין</a:t>
            </a:r>
            <a:r>
              <a:rPr lang="he-IL" sz="2000" dirty="0" smtClean="0">
                <a:solidFill>
                  <a:srgbClr val="0070C0"/>
                </a:solidFill>
              </a:rPr>
              <a:t> כחול</a:t>
            </a:r>
            <a:r>
              <a:rPr lang="he-IL" sz="2000" dirty="0" smtClean="0"/>
              <a:t>" </a:t>
            </a:r>
            <a:r>
              <a:rPr lang="he-IL" sz="2000" dirty="0" err="1" smtClean="0"/>
              <a:t>ו"</a:t>
            </a:r>
            <a:r>
              <a:rPr lang="he-IL" sz="2000" dirty="0" err="1" smtClean="0">
                <a:solidFill>
                  <a:srgbClr val="00B050"/>
                </a:solidFill>
              </a:rPr>
              <a:t>אופסין</a:t>
            </a:r>
            <a:r>
              <a:rPr lang="he-IL" sz="2000" dirty="0" smtClean="0">
                <a:solidFill>
                  <a:srgbClr val="00B050"/>
                </a:solidFill>
              </a:rPr>
              <a:t> ירוק</a:t>
            </a:r>
            <a:r>
              <a:rPr lang="he-IL" sz="2000" dirty="0" smtClean="0"/>
              <a:t>" בלבד, יהיה בעל ראיה דיכרומטית.</a:t>
            </a:r>
          </a:p>
          <a:p>
            <a:pPr marL="0" indent="0" algn="r" rtl="1">
              <a:spcBef>
                <a:spcPts val="0"/>
              </a:spcBef>
              <a:buNone/>
            </a:pPr>
            <a:endParaRPr lang="he-IL" sz="2000" dirty="0" smtClean="0"/>
          </a:p>
          <a:p>
            <a:pPr marL="0" indent="0" algn="r" rtl="1">
              <a:spcBef>
                <a:spcPts val="0"/>
              </a:spcBef>
              <a:buNone/>
            </a:pPr>
            <a:r>
              <a:rPr lang="he-IL" sz="2000" dirty="0" smtClean="0"/>
              <a:t>פרט בעל "</a:t>
            </a:r>
            <a:r>
              <a:rPr lang="he-IL" sz="2000" dirty="0" err="1" smtClean="0">
                <a:solidFill>
                  <a:srgbClr val="0070C0"/>
                </a:solidFill>
              </a:rPr>
              <a:t>אופסין</a:t>
            </a:r>
            <a:r>
              <a:rPr lang="he-IL" sz="2000" dirty="0" smtClean="0">
                <a:solidFill>
                  <a:srgbClr val="0070C0"/>
                </a:solidFill>
              </a:rPr>
              <a:t> כחול</a:t>
            </a:r>
            <a:r>
              <a:rPr lang="he-IL" sz="2000" dirty="0" smtClean="0"/>
              <a:t>", "</a:t>
            </a:r>
            <a:r>
              <a:rPr lang="he-IL" sz="2000" dirty="0" err="1" smtClean="0">
                <a:solidFill>
                  <a:srgbClr val="00B050"/>
                </a:solidFill>
              </a:rPr>
              <a:t>אופסין</a:t>
            </a:r>
            <a:r>
              <a:rPr lang="he-IL" sz="2000" dirty="0" smtClean="0">
                <a:solidFill>
                  <a:srgbClr val="00B050"/>
                </a:solidFill>
              </a:rPr>
              <a:t> ירוק</a:t>
            </a:r>
            <a:r>
              <a:rPr lang="he-IL" sz="2000" dirty="0" smtClean="0"/>
              <a:t>" </a:t>
            </a:r>
            <a:r>
              <a:rPr lang="he-IL" sz="2000" dirty="0" err="1" smtClean="0"/>
              <a:t>ו"</a:t>
            </a:r>
            <a:r>
              <a:rPr lang="he-IL" sz="2000" dirty="0" err="1" smtClean="0">
                <a:solidFill>
                  <a:srgbClr val="FF0000"/>
                </a:solidFill>
              </a:rPr>
              <a:t>אופסין</a:t>
            </a:r>
            <a:r>
              <a:rPr lang="he-IL" sz="2000" dirty="0" smtClean="0">
                <a:solidFill>
                  <a:srgbClr val="FF0000"/>
                </a:solidFill>
              </a:rPr>
              <a:t> אדום</a:t>
            </a:r>
            <a:r>
              <a:rPr lang="he-IL" sz="2000" dirty="0" smtClean="0"/>
              <a:t>" יהיה בעל ראיה טריכרומטית.</a:t>
            </a:r>
          </a:p>
        </p:txBody>
      </p:sp>
      <p:pic>
        <p:nvPicPr>
          <p:cNvPr id="4" name="Picture 3" descr="2013-03-17_12-03-17.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79400" y="1478538"/>
            <a:ext cx="3984803" cy="4719062"/>
          </a:xfrm>
          <a:prstGeom prst="rect">
            <a:avLst/>
          </a:prstGeom>
        </p:spPr>
      </p:pic>
      <p:sp>
        <p:nvSpPr>
          <p:cNvPr id="5" name="TextBox 4"/>
          <p:cNvSpPr txBox="1"/>
          <p:nvPr/>
        </p:nvSpPr>
        <p:spPr>
          <a:xfrm>
            <a:off x="567891" y="2714324"/>
            <a:ext cx="3349591" cy="369332"/>
          </a:xfrm>
          <a:prstGeom prst="rect">
            <a:avLst/>
          </a:prstGeom>
          <a:solidFill>
            <a:schemeClr val="tx1"/>
          </a:solidFill>
        </p:spPr>
        <p:txBody>
          <a:bodyPr wrap="square" rtlCol="0">
            <a:spAutoFit/>
          </a:bodyPr>
          <a:lstStyle/>
          <a:p>
            <a:pPr algn="r" rtl="1"/>
            <a:r>
              <a:rPr lang="he-IL" b="1" dirty="0" smtClean="0">
                <a:solidFill>
                  <a:srgbClr val="FF0000"/>
                </a:solidFill>
              </a:rPr>
              <a:t>אדום</a:t>
            </a:r>
            <a:r>
              <a:rPr lang="he-IL" b="1" dirty="0" smtClean="0">
                <a:solidFill>
                  <a:schemeClr val="bg1"/>
                </a:solidFill>
              </a:rPr>
              <a:t>               </a:t>
            </a:r>
            <a:r>
              <a:rPr lang="he-IL" b="1" dirty="0" smtClean="0">
                <a:solidFill>
                  <a:srgbClr val="00B050"/>
                </a:solidFill>
              </a:rPr>
              <a:t>ירוק</a:t>
            </a:r>
            <a:r>
              <a:rPr lang="he-IL" b="1" dirty="0" smtClean="0">
                <a:solidFill>
                  <a:schemeClr val="bg1"/>
                </a:solidFill>
              </a:rPr>
              <a:t>              </a:t>
            </a:r>
            <a:r>
              <a:rPr lang="he-IL" b="1" dirty="0" smtClean="0">
                <a:solidFill>
                  <a:srgbClr val="0070C0"/>
                </a:solidFill>
              </a:rPr>
              <a:t>כחול</a:t>
            </a:r>
            <a:endParaRPr lang="en-US" b="1" dirty="0">
              <a:solidFill>
                <a:srgbClr val="0070C0"/>
              </a:solidFill>
            </a:endParaRPr>
          </a:p>
        </p:txBody>
      </p:sp>
    </p:spTree>
    <p:extLst>
      <p:ext uri="{BB962C8B-B14F-4D97-AF65-F5344CB8AC3E}">
        <p14:creationId xmlns="" xmlns:p14="http://schemas.microsoft.com/office/powerpoint/2010/main" val="25982544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כיצד מתאפשרת ראיית צבעים?</a:t>
            </a:r>
            <a:endParaRPr lang="en-US" b="1" dirty="0">
              <a:solidFill>
                <a:schemeClr val="accent5">
                  <a:lumMod val="75000"/>
                </a:schemeClr>
              </a:solidFill>
              <a:cs typeface="+mn-cs"/>
            </a:endParaRPr>
          </a:p>
        </p:txBody>
      </p:sp>
      <p:grpSp>
        <p:nvGrpSpPr>
          <p:cNvPr id="3" name="קבוצה 2"/>
          <p:cNvGrpSpPr/>
          <p:nvPr/>
        </p:nvGrpSpPr>
        <p:grpSpPr>
          <a:xfrm>
            <a:off x="2764108" y="1390475"/>
            <a:ext cx="3615783" cy="3577236"/>
            <a:chOff x="2122752" y="1870663"/>
            <a:chExt cx="4857554" cy="4629856"/>
          </a:xfrm>
        </p:grpSpPr>
        <p:pic>
          <p:nvPicPr>
            <p:cNvPr id="5" name="Picture 4" descr="2012-02-01_12-18-3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122752" y="1870663"/>
              <a:ext cx="4857554" cy="4629856"/>
            </a:xfrm>
            <a:prstGeom prst="rect">
              <a:avLst/>
            </a:prstGeom>
          </p:spPr>
        </p:pic>
        <p:pic>
          <p:nvPicPr>
            <p:cNvPr id="6" name="Picture 5" descr="red con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627923" y="4659019"/>
              <a:ext cx="736600" cy="1587500"/>
            </a:xfrm>
            <a:prstGeom prst="rect">
              <a:avLst/>
            </a:prstGeom>
          </p:spPr>
        </p:pic>
        <p:pic>
          <p:nvPicPr>
            <p:cNvPr id="7" name="Picture 6" descr="blue cone.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5788394" y="4659019"/>
              <a:ext cx="736600" cy="1587500"/>
            </a:xfrm>
            <a:prstGeom prst="rect">
              <a:avLst/>
            </a:prstGeom>
          </p:spPr>
        </p:pic>
        <p:pic>
          <p:nvPicPr>
            <p:cNvPr id="8" name="Picture 7" descr="green cone.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4203699" y="1870663"/>
              <a:ext cx="736600" cy="1587500"/>
            </a:xfrm>
            <a:prstGeom prst="rect">
              <a:avLst/>
            </a:prstGeom>
          </p:spPr>
        </p:pic>
      </p:grpSp>
      <p:sp>
        <p:nvSpPr>
          <p:cNvPr id="4" name="TextBox 3"/>
          <p:cNvSpPr txBox="1"/>
          <p:nvPr/>
        </p:nvSpPr>
        <p:spPr>
          <a:xfrm>
            <a:off x="288758" y="5271762"/>
            <a:ext cx="8123722" cy="1338828"/>
          </a:xfrm>
          <a:prstGeom prst="rect">
            <a:avLst/>
          </a:prstGeom>
          <a:noFill/>
        </p:spPr>
        <p:txBody>
          <a:bodyPr wrap="square" rtlCol="0">
            <a:spAutoFit/>
          </a:bodyPr>
          <a:lstStyle/>
          <a:p>
            <a:pPr algn="ctr" rtl="1">
              <a:lnSpc>
                <a:spcPct val="150000"/>
              </a:lnSpc>
            </a:pPr>
            <a:r>
              <a:rPr lang="he-IL" b="1" dirty="0" smtClean="0"/>
              <a:t>כאשר מדוכים בעלי "</a:t>
            </a:r>
            <a:r>
              <a:rPr lang="he-IL" b="1" dirty="0" err="1" smtClean="0"/>
              <a:t>אופסין</a:t>
            </a:r>
            <a:r>
              <a:rPr lang="he-IL" b="1" dirty="0" smtClean="0"/>
              <a:t> </a:t>
            </a:r>
            <a:r>
              <a:rPr lang="he-IL" b="1" dirty="0" smtClean="0">
                <a:solidFill>
                  <a:srgbClr val="00B050"/>
                </a:solidFill>
              </a:rPr>
              <a:t>ירוק</a:t>
            </a:r>
            <a:r>
              <a:rPr lang="he-IL" b="1" dirty="0" smtClean="0"/>
              <a:t>" מגורים, מתקבלת במוח תחושה של צבע </a:t>
            </a:r>
            <a:r>
              <a:rPr lang="he-IL" b="1" dirty="0" smtClean="0">
                <a:solidFill>
                  <a:srgbClr val="00B050"/>
                </a:solidFill>
              </a:rPr>
              <a:t>ירוק</a:t>
            </a:r>
            <a:r>
              <a:rPr lang="he-IL" b="1" dirty="0" smtClean="0"/>
              <a:t>.</a:t>
            </a:r>
          </a:p>
          <a:p>
            <a:pPr algn="ctr" rtl="1">
              <a:lnSpc>
                <a:spcPct val="150000"/>
              </a:lnSpc>
            </a:pPr>
            <a:r>
              <a:rPr lang="he-IL" b="1" dirty="0" smtClean="0"/>
              <a:t>כאשר מדוכים בעלי "</a:t>
            </a:r>
            <a:r>
              <a:rPr lang="he-IL" b="1" dirty="0" err="1" smtClean="0"/>
              <a:t>אופסין</a:t>
            </a:r>
            <a:r>
              <a:rPr lang="he-IL" b="1" dirty="0" smtClean="0"/>
              <a:t> </a:t>
            </a:r>
            <a:r>
              <a:rPr lang="he-IL" b="1" dirty="0" smtClean="0">
                <a:solidFill>
                  <a:srgbClr val="FF0000"/>
                </a:solidFill>
              </a:rPr>
              <a:t>אדום</a:t>
            </a:r>
            <a:r>
              <a:rPr lang="he-IL" b="1" dirty="0" smtClean="0"/>
              <a:t>" מגורים, מתקבלת במוח תחושה של צבע </a:t>
            </a:r>
            <a:r>
              <a:rPr lang="he-IL" b="1" dirty="0" smtClean="0">
                <a:solidFill>
                  <a:srgbClr val="FF0000"/>
                </a:solidFill>
              </a:rPr>
              <a:t>אדום</a:t>
            </a:r>
            <a:r>
              <a:rPr lang="he-IL" b="1" dirty="0" smtClean="0"/>
              <a:t>.</a:t>
            </a:r>
          </a:p>
          <a:p>
            <a:pPr algn="ctr" rtl="1">
              <a:lnSpc>
                <a:spcPct val="150000"/>
              </a:lnSpc>
            </a:pPr>
            <a:r>
              <a:rPr lang="he-IL" b="1" dirty="0"/>
              <a:t>כאשר מדוכים בעלי "</a:t>
            </a:r>
            <a:r>
              <a:rPr lang="he-IL" b="1" dirty="0" err="1"/>
              <a:t>אופסין</a:t>
            </a:r>
            <a:r>
              <a:rPr lang="he-IL" b="1" dirty="0"/>
              <a:t> </a:t>
            </a:r>
            <a:r>
              <a:rPr lang="he-IL" b="1" dirty="0" smtClean="0">
                <a:solidFill>
                  <a:srgbClr val="0070C0"/>
                </a:solidFill>
              </a:rPr>
              <a:t>כחול</a:t>
            </a:r>
            <a:r>
              <a:rPr lang="he-IL" b="1" dirty="0" smtClean="0"/>
              <a:t>" </a:t>
            </a:r>
            <a:r>
              <a:rPr lang="he-IL" b="1" dirty="0"/>
              <a:t>מגורים, מתקבלת במוח תחושה של </a:t>
            </a:r>
            <a:r>
              <a:rPr lang="he-IL" b="1" dirty="0" smtClean="0"/>
              <a:t>צבע </a:t>
            </a:r>
            <a:r>
              <a:rPr lang="he-IL" b="1" dirty="0" smtClean="0">
                <a:solidFill>
                  <a:srgbClr val="0070C0"/>
                </a:solidFill>
              </a:rPr>
              <a:t>כחול</a:t>
            </a:r>
            <a:r>
              <a:rPr lang="he-IL" b="1" dirty="0" smtClean="0"/>
              <a:t>.</a:t>
            </a:r>
            <a:endParaRPr lang="he-IL" b="1" dirty="0"/>
          </a:p>
        </p:txBody>
      </p:sp>
    </p:spTree>
    <p:extLst>
      <p:ext uri="{BB962C8B-B14F-4D97-AF65-F5344CB8AC3E}">
        <p14:creationId xmlns="" xmlns:p14="http://schemas.microsoft.com/office/powerpoint/2010/main" val="12377418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כיצד מתאפשרת ראיית צבעים?</a:t>
            </a:r>
            <a:endParaRPr lang="en-US" b="1" dirty="0">
              <a:solidFill>
                <a:schemeClr val="accent5">
                  <a:lumMod val="75000"/>
                </a:schemeClr>
              </a:solidFill>
              <a:cs typeface="+mn-cs"/>
            </a:endParaRPr>
          </a:p>
        </p:txBody>
      </p:sp>
      <p:grpSp>
        <p:nvGrpSpPr>
          <p:cNvPr id="3" name="קבוצה 2"/>
          <p:cNvGrpSpPr/>
          <p:nvPr/>
        </p:nvGrpSpPr>
        <p:grpSpPr>
          <a:xfrm>
            <a:off x="2764108" y="1390475"/>
            <a:ext cx="3615783" cy="3577236"/>
            <a:chOff x="2122752" y="1870663"/>
            <a:chExt cx="4857554" cy="4629856"/>
          </a:xfrm>
        </p:grpSpPr>
        <p:pic>
          <p:nvPicPr>
            <p:cNvPr id="5" name="Picture 4" descr="2012-02-01_12-18-3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122752" y="1870663"/>
              <a:ext cx="4857554" cy="4629856"/>
            </a:xfrm>
            <a:prstGeom prst="rect">
              <a:avLst/>
            </a:prstGeom>
          </p:spPr>
        </p:pic>
        <p:pic>
          <p:nvPicPr>
            <p:cNvPr id="6" name="Picture 5" descr="red con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627923" y="4659019"/>
              <a:ext cx="736600" cy="1587500"/>
            </a:xfrm>
            <a:prstGeom prst="rect">
              <a:avLst/>
            </a:prstGeom>
          </p:spPr>
        </p:pic>
        <p:pic>
          <p:nvPicPr>
            <p:cNvPr id="7" name="Picture 6" descr="blue cone.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5788394" y="4659019"/>
              <a:ext cx="736600" cy="1587500"/>
            </a:xfrm>
            <a:prstGeom prst="rect">
              <a:avLst/>
            </a:prstGeom>
          </p:spPr>
        </p:pic>
        <p:pic>
          <p:nvPicPr>
            <p:cNvPr id="8" name="Picture 7" descr="green cone.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4203699" y="1870663"/>
              <a:ext cx="736600" cy="1587500"/>
            </a:xfrm>
            <a:prstGeom prst="rect">
              <a:avLst/>
            </a:prstGeom>
          </p:spPr>
        </p:pic>
      </p:grpSp>
      <p:sp>
        <p:nvSpPr>
          <p:cNvPr id="4" name="TextBox 3"/>
          <p:cNvSpPr txBox="1"/>
          <p:nvPr/>
        </p:nvSpPr>
        <p:spPr>
          <a:xfrm>
            <a:off x="288758" y="5271762"/>
            <a:ext cx="8398042" cy="1200329"/>
          </a:xfrm>
          <a:prstGeom prst="rect">
            <a:avLst/>
          </a:prstGeom>
          <a:noFill/>
        </p:spPr>
        <p:txBody>
          <a:bodyPr wrap="square" rtlCol="0">
            <a:spAutoFit/>
          </a:bodyPr>
          <a:lstStyle/>
          <a:p>
            <a:pPr algn="ctr" rtl="1">
              <a:lnSpc>
                <a:spcPct val="150000"/>
              </a:lnSpc>
            </a:pPr>
            <a:r>
              <a:rPr lang="he-IL" sz="1600" b="1" dirty="0" smtClean="0"/>
              <a:t>כאשר מדוכים בעלי "</a:t>
            </a:r>
            <a:r>
              <a:rPr lang="he-IL" sz="1600" b="1" dirty="0" err="1" smtClean="0"/>
              <a:t>אופסין</a:t>
            </a:r>
            <a:r>
              <a:rPr lang="he-IL" sz="1600" b="1" dirty="0" smtClean="0"/>
              <a:t> </a:t>
            </a:r>
            <a:r>
              <a:rPr lang="he-IL" sz="1600" b="1" dirty="0" smtClean="0">
                <a:solidFill>
                  <a:srgbClr val="00B050"/>
                </a:solidFill>
              </a:rPr>
              <a:t>ירוק</a:t>
            </a:r>
            <a:r>
              <a:rPr lang="he-IL" sz="1600" b="1" dirty="0" smtClean="0"/>
              <a:t>" </a:t>
            </a:r>
            <a:r>
              <a:rPr lang="he-IL" sz="1600" b="1" dirty="0" err="1" smtClean="0"/>
              <a:t>ו"אופסין</a:t>
            </a:r>
            <a:r>
              <a:rPr lang="he-IL" sz="1600" b="1" dirty="0" smtClean="0"/>
              <a:t> </a:t>
            </a:r>
            <a:r>
              <a:rPr lang="he-IL" sz="1600" b="1" dirty="0" smtClean="0">
                <a:solidFill>
                  <a:srgbClr val="FF0000"/>
                </a:solidFill>
              </a:rPr>
              <a:t>אדום</a:t>
            </a:r>
            <a:r>
              <a:rPr lang="he-IL" sz="1600" b="1" dirty="0" smtClean="0"/>
              <a:t>" מגורים, מתקבלת במוח תחושה של צבע </a:t>
            </a:r>
            <a:r>
              <a:rPr lang="he-IL" sz="1600" b="1" dirty="0" smtClean="0">
                <a:solidFill>
                  <a:srgbClr val="FFFF00"/>
                </a:solidFill>
              </a:rPr>
              <a:t>צהוב</a:t>
            </a:r>
            <a:r>
              <a:rPr lang="he-IL" sz="1600" b="1" dirty="0" smtClean="0"/>
              <a:t>.</a:t>
            </a:r>
          </a:p>
          <a:p>
            <a:pPr algn="ctr" rtl="1">
              <a:lnSpc>
                <a:spcPct val="150000"/>
              </a:lnSpc>
            </a:pPr>
            <a:r>
              <a:rPr lang="he-IL" sz="1600" b="1" dirty="0" smtClean="0"/>
              <a:t>כאשר מדוכים בעלי "</a:t>
            </a:r>
            <a:r>
              <a:rPr lang="he-IL" sz="1600" b="1" dirty="0" err="1" smtClean="0"/>
              <a:t>אופסין</a:t>
            </a:r>
            <a:r>
              <a:rPr lang="he-IL" sz="1600" b="1" dirty="0" smtClean="0"/>
              <a:t> </a:t>
            </a:r>
            <a:r>
              <a:rPr lang="he-IL" sz="1600" b="1" dirty="0" smtClean="0">
                <a:solidFill>
                  <a:srgbClr val="00B050"/>
                </a:solidFill>
              </a:rPr>
              <a:t>ירוק</a:t>
            </a:r>
            <a:r>
              <a:rPr lang="he-IL" sz="1600" b="1" dirty="0" smtClean="0"/>
              <a:t>" </a:t>
            </a:r>
            <a:r>
              <a:rPr lang="he-IL" sz="1600" b="1" dirty="0" err="1" smtClean="0"/>
              <a:t>ו"אופסין</a:t>
            </a:r>
            <a:r>
              <a:rPr lang="he-IL" sz="1600" b="1" dirty="0" smtClean="0"/>
              <a:t> </a:t>
            </a:r>
            <a:r>
              <a:rPr lang="he-IL" sz="1600" b="1" dirty="0" smtClean="0">
                <a:solidFill>
                  <a:srgbClr val="0070C0"/>
                </a:solidFill>
              </a:rPr>
              <a:t>כחול</a:t>
            </a:r>
            <a:r>
              <a:rPr lang="he-IL" sz="1600" b="1" dirty="0" smtClean="0"/>
              <a:t>" מגורים, מתקבלת במוח תחושה של צבע </a:t>
            </a:r>
            <a:r>
              <a:rPr lang="he-IL" sz="1600" b="1" dirty="0" smtClean="0">
                <a:solidFill>
                  <a:srgbClr val="00FFCC"/>
                </a:solidFill>
              </a:rPr>
              <a:t>טורקיז</a:t>
            </a:r>
            <a:r>
              <a:rPr lang="he-IL" sz="1600" b="1" dirty="0" smtClean="0"/>
              <a:t>.</a:t>
            </a:r>
          </a:p>
          <a:p>
            <a:pPr algn="ctr" rtl="1">
              <a:lnSpc>
                <a:spcPct val="150000"/>
              </a:lnSpc>
            </a:pPr>
            <a:r>
              <a:rPr lang="he-IL" sz="1600" b="1" dirty="0"/>
              <a:t>כאשר מדוכים בעלי "</a:t>
            </a:r>
            <a:r>
              <a:rPr lang="he-IL" sz="1600" b="1" dirty="0" err="1"/>
              <a:t>אופסין</a:t>
            </a:r>
            <a:r>
              <a:rPr lang="he-IL" sz="1600" b="1" dirty="0"/>
              <a:t> </a:t>
            </a:r>
            <a:r>
              <a:rPr lang="he-IL" sz="1600" b="1" dirty="0" smtClean="0">
                <a:solidFill>
                  <a:srgbClr val="0070C0"/>
                </a:solidFill>
              </a:rPr>
              <a:t>כחול</a:t>
            </a:r>
            <a:r>
              <a:rPr lang="he-IL" sz="1600" b="1" dirty="0" smtClean="0"/>
              <a:t>" </a:t>
            </a:r>
            <a:r>
              <a:rPr lang="he-IL" sz="1600" b="1" dirty="0" err="1" smtClean="0"/>
              <a:t>ו"אופסין</a:t>
            </a:r>
            <a:r>
              <a:rPr lang="he-IL" sz="1600" b="1" dirty="0" smtClean="0"/>
              <a:t> </a:t>
            </a:r>
            <a:r>
              <a:rPr lang="he-IL" sz="1600" b="1" dirty="0" smtClean="0">
                <a:solidFill>
                  <a:srgbClr val="FF0000"/>
                </a:solidFill>
              </a:rPr>
              <a:t>אדום</a:t>
            </a:r>
            <a:r>
              <a:rPr lang="he-IL" sz="1600" b="1" dirty="0" smtClean="0"/>
              <a:t>" מגורים</a:t>
            </a:r>
            <a:r>
              <a:rPr lang="he-IL" sz="1600" b="1" dirty="0"/>
              <a:t>, מתקבלת במוח תחושה של </a:t>
            </a:r>
            <a:r>
              <a:rPr lang="he-IL" sz="1600" b="1" dirty="0" smtClean="0"/>
              <a:t>צבע </a:t>
            </a:r>
            <a:r>
              <a:rPr lang="he-IL" sz="1600" b="1" dirty="0" smtClean="0">
                <a:solidFill>
                  <a:srgbClr val="C025E3"/>
                </a:solidFill>
              </a:rPr>
              <a:t>סגול</a:t>
            </a:r>
            <a:r>
              <a:rPr lang="he-IL" sz="1600" b="1" dirty="0" smtClean="0"/>
              <a:t>.</a:t>
            </a:r>
            <a:endParaRPr lang="he-IL" sz="1600" b="1" dirty="0"/>
          </a:p>
        </p:txBody>
      </p:sp>
    </p:spTree>
    <p:extLst>
      <p:ext uri="{BB962C8B-B14F-4D97-AF65-F5344CB8AC3E}">
        <p14:creationId xmlns="" xmlns:p14="http://schemas.microsoft.com/office/powerpoint/2010/main" val="3881699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כיצד מתאפשרת ראיית צבעים?</a:t>
            </a:r>
            <a:endParaRPr lang="en-US" b="1" dirty="0">
              <a:solidFill>
                <a:schemeClr val="accent5">
                  <a:lumMod val="75000"/>
                </a:schemeClr>
              </a:solidFill>
              <a:cs typeface="+mn-cs"/>
            </a:endParaRPr>
          </a:p>
        </p:txBody>
      </p:sp>
      <p:grpSp>
        <p:nvGrpSpPr>
          <p:cNvPr id="3" name="קבוצה 2"/>
          <p:cNvGrpSpPr/>
          <p:nvPr/>
        </p:nvGrpSpPr>
        <p:grpSpPr>
          <a:xfrm>
            <a:off x="2764108" y="1390475"/>
            <a:ext cx="3615783" cy="3577236"/>
            <a:chOff x="2122752" y="1870663"/>
            <a:chExt cx="4857554" cy="4629856"/>
          </a:xfrm>
        </p:grpSpPr>
        <p:pic>
          <p:nvPicPr>
            <p:cNvPr id="5" name="Picture 4" descr="2012-02-01_12-18-3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122752" y="1870663"/>
              <a:ext cx="4857554" cy="4629856"/>
            </a:xfrm>
            <a:prstGeom prst="rect">
              <a:avLst/>
            </a:prstGeom>
          </p:spPr>
        </p:pic>
        <p:pic>
          <p:nvPicPr>
            <p:cNvPr id="6" name="Picture 5" descr="red con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627923" y="4659019"/>
              <a:ext cx="736600" cy="1587500"/>
            </a:xfrm>
            <a:prstGeom prst="rect">
              <a:avLst/>
            </a:prstGeom>
          </p:spPr>
        </p:pic>
        <p:pic>
          <p:nvPicPr>
            <p:cNvPr id="7" name="Picture 6" descr="blue cone.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5788394" y="4659019"/>
              <a:ext cx="736600" cy="1587500"/>
            </a:xfrm>
            <a:prstGeom prst="rect">
              <a:avLst/>
            </a:prstGeom>
          </p:spPr>
        </p:pic>
        <p:pic>
          <p:nvPicPr>
            <p:cNvPr id="8" name="Picture 7" descr="green cone.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4203699" y="1870663"/>
              <a:ext cx="736600" cy="1587500"/>
            </a:xfrm>
            <a:prstGeom prst="rect">
              <a:avLst/>
            </a:prstGeom>
          </p:spPr>
        </p:pic>
      </p:grpSp>
      <p:sp>
        <p:nvSpPr>
          <p:cNvPr id="4" name="TextBox 3"/>
          <p:cNvSpPr txBox="1"/>
          <p:nvPr/>
        </p:nvSpPr>
        <p:spPr>
          <a:xfrm>
            <a:off x="288758" y="5271762"/>
            <a:ext cx="8398042" cy="923330"/>
          </a:xfrm>
          <a:prstGeom prst="rect">
            <a:avLst/>
          </a:prstGeom>
          <a:noFill/>
        </p:spPr>
        <p:txBody>
          <a:bodyPr wrap="square" rtlCol="0">
            <a:spAutoFit/>
          </a:bodyPr>
          <a:lstStyle/>
          <a:p>
            <a:pPr algn="ctr" rtl="1">
              <a:lnSpc>
                <a:spcPct val="150000"/>
              </a:lnSpc>
            </a:pPr>
            <a:r>
              <a:rPr lang="he-IL" sz="1600" b="1" dirty="0" smtClean="0"/>
              <a:t>כאשר כל המדוכים מגורים במידה שווה, מתקבלת במוח תחושה של צבע </a:t>
            </a:r>
            <a:r>
              <a:rPr lang="he-IL" sz="2000" b="1" dirty="0" smtClean="0">
                <a:solidFill>
                  <a:schemeClr val="bg1"/>
                </a:solidFill>
                <a:effectLst>
                  <a:outerShdw blurRad="38100" dist="38100" dir="2700000" algn="tl">
                    <a:srgbClr val="000000">
                      <a:alpha val="43137"/>
                    </a:srgbClr>
                  </a:outerShdw>
                </a:effectLst>
              </a:rPr>
              <a:t>לבן</a:t>
            </a:r>
            <a:r>
              <a:rPr lang="he-IL" sz="1600" b="1" dirty="0" smtClean="0"/>
              <a:t>.</a:t>
            </a:r>
          </a:p>
          <a:p>
            <a:pPr algn="ctr" rtl="1">
              <a:lnSpc>
                <a:spcPct val="150000"/>
              </a:lnSpc>
            </a:pPr>
            <a:r>
              <a:rPr lang="he-IL" sz="1600" b="1" dirty="0" smtClean="0"/>
              <a:t>תחושה של גוונים שונים של צבעים מתקבלת כתוצאה </a:t>
            </a:r>
            <a:r>
              <a:rPr lang="he-IL" sz="1600" b="1" dirty="0" err="1" smtClean="0"/>
              <a:t>מגרוי</a:t>
            </a:r>
            <a:r>
              <a:rPr lang="he-IL" sz="1600" b="1" dirty="0" smtClean="0"/>
              <a:t> מדוכים שונים במידה שונה.</a:t>
            </a:r>
            <a:endParaRPr lang="he-IL" sz="1600" b="1" dirty="0"/>
          </a:p>
        </p:txBody>
      </p:sp>
      <p:sp>
        <p:nvSpPr>
          <p:cNvPr id="10" name="TextBox 9"/>
          <p:cNvSpPr txBox="1"/>
          <p:nvPr/>
        </p:nvSpPr>
        <p:spPr>
          <a:xfrm>
            <a:off x="96253" y="6590929"/>
            <a:ext cx="3416968" cy="307777"/>
          </a:xfrm>
          <a:prstGeom prst="rect">
            <a:avLst/>
          </a:prstGeom>
          <a:noFill/>
        </p:spPr>
        <p:txBody>
          <a:bodyPr wrap="square" rtlCol="0">
            <a:spAutoFit/>
          </a:bodyPr>
          <a:lstStyle/>
          <a:p>
            <a:r>
              <a:rPr lang="he-IL" sz="1400" dirty="0" smtClean="0">
                <a:hlinkClick r:id="rId7"/>
              </a:rPr>
              <a:t>הדמיה </a:t>
            </a:r>
            <a:r>
              <a:rPr lang="he-IL" sz="1400" dirty="0" smtClean="0"/>
              <a:t>באתר "כל צבי הקשת ברשת" של מט"ח</a:t>
            </a:r>
            <a:endParaRPr lang="en-US" sz="1400" dirty="0"/>
          </a:p>
        </p:txBody>
      </p:sp>
    </p:spTree>
    <p:extLst>
      <p:ext uri="{BB962C8B-B14F-4D97-AF65-F5344CB8AC3E}">
        <p14:creationId xmlns="" xmlns:p14="http://schemas.microsoft.com/office/powerpoint/2010/main" val="15925226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e-IL" b="1" dirty="0">
                <a:solidFill>
                  <a:schemeClr val="accent5">
                    <a:lumMod val="75000"/>
                  </a:schemeClr>
                </a:solidFill>
                <a:cs typeface="+mn-cs"/>
              </a:rPr>
              <a:t>תגובת </a:t>
            </a:r>
            <a:r>
              <a:rPr lang="he-IL" b="1" dirty="0" err="1">
                <a:solidFill>
                  <a:schemeClr val="accent5">
                    <a:lumMod val="75000"/>
                  </a:schemeClr>
                </a:solidFill>
                <a:cs typeface="+mn-cs"/>
              </a:rPr>
              <a:t>האופסינים</a:t>
            </a:r>
            <a:r>
              <a:rPr lang="he-IL" b="1" dirty="0">
                <a:solidFill>
                  <a:schemeClr val="accent5">
                    <a:lumMod val="75000"/>
                  </a:schemeClr>
                </a:solidFill>
                <a:cs typeface="+mn-cs"/>
              </a:rPr>
              <a:t> לאור</a:t>
            </a:r>
            <a:endParaRPr lang="en-US" b="1" dirty="0">
              <a:solidFill>
                <a:schemeClr val="accent5">
                  <a:lumMod val="75000"/>
                </a:schemeClr>
              </a:solidFill>
              <a:cs typeface="+mn-cs"/>
            </a:endParaRPr>
          </a:p>
        </p:txBody>
      </p:sp>
      <p:sp>
        <p:nvSpPr>
          <p:cNvPr id="4" name="Content Placeholder 3"/>
          <p:cNvSpPr>
            <a:spLocks noGrp="1"/>
          </p:cNvSpPr>
          <p:nvPr>
            <p:ph sz="half" idx="1"/>
          </p:nvPr>
        </p:nvSpPr>
        <p:spPr>
          <a:xfrm>
            <a:off x="457199" y="2260600"/>
            <a:ext cx="3325529" cy="2375034"/>
          </a:xfrm>
        </p:spPr>
        <p:txBody>
          <a:bodyPr>
            <a:normAutofit fontScale="92500" lnSpcReduction="20000"/>
          </a:bodyPr>
          <a:lstStyle/>
          <a:p>
            <a:pPr marL="0" indent="0" algn="r" rtl="1">
              <a:buNone/>
            </a:pPr>
            <a:r>
              <a:rPr lang="he-IL" sz="2400" dirty="0" smtClean="0"/>
              <a:t>שלושה </a:t>
            </a:r>
            <a:r>
              <a:rPr lang="he-IL" sz="2400" dirty="0" err="1" smtClean="0"/>
              <a:t>אופסינים</a:t>
            </a:r>
            <a:r>
              <a:rPr lang="he-IL" sz="2400" dirty="0" smtClean="0"/>
              <a:t> מאפשרים לעין להבחין במגוון גדול יותר של גלי-אור, וכתוצאה מכך להבחין בין יותר צבעים, מאשר שני </a:t>
            </a:r>
            <a:r>
              <a:rPr lang="he-IL" sz="2400" dirty="0" err="1" smtClean="0"/>
              <a:t>אופסינים</a:t>
            </a:r>
            <a:r>
              <a:rPr lang="he-IL" sz="2400" dirty="0" smtClean="0"/>
              <a:t>.</a:t>
            </a:r>
            <a:r>
              <a:rPr lang="en-US" sz="2400" dirty="0" smtClean="0"/>
              <a:t> </a:t>
            </a:r>
            <a:endParaRPr lang="he-IL" sz="2400" dirty="0" smtClean="0"/>
          </a:p>
          <a:p>
            <a:pPr marL="0" indent="0" algn="r" rtl="1">
              <a:buNone/>
            </a:pPr>
            <a:endParaRPr lang="he-IL" sz="2400" dirty="0"/>
          </a:p>
          <a:p>
            <a:pPr marL="0" indent="0" algn="r" rtl="1">
              <a:buNone/>
            </a:pPr>
            <a:r>
              <a:rPr lang="he-IL" sz="2400" dirty="0" smtClean="0"/>
              <a:t>האם יכולת זו מקנה יתרון בטבע?</a:t>
            </a:r>
            <a:endParaRPr lang="en-US" sz="2400" dirty="0" smtClean="0"/>
          </a:p>
        </p:txBody>
      </p:sp>
      <p:sp>
        <p:nvSpPr>
          <p:cNvPr id="9" name="לחצן פעולה: קדימה או הבא 8">
            <a:hlinkClick r:id="rId2"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תמונה 2"/>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4158114" y="2260600"/>
            <a:ext cx="4395453" cy="2713242"/>
          </a:xfrm>
          <a:prstGeom prst="rect">
            <a:avLst/>
          </a:prstGeom>
        </p:spPr>
      </p:pic>
    </p:spTree>
    <p:extLst>
      <p:ext uri="{BB962C8B-B14F-4D97-AF65-F5344CB8AC3E}">
        <p14:creationId xmlns="" xmlns:p14="http://schemas.microsoft.com/office/powerpoint/2010/main" val="792497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9508" y="712269"/>
            <a:ext cx="8508732" cy="4524315"/>
          </a:xfrm>
          <a:prstGeom prst="rect">
            <a:avLst/>
          </a:prstGeom>
          <a:noFill/>
        </p:spPr>
        <p:txBody>
          <a:bodyPr wrap="square" rtlCol="0">
            <a:spAutoFit/>
          </a:bodyPr>
          <a:lstStyle/>
          <a:p>
            <a:pPr algn="r" rtl="1"/>
            <a:r>
              <a:rPr lang="he-IL" b="1" dirty="0">
                <a:solidFill>
                  <a:srgbClr val="000066"/>
                </a:solidFill>
                <a:latin typeface="Times New Roman" panose="02020603050405020304" pitchFamily="18" charset="0"/>
              </a:rPr>
              <a:t>למורה,</a:t>
            </a:r>
          </a:p>
          <a:p>
            <a:pPr algn="r" rtl="1"/>
            <a:r>
              <a:rPr lang="he-IL" b="1" dirty="0">
                <a:solidFill>
                  <a:srgbClr val="000066"/>
                </a:solidFill>
                <a:latin typeface="Times New Roman" panose="02020603050405020304" pitchFamily="18" charset="0"/>
              </a:rPr>
              <a:t>המצגת שלפניך בנויה מפרקים בנושאים שונים. בסיום כל פרק ישנו כפתור המאפשר חזרה לתוכן העניינים. באפשרותך לבחור איזה מבין הפרקים להציג לכיתה. מומלץ לא לדלג על הפרק "ראיית צבעים</a:t>
            </a:r>
            <a:r>
              <a:rPr lang="he-IL" b="1" dirty="0" smtClean="0">
                <a:solidFill>
                  <a:srgbClr val="000066"/>
                </a:solidFill>
                <a:latin typeface="Times New Roman" panose="02020603050405020304" pitchFamily="18" charset="0"/>
              </a:rPr>
              <a:t>".</a:t>
            </a:r>
          </a:p>
          <a:p>
            <a:pPr algn="r" rtl="1"/>
            <a:endParaRPr lang="he-IL" b="1" dirty="0">
              <a:solidFill>
                <a:srgbClr val="000066"/>
              </a:solidFill>
              <a:latin typeface="Times New Roman" panose="02020603050405020304" pitchFamily="18" charset="0"/>
            </a:endParaRPr>
          </a:p>
          <a:p>
            <a:pPr algn="r" rtl="1"/>
            <a:r>
              <a:rPr lang="he-IL" sz="1200" b="1" dirty="0" smtClean="0">
                <a:solidFill>
                  <a:srgbClr val="000066"/>
                </a:solidFill>
                <a:latin typeface="Times New Roman" panose="02020603050405020304" pitchFamily="18" charset="0"/>
              </a:rPr>
              <a:t>הצעות להוראה:</a:t>
            </a:r>
          </a:p>
          <a:p>
            <a:pPr algn="r" rtl="1"/>
            <a:endParaRPr lang="he-IL" sz="1200" b="1" dirty="0" smtClean="0">
              <a:solidFill>
                <a:srgbClr val="000066"/>
              </a:solidFill>
              <a:latin typeface="Times New Roman" panose="02020603050405020304" pitchFamily="18" charset="0"/>
            </a:endParaRPr>
          </a:p>
          <a:p>
            <a:pPr marL="342900" indent="-342900" algn="r" rtl="1">
              <a:buAutoNum type="arabicPeriod"/>
            </a:pPr>
            <a:r>
              <a:rPr lang="he-IL" sz="1200" dirty="0" smtClean="0"/>
              <a:t>שימוש במצגת לסיכום </a:t>
            </a:r>
            <a:r>
              <a:rPr lang="he-IL" sz="1200" dirty="0"/>
              <a:t>וחזרה על </a:t>
            </a:r>
            <a:r>
              <a:rPr lang="he-IL" sz="1200" dirty="0" smtClean="0"/>
              <a:t>נושאי הליבה. </a:t>
            </a:r>
            <a:r>
              <a:rPr lang="en-US" sz="1200" dirty="0" smtClean="0"/>
              <a:t/>
            </a:r>
            <a:br>
              <a:rPr lang="en-US" sz="1200" dirty="0" smtClean="0"/>
            </a:br>
            <a:r>
              <a:rPr lang="he-IL" sz="1200" dirty="0" smtClean="0"/>
              <a:t>המצגת מדגימה אינטגרציה </a:t>
            </a:r>
            <a:r>
              <a:rPr lang="he-IL" sz="1200" dirty="0"/>
              <a:t>של </a:t>
            </a:r>
            <a:r>
              <a:rPr lang="he-IL" sz="1200" dirty="0" smtClean="0"/>
              <a:t>נושאים מתחומים שונים, תוך הצגת מחקרים ברבדים שונים של נושא משותף.</a:t>
            </a:r>
            <a:r>
              <a:rPr lang="en-US" sz="1200" dirty="0" smtClean="0"/>
              <a:t/>
            </a:r>
            <a:br>
              <a:rPr lang="en-US" sz="1200" dirty="0" smtClean="0"/>
            </a:br>
            <a:r>
              <a:rPr lang="he-IL" sz="1200" dirty="0" smtClean="0"/>
              <a:t>ניתן להעביר את המצגת בשיעור פרונטלי לכל הכיתה, או לחלק אותה למספר מצגות ולכוון את התלמידים ללמידה משותפת בשיטת </a:t>
            </a:r>
            <a:r>
              <a:rPr lang="he-IL" sz="1200" dirty="0" err="1" smtClean="0"/>
              <a:t>הג'יגסו</a:t>
            </a:r>
            <a:r>
              <a:rPr lang="he-IL" sz="1200" dirty="0" smtClean="0"/>
              <a:t>.</a:t>
            </a:r>
          </a:p>
          <a:p>
            <a:pPr marL="342900" indent="-342900" algn="r" rtl="1">
              <a:buAutoNum type="arabicPeriod"/>
            </a:pPr>
            <a:endParaRPr lang="he-IL" sz="1200" dirty="0" smtClean="0"/>
          </a:p>
          <a:p>
            <a:pPr marL="342900" indent="-342900" algn="r" rtl="1">
              <a:buAutoNum type="arabicPeriod"/>
            </a:pPr>
            <a:r>
              <a:rPr lang="he-IL" sz="1200" dirty="0" smtClean="0"/>
              <a:t>שילוב חלקים מהמצגת ברצף ההוראה ע"פ הסילבוס.</a:t>
            </a:r>
            <a:r>
              <a:rPr lang="en-US" sz="1200" dirty="0" smtClean="0"/>
              <a:t/>
            </a:r>
            <a:br>
              <a:rPr lang="en-US" sz="1200" dirty="0" smtClean="0"/>
            </a:br>
            <a:r>
              <a:rPr lang="he-IL" sz="1200" dirty="0" smtClean="0"/>
              <a:t>למשל: מוח – שקפים 4-19</a:t>
            </a:r>
            <a:r>
              <a:rPr lang="en-US" sz="1200" dirty="0" smtClean="0"/>
              <a:t/>
            </a:r>
            <a:br>
              <a:rPr lang="en-US" sz="1200" dirty="0" smtClean="0"/>
            </a:br>
            <a:r>
              <a:rPr lang="he-IL" sz="1200" dirty="0" smtClean="0"/>
              <a:t>          מ-</a:t>
            </a:r>
            <a:r>
              <a:rPr lang="en-US" sz="1200" dirty="0" smtClean="0"/>
              <a:t>DNA</a:t>
            </a:r>
            <a:r>
              <a:rPr lang="he-IL" sz="1200" dirty="0" smtClean="0"/>
              <a:t> לחלבון –52-61</a:t>
            </a:r>
            <a:r>
              <a:rPr lang="en-US" sz="1200" dirty="0" smtClean="0"/>
              <a:t/>
            </a:r>
            <a:br>
              <a:rPr lang="en-US" sz="1200" dirty="0" smtClean="0"/>
            </a:br>
            <a:r>
              <a:rPr lang="he-IL" sz="1200" dirty="0" smtClean="0"/>
              <a:t>          מוטציות – שקפים 62-67</a:t>
            </a:r>
            <a:r>
              <a:rPr lang="en-US" sz="1200" dirty="0" smtClean="0"/>
              <a:t/>
            </a:r>
            <a:br>
              <a:rPr lang="en-US" sz="1200" dirty="0" smtClean="0"/>
            </a:br>
            <a:r>
              <a:rPr lang="he-IL" sz="1200" dirty="0" smtClean="0"/>
              <a:t>          תהליכים אבולוציוניים – שקפים 20-51</a:t>
            </a:r>
          </a:p>
          <a:p>
            <a:pPr marL="342900" indent="-342900" algn="r" rtl="1">
              <a:buAutoNum type="arabicPeriod"/>
            </a:pPr>
            <a:endParaRPr lang="he-IL" sz="1200" dirty="0" smtClean="0"/>
          </a:p>
          <a:p>
            <a:pPr marL="342900" indent="-342900" algn="r" rtl="1">
              <a:buAutoNum type="arabicPeriod"/>
            </a:pPr>
            <a:r>
              <a:rPr lang="he-IL" sz="1200" dirty="0" smtClean="0">
                <a:latin typeface="Times New Roman" panose="02020603050405020304" pitchFamily="18" charset="0"/>
              </a:rPr>
              <a:t>הוראה של נושאים מהסילבוס על בסיס המצגת, תוך בניית רצף הוראה מתאים.</a:t>
            </a:r>
          </a:p>
          <a:p>
            <a:pPr algn="r" rtl="1"/>
            <a:endParaRPr lang="he-IL" sz="1200" b="1" dirty="0">
              <a:solidFill>
                <a:srgbClr val="000066"/>
              </a:solidFill>
              <a:latin typeface="Times New Roman" panose="02020603050405020304" pitchFamily="18" charset="0"/>
            </a:endParaRPr>
          </a:p>
          <a:p>
            <a:endParaRPr lang="en-US" dirty="0"/>
          </a:p>
        </p:txBody>
      </p:sp>
    </p:spTree>
    <p:extLst>
      <p:ext uri="{BB962C8B-B14F-4D97-AF65-F5344CB8AC3E}">
        <p14:creationId xmlns="" xmlns:p14="http://schemas.microsoft.com/office/powerpoint/2010/main" val="4287055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229600" cy="1676400"/>
          </a:xfrm>
        </p:spPr>
        <p:txBody>
          <a:bodyPr>
            <a:normAutofit fontScale="90000"/>
          </a:bodyPr>
          <a:lstStyle/>
          <a:p>
            <a:r>
              <a:rPr lang="he-IL" sz="5400" b="1" dirty="0" smtClean="0">
                <a:solidFill>
                  <a:schemeClr val="accent3">
                    <a:lumMod val="50000"/>
                  </a:schemeClr>
                </a:solidFill>
                <a:cs typeface="+mn-cs"/>
              </a:rPr>
              <a:t>האקולוגיה של </a:t>
            </a:r>
            <a:br>
              <a:rPr lang="he-IL" sz="5400" b="1" dirty="0" smtClean="0">
                <a:solidFill>
                  <a:schemeClr val="accent3">
                    <a:lumMod val="50000"/>
                  </a:schemeClr>
                </a:solidFill>
                <a:cs typeface="+mn-cs"/>
              </a:rPr>
            </a:br>
            <a:r>
              <a:rPr lang="he-IL" sz="5400" b="1" dirty="0" smtClean="0">
                <a:solidFill>
                  <a:schemeClr val="accent3">
                    <a:lumMod val="50000"/>
                  </a:schemeClr>
                </a:solidFill>
                <a:cs typeface="+mn-cs"/>
              </a:rPr>
              <a:t>ראיית צבעים בקופים</a:t>
            </a:r>
            <a:endParaRPr lang="en-US" sz="5400" b="1" dirty="0">
              <a:solidFill>
                <a:schemeClr val="accent3">
                  <a:lumMod val="50000"/>
                </a:schemeClr>
              </a:solidFill>
              <a:cs typeface="+mn-cs"/>
            </a:endParaRPr>
          </a:p>
        </p:txBody>
      </p:sp>
      <p:pic>
        <p:nvPicPr>
          <p:cNvPr id="2" name="Picture 1" descr="2011-10-25_08-51-49.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577804" y="2246097"/>
            <a:ext cx="3479800" cy="3214902"/>
          </a:xfrm>
          <a:prstGeom prst="rect">
            <a:avLst/>
          </a:prstGeom>
        </p:spPr>
      </p:pic>
      <p:pic>
        <p:nvPicPr>
          <p:cNvPr id="3" name="Picture 2" descr="2011-10-25_08-52-29.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1110705" y="2246098"/>
            <a:ext cx="3479799" cy="3214901"/>
          </a:xfrm>
          <a:prstGeom prst="rect">
            <a:avLst/>
          </a:prstGeom>
        </p:spPr>
      </p:pic>
    </p:spTree>
    <p:extLst>
      <p:ext uri="{BB962C8B-B14F-4D97-AF65-F5344CB8AC3E}">
        <p14:creationId xmlns="" xmlns:p14="http://schemas.microsoft.com/office/powerpoint/2010/main" val="673435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3">
                    <a:lumMod val="50000"/>
                  </a:schemeClr>
                </a:solidFill>
                <a:cs typeface="+mn-cs"/>
              </a:rPr>
              <a:t>מה היתרון בראיה טריכרומטית?</a:t>
            </a:r>
            <a:endParaRPr lang="en-US" b="1" dirty="0">
              <a:solidFill>
                <a:schemeClr val="accent3">
                  <a:lumMod val="50000"/>
                </a:schemeClr>
              </a:solidFill>
              <a:cs typeface="+mn-cs"/>
            </a:endParaRPr>
          </a:p>
        </p:txBody>
      </p:sp>
      <p:sp>
        <p:nvSpPr>
          <p:cNvPr id="4" name="Content Placeholder 3"/>
          <p:cNvSpPr>
            <a:spLocks noGrp="1"/>
          </p:cNvSpPr>
          <p:nvPr>
            <p:ph sz="half" idx="2"/>
          </p:nvPr>
        </p:nvSpPr>
        <p:spPr>
          <a:xfrm>
            <a:off x="685800" y="4922837"/>
            <a:ext cx="8001000" cy="1858963"/>
          </a:xfrm>
        </p:spPr>
        <p:txBody>
          <a:bodyPr>
            <a:normAutofit/>
          </a:bodyPr>
          <a:lstStyle/>
          <a:p>
            <a:pPr algn="ctr">
              <a:buNone/>
            </a:pPr>
            <a:r>
              <a:rPr lang="he-IL" dirty="0" smtClean="0"/>
              <a:t>אחד מהעלים שלמעלה נגוע </a:t>
            </a:r>
            <a:r>
              <a:rPr lang="he-IL" dirty="0" err="1" smtClean="0"/>
              <a:t>בפטריה</a:t>
            </a:r>
            <a:r>
              <a:rPr lang="he-IL" dirty="0" smtClean="0"/>
              <a:t> בצבע שחור.</a:t>
            </a:r>
            <a:endParaRPr lang="en-US" dirty="0" smtClean="0"/>
          </a:p>
          <a:p>
            <a:pPr algn="ctr">
              <a:buNone/>
            </a:pPr>
            <a:r>
              <a:rPr lang="he-IL" dirty="0" smtClean="0"/>
              <a:t>האם תוכלו לומר מי מהם?</a:t>
            </a:r>
            <a:endParaRPr lang="en-US" dirty="0" smtClean="0"/>
          </a:p>
        </p:txBody>
      </p:sp>
      <p:sp>
        <p:nvSpPr>
          <p:cNvPr id="12" name="Content Placeholder 3"/>
          <p:cNvSpPr>
            <a:spLocks noGrp="1"/>
          </p:cNvSpPr>
          <p:nvPr>
            <p:ph sz="half" idx="2"/>
          </p:nvPr>
        </p:nvSpPr>
        <p:spPr>
          <a:xfrm>
            <a:off x="2743200" y="4346575"/>
            <a:ext cx="3352799" cy="762000"/>
          </a:xfrm>
        </p:spPr>
        <p:txBody>
          <a:bodyPr>
            <a:normAutofit/>
          </a:bodyPr>
          <a:lstStyle/>
          <a:p>
            <a:pPr algn="ctr">
              <a:buNone/>
            </a:pPr>
            <a:r>
              <a:rPr lang="he-IL" sz="2000" b="1" dirty="0" smtClean="0"/>
              <a:t>ראיה דיכרומטית</a:t>
            </a:r>
            <a:endParaRPr lang="en-US" sz="2000" b="1" dirty="0" smtClean="0"/>
          </a:p>
        </p:txBody>
      </p:sp>
      <p:cxnSp>
        <p:nvCxnSpPr>
          <p:cNvPr id="5" name="Straight Connector 4"/>
          <p:cNvCxnSpPr/>
          <p:nvPr/>
        </p:nvCxnSpPr>
        <p:spPr>
          <a:xfrm flipH="1">
            <a:off x="5791200" y="4343400"/>
            <a:ext cx="2451428" cy="4064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flipV="1">
            <a:off x="685800" y="4346576"/>
            <a:ext cx="2438400" cy="40322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3124200" y="4749800"/>
            <a:ext cx="26670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3" name="Picture 2" descr="2011-10-25_09-31-25.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648200" y="1737360"/>
            <a:ext cx="3594427" cy="2606040"/>
          </a:xfrm>
          <a:prstGeom prst="rect">
            <a:avLst/>
          </a:prstGeom>
        </p:spPr>
      </p:pic>
      <p:pic>
        <p:nvPicPr>
          <p:cNvPr id="6" name="Picture 5" descr="2011-10-25_09-31-05.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85800" y="1737360"/>
            <a:ext cx="3604322" cy="2606040"/>
          </a:xfrm>
          <a:prstGeom prst="rect">
            <a:avLst/>
          </a:prstGeom>
        </p:spPr>
      </p:pic>
    </p:spTree>
    <p:extLst>
      <p:ext uri="{BB962C8B-B14F-4D97-AF65-F5344CB8AC3E}">
        <p14:creationId xmlns="" xmlns:p14="http://schemas.microsoft.com/office/powerpoint/2010/main" val="3111555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3">
                    <a:lumMod val="50000"/>
                  </a:schemeClr>
                </a:solidFill>
                <a:cs typeface="+mn-cs"/>
              </a:rPr>
              <a:t>מה היתרון בראיה טריכרומטית?</a:t>
            </a:r>
            <a:endParaRPr lang="en-US" b="1" dirty="0">
              <a:solidFill>
                <a:schemeClr val="accent3">
                  <a:lumMod val="50000"/>
                </a:schemeClr>
              </a:solidFill>
              <a:cs typeface="+mn-cs"/>
            </a:endParaRPr>
          </a:p>
        </p:txBody>
      </p:sp>
      <p:sp>
        <p:nvSpPr>
          <p:cNvPr id="14" name="Content Placeholder 3"/>
          <p:cNvSpPr>
            <a:spLocks noGrp="1"/>
          </p:cNvSpPr>
          <p:nvPr>
            <p:ph sz="half" idx="2"/>
          </p:nvPr>
        </p:nvSpPr>
        <p:spPr>
          <a:xfrm>
            <a:off x="685800" y="5499100"/>
            <a:ext cx="3501189" cy="762000"/>
          </a:xfrm>
        </p:spPr>
        <p:txBody>
          <a:bodyPr>
            <a:normAutofit fontScale="92500"/>
          </a:bodyPr>
          <a:lstStyle/>
          <a:p>
            <a:pPr algn="ctr">
              <a:buNone/>
            </a:pPr>
            <a:r>
              <a:rPr lang="he-IL" dirty="0" smtClean="0"/>
              <a:t>עלה נגוע </a:t>
            </a:r>
            <a:r>
              <a:rPr lang="he-IL" dirty="0" err="1" smtClean="0"/>
              <a:t>בפטריה</a:t>
            </a:r>
            <a:r>
              <a:rPr lang="he-IL" dirty="0" smtClean="0"/>
              <a:t> שחורה</a:t>
            </a:r>
            <a:endParaRPr lang="en-US" dirty="0" smtClean="0"/>
          </a:p>
        </p:txBody>
      </p:sp>
      <p:sp>
        <p:nvSpPr>
          <p:cNvPr id="16" name="Content Placeholder 3"/>
          <p:cNvSpPr>
            <a:spLocks noGrp="1"/>
          </p:cNvSpPr>
          <p:nvPr>
            <p:ph sz="half" idx="2"/>
          </p:nvPr>
        </p:nvSpPr>
        <p:spPr>
          <a:xfrm>
            <a:off x="2743200" y="4346575"/>
            <a:ext cx="3352799" cy="762000"/>
          </a:xfrm>
        </p:spPr>
        <p:txBody>
          <a:bodyPr>
            <a:normAutofit/>
          </a:bodyPr>
          <a:lstStyle/>
          <a:p>
            <a:pPr algn="ctr">
              <a:buNone/>
            </a:pPr>
            <a:r>
              <a:rPr lang="he-IL" sz="2000" b="1" dirty="0" smtClean="0"/>
              <a:t>ראיה טריכרומטית</a:t>
            </a:r>
            <a:endParaRPr lang="en-US" sz="2000" b="1" dirty="0" smtClean="0"/>
          </a:p>
        </p:txBody>
      </p:sp>
      <p:cxnSp>
        <p:nvCxnSpPr>
          <p:cNvPr id="17" name="Straight Connector 16"/>
          <p:cNvCxnSpPr/>
          <p:nvPr/>
        </p:nvCxnSpPr>
        <p:spPr>
          <a:xfrm flipH="1">
            <a:off x="5791200" y="4343400"/>
            <a:ext cx="2451428" cy="4064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flipV="1">
            <a:off x="685800" y="4346576"/>
            <a:ext cx="2438400" cy="40322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3124200" y="4749800"/>
            <a:ext cx="26670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3" name="Up Arrow 12"/>
          <p:cNvSpPr/>
          <p:nvPr/>
        </p:nvSpPr>
        <p:spPr>
          <a:xfrm>
            <a:off x="2000738" y="4305300"/>
            <a:ext cx="533400" cy="1143000"/>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pic>
        <p:nvPicPr>
          <p:cNvPr id="3" name="Picture 2" descr="2011-10-25_09-31-56.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648200" y="1736113"/>
            <a:ext cx="3597031" cy="2607285"/>
          </a:xfrm>
          <a:prstGeom prst="rect">
            <a:avLst/>
          </a:prstGeom>
        </p:spPr>
      </p:pic>
      <p:pic>
        <p:nvPicPr>
          <p:cNvPr id="4" name="Picture 3" descr="2011-10-25_09-31-41.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85800" y="1736114"/>
            <a:ext cx="3600290" cy="2607285"/>
          </a:xfrm>
          <a:prstGeom prst="rect">
            <a:avLst/>
          </a:prstGeom>
        </p:spPr>
      </p:pic>
    </p:spTree>
    <p:extLst>
      <p:ext uri="{BB962C8B-B14F-4D97-AF65-F5344CB8AC3E}">
        <p14:creationId xmlns="" xmlns:p14="http://schemas.microsoft.com/office/powerpoint/2010/main" val="12807350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3" cstate="email">
            <a:extLst>
              <a:ext uri="{28A0092B-C50C-407E-A947-70E740481C1C}">
                <a14:useLocalDpi xmlns="" xmlns:a14="http://schemas.microsoft.com/office/drawing/2010/main"/>
              </a:ext>
            </a:extLst>
          </a:blip>
          <a:srcRect/>
          <a:stretch>
            <a:fillRect/>
          </a:stretch>
        </p:blipFill>
        <p:spPr>
          <a:xfrm>
            <a:off x="533400" y="1447800"/>
            <a:ext cx="4038600" cy="3200399"/>
          </a:xfrm>
        </p:spPr>
      </p:pic>
      <p:sp>
        <p:nvSpPr>
          <p:cNvPr id="7" name="Title 1"/>
          <p:cNvSpPr>
            <a:spLocks noGrp="1"/>
          </p:cNvSpPr>
          <p:nvPr>
            <p:ph type="title"/>
          </p:nvPr>
        </p:nvSpPr>
        <p:spPr/>
        <p:txBody>
          <a:bodyPr/>
          <a:lstStyle/>
          <a:p>
            <a:r>
              <a:rPr lang="he-IL" b="1" dirty="0" smtClean="0">
                <a:solidFill>
                  <a:schemeClr val="accent3">
                    <a:lumMod val="50000"/>
                  </a:schemeClr>
                </a:solidFill>
                <a:cs typeface="+mn-cs"/>
              </a:rPr>
              <a:t>מה היתרון בראיה טריכרומטית?</a:t>
            </a:r>
            <a:endParaRPr lang="en-US" b="1" dirty="0">
              <a:solidFill>
                <a:schemeClr val="accent3">
                  <a:lumMod val="50000"/>
                </a:schemeClr>
              </a:solidFill>
              <a:cs typeface="+mn-cs"/>
            </a:endParaRPr>
          </a:p>
        </p:txBody>
      </p:sp>
      <p:sp>
        <p:nvSpPr>
          <p:cNvPr id="8" name="Content Placeholder 3"/>
          <p:cNvSpPr txBox="1">
            <a:spLocks/>
          </p:cNvSpPr>
          <p:nvPr/>
        </p:nvSpPr>
        <p:spPr>
          <a:xfrm>
            <a:off x="685800" y="5180744"/>
            <a:ext cx="8001000" cy="160105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rtl="1">
              <a:buFont typeface="Arial"/>
              <a:buNone/>
            </a:pPr>
            <a:r>
              <a:rPr lang="he-IL" dirty="0" smtClean="0"/>
              <a:t>בתמונה שלמעלה, העלים האדומים מזינים יותר מהעלים הירוקים.</a:t>
            </a:r>
            <a:r>
              <a:rPr lang="en-US" dirty="0" smtClean="0"/>
              <a:t> </a:t>
            </a:r>
            <a:endParaRPr lang="he-IL" dirty="0" smtClean="0"/>
          </a:p>
          <a:p>
            <a:pPr algn="ctr" rtl="1">
              <a:buFont typeface="Arial"/>
              <a:buNone/>
            </a:pPr>
            <a:r>
              <a:rPr lang="he-IL" dirty="0" smtClean="0"/>
              <a:t>האם תוכלו לומר מיהם האדומים ומי הירוקים? </a:t>
            </a:r>
            <a:endParaRPr lang="en-US" dirty="0" smtClean="0">
              <a:solidFill>
                <a:srgbClr val="FF00FF"/>
              </a:solidFill>
            </a:endParaRPr>
          </a:p>
        </p:txBody>
      </p:sp>
      <p:sp>
        <p:nvSpPr>
          <p:cNvPr id="11" name="Content Placeholder 3"/>
          <p:cNvSpPr>
            <a:spLocks noGrp="1"/>
          </p:cNvSpPr>
          <p:nvPr>
            <p:ph sz="half" idx="2"/>
          </p:nvPr>
        </p:nvSpPr>
        <p:spPr>
          <a:xfrm>
            <a:off x="762001" y="4572000"/>
            <a:ext cx="3352799" cy="608744"/>
          </a:xfrm>
        </p:spPr>
        <p:txBody>
          <a:bodyPr>
            <a:normAutofit/>
          </a:bodyPr>
          <a:lstStyle/>
          <a:p>
            <a:pPr algn="ctr">
              <a:buNone/>
            </a:pPr>
            <a:r>
              <a:rPr lang="he-IL" sz="2000" b="1" dirty="0" smtClean="0"/>
              <a:t>ראיה דיכרומטית</a:t>
            </a:r>
            <a:endParaRPr lang="en-US" sz="2000" b="1" dirty="0" smtClean="0"/>
          </a:p>
        </p:txBody>
      </p:sp>
    </p:spTree>
    <p:extLst>
      <p:ext uri="{BB962C8B-B14F-4D97-AF65-F5344CB8AC3E}">
        <p14:creationId xmlns="" xmlns:p14="http://schemas.microsoft.com/office/powerpoint/2010/main" val="42727234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email">
            <a:extLst>
              <a:ext uri="{28A0092B-C50C-407E-A947-70E740481C1C}">
                <a14:useLocalDpi xmlns="" xmlns:a14="http://schemas.microsoft.com/office/drawing/2010/main"/>
              </a:ext>
            </a:extLst>
          </a:blip>
          <a:srcRect/>
          <a:stretch>
            <a:fillRect/>
          </a:stretch>
        </p:blipFill>
        <p:spPr>
          <a:xfrm>
            <a:off x="475608" y="1447800"/>
            <a:ext cx="4038600" cy="3200399"/>
          </a:xfrm>
        </p:spPr>
      </p:pic>
      <p:pic>
        <p:nvPicPr>
          <p:cNvPr id="6" name="Content Placeholder 5" descr="redgreenleaves2.jpg"/>
          <p:cNvPicPr>
            <a:picLocks noGrp="1" noChangeAspect="1"/>
          </p:cNvPicPr>
          <p:nvPr>
            <p:ph sz="half" idx="2"/>
          </p:nvPr>
        </p:nvPicPr>
        <p:blipFill>
          <a:blip r:embed="rId3" cstate="email">
            <a:extLst>
              <a:ext uri="{28A0092B-C50C-407E-A947-70E740481C1C}">
                <a14:useLocalDpi xmlns="" xmlns:a14="http://schemas.microsoft.com/office/drawing/2010/main"/>
              </a:ext>
            </a:extLst>
          </a:blip>
          <a:srcRect/>
          <a:stretch>
            <a:fillRect/>
          </a:stretch>
        </p:blipFill>
        <p:spPr>
          <a:xfrm>
            <a:off x="4648200" y="1447800"/>
            <a:ext cx="4038600" cy="3200400"/>
          </a:xfrm>
        </p:spPr>
      </p:pic>
      <p:sp>
        <p:nvSpPr>
          <p:cNvPr id="7" name="Title 1"/>
          <p:cNvSpPr>
            <a:spLocks noGrp="1"/>
          </p:cNvSpPr>
          <p:nvPr>
            <p:ph type="title"/>
          </p:nvPr>
        </p:nvSpPr>
        <p:spPr/>
        <p:txBody>
          <a:bodyPr/>
          <a:lstStyle/>
          <a:p>
            <a:r>
              <a:rPr lang="he-IL" b="1" dirty="0" smtClean="0">
                <a:solidFill>
                  <a:schemeClr val="accent3">
                    <a:lumMod val="50000"/>
                  </a:schemeClr>
                </a:solidFill>
                <a:cs typeface="+mn-cs"/>
              </a:rPr>
              <a:t>מה היתרון בראיה טריכרומטית?</a:t>
            </a:r>
            <a:endParaRPr lang="en-US" b="1" dirty="0">
              <a:solidFill>
                <a:schemeClr val="accent3">
                  <a:lumMod val="50000"/>
                </a:schemeClr>
              </a:solidFill>
              <a:cs typeface="+mn-cs"/>
            </a:endParaRPr>
          </a:p>
        </p:txBody>
      </p:sp>
      <p:sp>
        <p:nvSpPr>
          <p:cNvPr id="10" name="Content Placeholder 3"/>
          <p:cNvSpPr txBox="1">
            <a:spLocks/>
          </p:cNvSpPr>
          <p:nvPr/>
        </p:nvSpPr>
        <p:spPr>
          <a:xfrm>
            <a:off x="762001" y="4572000"/>
            <a:ext cx="3352799" cy="60874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a:buFont typeface="Arial"/>
              <a:buNone/>
            </a:pPr>
            <a:r>
              <a:rPr lang="he-IL" sz="2000" b="1" dirty="0" smtClean="0"/>
              <a:t>ראיה דיכרומטית</a:t>
            </a:r>
            <a:endParaRPr lang="en-US" sz="2000" b="1" dirty="0" smtClean="0"/>
          </a:p>
        </p:txBody>
      </p:sp>
      <p:sp>
        <p:nvSpPr>
          <p:cNvPr id="11" name="Content Placeholder 3"/>
          <p:cNvSpPr txBox="1">
            <a:spLocks/>
          </p:cNvSpPr>
          <p:nvPr/>
        </p:nvSpPr>
        <p:spPr>
          <a:xfrm>
            <a:off x="5029201" y="4572856"/>
            <a:ext cx="3352799" cy="60874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a:buFont typeface="Arial"/>
              <a:buNone/>
            </a:pPr>
            <a:r>
              <a:rPr lang="he-IL" sz="2000" b="1" dirty="0" smtClean="0"/>
              <a:t>ראיה טריכרומטית</a:t>
            </a:r>
            <a:endParaRPr lang="en-US" sz="2000" b="1" dirty="0" smtClean="0"/>
          </a:p>
        </p:txBody>
      </p:sp>
      <p:sp>
        <p:nvSpPr>
          <p:cNvPr id="12" name="Content Placeholder 3"/>
          <p:cNvSpPr txBox="1">
            <a:spLocks/>
          </p:cNvSpPr>
          <p:nvPr/>
        </p:nvSpPr>
        <p:spPr>
          <a:xfrm>
            <a:off x="685800" y="5180744"/>
            <a:ext cx="8001000" cy="160105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a:buFont typeface="Arial"/>
              <a:buNone/>
            </a:pPr>
            <a:r>
              <a:rPr lang="he-IL" dirty="0" smtClean="0"/>
              <a:t>בעזרת ראיה טריכרומטית, </a:t>
            </a:r>
          </a:p>
          <a:p>
            <a:pPr algn="ctr">
              <a:buFont typeface="Arial"/>
              <a:buNone/>
            </a:pPr>
            <a:r>
              <a:rPr lang="he-IL" dirty="0" smtClean="0"/>
              <a:t>ההבחנה בין צבעים חשובים הופכת לאפשרית.</a:t>
            </a:r>
            <a:endParaRPr lang="en-US" dirty="0" smtClean="0"/>
          </a:p>
        </p:txBody>
      </p:sp>
    </p:spTree>
    <p:extLst>
      <p:ext uri="{BB962C8B-B14F-4D97-AF65-F5344CB8AC3E}">
        <p14:creationId xmlns="" xmlns:p14="http://schemas.microsoft.com/office/powerpoint/2010/main" val="277568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067" y="155357"/>
            <a:ext cx="8229600" cy="1143000"/>
          </a:xfrm>
        </p:spPr>
        <p:txBody>
          <a:bodyPr/>
          <a:lstStyle/>
          <a:p>
            <a:r>
              <a:rPr lang="he-IL" b="1" dirty="0" smtClean="0">
                <a:solidFill>
                  <a:schemeClr val="accent3">
                    <a:lumMod val="50000"/>
                  </a:schemeClr>
                </a:solidFill>
                <a:cs typeface="+mn-cs"/>
              </a:rPr>
              <a:t>איזה מהאפרסקים בשלים?</a:t>
            </a:r>
            <a:endParaRPr lang="en-US" b="1" dirty="0">
              <a:solidFill>
                <a:schemeClr val="accent3">
                  <a:lumMod val="50000"/>
                </a:schemeClr>
              </a:solidFill>
              <a:cs typeface="+mn-cs"/>
            </a:endParaRPr>
          </a:p>
        </p:txBody>
      </p:sp>
      <p:pic>
        <p:nvPicPr>
          <p:cNvPr id="5" name="Picture 4" descr="peach dichromatic ripe pd.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272490" y="3957793"/>
            <a:ext cx="3018621" cy="2654674"/>
          </a:xfrm>
          <a:prstGeom prst="rect">
            <a:avLst/>
          </a:prstGeom>
        </p:spPr>
      </p:pic>
      <p:pic>
        <p:nvPicPr>
          <p:cNvPr id="6" name="Picture 5" descr="peach dichromatic unripe pd.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5272489" y="1303119"/>
            <a:ext cx="3018622" cy="2654674"/>
          </a:xfrm>
          <a:prstGeom prst="rect">
            <a:avLst/>
          </a:prstGeom>
        </p:spPr>
      </p:pic>
      <p:sp>
        <p:nvSpPr>
          <p:cNvPr id="9" name="TextBox 8"/>
          <p:cNvSpPr txBox="1"/>
          <p:nvPr/>
        </p:nvSpPr>
        <p:spPr>
          <a:xfrm>
            <a:off x="4826000" y="2116666"/>
            <a:ext cx="446489" cy="707886"/>
          </a:xfrm>
          <a:prstGeom prst="rect">
            <a:avLst/>
          </a:prstGeom>
          <a:noFill/>
        </p:spPr>
        <p:txBody>
          <a:bodyPr wrap="square" rtlCol="0">
            <a:spAutoFit/>
          </a:bodyPr>
          <a:lstStyle/>
          <a:p>
            <a:r>
              <a:rPr lang="he-IL" sz="4000" b="1" dirty="0" smtClean="0"/>
              <a:t>א</a:t>
            </a:r>
            <a:endParaRPr lang="en-US" sz="4000" b="1" dirty="0"/>
          </a:p>
        </p:txBody>
      </p:sp>
      <p:sp>
        <p:nvSpPr>
          <p:cNvPr id="11" name="TextBox 10"/>
          <p:cNvSpPr txBox="1"/>
          <p:nvPr/>
        </p:nvSpPr>
        <p:spPr>
          <a:xfrm>
            <a:off x="4826001" y="4969933"/>
            <a:ext cx="446489" cy="707886"/>
          </a:xfrm>
          <a:prstGeom prst="rect">
            <a:avLst/>
          </a:prstGeom>
          <a:noFill/>
        </p:spPr>
        <p:txBody>
          <a:bodyPr wrap="square" rtlCol="0">
            <a:spAutoFit/>
          </a:bodyPr>
          <a:lstStyle/>
          <a:p>
            <a:r>
              <a:rPr lang="he-IL" sz="4000" b="1" dirty="0" smtClean="0"/>
              <a:t>ב</a:t>
            </a:r>
            <a:endParaRPr lang="en-US" sz="4000" b="1" dirty="0"/>
          </a:p>
        </p:txBody>
      </p:sp>
      <p:sp>
        <p:nvSpPr>
          <p:cNvPr id="3" name="TextBox 2"/>
          <p:cNvSpPr txBox="1"/>
          <p:nvPr/>
        </p:nvSpPr>
        <p:spPr>
          <a:xfrm>
            <a:off x="943274" y="1645946"/>
            <a:ext cx="2290813" cy="3323987"/>
          </a:xfrm>
          <a:prstGeom prst="rect">
            <a:avLst/>
          </a:prstGeom>
          <a:noFill/>
        </p:spPr>
        <p:txBody>
          <a:bodyPr wrap="square" rtlCol="0">
            <a:spAutoFit/>
          </a:bodyPr>
          <a:lstStyle/>
          <a:p>
            <a:pPr algn="r" rtl="1">
              <a:lnSpc>
                <a:spcPct val="150000"/>
              </a:lnSpc>
            </a:pPr>
            <a:r>
              <a:rPr lang="he-IL" sz="2800" b="1" dirty="0" smtClean="0"/>
              <a:t>א.</a:t>
            </a:r>
            <a:r>
              <a:rPr lang="he-IL" sz="2800" dirty="0" smtClean="0"/>
              <a:t>  א</a:t>
            </a:r>
          </a:p>
          <a:p>
            <a:pPr algn="r" rtl="1">
              <a:lnSpc>
                <a:spcPct val="150000"/>
              </a:lnSpc>
            </a:pPr>
            <a:r>
              <a:rPr lang="he-IL" sz="2800" b="1" dirty="0" smtClean="0"/>
              <a:t>ב.</a:t>
            </a:r>
            <a:r>
              <a:rPr lang="he-IL" sz="2800" dirty="0" smtClean="0"/>
              <a:t>  ב</a:t>
            </a:r>
          </a:p>
          <a:p>
            <a:pPr algn="r" rtl="1">
              <a:lnSpc>
                <a:spcPct val="150000"/>
              </a:lnSpc>
            </a:pPr>
            <a:r>
              <a:rPr lang="he-IL" sz="2800" b="1" dirty="0" smtClean="0"/>
              <a:t>ג.</a:t>
            </a:r>
            <a:r>
              <a:rPr lang="he-IL" sz="2800" dirty="0" smtClean="0"/>
              <a:t>  גם א וגם ב</a:t>
            </a:r>
          </a:p>
          <a:p>
            <a:pPr algn="r" rtl="1">
              <a:lnSpc>
                <a:spcPct val="150000"/>
              </a:lnSpc>
            </a:pPr>
            <a:r>
              <a:rPr lang="he-IL" sz="2800" b="1" dirty="0" smtClean="0"/>
              <a:t>ד.</a:t>
            </a:r>
            <a:r>
              <a:rPr lang="he-IL" sz="2800" dirty="0" smtClean="0"/>
              <a:t>  לא א ולא ב</a:t>
            </a:r>
          </a:p>
          <a:p>
            <a:pPr algn="r" rtl="1">
              <a:lnSpc>
                <a:spcPct val="150000"/>
              </a:lnSpc>
            </a:pPr>
            <a:r>
              <a:rPr lang="he-IL" sz="2800" b="1" dirty="0" smtClean="0"/>
              <a:t>ה.</a:t>
            </a:r>
            <a:r>
              <a:rPr lang="he-IL" sz="2800" dirty="0" smtClean="0"/>
              <a:t>  לא יודע/ת</a:t>
            </a:r>
            <a:endParaRPr lang="en-US" sz="2800" dirty="0"/>
          </a:p>
        </p:txBody>
      </p:sp>
    </p:spTree>
    <p:extLst>
      <p:ext uri="{BB962C8B-B14F-4D97-AF65-F5344CB8AC3E}">
        <p14:creationId xmlns="" xmlns:p14="http://schemas.microsoft.com/office/powerpoint/2010/main" val="37203955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each dichromatic ripe pd.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272490" y="3957793"/>
            <a:ext cx="3018621" cy="2654674"/>
          </a:xfrm>
          <a:prstGeom prst="rect">
            <a:avLst/>
          </a:prstGeom>
        </p:spPr>
      </p:pic>
      <p:pic>
        <p:nvPicPr>
          <p:cNvPr id="6" name="Picture 5" descr="peach dichromatic unripe pd.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272489" y="1303119"/>
            <a:ext cx="3018622" cy="2654674"/>
          </a:xfrm>
          <a:prstGeom prst="rect">
            <a:avLst/>
          </a:prstGeom>
        </p:spPr>
      </p:pic>
      <p:pic>
        <p:nvPicPr>
          <p:cNvPr id="7" name="Picture 6" descr="peach trichromatic ripe pd.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5296985" y="3957793"/>
            <a:ext cx="2994126" cy="2633132"/>
          </a:xfrm>
          <a:prstGeom prst="rect">
            <a:avLst/>
          </a:prstGeom>
        </p:spPr>
      </p:pic>
      <p:pic>
        <p:nvPicPr>
          <p:cNvPr id="8" name="Picture 7" descr="peach trichromatic unripe pd.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5272489" y="1303119"/>
            <a:ext cx="3018622" cy="2654674"/>
          </a:xfrm>
          <a:prstGeom prst="rect">
            <a:avLst/>
          </a:prstGeom>
        </p:spPr>
      </p:pic>
      <p:sp>
        <p:nvSpPr>
          <p:cNvPr id="9" name="TextBox 8"/>
          <p:cNvSpPr txBox="1"/>
          <p:nvPr/>
        </p:nvSpPr>
        <p:spPr>
          <a:xfrm>
            <a:off x="4826000" y="2116666"/>
            <a:ext cx="446489" cy="707886"/>
          </a:xfrm>
          <a:prstGeom prst="rect">
            <a:avLst/>
          </a:prstGeom>
          <a:noFill/>
        </p:spPr>
        <p:txBody>
          <a:bodyPr wrap="square" rtlCol="0">
            <a:spAutoFit/>
          </a:bodyPr>
          <a:lstStyle/>
          <a:p>
            <a:r>
              <a:rPr lang="he-IL" sz="4000" b="1" dirty="0" smtClean="0"/>
              <a:t>א</a:t>
            </a:r>
            <a:endParaRPr lang="en-US" sz="4000" b="1" dirty="0"/>
          </a:p>
        </p:txBody>
      </p:sp>
      <p:sp>
        <p:nvSpPr>
          <p:cNvPr id="11" name="TextBox 10"/>
          <p:cNvSpPr txBox="1"/>
          <p:nvPr/>
        </p:nvSpPr>
        <p:spPr>
          <a:xfrm>
            <a:off x="4826001" y="4969933"/>
            <a:ext cx="446489" cy="707886"/>
          </a:xfrm>
          <a:prstGeom prst="rect">
            <a:avLst/>
          </a:prstGeom>
          <a:noFill/>
        </p:spPr>
        <p:txBody>
          <a:bodyPr wrap="square" rtlCol="0">
            <a:spAutoFit/>
          </a:bodyPr>
          <a:lstStyle/>
          <a:p>
            <a:r>
              <a:rPr lang="he-IL" sz="4000" b="1" dirty="0" smtClean="0"/>
              <a:t>ב</a:t>
            </a:r>
            <a:endParaRPr lang="en-US" sz="4000" b="1" dirty="0"/>
          </a:p>
        </p:txBody>
      </p:sp>
      <p:sp>
        <p:nvSpPr>
          <p:cNvPr id="12" name="Title 1"/>
          <p:cNvSpPr>
            <a:spLocks noGrp="1"/>
          </p:cNvSpPr>
          <p:nvPr>
            <p:ph type="title"/>
          </p:nvPr>
        </p:nvSpPr>
        <p:spPr>
          <a:xfrm>
            <a:off x="491067" y="155357"/>
            <a:ext cx="8229600" cy="1143000"/>
          </a:xfrm>
        </p:spPr>
        <p:txBody>
          <a:bodyPr/>
          <a:lstStyle/>
          <a:p>
            <a:r>
              <a:rPr lang="he-IL" b="1" dirty="0" smtClean="0">
                <a:solidFill>
                  <a:schemeClr val="accent3">
                    <a:lumMod val="50000"/>
                  </a:schemeClr>
                </a:solidFill>
                <a:cs typeface="+mn-cs"/>
              </a:rPr>
              <a:t>איזה מהאפרסקים בשלים?</a:t>
            </a:r>
            <a:endParaRPr lang="en-US" b="1" dirty="0">
              <a:solidFill>
                <a:schemeClr val="accent3">
                  <a:lumMod val="50000"/>
                </a:schemeClr>
              </a:solidFill>
              <a:cs typeface="+mn-cs"/>
            </a:endParaRPr>
          </a:p>
        </p:txBody>
      </p:sp>
      <p:sp>
        <p:nvSpPr>
          <p:cNvPr id="13" name="TextBox 12"/>
          <p:cNvSpPr txBox="1"/>
          <p:nvPr/>
        </p:nvSpPr>
        <p:spPr>
          <a:xfrm>
            <a:off x="943274" y="1645946"/>
            <a:ext cx="2290813" cy="3323987"/>
          </a:xfrm>
          <a:prstGeom prst="rect">
            <a:avLst/>
          </a:prstGeom>
          <a:noFill/>
        </p:spPr>
        <p:txBody>
          <a:bodyPr wrap="square" rtlCol="0">
            <a:spAutoFit/>
          </a:bodyPr>
          <a:lstStyle/>
          <a:p>
            <a:pPr algn="r" rtl="1">
              <a:lnSpc>
                <a:spcPct val="150000"/>
              </a:lnSpc>
            </a:pPr>
            <a:r>
              <a:rPr lang="he-IL" sz="2800" b="1" dirty="0" smtClean="0"/>
              <a:t>א.</a:t>
            </a:r>
            <a:r>
              <a:rPr lang="he-IL" sz="2800" dirty="0" smtClean="0"/>
              <a:t>  א</a:t>
            </a:r>
          </a:p>
          <a:p>
            <a:pPr algn="r" rtl="1">
              <a:lnSpc>
                <a:spcPct val="150000"/>
              </a:lnSpc>
            </a:pPr>
            <a:r>
              <a:rPr lang="he-IL" sz="2800" b="1" dirty="0" smtClean="0"/>
              <a:t>ב.</a:t>
            </a:r>
            <a:r>
              <a:rPr lang="he-IL" sz="2800" dirty="0" smtClean="0"/>
              <a:t>  ב</a:t>
            </a:r>
          </a:p>
          <a:p>
            <a:pPr algn="r" rtl="1">
              <a:lnSpc>
                <a:spcPct val="150000"/>
              </a:lnSpc>
            </a:pPr>
            <a:r>
              <a:rPr lang="he-IL" sz="2800" b="1" dirty="0" smtClean="0"/>
              <a:t>ג.</a:t>
            </a:r>
            <a:r>
              <a:rPr lang="he-IL" sz="2800" dirty="0" smtClean="0"/>
              <a:t>  גם א וגם ב</a:t>
            </a:r>
          </a:p>
          <a:p>
            <a:pPr algn="r" rtl="1">
              <a:lnSpc>
                <a:spcPct val="150000"/>
              </a:lnSpc>
            </a:pPr>
            <a:r>
              <a:rPr lang="he-IL" sz="2800" b="1" dirty="0" smtClean="0"/>
              <a:t>ד.</a:t>
            </a:r>
            <a:r>
              <a:rPr lang="he-IL" sz="2800" dirty="0" smtClean="0"/>
              <a:t>  לא א ולא ב</a:t>
            </a:r>
          </a:p>
          <a:p>
            <a:pPr algn="r" rtl="1">
              <a:lnSpc>
                <a:spcPct val="150000"/>
              </a:lnSpc>
            </a:pPr>
            <a:r>
              <a:rPr lang="he-IL" sz="2800" b="1" dirty="0" smtClean="0"/>
              <a:t>ה.</a:t>
            </a:r>
            <a:r>
              <a:rPr lang="he-IL" sz="2800" dirty="0" smtClean="0"/>
              <a:t>  לא יודע/ת</a:t>
            </a:r>
            <a:endParaRPr lang="en-US" sz="2800" dirty="0"/>
          </a:p>
        </p:txBody>
      </p:sp>
    </p:spTree>
    <p:extLst>
      <p:ext uri="{BB962C8B-B14F-4D97-AF65-F5344CB8AC3E}">
        <p14:creationId xmlns="" xmlns:p14="http://schemas.microsoft.com/office/powerpoint/2010/main" val="23826415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3">
                    <a:lumMod val="50000"/>
                  </a:schemeClr>
                </a:solidFill>
                <a:cs typeface="+mn-cs"/>
              </a:rPr>
              <a:t>ברירת מזון</a:t>
            </a:r>
            <a:endParaRPr lang="en-US" b="1" dirty="0">
              <a:solidFill>
                <a:schemeClr val="accent3">
                  <a:lumMod val="50000"/>
                </a:schemeClr>
              </a:solidFill>
              <a:cs typeface="+mn-cs"/>
            </a:endParaRPr>
          </a:p>
        </p:txBody>
      </p:sp>
      <p:sp>
        <p:nvSpPr>
          <p:cNvPr id="3" name="Content Placeholder 2"/>
          <p:cNvSpPr>
            <a:spLocks noGrp="1"/>
          </p:cNvSpPr>
          <p:nvPr>
            <p:ph sz="half" idx="1"/>
          </p:nvPr>
        </p:nvSpPr>
        <p:spPr/>
        <p:txBody>
          <a:bodyPr/>
          <a:lstStyle/>
          <a:p>
            <a:pPr algn="r" rtl="1"/>
            <a:r>
              <a:rPr lang="he-IL" dirty="0" smtClean="0"/>
              <a:t>המחקר מצא קשר בין ראיה טריכרומטית ליכולת ההבחנה בפרי בשל  בזמן חיפוש מזון.</a:t>
            </a:r>
            <a:endParaRPr lang="en-US" dirty="0"/>
          </a:p>
        </p:txBody>
      </p:sp>
      <p:pic>
        <p:nvPicPr>
          <p:cNvPr id="6" name="Picture 6" descr="peach trichromatic ripe pd.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296985" y="3957793"/>
            <a:ext cx="2994126" cy="2633132"/>
          </a:xfrm>
          <a:prstGeom prst="rect">
            <a:avLst/>
          </a:prstGeom>
        </p:spPr>
      </p:pic>
      <p:pic>
        <p:nvPicPr>
          <p:cNvPr id="7" name="Picture 7" descr="peach trichromatic unripe pd.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272489" y="1303119"/>
            <a:ext cx="3018622" cy="2654674"/>
          </a:xfrm>
          <a:prstGeom prst="rect">
            <a:avLst/>
          </a:prstGeom>
        </p:spPr>
      </p:pic>
    </p:spTree>
    <p:extLst>
      <p:ext uri="{BB962C8B-B14F-4D97-AF65-F5344CB8AC3E}">
        <p14:creationId xmlns="" xmlns:p14="http://schemas.microsoft.com/office/powerpoint/2010/main" val="16696356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3685" y="355599"/>
            <a:ext cx="8942938" cy="1143000"/>
          </a:xfrm>
        </p:spPr>
        <p:txBody>
          <a:bodyPr>
            <a:noAutofit/>
          </a:bodyPr>
          <a:lstStyle/>
          <a:p>
            <a:r>
              <a:rPr lang="he-IL" sz="3600" b="1" dirty="0" smtClean="0">
                <a:solidFill>
                  <a:schemeClr val="accent3">
                    <a:lumMod val="50000"/>
                  </a:schemeClr>
                </a:solidFill>
                <a:cs typeface="+mn-cs"/>
              </a:rPr>
              <a:t>ברירת מזון -</a:t>
            </a:r>
            <a:r>
              <a:rPr lang="en-US" sz="3600" b="1" dirty="0" smtClean="0">
                <a:solidFill>
                  <a:schemeClr val="accent3">
                    <a:lumMod val="50000"/>
                  </a:schemeClr>
                </a:solidFill>
                <a:cs typeface="+mn-cs"/>
              </a:rPr>
              <a:t/>
            </a:r>
            <a:br>
              <a:rPr lang="en-US" sz="3600" b="1" dirty="0" smtClean="0">
                <a:solidFill>
                  <a:schemeClr val="accent3">
                    <a:lumMod val="50000"/>
                  </a:schemeClr>
                </a:solidFill>
                <a:cs typeface="+mn-cs"/>
              </a:rPr>
            </a:br>
            <a:r>
              <a:rPr lang="he-IL" sz="3600" b="1" smtClean="0">
                <a:solidFill>
                  <a:schemeClr val="accent3">
                    <a:lumMod val="50000"/>
                  </a:schemeClr>
                </a:solidFill>
                <a:cs typeface="+mn-cs"/>
              </a:rPr>
              <a:t>המנגנון מאחורי </a:t>
            </a:r>
            <a:r>
              <a:rPr lang="he-IL" sz="3600" b="1" dirty="0" smtClean="0">
                <a:solidFill>
                  <a:schemeClr val="accent3">
                    <a:lumMod val="50000"/>
                  </a:schemeClr>
                </a:solidFill>
                <a:cs typeface="+mn-cs"/>
              </a:rPr>
              <a:t>האבולוציה </a:t>
            </a:r>
            <a:br>
              <a:rPr lang="he-IL" sz="3600" b="1" dirty="0" smtClean="0">
                <a:solidFill>
                  <a:schemeClr val="accent3">
                    <a:lumMod val="50000"/>
                  </a:schemeClr>
                </a:solidFill>
                <a:cs typeface="+mn-cs"/>
              </a:rPr>
            </a:br>
            <a:r>
              <a:rPr lang="he-IL" sz="3600" b="1" dirty="0" smtClean="0">
                <a:solidFill>
                  <a:schemeClr val="accent3">
                    <a:lumMod val="50000"/>
                  </a:schemeClr>
                </a:solidFill>
                <a:cs typeface="+mn-cs"/>
              </a:rPr>
              <a:t>של ראיה טריכרומטית?</a:t>
            </a:r>
            <a:endParaRPr lang="en-US" sz="3600" b="1" dirty="0">
              <a:solidFill>
                <a:schemeClr val="accent3">
                  <a:lumMod val="50000"/>
                </a:schemeClr>
              </a:solidFill>
              <a:cs typeface="+mn-cs"/>
            </a:endParaRPr>
          </a:p>
        </p:txBody>
      </p:sp>
      <p:pic>
        <p:nvPicPr>
          <p:cNvPr id="16" name="Picture 15" descr="applepro.jp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73704" y="4415971"/>
            <a:ext cx="2330331" cy="2102594"/>
          </a:xfrm>
          <a:prstGeom prst="rect">
            <a:avLst/>
          </a:prstGeom>
        </p:spPr>
      </p:pic>
      <p:pic>
        <p:nvPicPr>
          <p:cNvPr id="17" name="Picture 16" descr="apple.jp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133684" y="2053771"/>
            <a:ext cx="2270352" cy="2057399"/>
          </a:xfrm>
          <a:prstGeom prst="rect">
            <a:avLst/>
          </a:prstGeom>
        </p:spPr>
      </p:pic>
      <p:pic>
        <p:nvPicPr>
          <p:cNvPr id="18" name="Picture 17" descr="starfruit.jp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4803304" y="1803400"/>
            <a:ext cx="1902296" cy="2545869"/>
          </a:xfrm>
          <a:prstGeom prst="rect">
            <a:avLst/>
          </a:prstGeom>
        </p:spPr>
      </p:pic>
      <p:pic>
        <p:nvPicPr>
          <p:cNvPr id="20" name="Picture 19" descr="starfruitpro.jp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5025872" y="4323869"/>
            <a:ext cx="1679728" cy="2209800"/>
          </a:xfrm>
          <a:prstGeom prst="rect">
            <a:avLst/>
          </a:prstGeom>
        </p:spPr>
      </p:pic>
      <p:pic>
        <p:nvPicPr>
          <p:cNvPr id="21" name="Picture 20"/>
          <p:cNvPicPr>
            <a:picLocks noChangeAspect="1"/>
          </p:cNvPicPr>
          <p:nvPr/>
        </p:nvPicPr>
        <p:blipFill>
          <a:blip r:embed="rId7" cstate="email">
            <a:extLst>
              <a:ext uri="{28A0092B-C50C-407E-A947-70E740481C1C}">
                <a14:useLocalDpi xmlns="" xmlns:a14="http://schemas.microsoft.com/office/drawing/2010/main"/>
              </a:ext>
            </a:extLst>
          </a:blip>
          <a:stretch>
            <a:fillRect/>
          </a:stretch>
        </p:blipFill>
        <p:spPr>
          <a:xfrm>
            <a:off x="7013074" y="2210690"/>
            <a:ext cx="1673726" cy="1884947"/>
          </a:xfrm>
          <a:prstGeom prst="rect">
            <a:avLst/>
          </a:prstGeom>
        </p:spPr>
      </p:pic>
      <p:pic>
        <p:nvPicPr>
          <p:cNvPr id="25" name="Picture 24" descr="Litchi_chinensis_fruitsPRO.jpg"/>
          <p:cNvPicPr>
            <a:picLocks noChangeAspect="1"/>
          </p:cNvPicPr>
          <p:nvPr/>
        </p:nvPicPr>
        <p:blipFill>
          <a:blip r:embed="rId8" cstate="email">
            <a:extLst>
              <a:ext uri="{28A0092B-C50C-407E-A947-70E740481C1C}">
                <a14:useLocalDpi xmlns="" xmlns:a14="http://schemas.microsoft.com/office/drawing/2010/main"/>
              </a:ext>
            </a:extLst>
          </a:blip>
          <a:stretch>
            <a:fillRect/>
          </a:stretch>
        </p:blipFill>
        <p:spPr>
          <a:xfrm>
            <a:off x="7013074" y="4572890"/>
            <a:ext cx="1673726" cy="1884947"/>
          </a:xfrm>
          <a:prstGeom prst="rect">
            <a:avLst/>
          </a:prstGeom>
        </p:spPr>
      </p:pic>
      <p:pic>
        <p:nvPicPr>
          <p:cNvPr id="26" name="Picture 25" descr="orangespro.jpg"/>
          <p:cNvPicPr>
            <a:picLocks noChangeAspect="1"/>
          </p:cNvPicPr>
          <p:nvPr/>
        </p:nvPicPr>
        <p:blipFill>
          <a:blip r:embed="rId9" cstate="email">
            <a:extLst>
              <a:ext uri="{28A0092B-C50C-407E-A947-70E740481C1C}">
                <a14:useLocalDpi xmlns="" xmlns:a14="http://schemas.microsoft.com/office/drawing/2010/main"/>
              </a:ext>
            </a:extLst>
          </a:blip>
          <a:stretch>
            <a:fillRect/>
          </a:stretch>
        </p:blipFill>
        <p:spPr>
          <a:xfrm>
            <a:off x="2930930" y="4552884"/>
            <a:ext cx="1673725" cy="1884946"/>
          </a:xfrm>
          <a:prstGeom prst="rect">
            <a:avLst/>
          </a:prstGeom>
        </p:spPr>
      </p:pic>
      <p:pic>
        <p:nvPicPr>
          <p:cNvPr id="27" name="Picture 26" descr="oranges.jpg"/>
          <p:cNvPicPr>
            <a:picLocks noChangeAspect="1"/>
          </p:cNvPicPr>
          <p:nvPr/>
        </p:nvPicPr>
        <p:blipFill>
          <a:blip r:embed="rId10" cstate="email">
            <a:extLst>
              <a:ext uri="{28A0092B-C50C-407E-A947-70E740481C1C}">
                <a14:useLocalDpi xmlns="" xmlns:a14="http://schemas.microsoft.com/office/drawing/2010/main"/>
              </a:ext>
            </a:extLst>
          </a:blip>
          <a:stretch>
            <a:fillRect/>
          </a:stretch>
        </p:blipFill>
        <p:spPr>
          <a:xfrm>
            <a:off x="2930930" y="2190684"/>
            <a:ext cx="1673726" cy="1884947"/>
          </a:xfrm>
          <a:prstGeom prst="rect">
            <a:avLst/>
          </a:prstGeom>
        </p:spPr>
      </p:pic>
    </p:spTree>
    <p:extLst>
      <p:ext uri="{BB962C8B-B14F-4D97-AF65-F5344CB8AC3E}">
        <p14:creationId xmlns="" xmlns:p14="http://schemas.microsoft.com/office/powerpoint/2010/main" val="16081368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המחקר של סמית </a:t>
            </a:r>
            <a:r>
              <a:rPr lang="he-IL" sz="4000" b="1" dirty="0" err="1" smtClean="0">
                <a:solidFill>
                  <a:schemeClr val="accent3">
                    <a:lumMod val="50000"/>
                  </a:schemeClr>
                </a:solidFill>
                <a:cs typeface="+mn-cs"/>
              </a:rPr>
              <a:t>וחובריו</a:t>
            </a:r>
            <a:endParaRPr lang="en-US" sz="4000" b="1" dirty="0">
              <a:solidFill>
                <a:schemeClr val="accent3">
                  <a:lumMod val="50000"/>
                </a:schemeClr>
              </a:solidFill>
              <a:cs typeface="+mn-cs"/>
            </a:endParaRPr>
          </a:p>
        </p:txBody>
      </p:sp>
      <p:sp>
        <p:nvSpPr>
          <p:cNvPr id="7" name="TextBox 6"/>
          <p:cNvSpPr txBox="1"/>
          <p:nvPr/>
        </p:nvSpPr>
        <p:spPr>
          <a:xfrm>
            <a:off x="6301759" y="6396335"/>
            <a:ext cx="2752677" cy="461665"/>
          </a:xfrm>
          <a:prstGeom prst="rect">
            <a:avLst/>
          </a:prstGeom>
          <a:noFill/>
        </p:spPr>
        <p:txBody>
          <a:bodyPr wrap="none" rtlCol="0">
            <a:spAutoFit/>
          </a:bodyPr>
          <a:lstStyle/>
          <a:p>
            <a:pPr algn="r" rtl="1"/>
            <a:r>
              <a:rPr lang="en-US" sz="800" dirty="0" smtClean="0"/>
              <a:t>F </a:t>
            </a:r>
            <a:r>
              <a:rPr lang="en-US" sz="800" baseline="-25000" dirty="0" smtClean="0"/>
              <a:t>1,10 </a:t>
            </a:r>
            <a:r>
              <a:rPr lang="en-US" sz="800" dirty="0" smtClean="0"/>
              <a:t>= 8, p &lt; 0.05, Smith et al., 2003</a:t>
            </a:r>
            <a:endParaRPr lang="he-IL" sz="800" dirty="0" smtClean="0"/>
          </a:p>
          <a:p>
            <a:pPr algn="r" rtl="1"/>
            <a:r>
              <a:rPr lang="he-IL" sz="800" dirty="0" smtClean="0"/>
              <a:t>ניתן לראות את המאמר המלא בלינק הבא:</a:t>
            </a:r>
          </a:p>
          <a:p>
            <a:pPr algn="r" rtl="1"/>
            <a:r>
              <a:rPr lang="en-US" sz="800" dirty="0">
                <a:hlinkClick r:id="rId3"/>
              </a:rPr>
              <a:t>http://</a:t>
            </a:r>
            <a:r>
              <a:rPr lang="en-US" sz="800" dirty="0" smtClean="0">
                <a:hlinkClick r:id="rId3"/>
              </a:rPr>
              <a:t>jeb.biologists.org/content/jexbio/206/18/3159.full.pdf</a:t>
            </a:r>
            <a:endParaRPr lang="he-IL" sz="800" dirty="0" smtClean="0"/>
          </a:p>
        </p:txBody>
      </p:sp>
      <p:sp>
        <p:nvSpPr>
          <p:cNvPr id="3" name="TextBox 2"/>
          <p:cNvSpPr txBox="1"/>
          <p:nvPr/>
        </p:nvSpPr>
        <p:spPr>
          <a:xfrm>
            <a:off x="974969" y="1606116"/>
            <a:ext cx="2286000" cy="36933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he-IL" b="1" dirty="0" err="1" smtClean="0"/>
              <a:t>טריכרומטים</a:t>
            </a:r>
            <a:endParaRPr lang="en-US" b="1" dirty="0"/>
          </a:p>
        </p:txBody>
      </p:sp>
      <p:sp>
        <p:nvSpPr>
          <p:cNvPr id="9" name="TextBox 8"/>
          <p:cNvSpPr txBox="1"/>
          <p:nvPr/>
        </p:nvSpPr>
        <p:spPr>
          <a:xfrm>
            <a:off x="5638800" y="1596566"/>
            <a:ext cx="2286000" cy="36933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he-IL" b="1" dirty="0" err="1" smtClean="0"/>
              <a:t>דיכרומטים</a:t>
            </a:r>
            <a:endParaRPr lang="en-US" b="1" dirty="0"/>
          </a:p>
        </p:txBody>
      </p:sp>
      <p:cxnSp>
        <p:nvCxnSpPr>
          <p:cNvPr id="21" name="Straight Connector 20"/>
          <p:cNvCxnSpPr>
            <a:stCxn id="3" idx="3"/>
          </p:cNvCxnSpPr>
          <p:nvPr/>
        </p:nvCxnSpPr>
        <p:spPr>
          <a:xfrm>
            <a:off x="3260969" y="1790782"/>
            <a:ext cx="777631" cy="38018"/>
          </a:xfrm>
          <a:prstGeom prst="line">
            <a:avLst/>
          </a:prstGeom>
          <a:effectLst/>
        </p:spPr>
        <p:style>
          <a:lnRef idx="2">
            <a:schemeClr val="dk1"/>
          </a:lnRef>
          <a:fillRef idx="0">
            <a:schemeClr val="dk1"/>
          </a:fillRef>
          <a:effectRef idx="1">
            <a:schemeClr val="dk1"/>
          </a:effectRef>
          <a:fontRef idx="minor">
            <a:schemeClr val="tx1"/>
          </a:fontRef>
        </p:style>
      </p:cxnSp>
      <p:cxnSp>
        <p:nvCxnSpPr>
          <p:cNvPr id="22" name="Straight Connector 21"/>
          <p:cNvCxnSpPr>
            <a:stCxn id="9" idx="1"/>
          </p:cNvCxnSpPr>
          <p:nvPr/>
        </p:nvCxnSpPr>
        <p:spPr>
          <a:xfrm flipH="1">
            <a:off x="4792786" y="1781232"/>
            <a:ext cx="846014" cy="47568"/>
          </a:xfrm>
          <a:prstGeom prst="line">
            <a:avLst/>
          </a:prstGeom>
          <a:effectLst/>
        </p:spPr>
        <p:style>
          <a:lnRef idx="2">
            <a:schemeClr val="dk1"/>
          </a:lnRef>
          <a:fillRef idx="0">
            <a:schemeClr val="dk1"/>
          </a:fillRef>
          <a:effectRef idx="1">
            <a:schemeClr val="dk1"/>
          </a:effectRef>
          <a:fontRef idx="minor">
            <a:schemeClr val="tx1"/>
          </a:fontRef>
        </p:style>
      </p:cxnSp>
      <p:cxnSp>
        <p:nvCxnSpPr>
          <p:cNvPr id="31" name="Straight Connector 30"/>
          <p:cNvCxnSpPr/>
          <p:nvPr/>
        </p:nvCxnSpPr>
        <p:spPr>
          <a:xfrm flipV="1">
            <a:off x="4724400" y="1828800"/>
            <a:ext cx="68386" cy="457200"/>
          </a:xfrm>
          <a:prstGeom prst="line">
            <a:avLst/>
          </a:prstGeom>
          <a:ln>
            <a:headEnd type="triangle" w="lg" len="lg"/>
            <a:tailEnd type="none"/>
          </a:ln>
          <a:effectLst/>
        </p:spPr>
        <p:style>
          <a:lnRef idx="2">
            <a:schemeClr val="dk1"/>
          </a:lnRef>
          <a:fillRef idx="0">
            <a:schemeClr val="dk1"/>
          </a:fillRef>
          <a:effectRef idx="1">
            <a:schemeClr val="dk1"/>
          </a:effectRef>
          <a:fontRef idx="minor">
            <a:schemeClr val="tx1"/>
          </a:fontRef>
        </p:style>
      </p:cxnSp>
      <p:cxnSp>
        <p:nvCxnSpPr>
          <p:cNvPr id="34" name="Straight Connector 33"/>
          <p:cNvCxnSpPr/>
          <p:nvPr/>
        </p:nvCxnSpPr>
        <p:spPr>
          <a:xfrm flipH="1" flipV="1">
            <a:off x="4038600" y="1828800"/>
            <a:ext cx="144585" cy="457200"/>
          </a:xfrm>
          <a:prstGeom prst="line">
            <a:avLst/>
          </a:prstGeom>
          <a:ln>
            <a:headEnd type="triangle" w="lg" len="lg"/>
            <a:tailEnd type="none"/>
          </a:ln>
          <a:effectLst/>
        </p:spPr>
        <p:style>
          <a:lnRef idx="2">
            <a:schemeClr val="dk1"/>
          </a:lnRef>
          <a:fillRef idx="0">
            <a:schemeClr val="dk1"/>
          </a:fillRef>
          <a:effectRef idx="1">
            <a:schemeClr val="dk1"/>
          </a:effectRef>
          <a:fontRef idx="minor">
            <a:schemeClr val="tx1"/>
          </a:fontRef>
        </p:style>
      </p:cxnSp>
      <p:cxnSp>
        <p:nvCxnSpPr>
          <p:cNvPr id="38" name="Straight Connector 37"/>
          <p:cNvCxnSpPr/>
          <p:nvPr/>
        </p:nvCxnSpPr>
        <p:spPr>
          <a:xfrm flipH="1">
            <a:off x="3048001" y="4724400"/>
            <a:ext cx="1369146" cy="228600"/>
          </a:xfrm>
          <a:prstGeom prst="line">
            <a:avLst/>
          </a:prstGeom>
          <a:effectLst/>
        </p:spPr>
        <p:style>
          <a:lnRef idx="2">
            <a:schemeClr val="dk1"/>
          </a:lnRef>
          <a:fillRef idx="0">
            <a:schemeClr val="dk1"/>
          </a:fillRef>
          <a:effectRef idx="1">
            <a:schemeClr val="dk1"/>
          </a:effectRef>
          <a:fontRef idx="minor">
            <a:schemeClr val="tx1"/>
          </a:fontRef>
        </p:style>
      </p:cxnSp>
      <p:cxnSp>
        <p:nvCxnSpPr>
          <p:cNvPr id="41" name="Straight Connector 40"/>
          <p:cNvCxnSpPr/>
          <p:nvPr/>
        </p:nvCxnSpPr>
        <p:spPr>
          <a:xfrm>
            <a:off x="4417147" y="4724400"/>
            <a:ext cx="1450253" cy="228600"/>
          </a:xfrm>
          <a:prstGeom prst="line">
            <a:avLst/>
          </a:prstGeom>
          <a:effectLst/>
        </p:spPr>
        <p:style>
          <a:lnRef idx="2">
            <a:schemeClr val="dk1"/>
          </a:lnRef>
          <a:fillRef idx="0">
            <a:schemeClr val="dk1"/>
          </a:fillRef>
          <a:effectRef idx="1">
            <a:schemeClr val="dk1"/>
          </a:effectRef>
          <a:fontRef idx="minor">
            <a:schemeClr val="tx1"/>
          </a:fontRef>
        </p:style>
      </p:cxnSp>
      <p:cxnSp>
        <p:nvCxnSpPr>
          <p:cNvPr id="44" name="Straight Connector 43"/>
          <p:cNvCxnSpPr/>
          <p:nvPr/>
        </p:nvCxnSpPr>
        <p:spPr>
          <a:xfrm flipH="1" flipV="1">
            <a:off x="5867401" y="4953000"/>
            <a:ext cx="144584" cy="457200"/>
          </a:xfrm>
          <a:prstGeom prst="line">
            <a:avLst/>
          </a:prstGeom>
          <a:ln>
            <a:headEnd type="triangle" w="lg" len="lg"/>
            <a:tailEnd type="none"/>
          </a:ln>
          <a:effectLst/>
        </p:spPr>
        <p:style>
          <a:lnRef idx="2">
            <a:schemeClr val="dk1"/>
          </a:lnRef>
          <a:fillRef idx="0">
            <a:schemeClr val="dk1"/>
          </a:fillRef>
          <a:effectRef idx="1">
            <a:schemeClr val="dk1"/>
          </a:effectRef>
          <a:fontRef idx="minor">
            <a:schemeClr val="tx1"/>
          </a:fontRef>
        </p:style>
      </p:cxnSp>
      <p:cxnSp>
        <p:nvCxnSpPr>
          <p:cNvPr id="45" name="Straight Connector 44"/>
          <p:cNvCxnSpPr/>
          <p:nvPr/>
        </p:nvCxnSpPr>
        <p:spPr>
          <a:xfrm flipV="1">
            <a:off x="2971800" y="4953000"/>
            <a:ext cx="76200" cy="457200"/>
          </a:xfrm>
          <a:prstGeom prst="line">
            <a:avLst/>
          </a:prstGeom>
          <a:ln>
            <a:headEnd type="triangle" w="lg" len="lg"/>
            <a:tailEnd type="none"/>
          </a:ln>
          <a:effectLst/>
        </p:spPr>
        <p:style>
          <a:lnRef idx="2">
            <a:schemeClr val="dk1"/>
          </a:lnRef>
          <a:fillRef idx="0">
            <a:schemeClr val="dk1"/>
          </a:fillRef>
          <a:effectRef idx="1">
            <a:schemeClr val="dk1"/>
          </a:effectRef>
          <a:fontRef idx="minor">
            <a:schemeClr val="tx1"/>
          </a:fontRef>
        </p:style>
      </p:cxnSp>
      <p:cxnSp>
        <p:nvCxnSpPr>
          <p:cNvPr id="48" name="Straight Connector 47"/>
          <p:cNvCxnSpPr/>
          <p:nvPr/>
        </p:nvCxnSpPr>
        <p:spPr>
          <a:xfrm flipV="1">
            <a:off x="4417147" y="4309902"/>
            <a:ext cx="0" cy="414498"/>
          </a:xfrm>
          <a:prstGeom prst="line">
            <a:avLst/>
          </a:prstGeom>
          <a:effectLst/>
        </p:spPr>
        <p:style>
          <a:lnRef idx="2">
            <a:schemeClr val="dk1"/>
          </a:lnRef>
          <a:fillRef idx="0">
            <a:schemeClr val="dk1"/>
          </a:fillRef>
          <a:effectRef idx="1">
            <a:schemeClr val="dk1"/>
          </a:effectRef>
          <a:fontRef idx="minor">
            <a:schemeClr val="tx1"/>
          </a:fontRef>
        </p:style>
      </p:cxnSp>
      <p:sp>
        <p:nvSpPr>
          <p:cNvPr id="54" name="TextBox 53"/>
          <p:cNvSpPr txBox="1"/>
          <p:nvPr/>
        </p:nvSpPr>
        <p:spPr>
          <a:xfrm>
            <a:off x="5334000" y="5562600"/>
            <a:ext cx="1905000" cy="646331"/>
          </a:xfrm>
          <a:prstGeom prst="rect">
            <a:avLst/>
          </a:prstGeom>
          <a:noFill/>
        </p:spPr>
        <p:txBody>
          <a:bodyPr wrap="square" rtlCol="0">
            <a:spAutoFit/>
          </a:bodyPr>
          <a:lstStyle/>
          <a:p>
            <a:pPr algn="r" rtl="1"/>
            <a:r>
              <a:rPr lang="he-IL" dirty="0" smtClean="0"/>
              <a:t>בחרו בפרי הבשל 37% מהפעמים. </a:t>
            </a:r>
            <a:endParaRPr lang="en-US" dirty="0"/>
          </a:p>
        </p:txBody>
      </p:sp>
      <p:sp>
        <p:nvSpPr>
          <p:cNvPr id="6" name="Rectangle 5"/>
          <p:cNvSpPr/>
          <p:nvPr/>
        </p:nvSpPr>
        <p:spPr>
          <a:xfrm>
            <a:off x="2101711" y="2297140"/>
            <a:ext cx="4746078" cy="2023902"/>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3205263" y="2353072"/>
            <a:ext cx="2498943" cy="369332"/>
          </a:xfrm>
          <a:prstGeom prst="rect">
            <a:avLst/>
          </a:prstGeom>
          <a:noFill/>
        </p:spPr>
        <p:txBody>
          <a:bodyPr wrap="square" rtlCol="0">
            <a:spAutoFit/>
          </a:bodyPr>
          <a:lstStyle/>
          <a:p>
            <a:pPr algn="ctr"/>
            <a:r>
              <a:rPr lang="he-IL" dirty="0" smtClean="0"/>
              <a:t>יכלו לבחור במזון</a:t>
            </a:r>
            <a:endParaRPr lang="en-US" dirty="0"/>
          </a:p>
        </p:txBody>
      </p:sp>
      <p:sp>
        <p:nvSpPr>
          <p:cNvPr id="32" name="TextBox 31"/>
          <p:cNvSpPr txBox="1"/>
          <p:nvPr/>
        </p:nvSpPr>
        <p:spPr>
          <a:xfrm>
            <a:off x="4210579" y="3418944"/>
            <a:ext cx="468654" cy="369332"/>
          </a:xfrm>
          <a:prstGeom prst="rect">
            <a:avLst/>
          </a:prstGeom>
          <a:noFill/>
        </p:spPr>
        <p:txBody>
          <a:bodyPr wrap="square" rtlCol="0">
            <a:spAutoFit/>
          </a:bodyPr>
          <a:lstStyle/>
          <a:p>
            <a:pPr algn="ctr"/>
            <a:r>
              <a:rPr lang="he-IL" dirty="0" smtClean="0"/>
              <a:t>או</a:t>
            </a:r>
            <a:endParaRPr lang="en-US" dirty="0"/>
          </a:p>
        </p:txBody>
      </p:sp>
      <p:pic>
        <p:nvPicPr>
          <p:cNvPr id="2050" name="Picture 2" descr="C:\Users\PWhite\Dropbox\Evo-Ed Website\EvoEd_Images\Primate\evoEd_tomatoRipe.png"/>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2443465" y="2689383"/>
            <a:ext cx="1677558" cy="1751568"/>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PWhite\Dropbox\Evo-Ed Website\EvoEd_Images\Primate\evoEd_tomatoUnripe.png"/>
          <p:cNvPicPr>
            <a:picLocks noChangeAspect="1" noChangeArrowheads="1"/>
          </p:cNvPicPr>
          <p:nvPr/>
        </p:nvPicPr>
        <p:blipFill>
          <a:blip r:embed="rId5" cstate="email">
            <a:extLst>
              <a:ext uri="{28A0092B-C50C-407E-A947-70E740481C1C}">
                <a14:useLocalDpi xmlns="" xmlns:a14="http://schemas.microsoft.com/office/drawing/2010/main"/>
              </a:ext>
            </a:extLst>
          </a:blip>
          <a:srcRect/>
          <a:stretch>
            <a:fillRect/>
          </a:stretch>
        </p:blipFill>
        <p:spPr bwMode="auto">
          <a:xfrm>
            <a:off x="4701533" y="2722404"/>
            <a:ext cx="1677558" cy="1751568"/>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TextBox 22"/>
          <p:cNvSpPr txBox="1"/>
          <p:nvPr/>
        </p:nvSpPr>
        <p:spPr>
          <a:xfrm>
            <a:off x="1678209" y="5599083"/>
            <a:ext cx="1905000" cy="646331"/>
          </a:xfrm>
          <a:prstGeom prst="rect">
            <a:avLst/>
          </a:prstGeom>
          <a:noFill/>
        </p:spPr>
        <p:txBody>
          <a:bodyPr wrap="square" rtlCol="0">
            <a:spAutoFit/>
          </a:bodyPr>
          <a:lstStyle/>
          <a:p>
            <a:pPr algn="r" rtl="1"/>
            <a:r>
              <a:rPr lang="he-IL" dirty="0" smtClean="0"/>
              <a:t>בחרו בפרי הבשל 53% מהפעמים. </a:t>
            </a:r>
            <a:endParaRPr lang="en-US" dirty="0"/>
          </a:p>
        </p:txBody>
      </p:sp>
    </p:spTree>
    <p:extLst>
      <p:ext uri="{BB962C8B-B14F-4D97-AF65-F5344CB8AC3E}">
        <p14:creationId xmlns="" xmlns:p14="http://schemas.microsoft.com/office/powerpoint/2010/main" val="2886500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341697" y="269508"/>
            <a:ext cx="8229600" cy="6487428"/>
          </a:xfrm>
        </p:spPr>
        <p:txBody>
          <a:bodyPr>
            <a:normAutofit/>
          </a:bodyPr>
          <a:lstStyle/>
          <a:p>
            <a:pPr marL="0" indent="0" algn="r" rtl="1">
              <a:buNone/>
            </a:pPr>
            <a:endParaRPr lang="he-IL" sz="1200" dirty="0">
              <a:solidFill>
                <a:srgbClr val="C025E3"/>
              </a:solidFill>
            </a:endParaRPr>
          </a:p>
          <a:p>
            <a:pPr marL="0" indent="0" algn="r" rtl="1">
              <a:buNone/>
            </a:pPr>
            <a:r>
              <a:rPr lang="he-IL" sz="4000" b="1" dirty="0" smtClean="0">
                <a:solidFill>
                  <a:schemeClr val="tx2">
                    <a:lumMod val="75000"/>
                  </a:schemeClr>
                </a:solidFill>
                <a:latin typeface="Times New Roman" panose="02020603050405020304" pitchFamily="18" charset="0"/>
              </a:rPr>
              <a:t>מה במצגת:</a:t>
            </a:r>
          </a:p>
          <a:p>
            <a:pPr marL="0" indent="0" algn="r" rtl="1">
              <a:buNone/>
            </a:pPr>
            <a:endParaRPr lang="he-IL" sz="1200" dirty="0" smtClean="0">
              <a:latin typeface="Times New Roman" panose="02020603050405020304" pitchFamily="18" charset="0"/>
              <a:cs typeface="Times New Roman" panose="02020603050405020304" pitchFamily="18" charset="0"/>
            </a:endParaRPr>
          </a:p>
          <a:p>
            <a:pPr algn="r" rtl="1">
              <a:lnSpc>
                <a:spcPct val="170000"/>
              </a:lnSpc>
            </a:pPr>
            <a:r>
              <a:rPr lang="he-IL" sz="1400" dirty="0" smtClean="0">
                <a:solidFill>
                  <a:srgbClr val="C025E3"/>
                </a:solidFill>
                <a:hlinkClick r:id="rId2" action="ppaction://hlinksldjump"/>
              </a:rPr>
              <a:t>ראיית צבעים</a:t>
            </a:r>
            <a:endParaRPr lang="he-IL" sz="1400" dirty="0" smtClean="0">
              <a:solidFill>
                <a:srgbClr val="C025E3"/>
              </a:solidFill>
            </a:endParaRPr>
          </a:p>
          <a:p>
            <a:pPr algn="r" rtl="1">
              <a:lnSpc>
                <a:spcPct val="170000"/>
              </a:lnSpc>
            </a:pPr>
            <a:r>
              <a:rPr lang="he-IL" sz="1400" dirty="0">
                <a:solidFill>
                  <a:srgbClr val="C025E3"/>
                </a:solidFill>
                <a:hlinkClick r:id="rId3" action="ppaction://hlinksldjump"/>
              </a:rPr>
              <a:t>ביולוגיה </a:t>
            </a:r>
            <a:r>
              <a:rPr lang="he-IL" sz="1400" dirty="0" smtClean="0">
                <a:solidFill>
                  <a:srgbClr val="C025E3"/>
                </a:solidFill>
                <a:hlinkClick r:id="rId3" action="ppaction://hlinksldjump"/>
              </a:rPr>
              <a:t>תאית</a:t>
            </a:r>
            <a:endParaRPr lang="en-US" sz="1400" dirty="0" smtClean="0">
              <a:solidFill>
                <a:srgbClr val="C025E3"/>
              </a:solidFill>
            </a:endParaRPr>
          </a:p>
          <a:p>
            <a:pPr algn="r" rtl="1">
              <a:lnSpc>
                <a:spcPct val="170000"/>
              </a:lnSpc>
            </a:pPr>
            <a:r>
              <a:rPr lang="he-IL" sz="1400" dirty="0" smtClean="0">
                <a:solidFill>
                  <a:srgbClr val="C025E3"/>
                </a:solidFill>
                <a:hlinkClick r:id="rId4" action="ppaction://hlinksldjump"/>
              </a:rPr>
              <a:t>אקולוגיה של ראיית צבעים </a:t>
            </a:r>
            <a:endParaRPr lang="he-IL" sz="1400" dirty="0" smtClean="0">
              <a:solidFill>
                <a:srgbClr val="C025E3"/>
              </a:solidFill>
            </a:endParaRPr>
          </a:p>
          <a:p>
            <a:pPr algn="r" rtl="1">
              <a:lnSpc>
                <a:spcPct val="170000"/>
              </a:lnSpc>
            </a:pPr>
            <a:r>
              <a:rPr lang="he-IL" sz="1400" dirty="0" smtClean="0">
                <a:solidFill>
                  <a:srgbClr val="C025E3"/>
                </a:solidFill>
                <a:hlinkClick r:id="rId5" action="ppaction://hlinksldjump"/>
              </a:rPr>
              <a:t>ראיה של קופים בעולם</a:t>
            </a:r>
            <a:endParaRPr lang="he-IL" sz="1400" dirty="0" smtClean="0">
              <a:solidFill>
                <a:srgbClr val="C025E3"/>
              </a:solidFill>
            </a:endParaRPr>
          </a:p>
          <a:p>
            <a:pPr algn="r" rtl="1">
              <a:lnSpc>
                <a:spcPct val="170000"/>
              </a:lnSpc>
            </a:pPr>
            <a:r>
              <a:rPr lang="he-IL" sz="1400" dirty="0" smtClean="0">
                <a:solidFill>
                  <a:srgbClr val="C025E3"/>
                </a:solidFill>
                <a:hlinkClick r:id="rId6" action="ppaction://hlinksldjump"/>
              </a:rPr>
              <a:t>גנטיקה</a:t>
            </a:r>
            <a:endParaRPr lang="he-IL" sz="1400" dirty="0" smtClean="0">
              <a:solidFill>
                <a:srgbClr val="C025E3"/>
              </a:solidFill>
            </a:endParaRPr>
          </a:p>
          <a:p>
            <a:pPr algn="r" rtl="1">
              <a:lnSpc>
                <a:spcPct val="170000"/>
              </a:lnSpc>
            </a:pPr>
            <a:r>
              <a:rPr lang="he-IL" sz="1400" dirty="0" smtClean="0">
                <a:solidFill>
                  <a:srgbClr val="C025E3"/>
                </a:solidFill>
                <a:hlinkClick r:id="rId7" action="ppaction://hlinksldjump"/>
              </a:rPr>
              <a:t>פילוגנטיקה</a:t>
            </a:r>
            <a:endParaRPr lang="he-IL" sz="1400" dirty="0" smtClean="0">
              <a:solidFill>
                <a:srgbClr val="C025E3"/>
              </a:solidFill>
            </a:endParaRPr>
          </a:p>
          <a:p>
            <a:pPr algn="r" rtl="1">
              <a:lnSpc>
                <a:spcPct val="170000"/>
              </a:lnSpc>
            </a:pPr>
            <a:r>
              <a:rPr lang="he-IL" sz="1400" dirty="0" smtClean="0">
                <a:solidFill>
                  <a:srgbClr val="C025E3"/>
                </a:solidFill>
                <a:hlinkClick r:id="rId8" action="ppaction://hlinksldjump"/>
              </a:rPr>
              <a:t>נקבות טריכרומטיות בדרום אמריקה</a:t>
            </a:r>
            <a:endParaRPr lang="he-IL" sz="1200" dirty="0">
              <a:solidFill>
                <a:srgbClr val="C025E3"/>
              </a:solidFill>
            </a:endParaRPr>
          </a:p>
          <a:p>
            <a:pPr algn="r" rtl="1">
              <a:lnSpc>
                <a:spcPct val="170000"/>
              </a:lnSpc>
            </a:pPr>
            <a:r>
              <a:rPr lang="he-IL" sz="1400" dirty="0" smtClean="0">
                <a:solidFill>
                  <a:srgbClr val="C025E3"/>
                </a:solidFill>
                <a:hlinkClick r:id="rId9" action="ppaction://hlinksldjump"/>
              </a:rPr>
              <a:t>ראיית צבעים באדם ושאלות יישום</a:t>
            </a:r>
            <a:endParaRPr lang="he-IL" sz="1400" dirty="0" smtClean="0">
              <a:solidFill>
                <a:srgbClr val="C025E3"/>
              </a:solidFill>
            </a:endParaRPr>
          </a:p>
        </p:txBody>
      </p:sp>
    </p:spTree>
    <p:extLst>
      <p:ext uri="{BB962C8B-B14F-4D97-AF65-F5344CB8AC3E}">
        <p14:creationId xmlns="" xmlns:p14="http://schemas.microsoft.com/office/powerpoint/2010/main" val="34581319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44304" y="880341"/>
            <a:ext cx="5139890" cy="1569660"/>
          </a:xfrm>
          <a:prstGeom prst="rect">
            <a:avLst/>
          </a:prstGeom>
          <a:noFill/>
        </p:spPr>
        <p:txBody>
          <a:bodyPr wrap="square" rtlCol="0">
            <a:spAutoFit/>
          </a:bodyPr>
          <a:lstStyle/>
          <a:p>
            <a:pPr algn="ctr" rtl="1"/>
            <a:r>
              <a:rPr lang="he-IL" sz="3200" dirty="0" smtClean="0"/>
              <a:t>האם יתכן שהקופים נעזרו בסימנים אחרים (כמו ריח) לזיהוי הפירות הבשלים?</a:t>
            </a:r>
            <a:endParaRPr lang="en-US" sz="3200" dirty="0"/>
          </a:p>
        </p:txBody>
      </p:sp>
      <p:pic>
        <p:nvPicPr>
          <p:cNvPr id="6" name="Picture 2" descr="C:\Users\PWhite\Dropbox\Evo-Ed Website\EvoEd_Images\Primate\evoEd_tomatoRipe.png"/>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2443465" y="2689383"/>
            <a:ext cx="1677558" cy="1751568"/>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3" descr="C:\Users\PWhite\Dropbox\Evo-Ed Website\EvoEd_Images\Primate\evoEd_tomatoUnripe.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4701533" y="2722404"/>
            <a:ext cx="1677558" cy="17515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7404393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המחקר של קיין ומנדי</a:t>
            </a:r>
            <a:endParaRPr lang="en-US" sz="4000" b="1" dirty="0">
              <a:solidFill>
                <a:schemeClr val="accent3">
                  <a:lumMod val="50000"/>
                </a:schemeClr>
              </a:solidFill>
              <a:cs typeface="+mn-cs"/>
            </a:endParaRPr>
          </a:p>
        </p:txBody>
      </p:sp>
      <p:sp>
        <p:nvSpPr>
          <p:cNvPr id="7" name="TextBox 6"/>
          <p:cNvSpPr txBox="1"/>
          <p:nvPr/>
        </p:nvSpPr>
        <p:spPr>
          <a:xfrm>
            <a:off x="6123621" y="6436621"/>
            <a:ext cx="3020379" cy="461665"/>
          </a:xfrm>
          <a:prstGeom prst="rect">
            <a:avLst/>
          </a:prstGeom>
          <a:noFill/>
        </p:spPr>
        <p:txBody>
          <a:bodyPr wrap="none" rtlCol="0">
            <a:spAutoFit/>
          </a:bodyPr>
          <a:lstStyle/>
          <a:p>
            <a:pPr algn="r"/>
            <a:r>
              <a:rPr lang="en-US" sz="800" dirty="0" smtClean="0"/>
              <a:t>Caine and Mundy, 2000</a:t>
            </a:r>
            <a:endParaRPr lang="he-IL" sz="800" dirty="0" smtClean="0"/>
          </a:p>
          <a:p>
            <a:pPr algn="r"/>
            <a:r>
              <a:rPr lang="he-IL" sz="800" dirty="0" smtClean="0"/>
              <a:t>ניתן לראות את פרטי המחקר בלינק הבא:</a:t>
            </a:r>
          </a:p>
          <a:p>
            <a:pPr algn="r"/>
            <a:r>
              <a:rPr lang="en-US" sz="800" dirty="0">
                <a:hlinkClick r:id="rId3"/>
              </a:rPr>
              <a:t>http://</a:t>
            </a:r>
            <a:r>
              <a:rPr lang="en-US" sz="800" dirty="0" smtClean="0">
                <a:hlinkClick r:id="rId3"/>
              </a:rPr>
              <a:t>rspb.royalsocietypublishing.org/content/267/1442/439.short</a:t>
            </a:r>
            <a:endParaRPr lang="he-IL" sz="800" dirty="0" smtClean="0"/>
          </a:p>
        </p:txBody>
      </p:sp>
      <p:sp>
        <p:nvSpPr>
          <p:cNvPr id="2" name="TextBox 1"/>
          <p:cNvSpPr txBox="1"/>
          <p:nvPr/>
        </p:nvSpPr>
        <p:spPr>
          <a:xfrm>
            <a:off x="385011" y="1280160"/>
            <a:ext cx="8065970" cy="646331"/>
          </a:xfrm>
          <a:prstGeom prst="rect">
            <a:avLst/>
          </a:prstGeom>
          <a:noFill/>
        </p:spPr>
        <p:txBody>
          <a:bodyPr wrap="square" rtlCol="0">
            <a:spAutoFit/>
          </a:bodyPr>
          <a:lstStyle/>
          <a:p>
            <a:pPr algn="r" rtl="1"/>
            <a:endParaRPr lang="he-IL" b="1" dirty="0" smtClean="0"/>
          </a:p>
          <a:p>
            <a:pPr algn="r" rtl="1"/>
            <a:r>
              <a:rPr lang="he-IL" b="1" dirty="0" smtClean="0"/>
              <a:t>החוקרים צבעו דגני-בוקר בשני צבעי-מאכל שונים:</a:t>
            </a:r>
            <a:endParaRPr lang="en-US" b="1" dirty="0"/>
          </a:p>
        </p:txBody>
      </p:sp>
      <p:pic>
        <p:nvPicPr>
          <p:cNvPr id="6" name="Picture 2" descr="C:\Users\PWhite\Dropbox\Evo-Ed Website\EvoEd_Images\Primate\evoEd_kixExper.png"/>
          <p:cNvPicPr>
            <a:picLocks noChangeAspect="1" noChangeArrowheads="1"/>
          </p:cNvPicPr>
          <p:nvPr/>
        </p:nvPicPr>
        <p:blipFill rotWithShape="1">
          <a:blip r:embed="rId4" cstate="email">
            <a:extLst>
              <a:ext uri="{28A0092B-C50C-407E-A947-70E740481C1C}">
                <a14:useLocalDpi xmlns="" xmlns:a14="http://schemas.microsoft.com/office/drawing/2010/main"/>
              </a:ext>
            </a:extLst>
          </a:blip>
          <a:srcRect/>
          <a:stretch/>
        </p:blipFill>
        <p:spPr bwMode="auto">
          <a:xfrm>
            <a:off x="6718434" y="2415941"/>
            <a:ext cx="1857426" cy="3924534"/>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תמונה 2"/>
          <p:cNvPicPr>
            <a:picLocks noChangeAspect="1"/>
          </p:cNvPicPr>
          <p:nvPr/>
        </p:nvPicPr>
        <p:blipFill>
          <a:blip r:embed="rId5" cstate="email"/>
          <a:stretch>
            <a:fillRect/>
          </a:stretch>
        </p:blipFill>
        <p:spPr>
          <a:xfrm>
            <a:off x="3735699" y="3686475"/>
            <a:ext cx="2387922" cy="1265599"/>
          </a:xfrm>
          <a:prstGeom prst="rect">
            <a:avLst/>
          </a:prstGeom>
        </p:spPr>
      </p:pic>
      <p:pic>
        <p:nvPicPr>
          <p:cNvPr id="5" name="תמונה 4"/>
          <p:cNvPicPr>
            <a:picLocks noChangeAspect="1"/>
          </p:cNvPicPr>
          <p:nvPr/>
        </p:nvPicPr>
        <p:blipFill>
          <a:blip r:embed="rId6" cstate="email"/>
          <a:stretch>
            <a:fillRect/>
          </a:stretch>
        </p:blipFill>
        <p:spPr>
          <a:xfrm>
            <a:off x="778436" y="2877954"/>
            <a:ext cx="2272944" cy="3217945"/>
          </a:xfrm>
          <a:prstGeom prst="rect">
            <a:avLst/>
          </a:prstGeom>
        </p:spPr>
      </p:pic>
    </p:spTree>
    <p:extLst>
      <p:ext uri="{BB962C8B-B14F-4D97-AF65-F5344CB8AC3E}">
        <p14:creationId xmlns="" xmlns:p14="http://schemas.microsoft.com/office/powerpoint/2010/main" val="4158946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המחקר של קיין ומנדי</a:t>
            </a:r>
            <a:endParaRPr lang="en-US" sz="4000" b="1" dirty="0">
              <a:solidFill>
                <a:schemeClr val="accent3">
                  <a:lumMod val="50000"/>
                </a:schemeClr>
              </a:solidFill>
              <a:cs typeface="+mn-cs"/>
            </a:endParaRPr>
          </a:p>
        </p:txBody>
      </p:sp>
      <p:sp>
        <p:nvSpPr>
          <p:cNvPr id="7" name="TextBox 6"/>
          <p:cNvSpPr txBox="1"/>
          <p:nvPr/>
        </p:nvSpPr>
        <p:spPr>
          <a:xfrm>
            <a:off x="6123621" y="6436621"/>
            <a:ext cx="3020379" cy="461665"/>
          </a:xfrm>
          <a:prstGeom prst="rect">
            <a:avLst/>
          </a:prstGeom>
          <a:noFill/>
        </p:spPr>
        <p:txBody>
          <a:bodyPr wrap="none" rtlCol="0">
            <a:spAutoFit/>
          </a:bodyPr>
          <a:lstStyle/>
          <a:p>
            <a:pPr algn="r"/>
            <a:r>
              <a:rPr lang="en-US" sz="800" dirty="0" smtClean="0"/>
              <a:t>Caine and Mundy, 2000</a:t>
            </a:r>
            <a:endParaRPr lang="he-IL" sz="800" dirty="0" smtClean="0"/>
          </a:p>
          <a:p>
            <a:pPr algn="r"/>
            <a:r>
              <a:rPr lang="he-IL" sz="800" dirty="0" smtClean="0"/>
              <a:t>ניתן לראות את פרטי המחקר בלינק הבא:</a:t>
            </a:r>
          </a:p>
          <a:p>
            <a:pPr algn="r"/>
            <a:r>
              <a:rPr lang="en-US" sz="800" dirty="0">
                <a:hlinkClick r:id="rId3"/>
              </a:rPr>
              <a:t>http://</a:t>
            </a:r>
            <a:r>
              <a:rPr lang="en-US" sz="800" dirty="0" smtClean="0">
                <a:hlinkClick r:id="rId3"/>
              </a:rPr>
              <a:t>rspb.royalsocietypublishing.org/content/267/1442/439.short</a:t>
            </a:r>
            <a:endParaRPr lang="he-IL" sz="800" dirty="0" smtClean="0"/>
          </a:p>
        </p:txBody>
      </p:sp>
      <p:pic>
        <p:nvPicPr>
          <p:cNvPr id="3074" name="Picture 2" descr="C:\Users\PWhite\Dropbox\Evo-Ed Website\EvoEd_Images\Primate\evoEd_kixExper.png"/>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585787" y="1516463"/>
            <a:ext cx="8101013" cy="482401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385011" y="1280160"/>
            <a:ext cx="8065970" cy="369332"/>
          </a:xfrm>
          <a:prstGeom prst="rect">
            <a:avLst/>
          </a:prstGeom>
          <a:noFill/>
        </p:spPr>
        <p:txBody>
          <a:bodyPr wrap="square" rtlCol="0">
            <a:spAutoFit/>
          </a:bodyPr>
          <a:lstStyle/>
          <a:p>
            <a:pPr algn="r"/>
            <a:r>
              <a:rPr lang="he-IL" b="1" dirty="0" smtClean="0"/>
              <a:t>המזון פוזר ברקע ירוק ונמדדה ההצלחה של </a:t>
            </a:r>
            <a:r>
              <a:rPr lang="he-IL" b="1" dirty="0" err="1" smtClean="0"/>
              <a:t>דיכרומטים</a:t>
            </a:r>
            <a:r>
              <a:rPr lang="he-IL" b="1" dirty="0" smtClean="0"/>
              <a:t> </a:t>
            </a:r>
            <a:r>
              <a:rPr lang="he-IL" b="1" dirty="0" err="1" smtClean="0"/>
              <a:t>וטריכרומטים</a:t>
            </a:r>
            <a:r>
              <a:rPr lang="he-IL" b="1" dirty="0" smtClean="0"/>
              <a:t> במציאתו.</a:t>
            </a:r>
            <a:endParaRPr lang="en-US" b="1" dirty="0"/>
          </a:p>
        </p:txBody>
      </p:sp>
    </p:spTree>
    <p:extLst>
      <p:ext uri="{BB962C8B-B14F-4D97-AF65-F5344CB8AC3E}">
        <p14:creationId xmlns="" xmlns:p14="http://schemas.microsoft.com/office/powerpoint/2010/main" val="9806418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e-IL" sz="3200" b="1" dirty="0" smtClean="0">
                <a:cs typeface="+mn-cs"/>
              </a:rPr>
              <a:t>שער: מה היו תוצאות הניסוי?</a:t>
            </a:r>
            <a:endParaRPr lang="en-US" sz="3200" b="1" dirty="0">
              <a:cs typeface="+mn-cs"/>
            </a:endParaRPr>
          </a:p>
        </p:txBody>
      </p:sp>
      <p:sp>
        <p:nvSpPr>
          <p:cNvPr id="3" name="Content Placeholder 2"/>
          <p:cNvSpPr>
            <a:spLocks noGrp="1"/>
          </p:cNvSpPr>
          <p:nvPr>
            <p:ph sz="half" idx="1"/>
          </p:nvPr>
        </p:nvSpPr>
        <p:spPr>
          <a:xfrm>
            <a:off x="457200" y="1600200"/>
            <a:ext cx="8229600" cy="4525963"/>
          </a:xfrm>
        </p:spPr>
        <p:txBody>
          <a:bodyPr>
            <a:normAutofit/>
          </a:bodyPr>
          <a:lstStyle/>
          <a:p>
            <a:pPr marL="514350" indent="-514350" algn="r" rtl="1">
              <a:buAutoNum type="arabicPeriod"/>
            </a:pPr>
            <a:r>
              <a:rPr lang="he-IL" dirty="0" smtClean="0"/>
              <a:t>לא היה הבדל בהצלחה של </a:t>
            </a:r>
            <a:r>
              <a:rPr lang="he-IL" dirty="0" err="1" smtClean="0"/>
              <a:t>דיכרומטים</a:t>
            </a:r>
            <a:r>
              <a:rPr lang="he-IL" dirty="0" smtClean="0"/>
              <a:t> </a:t>
            </a:r>
            <a:r>
              <a:rPr lang="he-IL" dirty="0" err="1" smtClean="0"/>
              <a:t>וטריכרומטים</a:t>
            </a:r>
            <a:r>
              <a:rPr lang="he-IL" dirty="0" smtClean="0"/>
              <a:t>.</a:t>
            </a:r>
            <a:endParaRPr lang="en-US" dirty="0" smtClean="0"/>
          </a:p>
          <a:p>
            <a:pPr marL="514350" indent="-514350" algn="r" rtl="1">
              <a:buAutoNum type="arabicPeriod"/>
            </a:pPr>
            <a:r>
              <a:rPr lang="he-IL" dirty="0" err="1" smtClean="0"/>
              <a:t>טריכרומטים</a:t>
            </a:r>
            <a:r>
              <a:rPr lang="he-IL" dirty="0" smtClean="0"/>
              <a:t> הצליחו למצוא מזון כתום טוב יותר </a:t>
            </a:r>
            <a:r>
              <a:rPr lang="he-IL" dirty="0" err="1" smtClean="0"/>
              <a:t>מדיכרומטים</a:t>
            </a:r>
            <a:r>
              <a:rPr lang="he-IL" dirty="0" smtClean="0"/>
              <a:t>;</a:t>
            </a:r>
            <a:r>
              <a:rPr lang="en-US" dirty="0" smtClean="0"/>
              <a:t> </a:t>
            </a:r>
            <a:r>
              <a:rPr lang="he-IL" dirty="0" smtClean="0"/>
              <a:t> לא היה הבדל בהצלחה במציאת מזון ירוק.</a:t>
            </a:r>
            <a:endParaRPr lang="en-US" dirty="0" smtClean="0"/>
          </a:p>
          <a:p>
            <a:pPr marL="514350" indent="-514350" algn="r" rtl="1">
              <a:buAutoNum type="arabicPeriod"/>
            </a:pPr>
            <a:r>
              <a:rPr lang="he-IL" dirty="0" err="1" smtClean="0"/>
              <a:t>טריכרומטים</a:t>
            </a:r>
            <a:r>
              <a:rPr lang="he-IL" dirty="0" smtClean="0"/>
              <a:t> הצליחו למצוא מזון בכל צבע טוב יותר </a:t>
            </a:r>
            <a:r>
              <a:rPr lang="he-IL" dirty="0" err="1" smtClean="0"/>
              <a:t>מדיכרומטים</a:t>
            </a:r>
            <a:r>
              <a:rPr lang="he-IL" dirty="0" smtClean="0"/>
              <a:t>.</a:t>
            </a:r>
            <a:endParaRPr lang="en-US" dirty="0" smtClean="0"/>
          </a:p>
          <a:p>
            <a:pPr marL="514350" indent="-514350" algn="r" rtl="1">
              <a:buAutoNum type="arabicPeriod"/>
            </a:pPr>
            <a:r>
              <a:rPr lang="he-IL" dirty="0" err="1"/>
              <a:t>טריכרומטים</a:t>
            </a:r>
            <a:r>
              <a:rPr lang="he-IL" dirty="0"/>
              <a:t> הצליחו למצוא מזון כתום טוב יותר </a:t>
            </a:r>
            <a:r>
              <a:rPr lang="he-IL" dirty="0" err="1" smtClean="0"/>
              <a:t>מדיכרומטים</a:t>
            </a:r>
            <a:r>
              <a:rPr lang="he-IL" dirty="0"/>
              <a:t>;</a:t>
            </a:r>
            <a:r>
              <a:rPr lang="he-IL" dirty="0" smtClean="0"/>
              <a:t> </a:t>
            </a:r>
            <a:r>
              <a:rPr lang="he-IL" dirty="0" err="1" smtClean="0"/>
              <a:t>דיכרומטים</a:t>
            </a:r>
            <a:r>
              <a:rPr lang="he-IL" dirty="0" smtClean="0"/>
              <a:t> הצליחו למצוא מזון ירוק טוב יותר </a:t>
            </a:r>
            <a:r>
              <a:rPr lang="he-IL" dirty="0" err="1" smtClean="0"/>
              <a:t>מטריכרומטים</a:t>
            </a:r>
            <a:r>
              <a:rPr lang="he-IL" dirty="0" smtClean="0"/>
              <a:t>.</a:t>
            </a:r>
            <a:endParaRPr lang="en-US" dirty="0"/>
          </a:p>
        </p:txBody>
      </p:sp>
    </p:spTree>
    <p:extLst>
      <p:ext uri="{BB962C8B-B14F-4D97-AF65-F5344CB8AC3E}">
        <p14:creationId xmlns="" xmlns:p14="http://schemas.microsoft.com/office/powerpoint/2010/main" val="28870534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e-IL" b="1" dirty="0" smtClean="0">
                <a:solidFill>
                  <a:schemeClr val="accent3">
                    <a:lumMod val="50000"/>
                  </a:schemeClr>
                </a:solidFill>
                <a:cs typeface="+mn-cs"/>
              </a:rPr>
              <a:t>משחק חיפוש מזון מקוון:</a:t>
            </a:r>
            <a:endParaRPr lang="en-US" b="1" dirty="0">
              <a:solidFill>
                <a:schemeClr val="accent3">
                  <a:lumMod val="50000"/>
                </a:schemeClr>
              </a:solidFill>
              <a:cs typeface="+mn-cs"/>
            </a:endParaRPr>
          </a:p>
        </p:txBody>
      </p:sp>
      <p:sp>
        <p:nvSpPr>
          <p:cNvPr id="3" name="Content Placeholder 2"/>
          <p:cNvSpPr>
            <a:spLocks noGrp="1"/>
          </p:cNvSpPr>
          <p:nvPr>
            <p:ph sz="half" idx="1"/>
          </p:nvPr>
        </p:nvSpPr>
        <p:spPr>
          <a:xfrm>
            <a:off x="457199" y="1417638"/>
            <a:ext cx="8111067" cy="1204128"/>
          </a:xfrm>
        </p:spPr>
        <p:txBody>
          <a:bodyPr>
            <a:normAutofit/>
          </a:bodyPr>
          <a:lstStyle/>
          <a:p>
            <a:pPr algn="r" rtl="1"/>
            <a:r>
              <a:rPr lang="he-IL" dirty="0" smtClean="0"/>
              <a:t>לפניכם סימולציה של הניסוי. נסו בעצמכם!</a:t>
            </a:r>
          </a:p>
          <a:p>
            <a:pPr marL="0" indent="0" algn="ctr" rtl="1">
              <a:buNone/>
            </a:pPr>
            <a:r>
              <a:rPr lang="en-US" sz="2000" dirty="0" smtClean="0">
                <a:hlinkClick r:id="rId2"/>
              </a:rPr>
              <a:t>http</a:t>
            </a:r>
            <a:r>
              <a:rPr lang="en-US" sz="2000" dirty="0">
                <a:hlinkClick r:id="rId2"/>
              </a:rPr>
              <a:t>://www.evo-ed.com/Pages/Primates/Foraging/</a:t>
            </a:r>
            <a:r>
              <a:rPr lang="en-US" sz="2000" dirty="0" smtClean="0">
                <a:hlinkClick r:id="rId2"/>
              </a:rPr>
              <a:t>Foraging.html</a:t>
            </a:r>
            <a:endParaRPr lang="en-US" dirty="0"/>
          </a:p>
        </p:txBody>
      </p:sp>
      <p:pic>
        <p:nvPicPr>
          <p:cNvPr id="4" name="Picture 3" descr="2013-03-17_13-20-38.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059806" y="2977187"/>
            <a:ext cx="4980807" cy="3308525"/>
          </a:xfrm>
          <a:prstGeom prst="rect">
            <a:avLst/>
          </a:prstGeom>
        </p:spPr>
      </p:pic>
    </p:spTree>
    <p:extLst>
      <p:ext uri="{BB962C8B-B14F-4D97-AF65-F5344CB8AC3E}">
        <p14:creationId xmlns="" xmlns:p14="http://schemas.microsoft.com/office/powerpoint/2010/main" val="31680839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תוצאות הניסוי של קיין ומנדי:</a:t>
            </a:r>
            <a:endParaRPr lang="en-US" sz="4000" b="1" dirty="0">
              <a:solidFill>
                <a:schemeClr val="accent3">
                  <a:lumMod val="50000"/>
                </a:schemeClr>
              </a:solidFill>
              <a:cs typeface="+mn-cs"/>
            </a:endParaRPr>
          </a:p>
        </p:txBody>
      </p:sp>
      <p:sp>
        <p:nvSpPr>
          <p:cNvPr id="7" name="TextBox 6"/>
          <p:cNvSpPr txBox="1"/>
          <p:nvPr/>
        </p:nvSpPr>
        <p:spPr>
          <a:xfrm>
            <a:off x="6645041" y="6504801"/>
            <a:ext cx="1667118" cy="276999"/>
          </a:xfrm>
          <a:prstGeom prst="rect">
            <a:avLst/>
          </a:prstGeom>
          <a:noFill/>
        </p:spPr>
        <p:txBody>
          <a:bodyPr wrap="none" rtlCol="0">
            <a:spAutoFit/>
          </a:bodyPr>
          <a:lstStyle/>
          <a:p>
            <a:r>
              <a:rPr lang="en-US" sz="1200" dirty="0" smtClean="0"/>
              <a:t>Caine and Mundy, 2000</a:t>
            </a:r>
            <a:endParaRPr lang="en-US" sz="1200" dirty="0"/>
          </a:p>
        </p:txBody>
      </p:sp>
      <p:pic>
        <p:nvPicPr>
          <p:cNvPr id="4098" name="Picture 2" descr="C:\Users\PWhite\Dropbox\Evo-Ed Website\EvoEd_Images\Primate\evoEd_kixTable.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547340" y="1417638"/>
            <a:ext cx="8139460" cy="479266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36795209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3600" b="1" dirty="0" smtClean="0">
                <a:solidFill>
                  <a:schemeClr val="accent3">
                    <a:lumMod val="50000"/>
                  </a:schemeClr>
                </a:solidFill>
                <a:cs typeface="+mn-cs"/>
              </a:rPr>
              <a:t>ברירת מזון – ניתוח תוצאות הניסוי</a:t>
            </a:r>
            <a:endParaRPr lang="en-US" sz="3600" b="1" dirty="0">
              <a:solidFill>
                <a:schemeClr val="accent3">
                  <a:lumMod val="50000"/>
                </a:schemeClr>
              </a:solidFill>
              <a:cs typeface="+mn-cs"/>
            </a:endParaRPr>
          </a:p>
        </p:txBody>
      </p:sp>
      <p:sp>
        <p:nvSpPr>
          <p:cNvPr id="7" name="TextBox 6"/>
          <p:cNvSpPr txBox="1"/>
          <p:nvPr/>
        </p:nvSpPr>
        <p:spPr>
          <a:xfrm>
            <a:off x="6645041" y="6504801"/>
            <a:ext cx="1667118" cy="276999"/>
          </a:xfrm>
          <a:prstGeom prst="rect">
            <a:avLst/>
          </a:prstGeom>
          <a:noFill/>
        </p:spPr>
        <p:txBody>
          <a:bodyPr wrap="none" rtlCol="0">
            <a:spAutoFit/>
          </a:bodyPr>
          <a:lstStyle/>
          <a:p>
            <a:r>
              <a:rPr lang="en-US" sz="1200" dirty="0" smtClean="0"/>
              <a:t>Caine and Mundy, 2000</a:t>
            </a:r>
            <a:endParaRPr lang="en-US" sz="1200" dirty="0"/>
          </a:p>
        </p:txBody>
      </p:sp>
      <p:sp>
        <p:nvSpPr>
          <p:cNvPr id="9" name="Bent-Up Arrow 8"/>
          <p:cNvSpPr/>
          <p:nvPr/>
        </p:nvSpPr>
        <p:spPr>
          <a:xfrm rot="5400000" flipH="1">
            <a:off x="561336" y="1724663"/>
            <a:ext cx="1828800" cy="1884674"/>
          </a:xfrm>
          <a:prstGeom prst="bentUpArrow">
            <a:avLst>
              <a:gd name="adj1" fmla="val 13981"/>
              <a:gd name="adj2" fmla="val 25000"/>
              <a:gd name="adj3" fmla="val 25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1" name="Bent-Up Arrow 30"/>
          <p:cNvSpPr/>
          <p:nvPr/>
        </p:nvSpPr>
        <p:spPr>
          <a:xfrm rot="5400000" flipH="1" flipV="1">
            <a:off x="6647808" y="2618732"/>
            <a:ext cx="1793267" cy="2113273"/>
          </a:xfrm>
          <a:prstGeom prst="bentUpArrow">
            <a:avLst>
              <a:gd name="adj1" fmla="val 13981"/>
              <a:gd name="adj2" fmla="val 25000"/>
              <a:gd name="adj3" fmla="val 25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3" name="Rectangle 12"/>
          <p:cNvSpPr/>
          <p:nvPr/>
        </p:nvSpPr>
        <p:spPr>
          <a:xfrm>
            <a:off x="533400" y="3581400"/>
            <a:ext cx="6788159" cy="88163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he-IL" dirty="0" err="1" smtClean="0">
                <a:solidFill>
                  <a:schemeClr val="tx1"/>
                </a:solidFill>
              </a:rPr>
              <a:t>טריכרומטים</a:t>
            </a:r>
            <a:r>
              <a:rPr lang="he-IL" dirty="0" smtClean="0">
                <a:solidFill>
                  <a:schemeClr val="tx1"/>
                </a:solidFill>
              </a:rPr>
              <a:t> יעילים יותר </a:t>
            </a:r>
            <a:r>
              <a:rPr lang="he-IL" dirty="0" err="1" smtClean="0">
                <a:solidFill>
                  <a:schemeClr val="tx1"/>
                </a:solidFill>
              </a:rPr>
              <a:t>מדיכרומטים</a:t>
            </a:r>
            <a:r>
              <a:rPr lang="he-IL" dirty="0" smtClean="0">
                <a:solidFill>
                  <a:schemeClr val="tx1"/>
                </a:solidFill>
              </a:rPr>
              <a:t> במציאת מזון </a:t>
            </a:r>
            <a:r>
              <a:rPr lang="he-IL" dirty="0" smtClean="0">
                <a:solidFill>
                  <a:srgbClr val="FFA200"/>
                </a:solidFill>
              </a:rPr>
              <a:t>כתום</a:t>
            </a:r>
            <a:r>
              <a:rPr lang="he-IL" dirty="0" smtClean="0">
                <a:solidFill>
                  <a:schemeClr val="tx1"/>
                </a:solidFill>
              </a:rPr>
              <a:t> בסביבה </a:t>
            </a:r>
            <a:r>
              <a:rPr lang="he-IL" dirty="0" smtClean="0">
                <a:solidFill>
                  <a:srgbClr val="00B050"/>
                </a:solidFill>
              </a:rPr>
              <a:t>ירוקה</a:t>
            </a:r>
            <a:r>
              <a:rPr lang="he-IL" dirty="0" smtClean="0">
                <a:solidFill>
                  <a:schemeClr val="tx1"/>
                </a:solidFill>
              </a:rPr>
              <a:t>...</a:t>
            </a:r>
            <a:endParaRPr lang="en-US" dirty="0">
              <a:solidFill>
                <a:schemeClr val="tx1"/>
              </a:solidFill>
            </a:endParaRPr>
          </a:p>
        </p:txBody>
      </p:sp>
      <p:sp>
        <p:nvSpPr>
          <p:cNvPr id="34" name="Rectangle 33"/>
          <p:cNvSpPr/>
          <p:nvPr/>
        </p:nvSpPr>
        <p:spPr>
          <a:xfrm>
            <a:off x="1578544" y="4572001"/>
            <a:ext cx="7022532" cy="762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he-IL" dirty="0" smtClean="0">
                <a:solidFill>
                  <a:schemeClr val="tx1"/>
                </a:solidFill>
              </a:rPr>
              <a:t>...אבל </a:t>
            </a:r>
            <a:r>
              <a:rPr lang="he-IL" dirty="0" err="1" smtClean="0">
                <a:solidFill>
                  <a:schemeClr val="tx1"/>
                </a:solidFill>
              </a:rPr>
              <a:t>דיכרומטים</a:t>
            </a:r>
            <a:r>
              <a:rPr lang="he-IL" dirty="0" smtClean="0">
                <a:solidFill>
                  <a:schemeClr val="tx1"/>
                </a:solidFill>
              </a:rPr>
              <a:t> יעילים יותר </a:t>
            </a:r>
            <a:r>
              <a:rPr lang="he-IL" dirty="0" err="1" smtClean="0">
                <a:solidFill>
                  <a:schemeClr val="tx1"/>
                </a:solidFill>
              </a:rPr>
              <a:t>מטריכרומטים</a:t>
            </a:r>
            <a:r>
              <a:rPr lang="he-IL" dirty="0" smtClean="0">
                <a:solidFill>
                  <a:schemeClr val="tx1"/>
                </a:solidFill>
              </a:rPr>
              <a:t> במציאת מזון </a:t>
            </a:r>
            <a:r>
              <a:rPr lang="he-IL" dirty="0" smtClean="0">
                <a:solidFill>
                  <a:srgbClr val="00B050"/>
                </a:solidFill>
              </a:rPr>
              <a:t>ירוק</a:t>
            </a:r>
            <a:r>
              <a:rPr lang="he-IL" dirty="0" smtClean="0">
                <a:solidFill>
                  <a:schemeClr val="tx1"/>
                </a:solidFill>
              </a:rPr>
              <a:t> בסביבה </a:t>
            </a:r>
            <a:r>
              <a:rPr lang="he-IL" dirty="0" smtClean="0">
                <a:solidFill>
                  <a:srgbClr val="00B050"/>
                </a:solidFill>
              </a:rPr>
              <a:t>ירוקה</a:t>
            </a:r>
            <a:r>
              <a:rPr lang="he-IL" dirty="0" smtClean="0">
                <a:solidFill>
                  <a:schemeClr val="tx1"/>
                </a:solidFill>
              </a:rPr>
              <a:t>.</a:t>
            </a:r>
            <a:endParaRPr lang="en-US" dirty="0">
              <a:solidFill>
                <a:schemeClr val="tx1"/>
              </a:solidFill>
            </a:endParaRPr>
          </a:p>
        </p:txBody>
      </p:sp>
      <p:sp>
        <p:nvSpPr>
          <p:cNvPr id="37" name="Rectangle 36"/>
          <p:cNvSpPr/>
          <p:nvPr/>
        </p:nvSpPr>
        <p:spPr>
          <a:xfrm>
            <a:off x="1066800" y="5638800"/>
            <a:ext cx="6772275" cy="8082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he-IL" sz="2000" b="1" dirty="0" smtClean="0">
                <a:solidFill>
                  <a:schemeClr val="tx1"/>
                </a:solidFill>
              </a:rPr>
              <a:t>האם יכול להיות יתרון בראיה דיכרומטית בסביבות </a:t>
            </a:r>
            <a:r>
              <a:rPr lang="he-IL" sz="2000" b="1" dirty="0" err="1" smtClean="0">
                <a:solidFill>
                  <a:schemeClr val="tx1"/>
                </a:solidFill>
              </a:rPr>
              <a:t>מסויימות</a:t>
            </a:r>
            <a:r>
              <a:rPr lang="he-IL" sz="2000" b="1" dirty="0" smtClean="0">
                <a:solidFill>
                  <a:schemeClr val="tx1"/>
                </a:solidFill>
              </a:rPr>
              <a:t>?</a:t>
            </a:r>
            <a:endParaRPr lang="en-US" sz="2000" b="1" dirty="0">
              <a:solidFill>
                <a:schemeClr val="tx1"/>
              </a:solidFill>
            </a:endParaRPr>
          </a:p>
        </p:txBody>
      </p:sp>
      <p:pic>
        <p:nvPicPr>
          <p:cNvPr id="11" name="Picture 2" descr="C:\Users\PWhite\Dropbox\Evo-Ed Website\EvoEd_Images\Primate\evoEd_kixTable.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2418072" y="1279036"/>
            <a:ext cx="4069730" cy="23963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2093500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723495"/>
          </a:xfrm>
        </p:spPr>
        <p:txBody>
          <a:bodyPr>
            <a:noAutofit/>
          </a:bodyPr>
          <a:lstStyle/>
          <a:p>
            <a:r>
              <a:rPr lang="he-IL" sz="3200" dirty="0" smtClean="0"/>
              <a:t>אם היית משתתף בתחרות חיפוש מזון, האם ראיית הצבעים שלך היתה מעניקה לך יתרון על פני עיוור צבעים?</a:t>
            </a:r>
            <a:endParaRPr lang="en-US" sz="3200" dirty="0"/>
          </a:p>
        </p:txBody>
      </p:sp>
      <p:sp>
        <p:nvSpPr>
          <p:cNvPr id="3" name="Content Placeholder 2"/>
          <p:cNvSpPr>
            <a:spLocks noGrp="1"/>
          </p:cNvSpPr>
          <p:nvPr>
            <p:ph sz="half" idx="1"/>
          </p:nvPr>
        </p:nvSpPr>
        <p:spPr>
          <a:xfrm>
            <a:off x="457199" y="2235209"/>
            <a:ext cx="7931251" cy="4128030"/>
          </a:xfrm>
        </p:spPr>
        <p:txBody>
          <a:bodyPr>
            <a:normAutofit/>
          </a:bodyPr>
          <a:lstStyle/>
          <a:p>
            <a:pPr marL="0" indent="0" algn="r" rtl="1">
              <a:buNone/>
            </a:pPr>
            <a:r>
              <a:rPr lang="he-IL" dirty="0" smtClean="0"/>
              <a:t>א.  כמעט בטוח שכן.</a:t>
            </a:r>
            <a:endParaRPr lang="en-US" dirty="0" smtClean="0"/>
          </a:p>
          <a:p>
            <a:pPr marL="0" indent="0" algn="r" rtl="1">
              <a:buNone/>
            </a:pPr>
            <a:r>
              <a:rPr lang="he-IL" dirty="0" smtClean="0"/>
              <a:t>ב.  בחלק מהמקרים.</a:t>
            </a:r>
            <a:endParaRPr lang="en-US" dirty="0" smtClean="0"/>
          </a:p>
          <a:p>
            <a:pPr marL="0" indent="0" algn="r" rtl="1">
              <a:buNone/>
            </a:pPr>
            <a:r>
              <a:rPr lang="he-IL" dirty="0" smtClean="0"/>
              <a:t>ג.  לא בטוח.</a:t>
            </a:r>
            <a:endParaRPr lang="en-US" dirty="0" smtClean="0"/>
          </a:p>
          <a:p>
            <a:pPr marL="0" indent="0" algn="r" rtl="1">
              <a:buNone/>
            </a:pPr>
            <a:r>
              <a:rPr lang="he-IL" dirty="0" smtClean="0"/>
              <a:t>ד.  כנראה שלא.</a:t>
            </a:r>
            <a:endParaRPr lang="en-US" dirty="0" smtClean="0"/>
          </a:p>
          <a:p>
            <a:pPr marL="0" indent="0" algn="r" rtl="1">
              <a:buNone/>
            </a:pPr>
            <a:r>
              <a:rPr lang="he-IL" dirty="0" smtClean="0"/>
              <a:t>ה.  בטוח שלא.</a:t>
            </a:r>
            <a:endParaRPr lang="en-US" dirty="0" smtClean="0"/>
          </a:p>
          <a:p>
            <a:pPr marL="0" indent="0" algn="r" rtl="1">
              <a:buNone/>
            </a:pPr>
            <a:endParaRPr lang="en-US" sz="2000" dirty="0" smtClean="0">
              <a:hlinkClick r:id=""/>
            </a:endParaRPr>
          </a:p>
          <a:p>
            <a:pPr marL="0" indent="0" algn="r" rtl="1">
              <a:buNone/>
            </a:pPr>
            <a:endParaRPr lang="en-US" sz="2000" dirty="0" smtClean="0">
              <a:hlinkClick r:id=""/>
            </a:endParaRPr>
          </a:p>
        </p:txBody>
      </p:sp>
      <p:pic>
        <p:nvPicPr>
          <p:cNvPr id="4" name="Picture 3" descr="orangespro.jp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830803" y="2580237"/>
            <a:ext cx="1820332" cy="2050055"/>
          </a:xfrm>
          <a:prstGeom prst="rect">
            <a:avLst/>
          </a:prstGeom>
        </p:spPr>
      </p:pic>
      <p:pic>
        <p:nvPicPr>
          <p:cNvPr id="5" name="Picture 4" descr="oranges.jp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651135" y="2580236"/>
            <a:ext cx="1820333" cy="2050056"/>
          </a:xfrm>
          <a:prstGeom prst="rect">
            <a:avLst/>
          </a:prstGeom>
        </p:spPr>
      </p:pic>
    </p:spTree>
    <p:extLst>
      <p:ext uri="{BB962C8B-B14F-4D97-AF65-F5344CB8AC3E}">
        <p14:creationId xmlns="" xmlns:p14="http://schemas.microsoft.com/office/powerpoint/2010/main" val="21622728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המחקר של </a:t>
            </a:r>
            <a:r>
              <a:rPr lang="he-IL" sz="4000" b="1" dirty="0" err="1" smtClean="0">
                <a:solidFill>
                  <a:schemeClr val="accent3">
                    <a:lumMod val="50000"/>
                  </a:schemeClr>
                </a:solidFill>
                <a:cs typeface="+mn-cs"/>
              </a:rPr>
              <a:t>סאיטו</a:t>
            </a:r>
            <a:r>
              <a:rPr lang="he-IL" sz="4000" b="1" dirty="0" smtClean="0">
                <a:solidFill>
                  <a:schemeClr val="accent3">
                    <a:lumMod val="50000"/>
                  </a:schemeClr>
                </a:solidFill>
                <a:cs typeface="+mn-cs"/>
              </a:rPr>
              <a:t> </a:t>
            </a:r>
            <a:r>
              <a:rPr lang="he-IL" sz="4000" b="1" dirty="0" err="1" smtClean="0">
                <a:solidFill>
                  <a:schemeClr val="accent3">
                    <a:lumMod val="50000"/>
                  </a:schemeClr>
                </a:solidFill>
                <a:cs typeface="+mn-cs"/>
              </a:rPr>
              <a:t>וחובריו</a:t>
            </a:r>
            <a:endParaRPr lang="en-US" sz="4000" b="1" dirty="0">
              <a:solidFill>
                <a:schemeClr val="accent3">
                  <a:lumMod val="50000"/>
                </a:schemeClr>
              </a:solidFill>
              <a:cs typeface="+mn-cs"/>
            </a:endParaRPr>
          </a:p>
        </p:txBody>
      </p:sp>
      <p:sp>
        <p:nvSpPr>
          <p:cNvPr id="7" name="TextBox 6"/>
          <p:cNvSpPr txBox="1"/>
          <p:nvPr/>
        </p:nvSpPr>
        <p:spPr>
          <a:xfrm>
            <a:off x="6322880" y="6434138"/>
            <a:ext cx="2629246" cy="461665"/>
          </a:xfrm>
          <a:prstGeom prst="rect">
            <a:avLst/>
          </a:prstGeom>
          <a:noFill/>
        </p:spPr>
        <p:txBody>
          <a:bodyPr wrap="none" rtlCol="0">
            <a:spAutoFit/>
          </a:bodyPr>
          <a:lstStyle/>
          <a:p>
            <a:r>
              <a:rPr lang="en-US" sz="800" dirty="0" smtClean="0"/>
              <a:t>Saito et al, 2005</a:t>
            </a:r>
            <a:endParaRPr lang="he-IL" sz="800" dirty="0" smtClean="0"/>
          </a:p>
          <a:p>
            <a:r>
              <a:rPr lang="he-IL" sz="800" dirty="0" smtClean="0"/>
              <a:t>ניתן לראות את פרטי המחקר בלינק הבא:</a:t>
            </a:r>
          </a:p>
          <a:p>
            <a:r>
              <a:rPr lang="en-US" sz="800" dirty="0">
                <a:hlinkClick r:id="rId3"/>
              </a:rPr>
              <a:t>http://</a:t>
            </a:r>
            <a:r>
              <a:rPr lang="en-US" sz="800" dirty="0" smtClean="0">
                <a:hlinkClick r:id="rId3"/>
              </a:rPr>
              <a:t>onlinelibrary.wiley.com/doi/10.1002/ajp.20197/pdf</a:t>
            </a:r>
            <a:endParaRPr lang="he-IL" sz="800" dirty="0" smtClean="0"/>
          </a:p>
        </p:txBody>
      </p:sp>
      <p:pic>
        <p:nvPicPr>
          <p:cNvPr id="2" name="Picture 1" descr="2013-03-17_11-35-24.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121635" y="2867137"/>
            <a:ext cx="4900729" cy="3432248"/>
          </a:xfrm>
          <a:prstGeom prst="rect">
            <a:avLst/>
          </a:prstGeom>
        </p:spPr>
      </p:pic>
      <p:sp>
        <p:nvSpPr>
          <p:cNvPr id="3" name="TextBox 2"/>
          <p:cNvSpPr txBox="1"/>
          <p:nvPr/>
        </p:nvSpPr>
        <p:spPr>
          <a:xfrm>
            <a:off x="750771" y="1212783"/>
            <a:ext cx="7936029" cy="965970"/>
          </a:xfrm>
          <a:prstGeom prst="rect">
            <a:avLst/>
          </a:prstGeom>
          <a:noFill/>
        </p:spPr>
        <p:txBody>
          <a:bodyPr wrap="square" rtlCol="0">
            <a:spAutoFit/>
          </a:bodyPr>
          <a:lstStyle/>
          <a:p>
            <a:pPr algn="r" rtl="1">
              <a:lnSpc>
                <a:spcPct val="150000"/>
              </a:lnSpc>
            </a:pPr>
            <a:r>
              <a:rPr lang="he-IL" sz="2000" dirty="0" smtClean="0"/>
              <a:t>קופים בעלי ראיה דיכרומטית ובעלי ראיה טריכרומטית אומנו לבחור בפיסות אריג שעליהן משורטט מעגל. בכל פעם שהצליחו ניתן להם פרס. </a:t>
            </a:r>
            <a:endParaRPr lang="en-US" sz="2000" dirty="0"/>
          </a:p>
        </p:txBody>
      </p:sp>
      <p:sp>
        <p:nvSpPr>
          <p:cNvPr id="6" name="TextBox 5"/>
          <p:cNvSpPr txBox="1"/>
          <p:nvPr/>
        </p:nvSpPr>
        <p:spPr>
          <a:xfrm>
            <a:off x="2656574" y="5794407"/>
            <a:ext cx="683394" cy="307777"/>
          </a:xfrm>
          <a:prstGeom prst="rect">
            <a:avLst/>
          </a:prstGeom>
          <a:solidFill>
            <a:srgbClr val="FFCC00"/>
          </a:solidFill>
        </p:spPr>
        <p:txBody>
          <a:bodyPr wrap="square" rtlCol="0">
            <a:spAutoFit/>
          </a:bodyPr>
          <a:lstStyle/>
          <a:p>
            <a:pPr algn="ctr"/>
            <a:r>
              <a:rPr lang="he-IL" sz="1400" b="1" dirty="0" smtClean="0"/>
              <a:t>פרס!</a:t>
            </a:r>
            <a:endParaRPr lang="en-US" sz="1400" b="1" dirty="0"/>
          </a:p>
        </p:txBody>
      </p:sp>
      <p:sp>
        <p:nvSpPr>
          <p:cNvPr id="5" name="TextBox 4"/>
          <p:cNvSpPr txBox="1"/>
          <p:nvPr/>
        </p:nvSpPr>
        <p:spPr>
          <a:xfrm>
            <a:off x="4860758" y="5686685"/>
            <a:ext cx="1097280" cy="307777"/>
          </a:xfrm>
          <a:prstGeom prst="rect">
            <a:avLst/>
          </a:prstGeom>
          <a:solidFill>
            <a:schemeClr val="bg1"/>
          </a:solidFill>
          <a:ln>
            <a:solidFill>
              <a:schemeClr val="bg1"/>
            </a:solidFill>
          </a:ln>
        </p:spPr>
        <p:txBody>
          <a:bodyPr wrap="square" rtlCol="0">
            <a:spAutoFit/>
          </a:bodyPr>
          <a:lstStyle/>
          <a:p>
            <a:r>
              <a:rPr lang="he-IL" sz="1400" dirty="0" smtClean="0"/>
              <a:t>ללא פרס</a:t>
            </a:r>
            <a:endParaRPr lang="en-US" sz="1400" dirty="0"/>
          </a:p>
        </p:txBody>
      </p:sp>
    </p:spTree>
    <p:extLst>
      <p:ext uri="{BB962C8B-B14F-4D97-AF65-F5344CB8AC3E}">
        <p14:creationId xmlns="" xmlns:p14="http://schemas.microsoft.com/office/powerpoint/2010/main" val="29204560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457200" y="274638"/>
            <a:ext cx="82296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he-IL" sz="4000" b="1" dirty="0" smtClean="0">
                <a:solidFill>
                  <a:schemeClr val="accent3">
                    <a:lumMod val="50000"/>
                  </a:schemeClr>
                </a:solidFill>
                <a:cs typeface="+mn-cs"/>
              </a:rPr>
              <a:t>ברירת מזון – המחקר של </a:t>
            </a:r>
            <a:r>
              <a:rPr lang="he-IL" sz="4000" b="1" dirty="0" err="1" smtClean="0">
                <a:solidFill>
                  <a:schemeClr val="accent3">
                    <a:lumMod val="50000"/>
                  </a:schemeClr>
                </a:solidFill>
                <a:cs typeface="+mn-cs"/>
              </a:rPr>
              <a:t>סאיטו</a:t>
            </a:r>
            <a:r>
              <a:rPr lang="he-IL" sz="4000" b="1" dirty="0" smtClean="0">
                <a:solidFill>
                  <a:schemeClr val="accent3">
                    <a:lumMod val="50000"/>
                  </a:schemeClr>
                </a:solidFill>
                <a:cs typeface="+mn-cs"/>
              </a:rPr>
              <a:t> </a:t>
            </a:r>
            <a:r>
              <a:rPr lang="he-IL" sz="4000" b="1" dirty="0" err="1" smtClean="0">
                <a:solidFill>
                  <a:schemeClr val="accent3">
                    <a:lumMod val="50000"/>
                  </a:schemeClr>
                </a:solidFill>
                <a:cs typeface="+mn-cs"/>
              </a:rPr>
              <a:t>וחובריו</a:t>
            </a:r>
            <a:endParaRPr lang="en-US" sz="4000" b="1" dirty="0">
              <a:solidFill>
                <a:schemeClr val="accent3">
                  <a:lumMod val="50000"/>
                </a:schemeClr>
              </a:solidFill>
              <a:cs typeface="+mn-cs"/>
            </a:endParaRPr>
          </a:p>
        </p:txBody>
      </p:sp>
      <p:sp>
        <p:nvSpPr>
          <p:cNvPr id="4" name="TextBox 3"/>
          <p:cNvSpPr txBox="1"/>
          <p:nvPr/>
        </p:nvSpPr>
        <p:spPr>
          <a:xfrm>
            <a:off x="7650203" y="6504801"/>
            <a:ext cx="1188997" cy="276999"/>
          </a:xfrm>
          <a:prstGeom prst="rect">
            <a:avLst/>
          </a:prstGeom>
          <a:noFill/>
        </p:spPr>
        <p:txBody>
          <a:bodyPr wrap="none" rtlCol="0">
            <a:spAutoFit/>
          </a:bodyPr>
          <a:lstStyle/>
          <a:p>
            <a:r>
              <a:rPr lang="en-US" sz="1200" dirty="0" smtClean="0"/>
              <a:t>Saito et al, 2005</a:t>
            </a:r>
            <a:endParaRPr lang="en-US" sz="1200" dirty="0"/>
          </a:p>
        </p:txBody>
      </p:sp>
      <p:sp>
        <p:nvSpPr>
          <p:cNvPr id="29" name="TextBox 28"/>
          <p:cNvSpPr txBox="1"/>
          <p:nvPr/>
        </p:nvSpPr>
        <p:spPr>
          <a:xfrm>
            <a:off x="1379079" y="2219736"/>
            <a:ext cx="2286000"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he-IL" b="1" dirty="0" smtClean="0"/>
              <a:t>ראיה</a:t>
            </a:r>
            <a:endParaRPr lang="en-US" b="1" dirty="0" smtClean="0"/>
          </a:p>
          <a:p>
            <a:pPr algn="ctr"/>
            <a:r>
              <a:rPr lang="he-IL" b="1" dirty="0" smtClean="0"/>
              <a:t>טריכרומטית</a:t>
            </a:r>
            <a:endParaRPr lang="en-US" b="1" dirty="0"/>
          </a:p>
        </p:txBody>
      </p:sp>
      <p:sp>
        <p:nvSpPr>
          <p:cNvPr id="30" name="TextBox 29"/>
          <p:cNvSpPr txBox="1"/>
          <p:nvPr/>
        </p:nvSpPr>
        <p:spPr>
          <a:xfrm>
            <a:off x="5488428" y="2199570"/>
            <a:ext cx="2286000"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he-IL" b="1" dirty="0" smtClean="0"/>
              <a:t>ראיה</a:t>
            </a:r>
            <a:endParaRPr lang="en-US" b="1" dirty="0" smtClean="0"/>
          </a:p>
          <a:p>
            <a:pPr algn="ctr"/>
            <a:r>
              <a:rPr lang="he-IL" b="1" dirty="0" smtClean="0"/>
              <a:t>דיכרומטית</a:t>
            </a:r>
            <a:endParaRPr lang="en-US" b="1" dirty="0"/>
          </a:p>
        </p:txBody>
      </p:sp>
      <p:sp>
        <p:nvSpPr>
          <p:cNvPr id="26" name="TextBox 25"/>
          <p:cNvSpPr txBox="1"/>
          <p:nvPr/>
        </p:nvSpPr>
        <p:spPr>
          <a:xfrm>
            <a:off x="0" y="6642556"/>
            <a:ext cx="1379079" cy="215444"/>
          </a:xfrm>
          <a:prstGeom prst="rect">
            <a:avLst/>
          </a:prstGeom>
          <a:noFill/>
        </p:spPr>
        <p:txBody>
          <a:bodyPr wrap="square" rtlCol="0">
            <a:spAutoFit/>
          </a:bodyPr>
          <a:lstStyle/>
          <a:p>
            <a:pPr algn="ctr"/>
            <a:r>
              <a:rPr lang="en-US" sz="800" dirty="0" smtClean="0"/>
              <a:t>Photo: KENPEI, J Smith</a:t>
            </a:r>
            <a:endParaRPr lang="en-US" sz="800" dirty="0"/>
          </a:p>
        </p:txBody>
      </p:sp>
      <p:pic>
        <p:nvPicPr>
          <p:cNvPr id="5" name="Picture 4" descr="2013-03-17_11-38-21.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948266" y="2799789"/>
            <a:ext cx="7247467" cy="3565712"/>
          </a:xfrm>
          <a:prstGeom prst="rect">
            <a:avLst/>
          </a:prstGeom>
        </p:spPr>
      </p:pic>
      <p:sp>
        <p:nvSpPr>
          <p:cNvPr id="2" name="TextBox 1"/>
          <p:cNvSpPr txBox="1"/>
          <p:nvPr/>
        </p:nvSpPr>
        <p:spPr>
          <a:xfrm>
            <a:off x="356135" y="1183907"/>
            <a:ext cx="8239225" cy="1015663"/>
          </a:xfrm>
          <a:prstGeom prst="rect">
            <a:avLst/>
          </a:prstGeom>
          <a:noFill/>
        </p:spPr>
        <p:txBody>
          <a:bodyPr wrap="square" rtlCol="0">
            <a:spAutoFit/>
          </a:bodyPr>
          <a:lstStyle/>
          <a:p>
            <a:pPr algn="r" rtl="1">
              <a:lnSpc>
                <a:spcPct val="150000"/>
              </a:lnSpc>
            </a:pPr>
            <a:r>
              <a:rPr lang="he-IL" sz="2000" dirty="0" smtClean="0"/>
              <a:t>בשלב השני נתנו לקופים פיסות אריג בשני צבעים, שעליהן משרטטות הצורות. </a:t>
            </a:r>
          </a:p>
          <a:p>
            <a:pPr algn="r" rtl="1">
              <a:lnSpc>
                <a:spcPct val="150000"/>
              </a:lnSpc>
            </a:pPr>
            <a:r>
              <a:rPr lang="he-IL" sz="2000" dirty="0" smtClean="0"/>
              <a:t>גם בשלב זה ניתן להם פרס אם בחרו באלו שעליהן משורטט מעגל.</a:t>
            </a:r>
            <a:endParaRPr lang="en-US" sz="2000" dirty="0"/>
          </a:p>
        </p:txBody>
      </p:sp>
    </p:spTree>
    <p:extLst>
      <p:ext uri="{BB962C8B-B14F-4D97-AF65-F5344CB8AC3E}">
        <p14:creationId xmlns="" xmlns:p14="http://schemas.microsoft.com/office/powerpoint/2010/main" val="33092314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634" y="760397"/>
            <a:ext cx="8499107" cy="2492990"/>
          </a:xfrm>
          <a:prstGeom prst="rect">
            <a:avLst/>
          </a:prstGeom>
          <a:noFill/>
        </p:spPr>
        <p:txBody>
          <a:bodyPr wrap="square" rtlCol="0">
            <a:spAutoFit/>
          </a:bodyPr>
          <a:lstStyle/>
          <a:p>
            <a:pPr algn="r" rtl="1">
              <a:spcAft>
                <a:spcPts val="1200"/>
              </a:spcAft>
            </a:pPr>
            <a:r>
              <a:rPr lang="he-IL" b="1" dirty="0" smtClean="0"/>
              <a:t>היכולת להבחין בין צבעים מבוססת על יכולתם של תאים שונים להגיב לאור בצבעים שונים.</a:t>
            </a:r>
          </a:p>
          <a:p>
            <a:pPr algn="r" rtl="1">
              <a:spcAft>
                <a:spcPts val="1200"/>
              </a:spcAft>
            </a:pPr>
            <a:r>
              <a:rPr lang="he-IL" dirty="0" smtClean="0"/>
              <a:t>בעל חיים שיש לו רק סוג </a:t>
            </a:r>
            <a:r>
              <a:rPr lang="he-IL" b="1" dirty="0" smtClean="0"/>
              <a:t>אחד</a:t>
            </a:r>
            <a:r>
              <a:rPr lang="he-IL" dirty="0" smtClean="0"/>
              <a:t> של תאים המגיבים לאור איננו מסוגל להבחין בין צבעים. </a:t>
            </a:r>
            <a:r>
              <a:rPr lang="en-US" dirty="0" smtClean="0"/>
              <a:t/>
            </a:r>
            <a:br>
              <a:rPr lang="en-US" dirty="0" smtClean="0"/>
            </a:br>
            <a:r>
              <a:rPr lang="he-IL" dirty="0" smtClean="0"/>
              <a:t>ראיה כזו נקראת ראיה </a:t>
            </a:r>
            <a:r>
              <a:rPr lang="he-IL" b="1" dirty="0" smtClean="0"/>
              <a:t>מונו</a:t>
            </a:r>
            <a:r>
              <a:rPr lang="he-IL" dirty="0" smtClean="0"/>
              <a:t>כרומטית.</a:t>
            </a:r>
          </a:p>
          <a:p>
            <a:pPr algn="r" rtl="1">
              <a:spcAft>
                <a:spcPts val="1200"/>
              </a:spcAft>
            </a:pPr>
            <a:r>
              <a:rPr lang="he-IL" dirty="0" smtClean="0"/>
              <a:t>לבעל חיים שיש לו </a:t>
            </a:r>
            <a:r>
              <a:rPr lang="he-IL" b="1" dirty="0" smtClean="0"/>
              <a:t>שני</a:t>
            </a:r>
            <a:r>
              <a:rPr lang="he-IL" dirty="0" smtClean="0"/>
              <a:t> סוגים של תאים המגיבים לאור יש יכולת מוגבלת להבחין בין צבעים. ראיה כזו נקראת ראיה </a:t>
            </a:r>
            <a:r>
              <a:rPr lang="he-IL" b="1" dirty="0" smtClean="0"/>
              <a:t>די</a:t>
            </a:r>
            <a:r>
              <a:rPr lang="he-IL" dirty="0" smtClean="0"/>
              <a:t>כרומטית.</a:t>
            </a:r>
          </a:p>
          <a:p>
            <a:pPr algn="r" rtl="1">
              <a:spcAft>
                <a:spcPts val="1200"/>
              </a:spcAft>
            </a:pPr>
            <a:r>
              <a:rPr lang="he-IL" dirty="0" smtClean="0"/>
              <a:t>לבעל חיים שיש לו </a:t>
            </a:r>
            <a:r>
              <a:rPr lang="he-IL" b="1" dirty="0" smtClean="0"/>
              <a:t>שלושה</a:t>
            </a:r>
            <a:r>
              <a:rPr lang="he-IL" dirty="0" smtClean="0"/>
              <a:t> סוגים של תאים המגיבים לאור יש יכולת טובה להבחין בין צבעים. ראיה כזו נקראת ראיה </a:t>
            </a:r>
            <a:r>
              <a:rPr lang="he-IL" b="1" dirty="0" smtClean="0"/>
              <a:t>טרי</a:t>
            </a:r>
            <a:r>
              <a:rPr lang="he-IL" dirty="0" smtClean="0"/>
              <a:t>כרומטית.</a:t>
            </a:r>
          </a:p>
        </p:txBody>
      </p:sp>
      <p:grpSp>
        <p:nvGrpSpPr>
          <p:cNvPr id="8" name="קבוצה 7"/>
          <p:cNvGrpSpPr/>
          <p:nvPr/>
        </p:nvGrpSpPr>
        <p:grpSpPr>
          <a:xfrm>
            <a:off x="1552883" y="3420416"/>
            <a:ext cx="5958014" cy="2837201"/>
            <a:chOff x="1552883" y="3741968"/>
            <a:chExt cx="5958014" cy="2837201"/>
          </a:xfrm>
        </p:grpSpPr>
        <p:grpSp>
          <p:nvGrpSpPr>
            <p:cNvPr id="5" name="קבוצה 4"/>
            <p:cNvGrpSpPr/>
            <p:nvPr/>
          </p:nvGrpSpPr>
          <p:grpSpPr>
            <a:xfrm>
              <a:off x="1652353" y="3741968"/>
              <a:ext cx="5858544" cy="2529424"/>
              <a:chOff x="2841072" y="3741970"/>
              <a:chExt cx="5858544" cy="2529424"/>
            </a:xfrm>
          </p:grpSpPr>
          <p:pic>
            <p:nvPicPr>
              <p:cNvPr id="1026" name="Picture 2" descr="https://i1.wp.com/geekdad.com/wp-content/uploads/2015/12/Balloon-Color-Blindness.jpg?resize=1200%2C389&amp;ssl=1"/>
              <p:cNvPicPr>
                <a:picLocks noChangeAspect="1" noChangeArrowheads="1"/>
              </p:cNvPicPr>
              <p:nvPr/>
            </p:nvPicPr>
            <p:blipFill rotWithShape="1">
              <a:blip r:embed="rId3" cstate="email">
                <a:extLst>
                  <a:ext uri="{28A0092B-C50C-407E-A947-70E740481C1C}">
                    <a14:useLocalDpi xmlns="" xmlns:a14="http://schemas.microsoft.com/office/drawing/2010/main" val="0"/>
                  </a:ext>
                </a:extLst>
              </a:blip>
              <a:srcRect/>
              <a:stretch/>
            </p:blipFill>
            <p:spPr bwMode="auto">
              <a:xfrm>
                <a:off x="4793381" y="3741971"/>
                <a:ext cx="3906235" cy="2529423"/>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2" descr="https://i1.wp.com/geekdad.com/wp-content/uploads/2015/12/Balloon-Color-Blindness.jpg?resize=1200%2C389&amp;ssl=1"/>
              <p:cNvPicPr>
                <a:picLocks noChangeAspect="1" noChangeArrowheads="1"/>
              </p:cNvPicPr>
              <p:nvPr/>
            </p:nvPicPr>
            <p:blipFill rotWithShape="1">
              <a:blip r:embed="rId4" cstate="email">
                <a:extLst>
                  <a:ext uri="{28A0092B-C50C-407E-A947-70E740481C1C}">
                    <a14:useLocalDpi xmlns="" xmlns:a14="http://schemas.microsoft.com/office/drawing/2010/main" val="0"/>
                  </a:ext>
                </a:extLst>
              </a:blip>
              <a:srcRect/>
              <a:stretch/>
            </p:blipFill>
            <p:spPr bwMode="auto">
              <a:xfrm>
                <a:off x="2841072" y="3741970"/>
                <a:ext cx="1952309" cy="2529423"/>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7" name="TextBox 6"/>
            <p:cNvSpPr txBox="1"/>
            <p:nvPr/>
          </p:nvSpPr>
          <p:spPr>
            <a:xfrm>
              <a:off x="1552883" y="6271392"/>
              <a:ext cx="5768725" cy="307777"/>
            </a:xfrm>
            <a:prstGeom prst="rect">
              <a:avLst/>
            </a:prstGeom>
            <a:noFill/>
          </p:spPr>
          <p:txBody>
            <a:bodyPr wrap="square" rtlCol="0">
              <a:spAutoFit/>
            </a:bodyPr>
            <a:lstStyle/>
            <a:p>
              <a:pPr algn="r" rtl="1"/>
              <a:r>
                <a:rPr lang="he-IL" sz="1400" dirty="0" smtClean="0"/>
                <a:t>ראיה מונוכרומטית                 ראיה דיכרומטית                ראיה טריכרומטית</a:t>
              </a:r>
              <a:endParaRPr lang="en-US" sz="1400" dirty="0"/>
            </a:p>
          </p:txBody>
        </p:sp>
      </p:grpSp>
      <p:sp>
        <p:nvSpPr>
          <p:cNvPr id="9" name="TextBox 8"/>
          <p:cNvSpPr txBox="1"/>
          <p:nvPr/>
        </p:nvSpPr>
        <p:spPr>
          <a:xfrm>
            <a:off x="-86627" y="6652250"/>
            <a:ext cx="2464067" cy="215444"/>
          </a:xfrm>
          <a:prstGeom prst="rect">
            <a:avLst/>
          </a:prstGeom>
          <a:noFill/>
        </p:spPr>
        <p:txBody>
          <a:bodyPr wrap="square" rtlCol="0">
            <a:spAutoFit/>
          </a:bodyPr>
          <a:lstStyle/>
          <a:p>
            <a:pPr algn="r" rtl="1"/>
            <a:r>
              <a:rPr lang="he-IL" sz="600" dirty="0" smtClean="0"/>
              <a:t>המקור לתמונה: </a:t>
            </a:r>
            <a:r>
              <a:rPr lang="en-US" sz="800" dirty="0">
                <a:hlinkClick r:id="rId5"/>
              </a:rPr>
              <a:t>https://</a:t>
            </a:r>
            <a:r>
              <a:rPr lang="en-US" sz="600" dirty="0">
                <a:hlinkClick r:id="rId5"/>
              </a:rPr>
              <a:t>geekdad.com/2015/12/enchroma-color-blind</a:t>
            </a:r>
            <a:r>
              <a:rPr lang="en-US" sz="800" dirty="0" smtClean="0">
                <a:hlinkClick r:id="rId5"/>
              </a:rPr>
              <a:t>/</a:t>
            </a:r>
            <a:endParaRPr lang="he-IL" sz="800" dirty="0" smtClean="0"/>
          </a:p>
        </p:txBody>
      </p:sp>
    </p:spTree>
    <p:extLst>
      <p:ext uri="{BB962C8B-B14F-4D97-AF65-F5344CB8AC3E}">
        <p14:creationId xmlns="" xmlns:p14="http://schemas.microsoft.com/office/powerpoint/2010/main" val="24412035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e-IL" b="1" dirty="0" smtClean="0">
                <a:solidFill>
                  <a:schemeClr val="accent3">
                    <a:lumMod val="50000"/>
                  </a:schemeClr>
                </a:solidFill>
                <a:cs typeface="+mn-cs"/>
              </a:rPr>
              <a:t>נסו בעצמכם!</a:t>
            </a:r>
            <a:br>
              <a:rPr lang="he-IL" b="1" dirty="0" smtClean="0">
                <a:solidFill>
                  <a:schemeClr val="accent3">
                    <a:lumMod val="50000"/>
                  </a:schemeClr>
                </a:solidFill>
                <a:cs typeface="+mn-cs"/>
              </a:rPr>
            </a:br>
            <a:r>
              <a:rPr lang="he-IL" b="1" dirty="0" smtClean="0">
                <a:solidFill>
                  <a:schemeClr val="accent3">
                    <a:lumMod val="50000"/>
                  </a:schemeClr>
                </a:solidFill>
                <a:cs typeface="+mn-cs"/>
              </a:rPr>
              <a:t>משחק מקוון – ראיית צבעים</a:t>
            </a:r>
            <a:endParaRPr lang="en-US" b="1" dirty="0">
              <a:solidFill>
                <a:schemeClr val="accent3">
                  <a:lumMod val="50000"/>
                </a:schemeClr>
              </a:solidFill>
              <a:cs typeface="+mn-cs"/>
            </a:endParaRPr>
          </a:p>
        </p:txBody>
      </p:sp>
      <p:sp>
        <p:nvSpPr>
          <p:cNvPr id="3" name="Content Placeholder 2"/>
          <p:cNvSpPr>
            <a:spLocks noGrp="1"/>
          </p:cNvSpPr>
          <p:nvPr>
            <p:ph sz="half" idx="1"/>
          </p:nvPr>
        </p:nvSpPr>
        <p:spPr>
          <a:xfrm>
            <a:off x="455952" y="1670393"/>
            <a:ext cx="8111067" cy="1204128"/>
          </a:xfrm>
        </p:spPr>
        <p:txBody>
          <a:bodyPr/>
          <a:lstStyle/>
          <a:p>
            <a:pPr algn="r" rtl="1"/>
            <a:r>
              <a:rPr lang="he-IL" dirty="0" err="1" smtClean="0"/>
              <a:t>הכנסו</a:t>
            </a:r>
            <a:r>
              <a:rPr lang="he-IL" dirty="0" smtClean="0"/>
              <a:t> למשחק ראיית הצבעים בלינק הבא:</a:t>
            </a:r>
            <a:endParaRPr lang="en-US" dirty="0" smtClean="0"/>
          </a:p>
          <a:p>
            <a:pPr marL="0" indent="0" algn="ctr" rtl="1">
              <a:buNone/>
            </a:pPr>
            <a:r>
              <a:rPr lang="en-US" sz="2000" dirty="0">
                <a:hlinkClick r:id="rId2"/>
              </a:rPr>
              <a:t>http://www.evo-ed.com/Pages/Primates/PatchGame/</a:t>
            </a:r>
            <a:r>
              <a:rPr lang="en-US" sz="2000" dirty="0" smtClean="0">
                <a:hlinkClick r:id="rId2"/>
              </a:rPr>
              <a:t>PatchGame.html</a:t>
            </a:r>
            <a:endParaRPr lang="en-US" sz="2000" dirty="0" smtClean="0"/>
          </a:p>
          <a:p>
            <a:pPr marL="0" indent="0" algn="r" rtl="1">
              <a:buNone/>
            </a:pPr>
            <a:endParaRPr lang="en-US" dirty="0"/>
          </a:p>
          <a:p>
            <a:pPr marL="0" indent="0" algn="r" rtl="1">
              <a:buNone/>
            </a:pPr>
            <a:endParaRPr lang="en-US" dirty="0"/>
          </a:p>
        </p:txBody>
      </p:sp>
      <p:pic>
        <p:nvPicPr>
          <p:cNvPr id="5" name="Picture 4" descr="2013-03-17_12-10-53.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886552" y="2868137"/>
            <a:ext cx="5249868" cy="3474513"/>
          </a:xfrm>
          <a:prstGeom prst="rect">
            <a:avLst/>
          </a:prstGeom>
        </p:spPr>
      </p:pic>
    </p:spTree>
    <p:extLst>
      <p:ext uri="{BB962C8B-B14F-4D97-AF65-F5344CB8AC3E}">
        <p14:creationId xmlns="" xmlns:p14="http://schemas.microsoft.com/office/powerpoint/2010/main" val="12407101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609600" y="898202"/>
            <a:ext cx="82296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he-IL" sz="4000" b="1" dirty="0" smtClean="0">
                <a:solidFill>
                  <a:schemeClr val="accent3">
                    <a:lumMod val="50000"/>
                  </a:schemeClr>
                </a:solidFill>
                <a:cs typeface="+mn-cs"/>
              </a:rPr>
              <a:t>ברירת מזון – תוצאות הניסוי של </a:t>
            </a:r>
            <a:r>
              <a:rPr lang="he-IL" sz="4000" b="1" dirty="0" err="1" smtClean="0">
                <a:solidFill>
                  <a:schemeClr val="accent3">
                    <a:lumMod val="50000"/>
                  </a:schemeClr>
                </a:solidFill>
                <a:cs typeface="+mn-cs"/>
              </a:rPr>
              <a:t>סאיטו</a:t>
            </a:r>
            <a:r>
              <a:rPr lang="he-IL" sz="4000" b="1" dirty="0" smtClean="0">
                <a:solidFill>
                  <a:schemeClr val="accent3">
                    <a:lumMod val="50000"/>
                  </a:schemeClr>
                </a:solidFill>
                <a:cs typeface="+mn-cs"/>
              </a:rPr>
              <a:t> </a:t>
            </a:r>
            <a:r>
              <a:rPr lang="he-IL" sz="4000" b="1" dirty="0" err="1" smtClean="0">
                <a:solidFill>
                  <a:schemeClr val="accent3">
                    <a:lumMod val="50000"/>
                  </a:schemeClr>
                </a:solidFill>
                <a:cs typeface="+mn-cs"/>
              </a:rPr>
              <a:t>וחובריו</a:t>
            </a:r>
            <a:endParaRPr lang="he-IL" sz="4000" b="1" dirty="0" smtClean="0">
              <a:solidFill>
                <a:schemeClr val="accent3">
                  <a:lumMod val="50000"/>
                </a:schemeClr>
              </a:solidFill>
              <a:cs typeface="+mn-cs"/>
            </a:endParaRPr>
          </a:p>
          <a:p>
            <a:endParaRPr lang="he-IL" sz="1200" b="1" dirty="0">
              <a:solidFill>
                <a:schemeClr val="accent3">
                  <a:lumMod val="50000"/>
                </a:schemeClr>
              </a:solidFill>
              <a:cs typeface="+mn-cs"/>
            </a:endParaRPr>
          </a:p>
          <a:p>
            <a:r>
              <a:rPr lang="he-IL" sz="2800" b="1" dirty="0" smtClean="0">
                <a:cs typeface="+mn-cs"/>
              </a:rPr>
              <a:t>לפניכם אחוזי ההצלחה </a:t>
            </a:r>
          </a:p>
          <a:p>
            <a:r>
              <a:rPr lang="he-IL" sz="2800" b="1" dirty="0" smtClean="0">
                <a:cs typeface="+mn-cs"/>
              </a:rPr>
              <a:t>כאשר פיסות האריג היו בשני צבעים -</a:t>
            </a:r>
            <a:endParaRPr lang="en-US" sz="2800" b="1" dirty="0">
              <a:cs typeface="+mn-cs"/>
            </a:endParaRPr>
          </a:p>
        </p:txBody>
      </p:sp>
      <p:sp>
        <p:nvSpPr>
          <p:cNvPr id="4" name="TextBox 3"/>
          <p:cNvSpPr txBox="1"/>
          <p:nvPr/>
        </p:nvSpPr>
        <p:spPr>
          <a:xfrm>
            <a:off x="7650203" y="6504801"/>
            <a:ext cx="1188997" cy="276999"/>
          </a:xfrm>
          <a:prstGeom prst="rect">
            <a:avLst/>
          </a:prstGeom>
          <a:noFill/>
        </p:spPr>
        <p:txBody>
          <a:bodyPr wrap="none" rtlCol="0">
            <a:spAutoFit/>
          </a:bodyPr>
          <a:lstStyle/>
          <a:p>
            <a:r>
              <a:rPr lang="en-US" sz="1200" dirty="0" smtClean="0"/>
              <a:t>Saito et al, 2005</a:t>
            </a:r>
            <a:endParaRPr lang="en-US" sz="1200" dirty="0"/>
          </a:p>
        </p:txBody>
      </p:sp>
      <p:grpSp>
        <p:nvGrpSpPr>
          <p:cNvPr id="10" name="קבוצה 9"/>
          <p:cNvGrpSpPr/>
          <p:nvPr/>
        </p:nvGrpSpPr>
        <p:grpSpPr>
          <a:xfrm>
            <a:off x="1790299" y="2655964"/>
            <a:ext cx="5964120" cy="2560324"/>
            <a:chOff x="1790299" y="2992839"/>
            <a:chExt cx="5964120" cy="2560324"/>
          </a:xfrm>
        </p:grpSpPr>
        <p:pic>
          <p:nvPicPr>
            <p:cNvPr id="2" name="Picture 1" descr="2013-03-17_11-41-42.png"/>
            <p:cNvPicPr>
              <a:picLocks noChangeAspect="1"/>
            </p:cNvPicPr>
            <p:nvPr/>
          </p:nvPicPr>
          <p:blipFill rotWithShape="1">
            <a:blip r:embed="rId3" cstate="email">
              <a:extLst>
                <a:ext uri="{28A0092B-C50C-407E-A947-70E740481C1C}">
                  <a14:useLocalDpi xmlns="" xmlns:a14="http://schemas.microsoft.com/office/drawing/2010/main"/>
                </a:ext>
              </a:extLst>
            </a:blip>
            <a:srcRect/>
            <a:stretch/>
          </p:blipFill>
          <p:spPr>
            <a:xfrm>
              <a:off x="1790299" y="2992839"/>
              <a:ext cx="5964120" cy="2560324"/>
            </a:xfrm>
            <a:prstGeom prst="rect">
              <a:avLst/>
            </a:prstGeom>
          </p:spPr>
        </p:pic>
        <p:sp>
          <p:nvSpPr>
            <p:cNvPr id="6" name="TextBox 5"/>
            <p:cNvSpPr txBox="1"/>
            <p:nvPr/>
          </p:nvSpPr>
          <p:spPr>
            <a:xfrm>
              <a:off x="5010220" y="3460204"/>
              <a:ext cx="2363094" cy="369332"/>
            </a:xfrm>
            <a:prstGeom prst="rect">
              <a:avLst/>
            </a:prstGeom>
            <a:solidFill>
              <a:schemeClr val="bg1">
                <a:lumMod val="75000"/>
              </a:schemeClr>
            </a:solidFill>
          </p:spPr>
          <p:txBody>
            <a:bodyPr wrap="square" rtlCol="0">
              <a:spAutoFit/>
            </a:bodyPr>
            <a:lstStyle/>
            <a:p>
              <a:pPr algn="ctr"/>
              <a:r>
                <a:rPr lang="he-IL" b="1" dirty="0" err="1" smtClean="0"/>
                <a:t>דיכרומטים</a:t>
              </a:r>
              <a:endParaRPr lang="en-US" b="1" dirty="0"/>
            </a:p>
          </p:txBody>
        </p:sp>
        <p:sp>
          <p:nvSpPr>
            <p:cNvPr id="7" name="TextBox 6"/>
            <p:cNvSpPr txBox="1"/>
            <p:nvPr/>
          </p:nvSpPr>
          <p:spPr>
            <a:xfrm>
              <a:off x="2083347" y="3460204"/>
              <a:ext cx="2363094" cy="369332"/>
            </a:xfrm>
            <a:prstGeom prst="rect">
              <a:avLst/>
            </a:prstGeom>
            <a:solidFill>
              <a:schemeClr val="bg1">
                <a:lumMod val="75000"/>
              </a:schemeClr>
            </a:solidFill>
          </p:spPr>
          <p:txBody>
            <a:bodyPr wrap="square" rtlCol="0">
              <a:spAutoFit/>
            </a:bodyPr>
            <a:lstStyle/>
            <a:p>
              <a:pPr algn="ctr"/>
              <a:r>
                <a:rPr lang="he-IL" b="1" dirty="0" err="1" smtClean="0"/>
                <a:t>טריכרומטים</a:t>
              </a:r>
              <a:endParaRPr lang="en-US" b="1" dirty="0"/>
            </a:p>
          </p:txBody>
        </p:sp>
      </p:grpSp>
      <p:sp>
        <p:nvSpPr>
          <p:cNvPr id="5" name="TextBox 4"/>
          <p:cNvSpPr txBox="1"/>
          <p:nvPr/>
        </p:nvSpPr>
        <p:spPr>
          <a:xfrm>
            <a:off x="1915427" y="5471998"/>
            <a:ext cx="5351647" cy="586699"/>
          </a:xfrm>
          <a:prstGeom prst="rect">
            <a:avLst/>
          </a:prstGeom>
          <a:noFill/>
          <a:ln>
            <a:solidFill>
              <a:schemeClr val="tx1"/>
            </a:solidFill>
          </a:ln>
        </p:spPr>
        <p:txBody>
          <a:bodyPr wrap="square" rtlCol="0">
            <a:spAutoFit/>
          </a:bodyPr>
          <a:lstStyle/>
          <a:p>
            <a:pPr algn="ctr" rtl="1">
              <a:lnSpc>
                <a:spcPct val="150000"/>
              </a:lnSpc>
            </a:pPr>
            <a:r>
              <a:rPr lang="he-IL" sz="2400" b="1" dirty="0" smtClean="0"/>
              <a:t>למי יש יתרון בזיהוי צורה על רקע צבעוני?</a:t>
            </a:r>
            <a:endParaRPr lang="en-US" sz="2400" b="1" dirty="0"/>
          </a:p>
        </p:txBody>
      </p:sp>
    </p:spTree>
    <p:extLst>
      <p:ext uri="{BB962C8B-B14F-4D97-AF65-F5344CB8AC3E}">
        <p14:creationId xmlns="" xmlns:p14="http://schemas.microsoft.com/office/powerpoint/2010/main" val="19070820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457200" y="0"/>
            <a:ext cx="82296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he-IL" sz="4000" b="1" dirty="0" smtClean="0">
                <a:solidFill>
                  <a:schemeClr val="accent3">
                    <a:lumMod val="50000"/>
                  </a:schemeClr>
                </a:solidFill>
                <a:cs typeface="+mn-cs"/>
              </a:rPr>
              <a:t>ברירת מזון - סיכום</a:t>
            </a:r>
            <a:endParaRPr lang="en-US" sz="4000" b="1" dirty="0">
              <a:solidFill>
                <a:schemeClr val="accent3">
                  <a:lumMod val="50000"/>
                </a:schemeClr>
              </a:solidFill>
              <a:cs typeface="+mn-cs"/>
            </a:endParaRPr>
          </a:p>
        </p:txBody>
      </p:sp>
      <p:sp>
        <p:nvSpPr>
          <p:cNvPr id="30" name="Content Placeholder 2"/>
          <p:cNvSpPr>
            <a:spLocks noGrp="1"/>
          </p:cNvSpPr>
          <p:nvPr>
            <p:ph sz="half" idx="1"/>
          </p:nvPr>
        </p:nvSpPr>
        <p:spPr>
          <a:xfrm>
            <a:off x="6229271" y="1592825"/>
            <a:ext cx="2378163" cy="4866762"/>
          </a:xfrm>
        </p:spPr>
        <p:txBody>
          <a:bodyPr>
            <a:normAutofit/>
          </a:bodyPr>
          <a:lstStyle/>
          <a:p>
            <a:pPr marL="0" indent="0" algn="r" rtl="1">
              <a:buNone/>
            </a:pPr>
            <a:r>
              <a:rPr lang="he-IL" dirty="0" smtClean="0"/>
              <a:t>ע"פ המחקרים, ראיה </a:t>
            </a:r>
            <a:r>
              <a:rPr lang="he-IL" b="1" dirty="0" smtClean="0">
                <a:solidFill>
                  <a:srgbClr val="00B050"/>
                </a:solidFill>
              </a:rPr>
              <a:t>ד</a:t>
            </a:r>
            <a:r>
              <a:rPr lang="he-IL" b="1" dirty="0" smtClean="0">
                <a:solidFill>
                  <a:srgbClr val="0070C0"/>
                </a:solidFill>
              </a:rPr>
              <a:t>י</a:t>
            </a:r>
            <a:r>
              <a:rPr lang="he-IL" b="1" dirty="0" smtClean="0">
                <a:solidFill>
                  <a:srgbClr val="00B050"/>
                </a:solidFill>
              </a:rPr>
              <a:t>כ</a:t>
            </a:r>
            <a:r>
              <a:rPr lang="he-IL" b="1" dirty="0" smtClean="0">
                <a:solidFill>
                  <a:srgbClr val="0070C0"/>
                </a:solidFill>
              </a:rPr>
              <a:t>ר</a:t>
            </a:r>
            <a:r>
              <a:rPr lang="he-IL" b="1" dirty="0" smtClean="0">
                <a:solidFill>
                  <a:srgbClr val="00B050"/>
                </a:solidFill>
              </a:rPr>
              <a:t>ו</a:t>
            </a:r>
            <a:r>
              <a:rPr lang="he-IL" b="1" dirty="0" smtClean="0">
                <a:solidFill>
                  <a:srgbClr val="0070C0"/>
                </a:solidFill>
              </a:rPr>
              <a:t>מ</a:t>
            </a:r>
            <a:r>
              <a:rPr lang="he-IL" b="1" dirty="0" smtClean="0">
                <a:solidFill>
                  <a:srgbClr val="00B050"/>
                </a:solidFill>
              </a:rPr>
              <a:t>ט</a:t>
            </a:r>
            <a:r>
              <a:rPr lang="he-IL" b="1" dirty="0" smtClean="0">
                <a:solidFill>
                  <a:srgbClr val="0070C0"/>
                </a:solidFill>
              </a:rPr>
              <a:t>י</a:t>
            </a:r>
            <a:r>
              <a:rPr lang="he-IL" b="1" dirty="0" smtClean="0">
                <a:solidFill>
                  <a:srgbClr val="00B050"/>
                </a:solidFill>
              </a:rPr>
              <a:t>ת</a:t>
            </a:r>
            <a:r>
              <a:rPr lang="he-IL" dirty="0" smtClean="0"/>
              <a:t> מהווה יתרון כאשר המזון נבדל ממה שאיננו מזון </a:t>
            </a:r>
            <a:r>
              <a:rPr lang="he-IL" b="1" dirty="0" smtClean="0"/>
              <a:t>בצורתו.</a:t>
            </a:r>
            <a:endParaRPr lang="en-US" b="1" dirty="0" smtClean="0"/>
          </a:p>
        </p:txBody>
      </p:sp>
      <p:pic>
        <p:nvPicPr>
          <p:cNvPr id="15" name="Picture 14" descr="2011-10-25_08-51-49.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3245548" y="3761272"/>
            <a:ext cx="2686405" cy="2481904"/>
          </a:xfrm>
          <a:prstGeom prst="rect">
            <a:avLst/>
          </a:prstGeom>
        </p:spPr>
      </p:pic>
      <p:pic>
        <p:nvPicPr>
          <p:cNvPr id="16" name="Picture 15" descr="2011-10-25_08-52-29.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3245548" y="1304937"/>
            <a:ext cx="2686405" cy="2481904"/>
          </a:xfrm>
          <a:prstGeom prst="rect">
            <a:avLst/>
          </a:prstGeom>
        </p:spPr>
      </p:pic>
      <p:sp>
        <p:nvSpPr>
          <p:cNvPr id="9" name="Content Placeholder 2"/>
          <p:cNvSpPr>
            <a:spLocks noGrp="1"/>
          </p:cNvSpPr>
          <p:nvPr>
            <p:ph sz="half" idx="1"/>
          </p:nvPr>
        </p:nvSpPr>
        <p:spPr>
          <a:xfrm>
            <a:off x="570067" y="1592825"/>
            <a:ext cx="2378163" cy="4866762"/>
          </a:xfrm>
        </p:spPr>
        <p:txBody>
          <a:bodyPr>
            <a:normAutofit/>
          </a:bodyPr>
          <a:lstStyle/>
          <a:p>
            <a:pPr marL="0" indent="0" algn="r">
              <a:buNone/>
            </a:pPr>
            <a:r>
              <a:rPr lang="he-IL" dirty="0" smtClean="0"/>
              <a:t>ע"פ המחקרים, ראיה </a:t>
            </a:r>
            <a:r>
              <a:rPr lang="he-IL" b="1" dirty="0" smtClean="0">
                <a:solidFill>
                  <a:srgbClr val="00B050"/>
                </a:solidFill>
              </a:rPr>
              <a:t>ט</a:t>
            </a:r>
            <a:r>
              <a:rPr lang="he-IL" b="1" dirty="0" smtClean="0">
                <a:solidFill>
                  <a:srgbClr val="0070C0"/>
                </a:solidFill>
              </a:rPr>
              <a:t>ר</a:t>
            </a:r>
            <a:r>
              <a:rPr lang="he-IL" b="1" dirty="0" smtClean="0">
                <a:solidFill>
                  <a:srgbClr val="FF0000"/>
                </a:solidFill>
              </a:rPr>
              <a:t>י</a:t>
            </a:r>
            <a:r>
              <a:rPr lang="he-IL" b="1" dirty="0" smtClean="0">
                <a:solidFill>
                  <a:srgbClr val="00B050"/>
                </a:solidFill>
              </a:rPr>
              <a:t>כ</a:t>
            </a:r>
            <a:r>
              <a:rPr lang="he-IL" b="1" dirty="0" smtClean="0">
                <a:solidFill>
                  <a:srgbClr val="0070C0"/>
                </a:solidFill>
              </a:rPr>
              <a:t>ר</a:t>
            </a:r>
            <a:r>
              <a:rPr lang="he-IL" b="1" dirty="0" smtClean="0">
                <a:solidFill>
                  <a:srgbClr val="FF0000"/>
                </a:solidFill>
              </a:rPr>
              <a:t>ו</a:t>
            </a:r>
            <a:r>
              <a:rPr lang="he-IL" b="1" dirty="0" smtClean="0">
                <a:solidFill>
                  <a:srgbClr val="00B050"/>
                </a:solidFill>
              </a:rPr>
              <a:t>מ</a:t>
            </a:r>
            <a:r>
              <a:rPr lang="he-IL" b="1" dirty="0" smtClean="0">
                <a:solidFill>
                  <a:srgbClr val="0070C0"/>
                </a:solidFill>
              </a:rPr>
              <a:t>ט</a:t>
            </a:r>
            <a:r>
              <a:rPr lang="he-IL" b="1" dirty="0" smtClean="0">
                <a:solidFill>
                  <a:srgbClr val="FF0000"/>
                </a:solidFill>
              </a:rPr>
              <a:t>י</a:t>
            </a:r>
            <a:r>
              <a:rPr lang="he-IL" b="1" dirty="0" smtClean="0">
                <a:solidFill>
                  <a:srgbClr val="00B050"/>
                </a:solidFill>
              </a:rPr>
              <a:t>ת</a:t>
            </a:r>
            <a:r>
              <a:rPr lang="he-IL" dirty="0" smtClean="0"/>
              <a:t> מהווה יתרון כאשר המזון נבדל ממה שאיננו מזון </a:t>
            </a:r>
            <a:r>
              <a:rPr lang="he-IL" b="1" dirty="0" smtClean="0"/>
              <a:t>בצבעו.</a:t>
            </a:r>
            <a:endParaRPr lang="he-IL" dirty="0" smtClean="0"/>
          </a:p>
          <a:p>
            <a:pPr marL="0" indent="0" algn="r">
              <a:buNone/>
            </a:pPr>
            <a:endParaRPr lang="en-US" dirty="0" smtClean="0"/>
          </a:p>
        </p:txBody>
      </p:sp>
      <p:sp>
        <p:nvSpPr>
          <p:cNvPr id="7" name="לחצן פעולה: קדימה או הבא 6">
            <a:hlinkClick r:id="rId5"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41073962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6">
                    <a:lumMod val="75000"/>
                  </a:schemeClr>
                </a:solidFill>
                <a:cs typeface="+mn-cs"/>
              </a:rPr>
              <a:t>ראיית צבעים בקופים</a:t>
            </a:r>
            <a:endParaRPr lang="en-US" b="1" dirty="0">
              <a:solidFill>
                <a:schemeClr val="accent6">
                  <a:lumMod val="75000"/>
                </a:schemeClr>
              </a:solidFill>
              <a:cs typeface="+mn-cs"/>
            </a:endParaRPr>
          </a:p>
        </p:txBody>
      </p:sp>
      <p:sp>
        <p:nvSpPr>
          <p:cNvPr id="3" name="Content Placeholder 2"/>
          <p:cNvSpPr>
            <a:spLocks noGrp="1"/>
          </p:cNvSpPr>
          <p:nvPr>
            <p:ph sz="half" idx="1"/>
          </p:nvPr>
        </p:nvSpPr>
        <p:spPr>
          <a:xfrm>
            <a:off x="5029200" y="1446213"/>
            <a:ext cx="3171524" cy="4953000"/>
          </a:xfrm>
        </p:spPr>
        <p:txBody>
          <a:bodyPr>
            <a:normAutofit/>
          </a:bodyPr>
          <a:lstStyle/>
          <a:p>
            <a:endParaRPr lang="en-US" dirty="0" smtClean="0"/>
          </a:p>
          <a:p>
            <a:endParaRPr lang="en-US" dirty="0"/>
          </a:p>
          <a:p>
            <a:endParaRPr lang="en-US" dirty="0" smtClean="0"/>
          </a:p>
          <a:p>
            <a:endParaRPr lang="en-US" dirty="0"/>
          </a:p>
          <a:p>
            <a:endParaRPr lang="en-US" dirty="0" smtClean="0"/>
          </a:p>
          <a:p>
            <a:pPr marL="0" indent="0">
              <a:buNone/>
            </a:pPr>
            <a:endParaRPr lang="he-IL" dirty="0"/>
          </a:p>
          <a:p>
            <a:pPr marL="0" indent="0">
              <a:buNone/>
            </a:pPr>
            <a:endParaRPr lang="en-US" sz="2200" dirty="0"/>
          </a:p>
          <a:p>
            <a:pPr marL="0" indent="0" algn="r">
              <a:buNone/>
            </a:pPr>
            <a:r>
              <a:rPr lang="he-IL" sz="2000" b="1" u="sng" dirty="0" smtClean="0"/>
              <a:t>מין: </a:t>
            </a:r>
            <a:r>
              <a:rPr lang="he-IL" sz="2000" dirty="0" err="1" smtClean="0"/>
              <a:t>קפוצ'ין</a:t>
            </a:r>
            <a:r>
              <a:rPr lang="he-IL" sz="2000" dirty="0" smtClean="0"/>
              <a:t> לבן ראש</a:t>
            </a:r>
            <a:endParaRPr lang="en-US" sz="2000" dirty="0" smtClean="0"/>
          </a:p>
          <a:p>
            <a:pPr marL="0" indent="0" algn="r">
              <a:buNone/>
            </a:pPr>
            <a:r>
              <a:rPr lang="he-IL" sz="2000" b="1" u="sng" dirty="0" smtClean="0"/>
              <a:t>יבשת:</a:t>
            </a:r>
            <a:r>
              <a:rPr lang="he-IL" sz="2000" dirty="0" smtClean="0"/>
              <a:t> מרכז ודרום אמריקה</a:t>
            </a:r>
            <a:endParaRPr lang="en-US" sz="2000" dirty="0" smtClean="0"/>
          </a:p>
          <a:p>
            <a:pPr marL="0" indent="0" algn="r">
              <a:buNone/>
            </a:pPr>
            <a:r>
              <a:rPr lang="he-IL" sz="2000" b="1" u="sng" dirty="0" smtClean="0"/>
              <a:t>ראיה:</a:t>
            </a:r>
            <a:r>
              <a:rPr lang="he-IL" sz="2000" b="1" dirty="0" smtClean="0"/>
              <a:t> </a:t>
            </a:r>
            <a:r>
              <a:rPr lang="he-IL" sz="2000" dirty="0" smtClean="0"/>
              <a:t>דיכרומטית </a:t>
            </a:r>
            <a:endParaRPr lang="en-US" sz="2000" strike="sngStrike" dirty="0"/>
          </a:p>
        </p:txBody>
      </p:sp>
      <p:sp>
        <p:nvSpPr>
          <p:cNvPr id="13" name="Content Placeholder 2"/>
          <p:cNvSpPr>
            <a:spLocks noGrp="1"/>
          </p:cNvSpPr>
          <p:nvPr>
            <p:ph sz="half" idx="1"/>
          </p:nvPr>
        </p:nvSpPr>
        <p:spPr>
          <a:xfrm>
            <a:off x="457200" y="1471812"/>
            <a:ext cx="3258152"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200" b="1" u="sng" dirty="0" smtClean="0"/>
              <a:t>מין:</a:t>
            </a:r>
            <a:r>
              <a:rPr lang="he-IL" sz="2200" b="1" dirty="0"/>
              <a:t> </a:t>
            </a:r>
            <a:r>
              <a:rPr lang="he-IL" sz="2200" dirty="0" err="1"/>
              <a:t>מנגבי</a:t>
            </a:r>
            <a:r>
              <a:rPr lang="he-IL" sz="2200" dirty="0"/>
              <a:t> אפור </a:t>
            </a:r>
            <a:r>
              <a:rPr lang="he-IL" sz="2200" dirty="0" smtClean="0"/>
              <a:t>לחיים</a:t>
            </a:r>
            <a:endParaRPr lang="en-US" sz="2200" dirty="0" smtClean="0"/>
          </a:p>
          <a:p>
            <a:pPr marL="0" indent="0" algn="r">
              <a:buNone/>
            </a:pPr>
            <a:r>
              <a:rPr lang="he-IL" sz="2200" b="1" u="sng" dirty="0" smtClean="0"/>
              <a:t>יבשת: </a:t>
            </a:r>
            <a:r>
              <a:rPr lang="he-IL" sz="2200" dirty="0" smtClean="0"/>
              <a:t>אפריקה</a:t>
            </a:r>
            <a:endParaRPr lang="en-US" sz="2200" dirty="0" smtClean="0"/>
          </a:p>
          <a:p>
            <a:pPr marL="0" indent="0" algn="r">
              <a:buNone/>
            </a:pPr>
            <a:r>
              <a:rPr lang="he-IL" sz="2200" b="1" u="sng" dirty="0" smtClean="0"/>
              <a:t>ראיה: </a:t>
            </a:r>
            <a:r>
              <a:rPr lang="he-IL" sz="2200" dirty="0" smtClean="0"/>
              <a:t>טריכרומטית </a:t>
            </a:r>
            <a:endParaRPr lang="en-US" sz="2200" strike="sngStrike" dirty="0"/>
          </a:p>
        </p:txBody>
      </p:sp>
      <p:pic>
        <p:nvPicPr>
          <p:cNvPr id="10" name="Picture 9" descr="mono.jp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334000" y="1446213"/>
            <a:ext cx="2667000" cy="3251201"/>
          </a:xfrm>
          <a:prstGeom prst="rect">
            <a:avLst/>
          </a:prstGeom>
        </p:spPr>
      </p:pic>
      <p:pic>
        <p:nvPicPr>
          <p:cNvPr id="11" name="Picture 10"/>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914400" y="1444625"/>
            <a:ext cx="2667000" cy="3279775"/>
          </a:xfrm>
          <a:prstGeom prst="rect">
            <a:avLst/>
          </a:prstGeom>
        </p:spPr>
      </p:pic>
    </p:spTree>
    <p:extLst>
      <p:ext uri="{BB962C8B-B14F-4D97-AF65-F5344CB8AC3E}">
        <p14:creationId xmlns="" xmlns:p14="http://schemas.microsoft.com/office/powerpoint/2010/main" val="4894131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6">
                    <a:lumMod val="75000"/>
                  </a:schemeClr>
                </a:solidFill>
                <a:cs typeface="+mn-cs"/>
              </a:rPr>
              <a:t>ראיית צבעים בקופים</a:t>
            </a:r>
            <a:endParaRPr lang="en-US" b="1" dirty="0">
              <a:solidFill>
                <a:schemeClr val="accent6">
                  <a:lumMod val="75000"/>
                </a:schemeClr>
              </a:solidFill>
              <a:cs typeface="+mn-cs"/>
            </a:endParaRPr>
          </a:p>
        </p:txBody>
      </p:sp>
      <p:sp>
        <p:nvSpPr>
          <p:cNvPr id="3" name="Content Placeholder 2"/>
          <p:cNvSpPr>
            <a:spLocks noGrp="1"/>
          </p:cNvSpPr>
          <p:nvPr>
            <p:ph sz="half" idx="1"/>
          </p:nvPr>
        </p:nvSpPr>
        <p:spPr>
          <a:xfrm>
            <a:off x="4953000" y="1447800"/>
            <a:ext cx="3093720"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smtClean="0"/>
              <a:t>קוף סנאי</a:t>
            </a:r>
            <a:endParaRPr lang="en-US" sz="2000" dirty="0" smtClean="0"/>
          </a:p>
          <a:p>
            <a:pPr marL="0" indent="0" algn="r">
              <a:buNone/>
            </a:pPr>
            <a:r>
              <a:rPr lang="he-IL" sz="2000" b="1" u="sng" dirty="0" smtClean="0"/>
              <a:t>יבשת:</a:t>
            </a:r>
            <a:r>
              <a:rPr lang="he-IL" sz="2000" b="1" dirty="0" smtClean="0"/>
              <a:t> </a:t>
            </a:r>
            <a:r>
              <a:rPr lang="he-IL" sz="2000" dirty="0" smtClean="0"/>
              <a:t>מרכז ודרום אמריקה</a:t>
            </a:r>
            <a:endParaRPr lang="en-US" sz="2000" dirty="0" smtClean="0"/>
          </a:p>
          <a:p>
            <a:pPr marL="0" indent="0" algn="r">
              <a:buNone/>
            </a:pPr>
            <a:r>
              <a:rPr lang="he-IL" sz="2000" b="1" u="sng" dirty="0" smtClean="0"/>
              <a:t>ראיה:</a:t>
            </a:r>
            <a:r>
              <a:rPr lang="he-IL" sz="2000" b="1" dirty="0" smtClean="0"/>
              <a:t> </a:t>
            </a:r>
            <a:r>
              <a:rPr lang="he-IL" sz="2000" dirty="0" smtClean="0"/>
              <a:t>דיכרומטית</a:t>
            </a:r>
            <a:endParaRPr lang="en-US" sz="2000" dirty="0"/>
          </a:p>
        </p:txBody>
      </p:sp>
      <p:sp>
        <p:nvSpPr>
          <p:cNvPr id="13" name="Content Placeholder 2"/>
          <p:cNvSpPr>
            <a:spLocks noGrp="1"/>
          </p:cNvSpPr>
          <p:nvPr>
            <p:ph sz="half" idx="1"/>
          </p:nvPr>
        </p:nvSpPr>
        <p:spPr>
          <a:xfrm>
            <a:off x="609600" y="1443238"/>
            <a:ext cx="3153878"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smtClean="0"/>
              <a:t>מקוק יפני</a:t>
            </a:r>
            <a:endParaRPr lang="en-US" sz="2000" dirty="0" smtClean="0"/>
          </a:p>
          <a:p>
            <a:pPr marL="0" indent="0" algn="r">
              <a:buNone/>
            </a:pPr>
            <a:r>
              <a:rPr lang="he-IL" sz="2000" b="1" u="sng" dirty="0" smtClean="0"/>
              <a:t>יבשת:</a:t>
            </a:r>
            <a:r>
              <a:rPr lang="he-IL" sz="2000" b="1" dirty="0" smtClean="0"/>
              <a:t> </a:t>
            </a:r>
            <a:r>
              <a:rPr lang="he-IL" sz="2000" dirty="0" smtClean="0"/>
              <a:t>אסיה</a:t>
            </a:r>
            <a:endParaRPr lang="en-US" sz="2000" dirty="0" smtClean="0"/>
          </a:p>
          <a:p>
            <a:pPr marL="0" indent="0" algn="r">
              <a:buNone/>
            </a:pPr>
            <a:r>
              <a:rPr lang="he-IL" sz="2000" b="1" u="sng" dirty="0" smtClean="0"/>
              <a:t>ראיה:</a:t>
            </a:r>
            <a:r>
              <a:rPr lang="he-IL" sz="2000" b="1" dirty="0" smtClean="0"/>
              <a:t> </a:t>
            </a:r>
            <a:r>
              <a:rPr lang="he-IL" sz="2000" dirty="0" smtClean="0"/>
              <a:t>טריכרומטית</a:t>
            </a:r>
            <a:endParaRPr lang="en-US" sz="2000" dirty="0"/>
          </a:p>
        </p:txBody>
      </p:sp>
      <p:pic>
        <p:nvPicPr>
          <p:cNvPr id="12" name="Picture 11"/>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285600" y="1443238"/>
            <a:ext cx="2667000" cy="3251200"/>
          </a:xfrm>
          <a:prstGeom prst="rect">
            <a:avLst/>
          </a:prstGeom>
        </p:spPr>
      </p:pic>
      <p:pic>
        <p:nvPicPr>
          <p:cNvPr id="16" name="Picture 15"/>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940270" y="1468837"/>
            <a:ext cx="2667000" cy="3251201"/>
          </a:xfrm>
          <a:prstGeom prst="rect">
            <a:avLst/>
          </a:prstGeom>
        </p:spPr>
      </p:pic>
    </p:spTree>
    <p:extLst>
      <p:ext uri="{BB962C8B-B14F-4D97-AF65-F5344CB8AC3E}">
        <p14:creationId xmlns="" xmlns:p14="http://schemas.microsoft.com/office/powerpoint/2010/main" val="39731740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6">
                    <a:lumMod val="75000"/>
                  </a:schemeClr>
                </a:solidFill>
                <a:cs typeface="+mn-cs"/>
              </a:rPr>
              <a:t>ראיית צבעים בקופים</a:t>
            </a:r>
            <a:endParaRPr lang="en-US" b="1" dirty="0">
              <a:solidFill>
                <a:schemeClr val="accent6">
                  <a:lumMod val="75000"/>
                </a:schemeClr>
              </a:solidFill>
              <a:cs typeface="+mn-cs"/>
            </a:endParaRPr>
          </a:p>
        </p:txBody>
      </p:sp>
      <p:sp>
        <p:nvSpPr>
          <p:cNvPr id="3" name="Content Placeholder 2"/>
          <p:cNvSpPr>
            <a:spLocks noGrp="1"/>
          </p:cNvSpPr>
          <p:nvPr>
            <p:ph sz="half" idx="1"/>
          </p:nvPr>
        </p:nvSpPr>
        <p:spPr>
          <a:xfrm>
            <a:off x="4953000" y="1447800"/>
            <a:ext cx="3141846"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smtClean="0"/>
              <a:t>סאקי לבן פנים</a:t>
            </a:r>
            <a:endParaRPr lang="en-US" sz="2000" dirty="0" smtClean="0"/>
          </a:p>
          <a:p>
            <a:pPr marL="0" indent="0" algn="r">
              <a:buNone/>
            </a:pPr>
            <a:r>
              <a:rPr lang="he-IL" sz="2000" b="1" u="sng" dirty="0" smtClean="0"/>
              <a:t>יבשת:</a:t>
            </a:r>
            <a:r>
              <a:rPr lang="he-IL" sz="2000" b="1" dirty="0" smtClean="0"/>
              <a:t> </a:t>
            </a:r>
            <a:r>
              <a:rPr lang="he-IL" sz="2000" dirty="0" smtClean="0"/>
              <a:t>מרכז ודרום אמריקה</a:t>
            </a:r>
            <a:endParaRPr lang="en-US" sz="2000" dirty="0" smtClean="0"/>
          </a:p>
          <a:p>
            <a:pPr marL="0" indent="0" algn="r">
              <a:buNone/>
            </a:pPr>
            <a:r>
              <a:rPr lang="he-IL" sz="2000" b="1" u="sng" dirty="0" smtClean="0"/>
              <a:t>ראיה:</a:t>
            </a:r>
            <a:r>
              <a:rPr lang="he-IL" sz="2000" b="1" dirty="0" smtClean="0"/>
              <a:t> </a:t>
            </a:r>
            <a:r>
              <a:rPr lang="he-IL" sz="2000" dirty="0" smtClean="0"/>
              <a:t>דיכרומטית</a:t>
            </a:r>
            <a:endParaRPr lang="en-US" sz="2000" dirty="0"/>
          </a:p>
        </p:txBody>
      </p:sp>
      <p:sp>
        <p:nvSpPr>
          <p:cNvPr id="13" name="Content Placeholder 2"/>
          <p:cNvSpPr>
            <a:spLocks noGrp="1"/>
          </p:cNvSpPr>
          <p:nvPr>
            <p:ph sz="half" idx="1"/>
          </p:nvPr>
        </p:nvSpPr>
        <p:spPr>
          <a:xfrm>
            <a:off x="609600" y="1447800"/>
            <a:ext cx="3134627"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smtClean="0"/>
              <a:t>בבון ירוק</a:t>
            </a:r>
            <a:endParaRPr lang="en-US" sz="2000" dirty="0" smtClean="0"/>
          </a:p>
          <a:p>
            <a:pPr marL="0" indent="0" algn="r">
              <a:buNone/>
            </a:pPr>
            <a:r>
              <a:rPr lang="he-IL" sz="2000" b="1" u="sng" dirty="0" smtClean="0"/>
              <a:t>יבשת:</a:t>
            </a:r>
            <a:r>
              <a:rPr lang="he-IL" sz="2000" b="1" dirty="0" smtClean="0"/>
              <a:t> </a:t>
            </a:r>
            <a:r>
              <a:rPr lang="he-IL" sz="2000" dirty="0" smtClean="0"/>
              <a:t>אפריקה</a:t>
            </a:r>
            <a:endParaRPr lang="en-US" sz="2000" dirty="0" smtClean="0"/>
          </a:p>
          <a:p>
            <a:pPr marL="0" indent="0" algn="r">
              <a:buNone/>
            </a:pPr>
            <a:r>
              <a:rPr lang="he-IL" sz="2000" b="1" u="sng" dirty="0" smtClean="0"/>
              <a:t>ראיה:</a:t>
            </a:r>
            <a:r>
              <a:rPr lang="he-IL" sz="2000" b="1" dirty="0" smtClean="0"/>
              <a:t> </a:t>
            </a:r>
            <a:r>
              <a:rPr lang="he-IL" sz="2000" dirty="0" smtClean="0"/>
              <a:t>טריכרומטית</a:t>
            </a:r>
            <a:endParaRPr lang="en-US" sz="2000" dirty="0"/>
          </a:p>
        </p:txBody>
      </p:sp>
      <p:pic>
        <p:nvPicPr>
          <p:cNvPr id="22" name="Picture 21"/>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266320" y="1524000"/>
            <a:ext cx="2722459" cy="3251200"/>
          </a:xfrm>
          <a:prstGeom prst="rect">
            <a:avLst/>
          </a:prstGeom>
        </p:spPr>
      </p:pic>
      <p:pic>
        <p:nvPicPr>
          <p:cNvPr id="23" name="Picture 22"/>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914400" y="1535009"/>
            <a:ext cx="2667000" cy="3251201"/>
          </a:xfrm>
          <a:prstGeom prst="rect">
            <a:avLst/>
          </a:prstGeom>
        </p:spPr>
      </p:pic>
    </p:spTree>
    <p:extLst>
      <p:ext uri="{BB962C8B-B14F-4D97-AF65-F5344CB8AC3E}">
        <p14:creationId xmlns="" xmlns:p14="http://schemas.microsoft.com/office/powerpoint/2010/main" val="7718298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a:solidFill>
                  <a:schemeClr val="accent6">
                    <a:lumMod val="75000"/>
                  </a:schemeClr>
                </a:solidFill>
                <a:cs typeface="+mn-cs"/>
              </a:rPr>
              <a:t>ראיית צבעים בקופים</a:t>
            </a:r>
            <a:endParaRPr lang="en-US" b="1" dirty="0">
              <a:solidFill>
                <a:schemeClr val="accent6">
                  <a:lumMod val="75000"/>
                </a:schemeClr>
              </a:solidFill>
              <a:cs typeface="+mn-cs"/>
            </a:endParaRPr>
          </a:p>
        </p:txBody>
      </p:sp>
      <p:sp>
        <p:nvSpPr>
          <p:cNvPr id="3" name="Content Placeholder 2"/>
          <p:cNvSpPr>
            <a:spLocks noGrp="1"/>
          </p:cNvSpPr>
          <p:nvPr>
            <p:ph sz="half" idx="1"/>
          </p:nvPr>
        </p:nvSpPr>
        <p:spPr>
          <a:xfrm>
            <a:off x="4953000" y="1447800"/>
            <a:ext cx="3161097"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err="1"/>
              <a:t>טמרין</a:t>
            </a:r>
            <a:r>
              <a:rPr lang="he-IL" sz="2000" dirty="0"/>
              <a:t> </a:t>
            </a:r>
            <a:r>
              <a:rPr lang="he-IL" sz="2000" dirty="0" err="1"/>
              <a:t>דוגוני</a:t>
            </a:r>
            <a:endParaRPr lang="en-US" sz="2000" dirty="0" smtClean="0"/>
          </a:p>
          <a:p>
            <a:pPr marL="0" indent="0" algn="r">
              <a:buNone/>
            </a:pPr>
            <a:r>
              <a:rPr lang="he-IL" sz="2000" b="1" u="sng" dirty="0" smtClean="0"/>
              <a:t>יבשת:</a:t>
            </a:r>
            <a:r>
              <a:rPr lang="he-IL" sz="2000" b="1" dirty="0" smtClean="0"/>
              <a:t> </a:t>
            </a:r>
            <a:r>
              <a:rPr lang="he-IL" sz="2000" dirty="0" smtClean="0"/>
              <a:t>מרכז ודרום אמריקה</a:t>
            </a:r>
            <a:endParaRPr lang="en-US" sz="2000" dirty="0" smtClean="0"/>
          </a:p>
          <a:p>
            <a:pPr marL="0" indent="0" algn="r">
              <a:buNone/>
            </a:pPr>
            <a:r>
              <a:rPr lang="he-IL" sz="2000" b="1" u="sng" dirty="0" smtClean="0"/>
              <a:t>ראיה:</a:t>
            </a:r>
            <a:r>
              <a:rPr lang="he-IL" sz="2000" b="1" dirty="0" smtClean="0"/>
              <a:t> </a:t>
            </a:r>
            <a:r>
              <a:rPr lang="he-IL" sz="2000" dirty="0" smtClean="0"/>
              <a:t>דיכרומטית</a:t>
            </a:r>
            <a:endParaRPr lang="en-US" sz="2000" dirty="0"/>
          </a:p>
        </p:txBody>
      </p:sp>
      <p:sp>
        <p:nvSpPr>
          <p:cNvPr id="12" name="Content Placeholder 2"/>
          <p:cNvSpPr>
            <a:spLocks noGrp="1"/>
          </p:cNvSpPr>
          <p:nvPr>
            <p:ph sz="half" idx="1"/>
          </p:nvPr>
        </p:nvSpPr>
        <p:spPr>
          <a:xfrm>
            <a:off x="609600" y="1447800"/>
            <a:ext cx="3067251"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a:t>גנון </a:t>
            </a:r>
            <a:r>
              <a:rPr lang="he-IL" sz="2000" dirty="0" err="1"/>
              <a:t>רולוואי</a:t>
            </a:r>
            <a:endParaRPr lang="en-US" sz="2000" dirty="0" smtClean="0"/>
          </a:p>
          <a:p>
            <a:pPr marL="0" indent="0" algn="r">
              <a:buNone/>
            </a:pPr>
            <a:r>
              <a:rPr lang="he-IL" sz="2000" b="1" u="sng" dirty="0" smtClean="0"/>
              <a:t>יבשת:</a:t>
            </a:r>
            <a:r>
              <a:rPr lang="he-IL" sz="2000" b="1" dirty="0" smtClean="0"/>
              <a:t> </a:t>
            </a:r>
            <a:r>
              <a:rPr lang="he-IL" sz="2000" dirty="0" smtClean="0"/>
              <a:t>אפריקה</a:t>
            </a:r>
            <a:endParaRPr lang="en-US" sz="2000" dirty="0" smtClean="0"/>
          </a:p>
          <a:p>
            <a:pPr marL="0" indent="0" algn="r">
              <a:buNone/>
            </a:pPr>
            <a:r>
              <a:rPr lang="he-IL" sz="2000" b="1" u="sng" dirty="0" smtClean="0"/>
              <a:t>ראיה:</a:t>
            </a:r>
            <a:r>
              <a:rPr lang="he-IL" sz="2000" b="1" dirty="0" smtClean="0"/>
              <a:t> </a:t>
            </a:r>
            <a:r>
              <a:rPr lang="he-IL" sz="2000" dirty="0" smtClean="0"/>
              <a:t>טריכרומטית</a:t>
            </a:r>
            <a:endParaRPr lang="en-US" sz="2000" dirty="0"/>
          </a:p>
        </p:txBody>
      </p:sp>
      <p:pic>
        <p:nvPicPr>
          <p:cNvPr id="15" name="Picture 14"/>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295242" y="1533846"/>
            <a:ext cx="2715896" cy="3225600"/>
          </a:xfrm>
          <a:prstGeom prst="rect">
            <a:avLst/>
          </a:prstGeom>
        </p:spPr>
      </p:pic>
      <p:pic>
        <p:nvPicPr>
          <p:cNvPr id="4" name="Picture 3" descr="roloway_monkey_resized.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876964" y="1533846"/>
            <a:ext cx="2715896" cy="3225600"/>
          </a:xfrm>
          <a:prstGeom prst="rect">
            <a:avLst/>
          </a:prstGeom>
        </p:spPr>
      </p:pic>
    </p:spTree>
    <p:extLst>
      <p:ext uri="{BB962C8B-B14F-4D97-AF65-F5344CB8AC3E}">
        <p14:creationId xmlns="" xmlns:p14="http://schemas.microsoft.com/office/powerpoint/2010/main" val="338705579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4495800"/>
          </a:xfrm>
        </p:spPr>
        <p:txBody>
          <a:bodyPr>
            <a:normAutofit fontScale="90000"/>
          </a:bodyPr>
          <a:lstStyle/>
          <a:p>
            <a:r>
              <a:rPr lang="en-US" dirty="0" smtClean="0"/>
              <a:t/>
            </a:r>
            <a:br>
              <a:rPr lang="en-US" dirty="0" smtClean="0"/>
            </a:br>
            <a:r>
              <a:rPr lang="en-US" dirty="0"/>
              <a:t/>
            </a:r>
            <a:br>
              <a:rPr lang="en-US" dirty="0"/>
            </a:br>
            <a:r>
              <a:rPr lang="he-IL" dirty="0" smtClean="0"/>
              <a:t>האם שמתם לב לקשר </a:t>
            </a:r>
            <a:br>
              <a:rPr lang="he-IL" dirty="0" smtClean="0"/>
            </a:br>
            <a:r>
              <a:rPr lang="he-IL" dirty="0" smtClean="0"/>
              <a:t>בין ראיית הצבעים של מיני הקופים השונים ליבשת מוצאם?</a:t>
            </a:r>
            <a:r>
              <a:rPr lang="en-US" dirty="0" smtClean="0"/>
              <a:t/>
            </a:r>
            <a:br>
              <a:rPr lang="en-US" dirty="0" smtClean="0"/>
            </a:br>
            <a:r>
              <a:rPr lang="en-US" dirty="0"/>
              <a:t/>
            </a:r>
            <a:br>
              <a:rPr lang="en-US" dirty="0"/>
            </a:br>
            <a:r>
              <a:rPr lang="en-US" dirty="0" smtClean="0"/>
              <a:t/>
            </a:r>
            <a:br>
              <a:rPr lang="en-US" dirty="0" smtClean="0"/>
            </a:br>
            <a:endParaRPr lang="en-US" dirty="0"/>
          </a:p>
        </p:txBody>
      </p:sp>
    </p:spTree>
    <p:extLst>
      <p:ext uri="{BB962C8B-B14F-4D97-AF65-F5344CB8AC3E}">
        <p14:creationId xmlns="" xmlns:p14="http://schemas.microsoft.com/office/powerpoint/2010/main" val="19215750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762000"/>
          </a:xfrm>
        </p:spPr>
        <p:txBody>
          <a:bodyPr>
            <a:noAutofit/>
          </a:bodyPr>
          <a:lstStyle/>
          <a:p>
            <a:r>
              <a:rPr lang="he-IL" b="1" dirty="0" smtClean="0">
                <a:solidFill>
                  <a:schemeClr val="accent6">
                    <a:lumMod val="75000"/>
                  </a:schemeClr>
                </a:solidFill>
                <a:cs typeface="+mn-cs"/>
              </a:rPr>
              <a:t>הקופים בעולם</a:t>
            </a:r>
            <a:endParaRPr lang="en-US" b="1" dirty="0">
              <a:solidFill>
                <a:schemeClr val="accent6">
                  <a:lumMod val="75000"/>
                </a:schemeClr>
              </a:solidFill>
              <a:cs typeface="+mn-cs"/>
            </a:endParaRPr>
          </a:p>
        </p:txBody>
      </p:sp>
      <p:grpSp>
        <p:nvGrpSpPr>
          <p:cNvPr id="9" name="קבוצה 8"/>
          <p:cNvGrpSpPr/>
          <p:nvPr/>
        </p:nvGrpSpPr>
        <p:grpSpPr>
          <a:xfrm>
            <a:off x="331606" y="1597370"/>
            <a:ext cx="8479429" cy="4976059"/>
            <a:chOff x="331606" y="1597370"/>
            <a:chExt cx="8479429" cy="4976059"/>
          </a:xfrm>
        </p:grpSpPr>
        <p:pic>
          <p:nvPicPr>
            <p:cNvPr id="1026" name="Picture 2" descr="C:\Users\PWhite\Dropbox\Evo-Ed Website\EvoEd_Images\Primate\primates of old world.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457199" y="1600201"/>
              <a:ext cx="3923565" cy="4973228"/>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PWhite\Dropbox\Evo-Ed Website\EvoEd_Images\Primate\primates of new world.png"/>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4838699" y="1600199"/>
              <a:ext cx="3904959" cy="497322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6189044" y="1600199"/>
              <a:ext cx="2554614" cy="584775"/>
            </a:xfrm>
            <a:prstGeom prst="rect">
              <a:avLst/>
            </a:prstGeom>
            <a:solidFill>
              <a:schemeClr val="bg1"/>
            </a:solidFill>
          </p:spPr>
          <p:txBody>
            <a:bodyPr wrap="square" rtlCol="0">
              <a:spAutoFit/>
            </a:bodyPr>
            <a:lstStyle/>
            <a:p>
              <a:pPr algn="r"/>
              <a:r>
                <a:rPr lang="he-IL" sz="3200" b="1" dirty="0" err="1" smtClean="0">
                  <a:solidFill>
                    <a:srgbClr val="00B050"/>
                  </a:solidFill>
                </a:rPr>
                <a:t>ד</a:t>
              </a:r>
              <a:r>
                <a:rPr lang="he-IL" sz="3200" b="1" dirty="0" err="1" smtClean="0">
                  <a:solidFill>
                    <a:srgbClr val="0070C0"/>
                  </a:solidFill>
                </a:rPr>
                <a:t>י</a:t>
              </a:r>
              <a:r>
                <a:rPr lang="he-IL" sz="3200" b="1" dirty="0" err="1" smtClean="0">
                  <a:solidFill>
                    <a:srgbClr val="00B050"/>
                  </a:solidFill>
                </a:rPr>
                <a:t>כ</a:t>
              </a:r>
              <a:r>
                <a:rPr lang="he-IL" sz="3200" b="1" dirty="0" err="1" smtClean="0">
                  <a:solidFill>
                    <a:srgbClr val="0070C0"/>
                  </a:solidFill>
                </a:rPr>
                <a:t>ר</a:t>
              </a:r>
              <a:r>
                <a:rPr lang="he-IL" sz="3200" b="1" dirty="0" err="1" smtClean="0">
                  <a:solidFill>
                    <a:srgbClr val="00B050"/>
                  </a:solidFill>
                </a:rPr>
                <a:t>ו</a:t>
              </a:r>
              <a:r>
                <a:rPr lang="he-IL" sz="3200" b="1" dirty="0" err="1" smtClean="0">
                  <a:solidFill>
                    <a:srgbClr val="0070C0"/>
                  </a:solidFill>
                </a:rPr>
                <a:t>מ</a:t>
              </a:r>
              <a:r>
                <a:rPr lang="he-IL" sz="3200" b="1" dirty="0" err="1" smtClean="0">
                  <a:solidFill>
                    <a:srgbClr val="00B050"/>
                  </a:solidFill>
                </a:rPr>
                <a:t>ט</a:t>
              </a:r>
              <a:r>
                <a:rPr lang="he-IL" sz="3200" b="1" dirty="0" err="1" smtClean="0">
                  <a:solidFill>
                    <a:srgbClr val="0070C0"/>
                  </a:solidFill>
                </a:rPr>
                <a:t>י</a:t>
              </a:r>
              <a:r>
                <a:rPr lang="he-IL" sz="3200" b="1" dirty="0" err="1" smtClean="0">
                  <a:solidFill>
                    <a:srgbClr val="00B050"/>
                  </a:solidFill>
                </a:rPr>
                <a:t>ם</a:t>
              </a:r>
              <a:endParaRPr lang="en-US" sz="3200" b="1" dirty="0">
                <a:solidFill>
                  <a:srgbClr val="00B050"/>
                </a:solidFill>
              </a:endParaRPr>
            </a:p>
          </p:txBody>
        </p:sp>
        <p:sp>
          <p:nvSpPr>
            <p:cNvPr id="6" name="TextBox 5"/>
            <p:cNvSpPr txBox="1"/>
            <p:nvPr/>
          </p:nvSpPr>
          <p:spPr>
            <a:xfrm>
              <a:off x="331606" y="1597370"/>
              <a:ext cx="2554614" cy="584775"/>
            </a:xfrm>
            <a:prstGeom prst="rect">
              <a:avLst/>
            </a:prstGeom>
            <a:solidFill>
              <a:schemeClr val="bg1"/>
            </a:solidFill>
          </p:spPr>
          <p:txBody>
            <a:bodyPr wrap="square" rtlCol="0">
              <a:spAutoFit/>
            </a:bodyPr>
            <a:lstStyle/>
            <a:p>
              <a:pPr algn="r"/>
              <a:r>
                <a:rPr lang="he-IL" sz="3200" b="1" dirty="0" err="1" smtClean="0">
                  <a:solidFill>
                    <a:srgbClr val="0070C0"/>
                  </a:solidFill>
                </a:rPr>
                <a:t>ט</a:t>
              </a:r>
              <a:r>
                <a:rPr lang="he-IL" sz="3200" b="1" dirty="0" err="1" smtClean="0">
                  <a:solidFill>
                    <a:srgbClr val="00B050"/>
                  </a:solidFill>
                </a:rPr>
                <a:t>ר</a:t>
              </a:r>
              <a:r>
                <a:rPr lang="he-IL" sz="3200" b="1" dirty="0" err="1" smtClean="0">
                  <a:solidFill>
                    <a:srgbClr val="FF0000"/>
                  </a:solidFill>
                </a:rPr>
                <a:t>י</a:t>
              </a:r>
              <a:r>
                <a:rPr lang="he-IL" sz="3200" b="1" dirty="0" err="1" smtClean="0">
                  <a:solidFill>
                    <a:srgbClr val="0070C0"/>
                  </a:solidFill>
                </a:rPr>
                <a:t>כ</a:t>
              </a:r>
              <a:r>
                <a:rPr lang="he-IL" sz="3200" b="1" dirty="0" err="1" smtClean="0">
                  <a:solidFill>
                    <a:srgbClr val="00B050"/>
                  </a:solidFill>
                </a:rPr>
                <a:t>ר</a:t>
              </a:r>
              <a:r>
                <a:rPr lang="he-IL" sz="3200" b="1" dirty="0" err="1" smtClean="0">
                  <a:solidFill>
                    <a:srgbClr val="FF0000"/>
                  </a:solidFill>
                </a:rPr>
                <a:t>ו</a:t>
              </a:r>
              <a:r>
                <a:rPr lang="he-IL" sz="3200" b="1" dirty="0" err="1" smtClean="0">
                  <a:solidFill>
                    <a:srgbClr val="0070C0"/>
                  </a:solidFill>
                </a:rPr>
                <a:t>מ</a:t>
              </a:r>
              <a:r>
                <a:rPr lang="he-IL" sz="3200" b="1" dirty="0" err="1" smtClean="0">
                  <a:solidFill>
                    <a:srgbClr val="00B050"/>
                  </a:solidFill>
                </a:rPr>
                <a:t>ט</a:t>
              </a:r>
              <a:r>
                <a:rPr lang="he-IL" sz="3200" b="1" dirty="0" err="1" smtClean="0">
                  <a:solidFill>
                    <a:srgbClr val="FF0000"/>
                  </a:solidFill>
                </a:rPr>
                <a:t>י</a:t>
              </a:r>
              <a:r>
                <a:rPr lang="he-IL" sz="3200" b="1" dirty="0" err="1" smtClean="0">
                  <a:solidFill>
                    <a:srgbClr val="0070C0"/>
                  </a:solidFill>
                </a:rPr>
                <a:t>ם</a:t>
              </a:r>
              <a:endParaRPr lang="en-US" sz="3200" b="1" dirty="0">
                <a:solidFill>
                  <a:srgbClr val="0070C0"/>
                </a:solidFill>
              </a:endParaRPr>
            </a:p>
          </p:txBody>
        </p:sp>
        <p:sp>
          <p:nvSpPr>
            <p:cNvPr id="8" name="TextBox 7"/>
            <p:cNvSpPr txBox="1"/>
            <p:nvPr/>
          </p:nvSpPr>
          <p:spPr>
            <a:xfrm>
              <a:off x="331606" y="5503126"/>
              <a:ext cx="2334592" cy="461665"/>
            </a:xfrm>
            <a:prstGeom prst="rect">
              <a:avLst/>
            </a:prstGeom>
            <a:solidFill>
              <a:schemeClr val="bg1"/>
            </a:solidFill>
          </p:spPr>
          <p:txBody>
            <a:bodyPr wrap="square" rtlCol="0">
              <a:spAutoFit/>
            </a:bodyPr>
            <a:lstStyle/>
            <a:p>
              <a:r>
                <a:rPr lang="he-IL" sz="2400" b="1" dirty="0" smtClean="0"/>
                <a:t>אפריקה ואסיה</a:t>
              </a:r>
            </a:p>
          </p:txBody>
        </p:sp>
        <p:sp>
          <p:nvSpPr>
            <p:cNvPr id="5" name="TextBox 4"/>
            <p:cNvSpPr txBox="1"/>
            <p:nvPr/>
          </p:nvSpPr>
          <p:spPr>
            <a:xfrm>
              <a:off x="6554804" y="5455002"/>
              <a:ext cx="2256231" cy="461665"/>
            </a:xfrm>
            <a:prstGeom prst="rect">
              <a:avLst/>
            </a:prstGeom>
            <a:solidFill>
              <a:schemeClr val="bg1"/>
            </a:solidFill>
          </p:spPr>
          <p:txBody>
            <a:bodyPr wrap="square" rtlCol="0">
              <a:spAutoFit/>
            </a:bodyPr>
            <a:lstStyle/>
            <a:p>
              <a:pPr algn="r"/>
              <a:r>
                <a:rPr lang="he-IL" sz="2400" b="1" dirty="0" smtClean="0"/>
                <a:t>דרום אמריקה</a:t>
              </a:r>
              <a:endParaRPr lang="en-US" sz="2400" b="1" dirty="0"/>
            </a:p>
          </p:txBody>
        </p:sp>
        <p:sp>
          <p:nvSpPr>
            <p:cNvPr id="3" name="מלבן 2"/>
            <p:cNvSpPr/>
            <p:nvPr/>
          </p:nvSpPr>
          <p:spPr>
            <a:xfrm>
              <a:off x="577516" y="6092792"/>
              <a:ext cx="2308704" cy="48063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 xmlns:p14="http://schemas.microsoft.com/office/powerpoint/2010/main" val="140603117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65912"/>
          </a:xfrm>
        </p:spPr>
        <p:txBody>
          <a:bodyPr>
            <a:normAutofit/>
          </a:bodyPr>
          <a:lstStyle/>
          <a:p>
            <a:r>
              <a:rPr lang="he-IL" sz="3600" b="1" dirty="0" smtClean="0">
                <a:cs typeface="+mn-cs"/>
              </a:rPr>
              <a:t>שאלה:</a:t>
            </a:r>
            <a:endParaRPr lang="en-US" sz="3600" b="1" dirty="0">
              <a:cs typeface="+mn-cs"/>
            </a:endParaRPr>
          </a:p>
        </p:txBody>
      </p:sp>
      <p:sp>
        <p:nvSpPr>
          <p:cNvPr id="3" name="Content Placeholder 2"/>
          <p:cNvSpPr>
            <a:spLocks noGrp="1"/>
          </p:cNvSpPr>
          <p:nvPr>
            <p:ph sz="half" idx="1"/>
          </p:nvPr>
        </p:nvSpPr>
        <p:spPr>
          <a:xfrm>
            <a:off x="731520" y="973047"/>
            <a:ext cx="7802880" cy="2323489"/>
          </a:xfrm>
        </p:spPr>
        <p:txBody>
          <a:bodyPr/>
          <a:lstStyle/>
          <a:p>
            <a:pPr algn="r" rtl="1">
              <a:lnSpc>
                <a:spcPct val="150000"/>
              </a:lnSpc>
              <a:buFontTx/>
              <a:buChar char="-"/>
            </a:pPr>
            <a:r>
              <a:rPr lang="he-IL" dirty="0" smtClean="0"/>
              <a:t>למה לרוב קופי דרום אמריקה יש ראיה דיכרומטית, בעוד לרוב קופי אפריקה ואסיה יש ראיה טריכרומטית?</a:t>
            </a:r>
            <a:endParaRPr lang="en-US" dirty="0" smtClean="0"/>
          </a:p>
        </p:txBody>
      </p:sp>
      <p:pic>
        <p:nvPicPr>
          <p:cNvPr id="4" name="Picture 3" descr="2013-03-17_11-22-39.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28600" y="2685546"/>
            <a:ext cx="8706224" cy="4067865"/>
          </a:xfrm>
          <a:prstGeom prst="rect">
            <a:avLst/>
          </a:prstGeom>
        </p:spPr>
      </p:pic>
    </p:spTree>
    <p:extLst>
      <p:ext uri="{BB962C8B-B14F-4D97-AF65-F5344CB8AC3E}">
        <p14:creationId xmlns="" xmlns:p14="http://schemas.microsoft.com/office/powerpoint/2010/main" val="3285252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5899" y="741146"/>
            <a:ext cx="7334450" cy="1661993"/>
          </a:xfrm>
          <a:prstGeom prst="rect">
            <a:avLst/>
          </a:prstGeom>
          <a:noFill/>
        </p:spPr>
        <p:txBody>
          <a:bodyPr wrap="square" rtlCol="0">
            <a:spAutoFit/>
          </a:bodyPr>
          <a:lstStyle/>
          <a:p>
            <a:pPr algn="ctr" rtl="1"/>
            <a:r>
              <a:rPr lang="he-IL" sz="2400" dirty="0" smtClean="0"/>
              <a:t>מבין יונקי </a:t>
            </a:r>
            <a:r>
              <a:rPr lang="he-IL" sz="2400" dirty="0"/>
              <a:t>השליה, רק בין הפרימאטים (סדרת </a:t>
            </a:r>
            <a:r>
              <a:rPr lang="he-IL" sz="2400" dirty="0" smtClean="0"/>
              <a:t>הקופאים)</a:t>
            </a:r>
            <a:r>
              <a:rPr lang="en-US" sz="2400" dirty="0" smtClean="0"/>
              <a:t/>
            </a:r>
            <a:br>
              <a:rPr lang="en-US" sz="2400" dirty="0" smtClean="0"/>
            </a:br>
            <a:r>
              <a:rPr lang="he-IL" sz="2400" dirty="0" smtClean="0"/>
              <a:t>ישנם </a:t>
            </a:r>
            <a:r>
              <a:rPr lang="he-IL" sz="2400" dirty="0"/>
              <a:t>בעלי ראיה טריכרומטית</a:t>
            </a:r>
            <a:r>
              <a:rPr lang="he-IL" sz="2400" dirty="0" smtClean="0"/>
              <a:t>.</a:t>
            </a:r>
          </a:p>
          <a:p>
            <a:pPr algn="ctr" rtl="1"/>
            <a:endParaRPr lang="en-US" dirty="0"/>
          </a:p>
          <a:p>
            <a:pPr algn="ctr" rtl="1"/>
            <a:r>
              <a:rPr lang="he-IL" dirty="0" smtClean="0"/>
              <a:t>לשאר יונקי השליה יש </a:t>
            </a:r>
            <a:r>
              <a:rPr lang="he-IL" dirty="0"/>
              <a:t>ראיה מונוכרומטית או דיכרומטית</a:t>
            </a:r>
            <a:r>
              <a:rPr lang="he-IL" dirty="0" smtClean="0"/>
              <a:t>.</a:t>
            </a:r>
            <a:endParaRPr lang="he-IL" dirty="0"/>
          </a:p>
          <a:p>
            <a:pPr algn="ctr"/>
            <a:endParaRPr lang="en-US" dirty="0"/>
          </a:p>
        </p:txBody>
      </p:sp>
      <p:pic>
        <p:nvPicPr>
          <p:cNvPr id="3" name="תמונה 2"/>
          <p:cNvPicPr>
            <a:picLocks noChangeAspect="1"/>
          </p:cNvPicPr>
          <p:nvPr/>
        </p:nvPicPr>
        <p:blipFill>
          <a:blip r:embed="rId2" cstate="email"/>
          <a:stretch>
            <a:fillRect/>
          </a:stretch>
        </p:blipFill>
        <p:spPr>
          <a:xfrm>
            <a:off x="2502543" y="1996236"/>
            <a:ext cx="4273666" cy="4694327"/>
          </a:xfrm>
          <a:prstGeom prst="rect">
            <a:avLst/>
          </a:prstGeom>
        </p:spPr>
      </p:pic>
      <p:sp>
        <p:nvSpPr>
          <p:cNvPr id="4" name="לחצן פעולה: קדימה או הבא 3">
            <a:hlinkClick r:id="rId3"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8476" y="6487427"/>
            <a:ext cx="2464067" cy="276999"/>
          </a:xfrm>
          <a:prstGeom prst="rect">
            <a:avLst/>
          </a:prstGeom>
          <a:noFill/>
        </p:spPr>
        <p:txBody>
          <a:bodyPr wrap="square" rtlCol="0">
            <a:spAutoFit/>
          </a:bodyPr>
          <a:lstStyle/>
          <a:p>
            <a:r>
              <a:rPr lang="he-IL" sz="1200" b="1" dirty="0" smtClean="0">
                <a:solidFill>
                  <a:schemeClr val="tx2">
                    <a:lumMod val="75000"/>
                  </a:schemeClr>
                </a:solidFill>
              </a:rPr>
              <a:t>חזרה לתוכן העניינים</a:t>
            </a:r>
            <a:endParaRPr lang="en-US" sz="1200" b="1" dirty="0">
              <a:solidFill>
                <a:schemeClr val="tx2">
                  <a:lumMod val="75000"/>
                </a:schemeClr>
              </a:solidFill>
            </a:endParaRPr>
          </a:p>
        </p:txBody>
      </p:sp>
    </p:spTree>
    <p:extLst>
      <p:ext uri="{BB962C8B-B14F-4D97-AF65-F5344CB8AC3E}">
        <p14:creationId xmlns="" xmlns:p14="http://schemas.microsoft.com/office/powerpoint/2010/main" val="10586877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08522" y="465873"/>
            <a:ext cx="7170821" cy="6340197"/>
          </a:xfrm>
          <a:prstGeom prst="rect">
            <a:avLst/>
          </a:prstGeom>
          <a:noFill/>
        </p:spPr>
        <p:txBody>
          <a:bodyPr wrap="square" rtlCol="0">
            <a:spAutoFit/>
          </a:bodyPr>
          <a:lstStyle/>
          <a:p>
            <a:pPr algn="ctr" rtl="1"/>
            <a:r>
              <a:rPr lang="he-IL" sz="2800" b="1" dirty="0" err="1" smtClean="0">
                <a:solidFill>
                  <a:schemeClr val="accent6">
                    <a:lumMod val="75000"/>
                  </a:schemeClr>
                </a:solidFill>
              </a:rPr>
              <a:t>סאיטו</a:t>
            </a:r>
            <a:r>
              <a:rPr lang="he-IL" sz="2800" b="1" dirty="0" smtClean="0">
                <a:solidFill>
                  <a:schemeClr val="accent6">
                    <a:lumMod val="75000"/>
                  </a:schemeClr>
                </a:solidFill>
              </a:rPr>
              <a:t> </a:t>
            </a:r>
            <a:r>
              <a:rPr lang="he-IL" sz="2800" b="1" dirty="0" err="1" smtClean="0">
                <a:solidFill>
                  <a:schemeClr val="accent6">
                    <a:lumMod val="75000"/>
                  </a:schemeClr>
                </a:solidFill>
              </a:rPr>
              <a:t>וחובריו</a:t>
            </a:r>
            <a:r>
              <a:rPr lang="he-IL" sz="2800" b="1" dirty="0" smtClean="0">
                <a:solidFill>
                  <a:schemeClr val="accent6">
                    <a:lumMod val="75000"/>
                  </a:schemeClr>
                </a:solidFill>
              </a:rPr>
              <a:t> מציעים </a:t>
            </a:r>
            <a:endParaRPr lang="en-US" sz="2800" b="1" dirty="0" smtClean="0">
              <a:solidFill>
                <a:schemeClr val="accent6">
                  <a:lumMod val="75000"/>
                </a:schemeClr>
              </a:solidFill>
            </a:endParaRPr>
          </a:p>
          <a:p>
            <a:pPr algn="ctr" rtl="1"/>
            <a:r>
              <a:rPr lang="he-IL" sz="3600" b="1" dirty="0" smtClean="0">
                <a:solidFill>
                  <a:schemeClr val="accent6">
                    <a:lumMod val="75000"/>
                  </a:schemeClr>
                </a:solidFill>
              </a:rPr>
              <a:t>קשר בין סוג הראייה לסוג המזון:</a:t>
            </a:r>
          </a:p>
          <a:p>
            <a:pPr algn="r" rtl="1"/>
            <a:endParaRPr lang="he-IL" dirty="0"/>
          </a:p>
          <a:p>
            <a:pPr algn="r" rtl="1"/>
            <a:endParaRPr lang="he-IL" dirty="0" smtClean="0"/>
          </a:p>
          <a:p>
            <a:pPr algn="r" rtl="1"/>
            <a:r>
              <a:rPr lang="he-IL" dirty="0" smtClean="0"/>
              <a:t>קופי אפריקה ואסיה ניזונים באופן כמעט בלעדי מפירות ועלים. במצב זה ישנו יתרון לראייה הטריכרומטית המאפשרת זיהוי של העלים המזינים יותר ושל הפירות הבשלים.</a:t>
            </a:r>
          </a:p>
          <a:p>
            <a:pPr algn="r" rtl="1"/>
            <a:endParaRPr lang="he-IL" dirty="0" smtClean="0"/>
          </a:p>
          <a:p>
            <a:pPr algn="r" rtl="1"/>
            <a:endParaRPr lang="he-IL" dirty="0" smtClean="0"/>
          </a:p>
          <a:p>
            <a:pPr algn="r" rtl="1"/>
            <a:endParaRPr lang="he-IL" dirty="0"/>
          </a:p>
          <a:p>
            <a:pPr algn="r" rtl="1"/>
            <a:endParaRPr lang="he-IL" dirty="0" smtClean="0"/>
          </a:p>
          <a:p>
            <a:pPr algn="r" rtl="1"/>
            <a:endParaRPr lang="he-IL" dirty="0" smtClean="0"/>
          </a:p>
          <a:p>
            <a:pPr algn="r" rtl="1"/>
            <a:endParaRPr lang="he-IL" dirty="0"/>
          </a:p>
          <a:p>
            <a:pPr algn="r" rtl="1"/>
            <a:endParaRPr lang="he-IL" dirty="0" smtClean="0"/>
          </a:p>
          <a:p>
            <a:pPr algn="r" rtl="1"/>
            <a:endParaRPr lang="he-IL" dirty="0"/>
          </a:p>
          <a:p>
            <a:pPr algn="r" rtl="1"/>
            <a:endParaRPr lang="he-IL" dirty="0" smtClean="0"/>
          </a:p>
          <a:p>
            <a:pPr algn="r" rtl="1"/>
            <a:r>
              <a:rPr lang="he-IL" dirty="0" smtClean="0"/>
              <a:t>קופי דרום אמריקה ניזונים בנוסף לפירות, גם מחרקים וחולייתנים קטנים. כמו כן נפוצים בדרום אמריקה עצי פיקוס ותמר שפירותיהם ירוקים-חומים. במצב זה ישנו יתרון לראייה הדיכרומטית המאפשרת זיהוי של בע"ח מוסווים המשמשים כמזון, וזיהוי של פירות שצבעם איננו שונה מאד מצבעי העלים והגזע.</a:t>
            </a:r>
          </a:p>
          <a:p>
            <a:pPr algn="r" rtl="1"/>
            <a:endParaRPr lang="en-US" dirty="0"/>
          </a:p>
        </p:txBody>
      </p:sp>
      <p:grpSp>
        <p:nvGrpSpPr>
          <p:cNvPr id="2" name="קבוצה 1"/>
          <p:cNvGrpSpPr/>
          <p:nvPr/>
        </p:nvGrpSpPr>
        <p:grpSpPr>
          <a:xfrm>
            <a:off x="2271562" y="3090148"/>
            <a:ext cx="4533499" cy="1963554"/>
            <a:chOff x="2271562" y="2762888"/>
            <a:chExt cx="4533499" cy="1963554"/>
          </a:xfrm>
        </p:grpSpPr>
        <p:pic>
          <p:nvPicPr>
            <p:cNvPr id="6" name="תמונה 5"/>
            <p:cNvPicPr>
              <a:picLocks noChangeAspect="1"/>
            </p:cNvPicPr>
            <p:nvPr/>
          </p:nvPicPr>
          <p:blipFill rotWithShape="1">
            <a:blip r:embed="rId2" cstate="email"/>
            <a:srcRect/>
            <a:stretch/>
          </p:blipFill>
          <p:spPr>
            <a:xfrm>
              <a:off x="2271562" y="2762888"/>
              <a:ext cx="2271562" cy="1963554"/>
            </a:xfrm>
            <a:prstGeom prst="rect">
              <a:avLst/>
            </a:prstGeom>
          </p:spPr>
        </p:pic>
        <p:pic>
          <p:nvPicPr>
            <p:cNvPr id="8" name="תמונה 7"/>
            <p:cNvPicPr>
              <a:picLocks noChangeAspect="1"/>
            </p:cNvPicPr>
            <p:nvPr/>
          </p:nvPicPr>
          <p:blipFill rotWithShape="1">
            <a:blip r:embed="rId3" cstate="email"/>
            <a:srcRect/>
            <a:stretch/>
          </p:blipFill>
          <p:spPr>
            <a:xfrm>
              <a:off x="4543124" y="2762888"/>
              <a:ext cx="2261937" cy="1963554"/>
            </a:xfrm>
            <a:prstGeom prst="rect">
              <a:avLst/>
            </a:prstGeom>
          </p:spPr>
        </p:pic>
      </p:grpSp>
      <p:sp>
        <p:nvSpPr>
          <p:cNvPr id="9" name="TextBox 8"/>
          <p:cNvSpPr txBox="1"/>
          <p:nvPr/>
        </p:nvSpPr>
        <p:spPr>
          <a:xfrm>
            <a:off x="-67378" y="6652182"/>
            <a:ext cx="3243713" cy="215444"/>
          </a:xfrm>
          <a:prstGeom prst="rect">
            <a:avLst/>
          </a:prstGeom>
          <a:noFill/>
        </p:spPr>
        <p:txBody>
          <a:bodyPr wrap="square" rtlCol="0">
            <a:spAutoFit/>
          </a:bodyPr>
          <a:lstStyle/>
          <a:p>
            <a:pPr algn="r" rtl="1"/>
            <a:r>
              <a:rPr lang="he-IL" sz="800" dirty="0" smtClean="0"/>
              <a:t>למאמר המלא: </a:t>
            </a:r>
            <a:r>
              <a:rPr lang="en-US" sz="800" dirty="0">
                <a:hlinkClick r:id="rId4"/>
              </a:rPr>
              <a:t>http://</a:t>
            </a:r>
            <a:r>
              <a:rPr lang="en-US" sz="800" dirty="0" smtClean="0">
                <a:hlinkClick r:id="rId4"/>
              </a:rPr>
              <a:t>onlinelibrary.wiley.com/doi/10.1002/ajp.20197/pdf</a:t>
            </a:r>
            <a:endParaRPr lang="he-IL" sz="800" dirty="0"/>
          </a:p>
        </p:txBody>
      </p:sp>
      <p:sp>
        <p:nvSpPr>
          <p:cNvPr id="10" name="לחצן פעולה: קדימה או הבא 9">
            <a:hlinkClick r:id="rId5"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6242375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3019" y="375385"/>
            <a:ext cx="7498080" cy="6324808"/>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pPr algn="r" rtl="1">
              <a:lnSpc>
                <a:spcPct val="150000"/>
              </a:lnSpc>
            </a:pPr>
            <a:r>
              <a:rPr lang="he-IL" b="1" dirty="0" smtClean="0"/>
              <a:t>הרחבה:</a:t>
            </a:r>
          </a:p>
          <a:p>
            <a:pPr algn="r" rtl="1">
              <a:lnSpc>
                <a:spcPct val="150000"/>
              </a:lnSpc>
            </a:pPr>
            <a:endParaRPr lang="he-IL" dirty="0" smtClean="0"/>
          </a:p>
          <a:p>
            <a:pPr algn="r" rtl="1">
              <a:lnSpc>
                <a:spcPct val="150000"/>
              </a:lnSpc>
            </a:pPr>
            <a:r>
              <a:rPr lang="he-IL" dirty="0" smtClean="0"/>
              <a:t>תהליך אבולוציוני שבו שני מינים מגיבים זה להשתנות של זה נקרא </a:t>
            </a:r>
            <a:r>
              <a:rPr lang="he-IL" b="1" dirty="0" smtClean="0"/>
              <a:t>קו-אבולוציה</a:t>
            </a:r>
            <a:r>
              <a:rPr lang="he-IL" dirty="0" smtClean="0"/>
              <a:t>. בתהליך כזה, כאשר המין האחד </a:t>
            </a:r>
            <a:r>
              <a:rPr lang="he-IL" dirty="0"/>
              <a:t>מתפתח אבולוציונית הוא משפיע בדרך של סלקציה על האבולוציה של השני ולהיפך.</a:t>
            </a:r>
            <a:endParaRPr lang="he-IL" dirty="0" smtClean="0"/>
          </a:p>
          <a:p>
            <a:pPr algn="r" rtl="1">
              <a:lnSpc>
                <a:spcPct val="150000"/>
              </a:lnSpc>
            </a:pPr>
            <a:r>
              <a:rPr lang="he-IL" dirty="0" smtClean="0"/>
              <a:t>הוצע, </a:t>
            </a:r>
            <a:r>
              <a:rPr lang="he-IL" dirty="0" err="1" smtClean="0"/>
              <a:t>שהיתה</a:t>
            </a:r>
            <a:r>
              <a:rPr lang="he-IL" dirty="0" smtClean="0"/>
              <a:t> קו-אבולוציה של הפרימאטים ועצי הפרי. באלו התפתחה ראייה טריכרומטית ובאלו התפתח שינוי הצבע בפירות מבשילים. </a:t>
            </a:r>
          </a:p>
          <a:p>
            <a:pPr algn="r" rtl="1">
              <a:lnSpc>
                <a:spcPct val="150000"/>
              </a:lnSpc>
            </a:pPr>
            <a:endParaRPr lang="he-IL" dirty="0"/>
          </a:p>
          <a:p>
            <a:pPr algn="r" rtl="1">
              <a:lnSpc>
                <a:spcPct val="150000"/>
              </a:lnSpc>
            </a:pPr>
            <a:endParaRPr lang="he-IL" dirty="0" smtClean="0"/>
          </a:p>
          <a:p>
            <a:pPr algn="r" rtl="1">
              <a:lnSpc>
                <a:spcPct val="150000"/>
              </a:lnSpc>
            </a:pPr>
            <a:endParaRPr lang="he-IL" dirty="0"/>
          </a:p>
          <a:p>
            <a:pPr algn="r" rtl="1">
              <a:lnSpc>
                <a:spcPct val="150000"/>
              </a:lnSpc>
            </a:pPr>
            <a:endParaRPr lang="he-IL" dirty="0" smtClean="0"/>
          </a:p>
          <a:p>
            <a:pPr algn="r" rtl="1">
              <a:lnSpc>
                <a:spcPct val="150000"/>
              </a:lnSpc>
            </a:pPr>
            <a:endParaRPr lang="he-IL" dirty="0" smtClean="0"/>
          </a:p>
          <a:p>
            <a:pPr algn="r" rtl="1">
              <a:lnSpc>
                <a:spcPct val="150000"/>
              </a:lnSpc>
            </a:pPr>
            <a:endParaRPr lang="he-IL" dirty="0" smtClean="0"/>
          </a:p>
          <a:p>
            <a:pPr algn="r" rtl="1">
              <a:lnSpc>
                <a:spcPct val="150000"/>
              </a:lnSpc>
            </a:pPr>
            <a:r>
              <a:rPr lang="he-IL" dirty="0" smtClean="0"/>
              <a:t>חישבו: מה היתרון האבולוציוני של עץ שפרימאטים מזהים בקלות את פירותיו? ומה היתרון בכך שהפירות מזוהים רק לאחר שהבשילו?</a:t>
            </a:r>
            <a:endParaRPr lang="en-US" dirty="0"/>
          </a:p>
        </p:txBody>
      </p:sp>
      <p:pic>
        <p:nvPicPr>
          <p:cNvPr id="5" name="תמונה 4"/>
          <p:cNvPicPr>
            <a:picLocks noChangeAspect="1"/>
          </p:cNvPicPr>
          <p:nvPr/>
        </p:nvPicPr>
        <p:blipFill>
          <a:blip r:embed="rId2" cstate="email"/>
          <a:stretch>
            <a:fillRect/>
          </a:stretch>
        </p:blipFill>
        <p:spPr>
          <a:xfrm>
            <a:off x="2914048" y="3429000"/>
            <a:ext cx="3056021" cy="2292016"/>
          </a:xfrm>
          <a:prstGeom prst="rect">
            <a:avLst/>
          </a:prstGeom>
        </p:spPr>
      </p:pic>
    </p:spTree>
    <p:extLst>
      <p:ext uri="{BB962C8B-B14F-4D97-AF65-F5344CB8AC3E}">
        <p14:creationId xmlns="" xmlns:p14="http://schemas.microsoft.com/office/powerpoint/2010/main" val="28658711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609600" y="2209800"/>
            <a:ext cx="1609436" cy="3220485"/>
          </a:xfrm>
          <a:prstGeom prst="rect">
            <a:avLst/>
          </a:prstGeom>
        </p:spPr>
      </p:pic>
      <p:sp>
        <p:nvSpPr>
          <p:cNvPr id="7" name="Title 6"/>
          <p:cNvSpPr>
            <a:spLocks noGrp="1"/>
          </p:cNvSpPr>
          <p:nvPr>
            <p:ph type="title"/>
          </p:nvPr>
        </p:nvSpPr>
        <p:spPr>
          <a:xfrm>
            <a:off x="457200" y="228600"/>
            <a:ext cx="8229600" cy="1676400"/>
          </a:xfrm>
        </p:spPr>
        <p:txBody>
          <a:bodyPr>
            <a:normAutofit/>
          </a:bodyPr>
          <a:lstStyle/>
          <a:p>
            <a:r>
              <a:rPr lang="he-IL" b="1" dirty="0" smtClean="0">
                <a:solidFill>
                  <a:schemeClr val="accent4">
                    <a:lumMod val="75000"/>
                  </a:schemeClr>
                </a:solidFill>
                <a:cs typeface="+mn-cs"/>
              </a:rPr>
              <a:t>הגנטיקה של ראיית צבעים בקופים</a:t>
            </a:r>
            <a:endParaRPr lang="en-US" b="1" dirty="0">
              <a:solidFill>
                <a:schemeClr val="accent4">
                  <a:lumMod val="75000"/>
                </a:schemeClr>
              </a:solidFill>
              <a:cs typeface="+mn-cs"/>
            </a:endParaRPr>
          </a:p>
        </p:txBody>
      </p:sp>
      <p:pic>
        <p:nvPicPr>
          <p:cNvPr id="10" name="Picture 9"/>
          <p:cNvPicPr>
            <a:picLocks noChangeAspect="1"/>
          </p:cNvPicPr>
          <p:nvPr/>
        </p:nvPicPr>
        <p:blipFill>
          <a:blip r:embed="rId4" cstate="email"/>
          <a:stretch>
            <a:fillRect/>
          </a:stretch>
        </p:blipFill>
        <p:spPr>
          <a:xfrm flipH="1">
            <a:off x="6900977" y="2209801"/>
            <a:ext cx="1557221" cy="3220484"/>
          </a:xfrm>
          <a:prstGeom prst="rect">
            <a:avLst/>
          </a:prstGeom>
        </p:spPr>
      </p:pic>
      <p:cxnSp>
        <p:nvCxnSpPr>
          <p:cNvPr id="6" name="Straight Connector 5"/>
          <p:cNvCxnSpPr/>
          <p:nvPr/>
        </p:nvCxnSpPr>
        <p:spPr>
          <a:xfrm>
            <a:off x="6900981" y="2209801"/>
            <a:ext cx="0" cy="32135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5" cstate="email"/>
          <a:stretch>
            <a:fillRect/>
          </a:stretch>
        </p:blipFill>
        <p:spPr>
          <a:xfrm>
            <a:off x="2063750" y="2209799"/>
            <a:ext cx="4916606" cy="3220485"/>
          </a:xfrm>
          <a:prstGeom prst="rect">
            <a:avLst/>
          </a:prstGeom>
        </p:spPr>
      </p:pic>
    </p:spTree>
    <p:extLst>
      <p:ext uri="{BB962C8B-B14F-4D97-AF65-F5344CB8AC3E}">
        <p14:creationId xmlns="" xmlns:p14="http://schemas.microsoft.com/office/powerpoint/2010/main" val="5116295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4">
                    <a:lumMod val="75000"/>
                  </a:schemeClr>
                </a:solidFill>
                <a:cs typeface="+mn-cs"/>
              </a:rPr>
              <a:t>הגנטיקה של ראיית צבעים</a:t>
            </a:r>
            <a:endParaRPr lang="en-US" b="1" dirty="0">
              <a:solidFill>
                <a:schemeClr val="accent4">
                  <a:lumMod val="75000"/>
                </a:schemeClr>
              </a:solidFill>
              <a:cs typeface="+mn-cs"/>
            </a:endParaRPr>
          </a:p>
        </p:txBody>
      </p:sp>
      <p:sp>
        <p:nvSpPr>
          <p:cNvPr id="3" name="Content Placeholder 2"/>
          <p:cNvSpPr>
            <a:spLocks noGrp="1"/>
          </p:cNvSpPr>
          <p:nvPr>
            <p:ph idx="1"/>
          </p:nvPr>
        </p:nvSpPr>
        <p:spPr/>
        <p:txBody>
          <a:bodyPr/>
          <a:lstStyle/>
          <a:p>
            <a:pPr algn="r" rtl="1"/>
            <a:r>
              <a:rPr lang="he-IL" dirty="0" smtClean="0"/>
              <a:t>קטע ה-</a:t>
            </a:r>
            <a:r>
              <a:rPr lang="en-US" dirty="0" smtClean="0"/>
              <a:t>DNA</a:t>
            </a:r>
            <a:r>
              <a:rPr lang="he-IL" dirty="0" smtClean="0"/>
              <a:t> המקודד לחלבון </a:t>
            </a:r>
            <a:r>
              <a:rPr lang="he-IL" dirty="0" err="1" smtClean="0"/>
              <a:t>אופסין</a:t>
            </a:r>
            <a:r>
              <a:rPr lang="he-IL" dirty="0" smtClean="0"/>
              <a:t> נקרא הגן </a:t>
            </a:r>
            <a:r>
              <a:rPr lang="he-IL" dirty="0" err="1" smtClean="0"/>
              <a:t>לאופסין</a:t>
            </a:r>
            <a:r>
              <a:rPr lang="he-IL" dirty="0" smtClean="0"/>
              <a:t>.</a:t>
            </a:r>
            <a:endParaRPr lang="en-US" dirty="0"/>
          </a:p>
        </p:txBody>
      </p:sp>
      <p:pic>
        <p:nvPicPr>
          <p:cNvPr id="6146" name="Picture 2" descr="C:\Users\PWhite\Dropbox\Evo-Ed Website\EvoEd_Images\ChromToGene.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1878558" y="2971800"/>
            <a:ext cx="5523133" cy="34260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5999426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4">
                    <a:lumMod val="75000"/>
                  </a:schemeClr>
                </a:solidFill>
                <a:cs typeface="+mn-cs"/>
              </a:rPr>
              <a:t>מיקום הגנים </a:t>
            </a:r>
            <a:r>
              <a:rPr lang="he-IL" b="1" dirty="0" err="1" smtClean="0">
                <a:solidFill>
                  <a:schemeClr val="accent4">
                    <a:lumMod val="75000"/>
                  </a:schemeClr>
                </a:solidFill>
                <a:cs typeface="+mn-cs"/>
              </a:rPr>
              <a:t>לאופסין</a:t>
            </a:r>
            <a:endParaRPr lang="en-US" b="1" dirty="0">
              <a:solidFill>
                <a:schemeClr val="accent4">
                  <a:lumMod val="75000"/>
                </a:schemeClr>
              </a:solidFill>
              <a:cs typeface="+mn-cs"/>
            </a:endParaRPr>
          </a:p>
        </p:txBody>
      </p:sp>
      <p:sp>
        <p:nvSpPr>
          <p:cNvPr id="3" name="Content Placeholder 2"/>
          <p:cNvSpPr>
            <a:spLocks noGrp="1"/>
          </p:cNvSpPr>
          <p:nvPr>
            <p:ph idx="1"/>
          </p:nvPr>
        </p:nvSpPr>
        <p:spPr>
          <a:xfrm>
            <a:off x="5938787" y="1645243"/>
            <a:ext cx="2971619" cy="4827221"/>
          </a:xfrm>
        </p:spPr>
        <p:txBody>
          <a:bodyPr>
            <a:normAutofit/>
          </a:bodyPr>
          <a:lstStyle/>
          <a:p>
            <a:pPr marL="0" indent="0" algn="r" rtl="1">
              <a:buNone/>
            </a:pPr>
            <a:r>
              <a:rPr lang="he-IL" sz="2400" dirty="0" smtClean="0"/>
              <a:t>הגן המקודד </a:t>
            </a:r>
            <a:r>
              <a:rPr lang="he-IL" sz="2400" dirty="0" err="1" smtClean="0"/>
              <a:t>לאופסין</a:t>
            </a:r>
            <a:r>
              <a:rPr lang="he-IL" sz="2400" dirty="0" smtClean="0"/>
              <a:t> "</a:t>
            </a:r>
            <a:r>
              <a:rPr lang="he-IL" sz="2400" dirty="0" smtClean="0">
                <a:solidFill>
                  <a:srgbClr val="0070C0"/>
                </a:solidFill>
              </a:rPr>
              <a:t>הכחול</a:t>
            </a:r>
            <a:r>
              <a:rPr lang="he-IL" sz="2400" dirty="0" smtClean="0"/>
              <a:t>" נמצא על כרומוזום 7.</a:t>
            </a:r>
            <a:endParaRPr lang="en-US" sz="2400" dirty="0" smtClean="0"/>
          </a:p>
          <a:p>
            <a:pPr marL="0" indent="0" algn="r" rtl="1">
              <a:buNone/>
            </a:pPr>
            <a:endParaRPr lang="en-US" sz="2400" dirty="0" smtClean="0"/>
          </a:p>
          <a:p>
            <a:pPr marL="0" indent="0" algn="r" rtl="1">
              <a:buNone/>
            </a:pPr>
            <a:r>
              <a:rPr lang="he-IL" sz="2400" dirty="0" smtClean="0"/>
              <a:t>הגנים המקודדים </a:t>
            </a:r>
            <a:r>
              <a:rPr lang="he-IL" sz="2400" dirty="0" err="1" smtClean="0"/>
              <a:t>לאופסין</a:t>
            </a:r>
            <a:r>
              <a:rPr lang="he-IL" sz="2400" dirty="0" smtClean="0"/>
              <a:t> "</a:t>
            </a:r>
            <a:r>
              <a:rPr lang="he-IL" sz="2400" dirty="0" smtClean="0">
                <a:solidFill>
                  <a:srgbClr val="00B050"/>
                </a:solidFill>
              </a:rPr>
              <a:t>הירוק</a:t>
            </a:r>
            <a:r>
              <a:rPr lang="he-IL" sz="2400" dirty="0" smtClean="0"/>
              <a:t>" </a:t>
            </a:r>
            <a:r>
              <a:rPr lang="he-IL" sz="2400" dirty="0" err="1" smtClean="0"/>
              <a:t>ולאופסין</a:t>
            </a:r>
            <a:r>
              <a:rPr lang="he-IL" sz="2400" dirty="0" smtClean="0"/>
              <a:t> "</a:t>
            </a:r>
            <a:r>
              <a:rPr lang="he-IL" sz="2400" dirty="0" smtClean="0">
                <a:solidFill>
                  <a:srgbClr val="FF0000"/>
                </a:solidFill>
              </a:rPr>
              <a:t>האדום</a:t>
            </a:r>
            <a:r>
              <a:rPr lang="he-IL" sz="2400" dirty="0" smtClean="0"/>
              <a:t>" נמצאים שניהם על כרומוזום </a:t>
            </a:r>
            <a:r>
              <a:rPr lang="en-US" sz="2400" dirty="0" smtClean="0"/>
              <a:t>X</a:t>
            </a:r>
            <a:r>
              <a:rPr lang="he-IL" sz="2400" dirty="0" smtClean="0"/>
              <a:t>.</a:t>
            </a:r>
            <a:endParaRPr lang="en-US" sz="2400" dirty="0"/>
          </a:p>
        </p:txBody>
      </p:sp>
      <p:pic>
        <p:nvPicPr>
          <p:cNvPr id="7170" name="Picture 2" descr="C:\Users\PWhite\Dropbox\Evo-Ed Website\EvoEd_Images\Primate\color_genes.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156932" y="1623586"/>
            <a:ext cx="4714875" cy="4803835"/>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16919054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 y="2338409"/>
            <a:ext cx="8961120" cy="1143000"/>
          </a:xfrm>
        </p:spPr>
        <p:txBody>
          <a:bodyPr>
            <a:normAutofit fontScale="90000"/>
          </a:bodyPr>
          <a:lstStyle/>
          <a:p>
            <a:r>
              <a:rPr lang="he-IL" sz="3600" b="1" dirty="0" smtClean="0">
                <a:cs typeface="+mn-cs"/>
              </a:rPr>
              <a:t>אורך הגן </a:t>
            </a:r>
            <a:r>
              <a:rPr lang="he-IL" sz="3600" b="1" dirty="0" err="1" smtClean="0">
                <a:cs typeface="+mn-cs"/>
              </a:rPr>
              <a:t>לאופסין</a:t>
            </a:r>
            <a:r>
              <a:rPr lang="he-IL" sz="3600" b="1" dirty="0" smtClean="0">
                <a:cs typeface="+mn-cs"/>
              </a:rPr>
              <a:t> ה"</a:t>
            </a:r>
            <a:r>
              <a:rPr lang="he-IL" sz="3600" b="1" dirty="0" smtClean="0">
                <a:solidFill>
                  <a:srgbClr val="00B050"/>
                </a:solidFill>
                <a:cs typeface="+mn-cs"/>
              </a:rPr>
              <a:t>ירוק</a:t>
            </a:r>
            <a:r>
              <a:rPr lang="he-IL" sz="3600" b="1" dirty="0" smtClean="0">
                <a:cs typeface="+mn-cs"/>
              </a:rPr>
              <a:t>" זהה לאורך הגן </a:t>
            </a:r>
            <a:r>
              <a:rPr lang="he-IL" sz="3600" b="1" dirty="0" err="1" smtClean="0">
                <a:cs typeface="+mn-cs"/>
              </a:rPr>
              <a:t>לאופסין</a:t>
            </a:r>
            <a:r>
              <a:rPr lang="he-IL" sz="3600" b="1" dirty="0" smtClean="0">
                <a:cs typeface="+mn-cs"/>
              </a:rPr>
              <a:t> ה"</a:t>
            </a:r>
            <a:r>
              <a:rPr lang="he-IL" sz="3600" b="1" dirty="0" smtClean="0">
                <a:solidFill>
                  <a:srgbClr val="FF0000"/>
                </a:solidFill>
                <a:cs typeface="+mn-cs"/>
              </a:rPr>
              <a:t>אדום</a:t>
            </a:r>
            <a:r>
              <a:rPr lang="he-IL" sz="3600" b="1" dirty="0" smtClean="0">
                <a:cs typeface="+mn-cs"/>
              </a:rPr>
              <a:t>" – 1092 נוקלאוטידים.</a:t>
            </a:r>
            <a:endParaRPr lang="en-US" sz="3600" dirty="0">
              <a:cs typeface="+mn-cs"/>
            </a:endParaRPr>
          </a:p>
        </p:txBody>
      </p:sp>
      <p:sp>
        <p:nvSpPr>
          <p:cNvPr id="3" name="Content Placeholder 2"/>
          <p:cNvSpPr>
            <a:spLocks noGrp="1"/>
          </p:cNvSpPr>
          <p:nvPr>
            <p:ph idx="1"/>
          </p:nvPr>
        </p:nvSpPr>
        <p:spPr>
          <a:xfrm>
            <a:off x="448850" y="4010964"/>
            <a:ext cx="8082670" cy="705415"/>
          </a:xfrm>
        </p:spPr>
        <p:txBody>
          <a:bodyPr>
            <a:noAutofit/>
          </a:bodyPr>
          <a:lstStyle/>
          <a:p>
            <a:pPr marL="0" indent="0" algn="ctr">
              <a:spcBef>
                <a:spcPts val="0"/>
              </a:spcBef>
              <a:buNone/>
            </a:pPr>
            <a:r>
              <a:rPr lang="he-IL" b="1" dirty="0" smtClean="0"/>
              <a:t>אורך שני החלבונים זהה – 364 חומצות אמיניות.</a:t>
            </a:r>
          </a:p>
        </p:txBody>
      </p:sp>
    </p:spTree>
    <p:extLst>
      <p:ext uri="{BB962C8B-B14F-4D97-AF65-F5344CB8AC3E}">
        <p14:creationId xmlns="" xmlns:p14="http://schemas.microsoft.com/office/powerpoint/2010/main" val="40289814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e-IL" sz="3200" b="1" dirty="0" smtClean="0">
                <a:solidFill>
                  <a:schemeClr val="accent4">
                    <a:lumMod val="75000"/>
                  </a:schemeClr>
                </a:solidFill>
                <a:cs typeface="+mn-cs"/>
              </a:rPr>
              <a:t>ישנן 15 חומצות אמיניות שונות בין שני החלבונים:</a:t>
            </a:r>
            <a:endParaRPr lang="en-US" sz="3200" b="1" dirty="0">
              <a:solidFill>
                <a:schemeClr val="accent4">
                  <a:lumMod val="75000"/>
                </a:schemeClr>
              </a:solidFill>
              <a:cs typeface="+mn-cs"/>
            </a:endParaRPr>
          </a:p>
        </p:txBody>
      </p:sp>
      <p:sp>
        <p:nvSpPr>
          <p:cNvPr id="3" name="Content Placeholder 2"/>
          <p:cNvSpPr>
            <a:spLocks noGrp="1"/>
          </p:cNvSpPr>
          <p:nvPr>
            <p:ph idx="1"/>
          </p:nvPr>
        </p:nvSpPr>
        <p:spPr>
          <a:xfrm>
            <a:off x="604129" y="1630744"/>
            <a:ext cx="8254497" cy="2211183"/>
          </a:xfrm>
        </p:spPr>
        <p:txBody>
          <a:bodyPr>
            <a:noAutofit/>
          </a:bodyPr>
          <a:lstStyle/>
          <a:p>
            <a:pPr marL="0" indent="0">
              <a:spcBef>
                <a:spcPts val="0"/>
              </a:spcBef>
              <a:buNone/>
            </a:pPr>
            <a:r>
              <a:rPr lang="en-US" sz="1600" dirty="0" smtClean="0">
                <a:latin typeface="Courier New" panose="02070309020205020404" pitchFamily="49" charset="0"/>
                <a:cs typeface="Courier New" panose="02070309020205020404" pitchFamily="49" charset="0"/>
              </a:rPr>
              <a:t>maqqwslqrl agrhpqdsye dstqssifty tnsnstrgpf egpnyhiapr wvyhltsvwm</a:t>
            </a:r>
          </a:p>
          <a:p>
            <a:pPr marL="0" indent="0">
              <a:spcBef>
                <a:spcPts val="0"/>
              </a:spcBef>
              <a:buNone/>
            </a:pPr>
            <a:r>
              <a:rPr lang="en-US" sz="1600" dirty="0" smtClean="0">
                <a:latin typeface="Courier New" panose="02070309020205020404" pitchFamily="49" charset="0"/>
                <a:cs typeface="Courier New" panose="02070309020205020404" pitchFamily="49" charset="0"/>
              </a:rPr>
              <a:t>ifvv</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asvft nglvlaatmk fkklrhplnw ilvnlavadl aetviastis </a:t>
            </a:r>
            <a:r>
              <a:rPr lang="en-US" sz="1800" b="1" dirty="0" smtClean="0">
                <a:latin typeface="Courier New" panose="02070309020205020404" pitchFamily="49" charset="0"/>
                <a:cs typeface="Courier New" panose="02070309020205020404" pitchFamily="49" charset="0"/>
              </a:rPr>
              <a:t>v</a:t>
            </a:r>
            <a:r>
              <a:rPr lang="en-US" sz="1600" dirty="0" smtClean="0">
                <a:latin typeface="Courier New" panose="02070309020205020404" pitchFamily="49" charset="0"/>
                <a:cs typeface="Courier New" panose="02070309020205020404" pitchFamily="49" charset="0"/>
              </a:rPr>
              <a:t>vnqv</a:t>
            </a:r>
            <a:r>
              <a:rPr lang="en-US" sz="1800" b="1" dirty="0" smtClean="0">
                <a:latin typeface="Courier New" panose="02070309020205020404" pitchFamily="49" charset="0"/>
                <a:cs typeface="Courier New" panose="02070309020205020404" pitchFamily="49" charset="0"/>
              </a:rPr>
              <a:t>y</a:t>
            </a:r>
            <a:r>
              <a:rPr lang="en-US" sz="1600" dirty="0" smtClean="0">
                <a:latin typeface="Courier New" panose="02070309020205020404" pitchFamily="49" charset="0"/>
                <a:cs typeface="Courier New" panose="02070309020205020404" pitchFamily="49" charset="0"/>
              </a:rPr>
              <a:t>gyfv</a:t>
            </a:r>
          </a:p>
          <a:p>
            <a:pPr marL="0" indent="0">
              <a:spcBef>
                <a:spcPts val="0"/>
              </a:spcBef>
              <a:buNone/>
            </a:pPr>
            <a:r>
              <a:rPr lang="en-US" sz="1600" dirty="0" smtClean="0">
                <a:latin typeface="Courier New" panose="02070309020205020404" pitchFamily="49" charset="0"/>
                <a:cs typeface="Courier New" panose="02070309020205020404" pitchFamily="49" charset="0"/>
              </a:rPr>
              <a:t>lghpmcvleg ytvslcgitg lwslaiiswe rw</a:t>
            </a:r>
            <a:r>
              <a:rPr lang="en-US" sz="1800" b="1" dirty="0" smtClean="0">
                <a:latin typeface="Courier New" panose="02070309020205020404" pitchFamily="49" charset="0"/>
                <a:cs typeface="Courier New" panose="02070309020205020404" pitchFamily="49" charset="0"/>
              </a:rPr>
              <a:t>m</a:t>
            </a:r>
            <a:r>
              <a:rPr lang="en-US" sz="1600" dirty="0" smtClean="0">
                <a:latin typeface="Courier New" panose="02070309020205020404" pitchFamily="49" charset="0"/>
                <a:cs typeface="Courier New" panose="02070309020205020404" pitchFamily="49" charset="0"/>
              </a:rPr>
              <a:t>vvckpfg nvrfdaklai vgiafswiw</a:t>
            </a:r>
            <a:r>
              <a:rPr lang="en-US" sz="1800" b="1" dirty="0" smtClean="0">
                <a:latin typeface="Courier New" panose="02070309020205020404" pitchFamily="49" charset="0"/>
                <a:cs typeface="Courier New" panose="02070309020205020404" pitchFamily="49" charset="0"/>
              </a:rPr>
              <a:t>a</a:t>
            </a:r>
          </a:p>
          <a:p>
            <a:pPr marL="0" indent="0">
              <a:spcBef>
                <a:spcPts val="0"/>
              </a:spcBef>
              <a:buNone/>
            </a:pPr>
            <a:r>
              <a:rPr lang="en-US" sz="1600" dirty="0" smtClean="0">
                <a:latin typeface="Courier New" panose="02070309020205020404" pitchFamily="49" charset="0"/>
                <a:cs typeface="Courier New" panose="02070309020205020404" pitchFamily="49" charset="0"/>
              </a:rPr>
              <a:t>avwtappifg wsrywphglk tscgpdvfsg ssypgvqsym ivlmvtcci</a:t>
            </a:r>
            <a:r>
              <a:rPr lang="en-US" sz="1800" b="1" dirty="0" smtClean="0">
                <a:latin typeface="Courier New" panose="02070309020205020404" pitchFamily="49" charset="0"/>
                <a:cs typeface="Courier New" panose="02070309020205020404" pitchFamily="49" charset="0"/>
              </a:rPr>
              <a:t>t</a:t>
            </a:r>
            <a:r>
              <a:rPr lang="en-US" sz="1600" dirty="0" smtClean="0">
                <a:latin typeface="Courier New" panose="02070309020205020404" pitchFamily="49" charset="0"/>
                <a:cs typeface="Courier New" panose="02070309020205020404" pitchFamily="49" charset="0"/>
              </a:rPr>
              <a:t> pl</a:t>
            </a:r>
            <a:r>
              <a:rPr lang="en-US" sz="1800" b="1" dirty="0" smtClean="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ii</a:t>
            </a:r>
            <a:r>
              <a:rPr lang="en-US" sz="1800" b="1" dirty="0" smtClean="0">
                <a:latin typeface="Courier New" panose="02070309020205020404" pitchFamily="49" charset="0"/>
                <a:cs typeface="Courier New" panose="02070309020205020404" pitchFamily="49" charset="0"/>
              </a:rPr>
              <a:t>v</a:t>
            </a:r>
            <a:r>
              <a:rPr lang="en-US" sz="1600" dirty="0" smtClean="0">
                <a:latin typeface="Courier New" panose="02070309020205020404" pitchFamily="49" charset="0"/>
                <a:cs typeface="Courier New" panose="02070309020205020404" pitchFamily="49" charset="0"/>
              </a:rPr>
              <a:t>lcyl</a:t>
            </a:r>
          </a:p>
          <a:p>
            <a:pPr marL="0" indent="0">
              <a:spcBef>
                <a:spcPts val="0"/>
              </a:spcBef>
              <a:buNone/>
            </a:pPr>
            <a:r>
              <a:rPr lang="en-US" sz="1600" dirty="0" smtClean="0">
                <a:latin typeface="Courier New" panose="02070309020205020404" pitchFamily="49" charset="0"/>
                <a:cs typeface="Courier New" panose="02070309020205020404" pitchFamily="49" charset="0"/>
              </a:rPr>
              <a:t>qvwlairava kqqkesestq kaekevtrmv vvm</a:t>
            </a:r>
            <a:r>
              <a:rPr lang="en-US" sz="1800" b="1" dirty="0" smtClean="0">
                <a:latin typeface="Courier New" panose="02070309020205020404" pitchFamily="49" charset="0"/>
                <a:cs typeface="Courier New" panose="02070309020205020404" pitchFamily="49" charset="0"/>
              </a:rPr>
              <a:t>vl</a:t>
            </a:r>
            <a:r>
              <a:rPr lang="en-US" sz="1600" dirty="0" smtClean="0">
                <a:latin typeface="Courier New" panose="02070309020205020404" pitchFamily="49" charset="0"/>
                <a:cs typeface="Courier New" panose="02070309020205020404" pitchFamily="49" charset="0"/>
              </a:rPr>
              <a:t>a</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c</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c wgpy</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ffacf aaanpgy</a:t>
            </a:r>
            <a:r>
              <a:rPr lang="en-US" sz="1800" b="1" dirty="0" smtClean="0">
                <a:latin typeface="Courier New" panose="02070309020205020404" pitchFamily="49" charset="0"/>
                <a:cs typeface="Courier New" panose="02070309020205020404" pitchFamily="49" charset="0"/>
              </a:rPr>
              <a:t>p</a:t>
            </a:r>
            <a:r>
              <a:rPr lang="en-US" sz="1600" dirty="0" smtClean="0">
                <a:latin typeface="Courier New" panose="02070309020205020404" pitchFamily="49" charset="0"/>
                <a:cs typeface="Courier New" panose="02070309020205020404" pitchFamily="49" charset="0"/>
              </a:rPr>
              <a:t>fh</a:t>
            </a:r>
          </a:p>
          <a:p>
            <a:pPr marL="0" indent="0">
              <a:spcBef>
                <a:spcPts val="0"/>
              </a:spcBef>
              <a:buNone/>
            </a:pPr>
            <a:r>
              <a:rPr lang="en-US" sz="1600" dirty="0" smtClean="0">
                <a:latin typeface="Courier New" panose="02070309020205020404" pitchFamily="49" charset="0"/>
                <a:cs typeface="Courier New" panose="02070309020205020404" pitchFamily="49" charset="0"/>
              </a:rPr>
              <a:t>plmaalpa</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f aksatiynpv iyvfmnrqfr ncilqlfgkk vddgselssa sktevssvss</a:t>
            </a:r>
            <a:r>
              <a:rPr lang="en-US" sz="1600" dirty="0">
                <a:latin typeface="Courier New" panose="02070309020205020404" pitchFamily="49" charset="0"/>
                <a:cs typeface="Courier New" panose="02070309020205020404" pitchFamily="49" charset="0"/>
              </a:rPr>
              <a:t> </a:t>
            </a:r>
            <a:endParaRPr lang="en-US" sz="1600" dirty="0" smtClean="0">
              <a:latin typeface="Courier New" panose="02070309020205020404" pitchFamily="49" charset="0"/>
              <a:cs typeface="Courier New" panose="02070309020205020404" pitchFamily="49" charset="0"/>
            </a:endParaRPr>
          </a:p>
          <a:p>
            <a:pPr marL="0" indent="0">
              <a:spcBef>
                <a:spcPts val="0"/>
              </a:spcBef>
              <a:buNone/>
            </a:pPr>
            <a:r>
              <a:rPr lang="en-US" sz="1600" dirty="0" smtClean="0">
                <a:latin typeface="Courier New" panose="02070309020205020404" pitchFamily="49" charset="0"/>
                <a:cs typeface="Courier New" panose="02070309020205020404" pitchFamily="49" charset="0"/>
              </a:rPr>
              <a:t>vspa </a:t>
            </a:r>
            <a:endParaRPr lang="en-US" dirty="0">
              <a:latin typeface="Courier New" panose="02070309020205020404" pitchFamily="49" charset="0"/>
              <a:cs typeface="Courier New" panose="02070309020205020404" pitchFamily="49" charset="0"/>
            </a:endParaRPr>
          </a:p>
        </p:txBody>
      </p:sp>
      <p:sp>
        <p:nvSpPr>
          <p:cNvPr id="4" name="TextBox 3"/>
          <p:cNvSpPr txBox="1"/>
          <p:nvPr/>
        </p:nvSpPr>
        <p:spPr>
          <a:xfrm rot="16200000">
            <a:off x="-358954" y="2390887"/>
            <a:ext cx="1587500" cy="369332"/>
          </a:xfrm>
          <a:prstGeom prst="rect">
            <a:avLst/>
          </a:prstGeom>
          <a:noFill/>
        </p:spPr>
        <p:txBody>
          <a:bodyPr wrap="square" rtlCol="0">
            <a:spAutoFit/>
          </a:bodyPr>
          <a:lstStyle/>
          <a:p>
            <a:pPr algn="ctr"/>
            <a:r>
              <a:rPr lang="he-IL" b="1" dirty="0" err="1" smtClean="0">
                <a:solidFill>
                  <a:srgbClr val="008000"/>
                </a:solidFill>
              </a:rPr>
              <a:t>אופסין</a:t>
            </a:r>
            <a:r>
              <a:rPr lang="he-IL" b="1" dirty="0" smtClean="0">
                <a:solidFill>
                  <a:srgbClr val="008000"/>
                </a:solidFill>
              </a:rPr>
              <a:t> "ירוק"</a:t>
            </a:r>
            <a:endParaRPr lang="en-US" b="1" dirty="0">
              <a:solidFill>
                <a:srgbClr val="008000"/>
              </a:solidFill>
            </a:endParaRPr>
          </a:p>
        </p:txBody>
      </p:sp>
      <p:sp>
        <p:nvSpPr>
          <p:cNvPr id="5" name="Content Placeholder 2"/>
          <p:cNvSpPr txBox="1">
            <a:spLocks/>
          </p:cNvSpPr>
          <p:nvPr/>
        </p:nvSpPr>
        <p:spPr>
          <a:xfrm>
            <a:off x="604129" y="4168129"/>
            <a:ext cx="8254497" cy="235832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600" dirty="0" smtClean="0">
                <a:latin typeface="Courier New" panose="02070309020205020404" pitchFamily="49" charset="0"/>
                <a:cs typeface="Courier New" panose="02070309020205020404" pitchFamily="49" charset="0"/>
              </a:rPr>
              <a:t>maqqwslqrl </a:t>
            </a:r>
            <a:r>
              <a:rPr lang="en-US" sz="1600" dirty="0">
                <a:latin typeface="Courier New" panose="02070309020205020404" pitchFamily="49" charset="0"/>
                <a:cs typeface="Courier New" panose="02070309020205020404" pitchFamily="49" charset="0"/>
              </a:rPr>
              <a:t>agrhpqdsye dstqssifty tnsnstrgpf </a:t>
            </a:r>
            <a:r>
              <a:rPr lang="en-US" sz="1600" dirty="0" smtClean="0">
                <a:latin typeface="Courier New" panose="02070309020205020404" pitchFamily="49" charset="0"/>
                <a:cs typeface="Courier New" panose="02070309020205020404" pitchFamily="49" charset="0"/>
              </a:rPr>
              <a:t>egpnyhiapr wvyhltsvwm</a:t>
            </a:r>
          </a:p>
          <a:p>
            <a:pPr marL="0" indent="0">
              <a:spcBef>
                <a:spcPts val="0"/>
              </a:spcBef>
              <a:buNone/>
            </a:pPr>
            <a:r>
              <a:rPr lang="en-US" sz="1600" dirty="0" smtClean="0">
                <a:latin typeface="Courier New" panose="02070309020205020404" pitchFamily="49" charset="0"/>
                <a:cs typeface="Courier New" panose="02070309020205020404" pitchFamily="49" charset="0"/>
              </a:rPr>
              <a:t>ifvv</a:t>
            </a:r>
            <a:r>
              <a:rPr lang="en-US" sz="1800" b="1" dirty="0" smtClean="0">
                <a:latin typeface="Courier New" panose="02070309020205020404" pitchFamily="49" charset="0"/>
                <a:cs typeface="Courier New" panose="02070309020205020404" pitchFamily="49" charset="0"/>
              </a:rPr>
              <a:t>t</a:t>
            </a:r>
            <a:r>
              <a:rPr lang="en-US" sz="1600" dirty="0" smtClean="0">
                <a:latin typeface="Courier New" panose="02070309020205020404" pitchFamily="49" charset="0"/>
                <a:cs typeface="Courier New" panose="02070309020205020404" pitchFamily="49" charset="0"/>
              </a:rPr>
              <a:t>asvft nglvlaatmk fkklrhplnw ilvnlavadl aetviastis </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vnqv</a:t>
            </a:r>
            <a:r>
              <a:rPr lang="en-US" sz="1800" b="1" dirty="0" smtClean="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gyfv</a:t>
            </a:r>
          </a:p>
          <a:p>
            <a:pPr marL="0" indent="0">
              <a:spcBef>
                <a:spcPts val="0"/>
              </a:spcBef>
              <a:buNone/>
            </a:pPr>
            <a:r>
              <a:rPr lang="en-US" sz="1600" dirty="0" smtClean="0">
                <a:latin typeface="Courier New" panose="02070309020205020404" pitchFamily="49" charset="0"/>
                <a:cs typeface="Courier New" panose="02070309020205020404" pitchFamily="49" charset="0"/>
              </a:rPr>
              <a:t>lghpmcvleg ytvslcgitg lwslaiiswe rw</a:t>
            </a:r>
            <a:r>
              <a:rPr lang="en-US" sz="1800" b="1" dirty="0" smtClean="0">
                <a:latin typeface="Courier New" panose="02070309020205020404" pitchFamily="49" charset="0"/>
                <a:cs typeface="Courier New" panose="02070309020205020404" pitchFamily="49" charset="0"/>
              </a:rPr>
              <a:t>l</a:t>
            </a:r>
            <a:r>
              <a:rPr lang="en-US" sz="1600" dirty="0" smtClean="0">
                <a:latin typeface="Courier New" panose="02070309020205020404" pitchFamily="49" charset="0"/>
                <a:cs typeface="Courier New" panose="02070309020205020404" pitchFamily="49" charset="0"/>
              </a:rPr>
              <a:t>vvckpfg nvrfdaklai vgiafswiw</a:t>
            </a:r>
            <a:r>
              <a:rPr lang="en-US" sz="1800" b="1" dirty="0" smtClean="0">
                <a:latin typeface="Courier New" panose="02070309020205020404" pitchFamily="49" charset="0"/>
                <a:cs typeface="Courier New" panose="02070309020205020404" pitchFamily="49" charset="0"/>
              </a:rPr>
              <a:t>s</a:t>
            </a:r>
            <a:endParaRPr lang="en-US" sz="1600" b="1" dirty="0" smtClean="0">
              <a:latin typeface="Courier New" panose="02070309020205020404" pitchFamily="49" charset="0"/>
              <a:cs typeface="Courier New" panose="02070309020205020404" pitchFamily="49" charset="0"/>
            </a:endParaRPr>
          </a:p>
          <a:p>
            <a:pPr marL="0" indent="0">
              <a:spcBef>
                <a:spcPts val="0"/>
              </a:spcBef>
              <a:buNone/>
            </a:pPr>
            <a:r>
              <a:rPr lang="en-US" sz="1600" dirty="0" smtClean="0">
                <a:latin typeface="Courier New" panose="02070309020205020404" pitchFamily="49" charset="0"/>
                <a:cs typeface="Courier New" panose="02070309020205020404" pitchFamily="49" charset="0"/>
              </a:rPr>
              <a:t>avwtappifg wsrywphglk tscgpdvfsg ssypgvqsym ivlmvtcci</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 pl</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ii</a:t>
            </a:r>
            <a:r>
              <a:rPr lang="en-US" sz="1800" b="1" dirty="0" smtClean="0">
                <a:latin typeface="Courier New" panose="02070309020205020404" pitchFamily="49" charset="0"/>
                <a:cs typeface="Courier New" panose="02070309020205020404" pitchFamily="49" charset="0"/>
              </a:rPr>
              <a:t>m</a:t>
            </a:r>
            <a:r>
              <a:rPr lang="en-US" sz="1600" dirty="0" smtClean="0">
                <a:latin typeface="Courier New" panose="02070309020205020404" pitchFamily="49" charset="0"/>
                <a:cs typeface="Courier New" panose="02070309020205020404" pitchFamily="49" charset="0"/>
              </a:rPr>
              <a:t>lcyl</a:t>
            </a:r>
          </a:p>
          <a:p>
            <a:pPr marL="0" indent="0">
              <a:spcBef>
                <a:spcPts val="0"/>
              </a:spcBef>
              <a:buNone/>
            </a:pPr>
            <a:r>
              <a:rPr lang="en-US" sz="1600" dirty="0" smtClean="0">
                <a:latin typeface="Courier New" panose="02070309020205020404" pitchFamily="49" charset="0"/>
                <a:cs typeface="Courier New" panose="02070309020205020404" pitchFamily="49" charset="0"/>
              </a:rPr>
              <a:t>qvwlairava </a:t>
            </a:r>
            <a:r>
              <a:rPr lang="en-US" sz="1600" dirty="0">
                <a:latin typeface="Courier New" panose="02070309020205020404" pitchFamily="49" charset="0"/>
                <a:cs typeface="Courier New" panose="02070309020205020404" pitchFamily="49" charset="0"/>
              </a:rPr>
              <a:t>kqqkesestq kaekevtrmv vvm</a:t>
            </a:r>
            <a:r>
              <a:rPr lang="en-US" sz="1600" b="1" dirty="0">
                <a:latin typeface="Courier New" panose="02070309020205020404" pitchFamily="49" charset="0"/>
                <a:cs typeface="Courier New" panose="02070309020205020404" pitchFamily="49" charset="0"/>
              </a:rPr>
              <a:t>if</a:t>
            </a:r>
            <a:r>
              <a:rPr lang="en-US" sz="1600" dirty="0">
                <a:latin typeface="Courier New" panose="02070309020205020404" pitchFamily="49" charset="0"/>
                <a:cs typeface="Courier New" panose="02070309020205020404" pitchFamily="49" charset="0"/>
              </a:rPr>
              <a:t>a</a:t>
            </a:r>
            <a:r>
              <a:rPr lang="en-US" sz="1600" b="1" dirty="0">
                <a:latin typeface="Courier New" panose="02070309020205020404" pitchFamily="49" charset="0"/>
                <a:cs typeface="Courier New" panose="02070309020205020404" pitchFamily="49" charset="0"/>
              </a:rPr>
              <a:t>y</a:t>
            </a:r>
            <a:r>
              <a:rPr lang="en-US" sz="1600" dirty="0">
                <a:latin typeface="Courier New" panose="02070309020205020404" pitchFamily="49" charset="0"/>
                <a:cs typeface="Courier New" panose="02070309020205020404" pitchFamily="49" charset="0"/>
              </a:rPr>
              <a:t>c</a:t>
            </a:r>
            <a:r>
              <a:rPr lang="en-US" sz="1600" b="1" dirty="0">
                <a:latin typeface="Courier New" panose="02070309020205020404" pitchFamily="49" charset="0"/>
                <a:cs typeface="Courier New" panose="02070309020205020404" pitchFamily="49" charset="0"/>
              </a:rPr>
              <a:t>v</a:t>
            </a:r>
            <a:r>
              <a:rPr lang="en-US" sz="1600" dirty="0">
                <a:latin typeface="Courier New" panose="02070309020205020404" pitchFamily="49" charset="0"/>
                <a:cs typeface="Courier New" panose="02070309020205020404" pitchFamily="49" charset="0"/>
              </a:rPr>
              <a:t>c wgpy</a:t>
            </a:r>
            <a:r>
              <a:rPr lang="en-US" sz="1800" b="1" dirty="0">
                <a:latin typeface="Courier New" panose="02070309020205020404" pitchFamily="49" charset="0"/>
                <a:cs typeface="Courier New" panose="02070309020205020404" pitchFamily="49" charset="0"/>
              </a:rPr>
              <a:t>t</a:t>
            </a:r>
            <a:r>
              <a:rPr lang="en-US" sz="1600" dirty="0">
                <a:latin typeface="Courier New" panose="02070309020205020404" pitchFamily="49" charset="0"/>
                <a:cs typeface="Courier New" panose="02070309020205020404" pitchFamily="49" charset="0"/>
              </a:rPr>
              <a:t>ffacf </a:t>
            </a:r>
            <a:r>
              <a:rPr lang="en-US" sz="1600" dirty="0" smtClean="0">
                <a:latin typeface="Courier New" panose="02070309020205020404" pitchFamily="49" charset="0"/>
                <a:cs typeface="Courier New" panose="02070309020205020404" pitchFamily="49" charset="0"/>
              </a:rPr>
              <a:t>aaanpgy</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fh       plmaalpa</a:t>
            </a:r>
            <a:r>
              <a:rPr lang="en-US" sz="1800" b="1" dirty="0" smtClean="0">
                <a:latin typeface="Courier New" panose="02070309020205020404" pitchFamily="49" charset="0"/>
                <a:cs typeface="Courier New" panose="02070309020205020404" pitchFamily="49" charset="0"/>
              </a:rPr>
              <a:t>y</a:t>
            </a:r>
            <a:r>
              <a:rPr lang="en-US" sz="1600" dirty="0" smtClean="0">
                <a:latin typeface="Courier New" panose="02070309020205020404" pitchFamily="49" charset="0"/>
                <a:cs typeface="Courier New" panose="02070309020205020404" pitchFamily="49" charset="0"/>
              </a:rPr>
              <a:t>f </a:t>
            </a:r>
            <a:r>
              <a:rPr lang="en-US" sz="1600" dirty="0">
                <a:latin typeface="Courier New" panose="02070309020205020404" pitchFamily="49" charset="0"/>
                <a:cs typeface="Courier New" panose="02070309020205020404" pitchFamily="49" charset="0"/>
              </a:rPr>
              <a:t>aksatiynpv iyvfmnrqfr ncilqlfgkk vddgselssa </a:t>
            </a:r>
            <a:r>
              <a:rPr lang="en-US" sz="1600" dirty="0" smtClean="0">
                <a:latin typeface="Courier New" panose="02070309020205020404" pitchFamily="49" charset="0"/>
                <a:cs typeface="Courier New" panose="02070309020205020404" pitchFamily="49" charset="0"/>
              </a:rPr>
              <a:t>sktevssvss</a:t>
            </a:r>
            <a:r>
              <a:rPr lang="en-US" sz="1600" dirty="0">
                <a:latin typeface="Courier New" panose="02070309020205020404" pitchFamily="49" charset="0"/>
                <a:cs typeface="Courier New" panose="02070309020205020404" pitchFamily="49" charset="0"/>
              </a:rPr>
              <a:t> </a:t>
            </a:r>
            <a:endParaRPr lang="en-US" sz="1600" dirty="0" smtClean="0">
              <a:latin typeface="Courier New" panose="02070309020205020404" pitchFamily="49" charset="0"/>
              <a:cs typeface="Courier New" panose="02070309020205020404" pitchFamily="49" charset="0"/>
            </a:endParaRPr>
          </a:p>
          <a:p>
            <a:pPr marL="0" indent="0">
              <a:spcBef>
                <a:spcPts val="0"/>
              </a:spcBef>
              <a:buNone/>
            </a:pPr>
            <a:r>
              <a:rPr lang="en-US" sz="1600" dirty="0" smtClean="0">
                <a:latin typeface="Courier New" panose="02070309020205020404" pitchFamily="49" charset="0"/>
                <a:cs typeface="Courier New" panose="02070309020205020404" pitchFamily="49" charset="0"/>
              </a:rPr>
              <a:t>vspa </a:t>
            </a:r>
            <a:endParaRPr lang="en-US" dirty="0">
              <a:latin typeface="Courier New" panose="02070309020205020404" pitchFamily="49" charset="0"/>
              <a:cs typeface="Courier New" panose="02070309020205020404" pitchFamily="49" charset="0"/>
            </a:endParaRPr>
          </a:p>
        </p:txBody>
      </p:sp>
      <p:sp>
        <p:nvSpPr>
          <p:cNvPr id="6" name="TextBox 5"/>
          <p:cNvSpPr txBox="1"/>
          <p:nvPr/>
        </p:nvSpPr>
        <p:spPr>
          <a:xfrm rot="16200000">
            <a:off x="-358954" y="4992572"/>
            <a:ext cx="1587500" cy="369332"/>
          </a:xfrm>
          <a:prstGeom prst="rect">
            <a:avLst/>
          </a:prstGeom>
          <a:noFill/>
        </p:spPr>
        <p:txBody>
          <a:bodyPr wrap="square" rtlCol="0">
            <a:spAutoFit/>
          </a:bodyPr>
          <a:lstStyle/>
          <a:p>
            <a:pPr algn="ctr"/>
            <a:r>
              <a:rPr lang="he-IL" b="1" dirty="0" err="1" smtClean="0">
                <a:solidFill>
                  <a:srgbClr val="FF0000"/>
                </a:solidFill>
              </a:rPr>
              <a:t>אופסין</a:t>
            </a:r>
            <a:r>
              <a:rPr lang="he-IL" b="1" dirty="0" smtClean="0">
                <a:solidFill>
                  <a:srgbClr val="FF0000"/>
                </a:solidFill>
              </a:rPr>
              <a:t> "אדום"</a:t>
            </a:r>
            <a:endParaRPr lang="en-US" b="1" dirty="0">
              <a:solidFill>
                <a:srgbClr val="FF0000"/>
              </a:solidFill>
            </a:endParaRPr>
          </a:p>
        </p:txBody>
      </p:sp>
      <p:sp>
        <p:nvSpPr>
          <p:cNvPr id="7" name="TextBox 6"/>
          <p:cNvSpPr txBox="1"/>
          <p:nvPr/>
        </p:nvSpPr>
        <p:spPr>
          <a:xfrm>
            <a:off x="1482291" y="6189044"/>
            <a:ext cx="7204509" cy="523220"/>
          </a:xfrm>
          <a:prstGeom prst="rect">
            <a:avLst/>
          </a:prstGeom>
          <a:noFill/>
        </p:spPr>
        <p:txBody>
          <a:bodyPr wrap="square" rtlCol="0">
            <a:spAutoFit/>
          </a:bodyPr>
          <a:lstStyle/>
          <a:p>
            <a:pPr algn="r" rtl="1"/>
            <a:r>
              <a:rPr lang="he-IL" dirty="0" smtClean="0"/>
              <a:t>כל אות מייצגת </a:t>
            </a:r>
            <a:r>
              <a:rPr lang="he-IL" dirty="0"/>
              <a:t>חומצה </a:t>
            </a:r>
            <a:r>
              <a:rPr lang="he-IL" dirty="0" smtClean="0"/>
              <a:t>אמינית. ההבדלים מסומנים באותיות מודגשות.</a:t>
            </a:r>
          </a:p>
          <a:p>
            <a:pPr algn="r" rtl="1"/>
            <a:r>
              <a:rPr lang="he-IL" sz="1000" dirty="0" smtClean="0"/>
              <a:t>מקור הרצפים: </a:t>
            </a:r>
            <a:r>
              <a:rPr lang="en-US" sz="1000" dirty="0"/>
              <a:t>http://www.ncbi.nlm.nih.gov/genbank</a:t>
            </a:r>
            <a:r>
              <a:rPr lang="he-IL" sz="1000" dirty="0" smtClean="0"/>
              <a:t>  </a:t>
            </a:r>
            <a:endParaRPr lang="en-US" sz="1000" dirty="0"/>
          </a:p>
        </p:txBody>
      </p:sp>
    </p:spTree>
    <p:extLst>
      <p:ext uri="{BB962C8B-B14F-4D97-AF65-F5344CB8AC3E}">
        <p14:creationId xmlns="" xmlns:p14="http://schemas.microsoft.com/office/powerpoint/2010/main" val="575378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e-IL" sz="3200" b="1" dirty="0" smtClean="0">
                <a:cs typeface="+mn-cs"/>
              </a:rPr>
              <a:t>ההבדלים בחומצות האמיניות המסומנות באדום גורמים לחלבונים להגיב לגלי אור באורך גל שונה.</a:t>
            </a:r>
            <a:endParaRPr lang="en-US" sz="3200" b="1" dirty="0">
              <a:cs typeface="+mn-cs"/>
            </a:endParaRPr>
          </a:p>
        </p:txBody>
      </p:sp>
      <p:sp>
        <p:nvSpPr>
          <p:cNvPr id="3" name="Content Placeholder 2"/>
          <p:cNvSpPr>
            <a:spLocks noGrp="1"/>
          </p:cNvSpPr>
          <p:nvPr>
            <p:ph idx="1"/>
          </p:nvPr>
        </p:nvSpPr>
        <p:spPr>
          <a:xfrm>
            <a:off x="604130" y="1630744"/>
            <a:ext cx="8286652" cy="2291558"/>
          </a:xfrm>
        </p:spPr>
        <p:txBody>
          <a:bodyPr>
            <a:noAutofit/>
          </a:bodyPr>
          <a:lstStyle/>
          <a:p>
            <a:pPr marL="0" indent="0">
              <a:spcBef>
                <a:spcPts val="0"/>
              </a:spcBef>
              <a:buNone/>
            </a:pPr>
            <a:r>
              <a:rPr lang="en-US" sz="1600" dirty="0" smtClean="0">
                <a:latin typeface="Courier New" panose="02070309020205020404" pitchFamily="49" charset="0"/>
                <a:cs typeface="Courier New" panose="02070309020205020404" pitchFamily="49" charset="0"/>
              </a:rPr>
              <a:t>maqqwslqrl agrhpqdsye dstqssifty tnsnstrgpf egpnyhiapr wvyhltsvwm</a:t>
            </a:r>
          </a:p>
          <a:p>
            <a:pPr marL="0" indent="0">
              <a:spcBef>
                <a:spcPts val="0"/>
              </a:spcBef>
              <a:buNone/>
            </a:pPr>
            <a:r>
              <a:rPr lang="en-US" sz="1600" dirty="0" smtClean="0">
                <a:latin typeface="Courier New" panose="02070309020205020404" pitchFamily="49" charset="0"/>
                <a:cs typeface="Courier New" panose="02070309020205020404" pitchFamily="49" charset="0"/>
              </a:rPr>
              <a:t>ifvv</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asvft nglvlaatmk fkklrhplnw ilvnlavadl aetviastis </a:t>
            </a:r>
            <a:r>
              <a:rPr lang="en-US" sz="1800" b="1" dirty="0" smtClean="0">
                <a:latin typeface="Courier New" panose="02070309020205020404" pitchFamily="49" charset="0"/>
                <a:cs typeface="Courier New" panose="02070309020205020404" pitchFamily="49" charset="0"/>
              </a:rPr>
              <a:t>v</a:t>
            </a:r>
            <a:r>
              <a:rPr lang="en-US" sz="1600" dirty="0" smtClean="0">
                <a:latin typeface="Courier New" panose="02070309020205020404" pitchFamily="49" charset="0"/>
                <a:cs typeface="Courier New" panose="02070309020205020404" pitchFamily="49" charset="0"/>
              </a:rPr>
              <a:t>vnqv</a:t>
            </a:r>
            <a:r>
              <a:rPr lang="en-US" sz="1800" b="1" dirty="0" smtClean="0">
                <a:latin typeface="Courier New" panose="02070309020205020404" pitchFamily="49" charset="0"/>
                <a:cs typeface="Courier New" panose="02070309020205020404" pitchFamily="49" charset="0"/>
              </a:rPr>
              <a:t>y</a:t>
            </a:r>
            <a:r>
              <a:rPr lang="en-US" sz="1600" dirty="0" smtClean="0">
                <a:latin typeface="Courier New" panose="02070309020205020404" pitchFamily="49" charset="0"/>
                <a:cs typeface="Courier New" panose="02070309020205020404" pitchFamily="49" charset="0"/>
              </a:rPr>
              <a:t>gyfv</a:t>
            </a:r>
          </a:p>
          <a:p>
            <a:pPr marL="0" indent="0">
              <a:spcBef>
                <a:spcPts val="0"/>
              </a:spcBef>
              <a:buNone/>
            </a:pPr>
            <a:r>
              <a:rPr lang="en-US" sz="1600" dirty="0" smtClean="0">
                <a:latin typeface="Courier New" panose="02070309020205020404" pitchFamily="49" charset="0"/>
                <a:cs typeface="Courier New" panose="02070309020205020404" pitchFamily="49" charset="0"/>
              </a:rPr>
              <a:t>lghpmcvleg ytvslcgitg lwslaiiswe rw</a:t>
            </a:r>
            <a:r>
              <a:rPr lang="en-US" sz="1800" b="1" dirty="0" smtClean="0">
                <a:latin typeface="Courier New" panose="02070309020205020404" pitchFamily="49" charset="0"/>
                <a:cs typeface="Courier New" panose="02070309020205020404" pitchFamily="49" charset="0"/>
              </a:rPr>
              <a:t>m</a:t>
            </a:r>
            <a:r>
              <a:rPr lang="en-US" sz="1600" dirty="0" smtClean="0">
                <a:latin typeface="Courier New" panose="02070309020205020404" pitchFamily="49" charset="0"/>
                <a:cs typeface="Courier New" panose="02070309020205020404" pitchFamily="49" charset="0"/>
              </a:rPr>
              <a:t>vvckpfg nvrfdaklai vgiafswiw</a:t>
            </a:r>
            <a:r>
              <a:rPr lang="en-US" sz="1800" b="1" dirty="0" smtClean="0">
                <a:solidFill>
                  <a:srgbClr val="FF0000"/>
                </a:solidFill>
                <a:latin typeface="Courier New" panose="02070309020205020404" pitchFamily="49" charset="0"/>
                <a:cs typeface="Courier New" panose="02070309020205020404" pitchFamily="49" charset="0"/>
              </a:rPr>
              <a:t>a</a:t>
            </a:r>
          </a:p>
          <a:p>
            <a:pPr marL="0" indent="0">
              <a:spcBef>
                <a:spcPts val="0"/>
              </a:spcBef>
              <a:buNone/>
            </a:pPr>
            <a:r>
              <a:rPr lang="en-US" sz="1600" dirty="0" smtClean="0">
                <a:latin typeface="Courier New" panose="02070309020205020404" pitchFamily="49" charset="0"/>
                <a:cs typeface="Courier New" panose="02070309020205020404" pitchFamily="49" charset="0"/>
              </a:rPr>
              <a:t>avwtappifg wsrywphglk tscgpdvfsg ssypgvqsym ivlmvtcci</a:t>
            </a:r>
            <a:r>
              <a:rPr lang="en-US" sz="1800" b="1" dirty="0" smtClean="0">
                <a:latin typeface="Courier New" panose="02070309020205020404" pitchFamily="49" charset="0"/>
                <a:cs typeface="Courier New" panose="02070309020205020404" pitchFamily="49" charset="0"/>
              </a:rPr>
              <a:t>t</a:t>
            </a:r>
            <a:r>
              <a:rPr lang="en-US" sz="1600" dirty="0" smtClean="0">
                <a:latin typeface="Courier New" panose="02070309020205020404" pitchFamily="49" charset="0"/>
                <a:cs typeface="Courier New" panose="02070309020205020404" pitchFamily="49" charset="0"/>
              </a:rPr>
              <a:t> pl</a:t>
            </a:r>
            <a:r>
              <a:rPr lang="en-US" sz="1800" b="1" dirty="0" smtClean="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ii</a:t>
            </a:r>
            <a:r>
              <a:rPr lang="en-US" sz="1800" b="1" dirty="0" smtClean="0">
                <a:latin typeface="Courier New" panose="02070309020205020404" pitchFamily="49" charset="0"/>
                <a:cs typeface="Courier New" panose="02070309020205020404" pitchFamily="49" charset="0"/>
              </a:rPr>
              <a:t>v</a:t>
            </a:r>
            <a:r>
              <a:rPr lang="en-US" sz="1600" dirty="0" smtClean="0">
                <a:latin typeface="Courier New" panose="02070309020205020404" pitchFamily="49" charset="0"/>
                <a:cs typeface="Courier New" panose="02070309020205020404" pitchFamily="49" charset="0"/>
              </a:rPr>
              <a:t>lcyl</a:t>
            </a:r>
          </a:p>
          <a:p>
            <a:pPr marL="0" indent="0">
              <a:spcBef>
                <a:spcPts val="0"/>
              </a:spcBef>
              <a:buNone/>
            </a:pPr>
            <a:r>
              <a:rPr lang="en-US" sz="1600" dirty="0" smtClean="0">
                <a:latin typeface="Courier New" panose="02070309020205020404" pitchFamily="49" charset="0"/>
                <a:cs typeface="Courier New" panose="02070309020205020404" pitchFamily="49" charset="0"/>
              </a:rPr>
              <a:t>qvwlairava kqqkesestq kaekevtrmv vvm</a:t>
            </a:r>
            <a:r>
              <a:rPr lang="en-US" sz="1800" b="1" dirty="0" smtClean="0">
                <a:latin typeface="Courier New" panose="02070309020205020404" pitchFamily="49" charset="0"/>
                <a:cs typeface="Courier New" panose="02070309020205020404" pitchFamily="49" charset="0"/>
              </a:rPr>
              <a:t>vl</a:t>
            </a:r>
            <a:r>
              <a:rPr lang="en-US" sz="1600" dirty="0" smtClean="0">
                <a:latin typeface="Courier New" panose="02070309020205020404" pitchFamily="49" charset="0"/>
                <a:cs typeface="Courier New" panose="02070309020205020404" pitchFamily="49" charset="0"/>
              </a:rPr>
              <a:t>a</a:t>
            </a:r>
            <a:r>
              <a:rPr lang="en-US" sz="2000" b="1" dirty="0" smtClean="0">
                <a:solidFill>
                  <a:srgbClr val="FF0000"/>
                </a:solidFill>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c</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c wgpy</a:t>
            </a:r>
            <a:r>
              <a:rPr lang="en-US" sz="2000" b="1" dirty="0" smtClean="0">
                <a:solidFill>
                  <a:srgbClr val="FF0000"/>
                </a:solidFill>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ffacf aaanpgy</a:t>
            </a:r>
            <a:r>
              <a:rPr lang="en-US" sz="1800" b="1" dirty="0" smtClean="0">
                <a:latin typeface="Courier New" panose="02070309020205020404" pitchFamily="49" charset="0"/>
                <a:cs typeface="Courier New" panose="02070309020205020404" pitchFamily="49" charset="0"/>
              </a:rPr>
              <a:t>p</a:t>
            </a:r>
            <a:r>
              <a:rPr lang="en-US" sz="1600" dirty="0" smtClean="0">
                <a:latin typeface="Courier New" panose="02070309020205020404" pitchFamily="49" charset="0"/>
                <a:cs typeface="Courier New" panose="02070309020205020404" pitchFamily="49" charset="0"/>
              </a:rPr>
              <a:t>fh</a:t>
            </a:r>
          </a:p>
          <a:p>
            <a:pPr marL="0" indent="0">
              <a:spcBef>
                <a:spcPts val="0"/>
              </a:spcBef>
              <a:buNone/>
            </a:pPr>
            <a:r>
              <a:rPr lang="en-US" sz="1600" dirty="0" smtClean="0">
                <a:latin typeface="Courier New" panose="02070309020205020404" pitchFamily="49" charset="0"/>
                <a:cs typeface="Courier New" panose="02070309020205020404" pitchFamily="49" charset="0"/>
              </a:rPr>
              <a:t>plmaalpa</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f aksatiynpv iyvfmnrqfr ncilqlfgkk vddgselssa sktevssvss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vspa </a:t>
            </a:r>
            <a:endParaRPr lang="en-US" dirty="0">
              <a:latin typeface="Courier New" panose="02070309020205020404" pitchFamily="49" charset="0"/>
              <a:cs typeface="Courier New" panose="02070309020205020404" pitchFamily="49" charset="0"/>
            </a:endParaRPr>
          </a:p>
        </p:txBody>
      </p:sp>
      <p:sp>
        <p:nvSpPr>
          <p:cNvPr id="4" name="TextBox 3"/>
          <p:cNvSpPr txBox="1"/>
          <p:nvPr/>
        </p:nvSpPr>
        <p:spPr>
          <a:xfrm rot="16200000">
            <a:off x="-358954" y="2390887"/>
            <a:ext cx="1587500" cy="369332"/>
          </a:xfrm>
          <a:prstGeom prst="rect">
            <a:avLst/>
          </a:prstGeom>
          <a:noFill/>
        </p:spPr>
        <p:txBody>
          <a:bodyPr wrap="square" rtlCol="0">
            <a:spAutoFit/>
          </a:bodyPr>
          <a:lstStyle/>
          <a:p>
            <a:pPr algn="ctr"/>
            <a:r>
              <a:rPr lang="he-IL" b="1" dirty="0" err="1">
                <a:solidFill>
                  <a:srgbClr val="008000"/>
                </a:solidFill>
              </a:rPr>
              <a:t>אופסין</a:t>
            </a:r>
            <a:r>
              <a:rPr lang="he-IL" b="1" dirty="0">
                <a:solidFill>
                  <a:srgbClr val="008000"/>
                </a:solidFill>
              </a:rPr>
              <a:t> "ירוק"</a:t>
            </a:r>
            <a:endParaRPr lang="en-US" b="1" dirty="0">
              <a:solidFill>
                <a:srgbClr val="008000"/>
              </a:solidFill>
            </a:endParaRPr>
          </a:p>
        </p:txBody>
      </p:sp>
      <p:sp>
        <p:nvSpPr>
          <p:cNvPr id="5" name="Content Placeholder 2"/>
          <p:cNvSpPr txBox="1">
            <a:spLocks/>
          </p:cNvSpPr>
          <p:nvPr/>
        </p:nvSpPr>
        <p:spPr>
          <a:xfrm>
            <a:off x="604130" y="4152054"/>
            <a:ext cx="8286652" cy="214934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600" dirty="0" smtClean="0">
                <a:latin typeface="Courier New" panose="02070309020205020404" pitchFamily="49" charset="0"/>
                <a:cs typeface="Courier New" panose="02070309020205020404" pitchFamily="49" charset="0"/>
              </a:rPr>
              <a:t>maqqwslqrl </a:t>
            </a:r>
            <a:r>
              <a:rPr lang="en-US" sz="1600" dirty="0">
                <a:latin typeface="Courier New" panose="02070309020205020404" pitchFamily="49" charset="0"/>
                <a:cs typeface="Courier New" panose="02070309020205020404" pitchFamily="49" charset="0"/>
              </a:rPr>
              <a:t>agrhpqdsye dstqssifty tnsnstrgpf </a:t>
            </a:r>
            <a:r>
              <a:rPr lang="en-US" sz="1600" dirty="0" smtClean="0">
                <a:latin typeface="Courier New" panose="02070309020205020404" pitchFamily="49" charset="0"/>
                <a:cs typeface="Courier New" panose="02070309020205020404" pitchFamily="49" charset="0"/>
              </a:rPr>
              <a:t>egpnyhiapr wvyhltsvwm</a:t>
            </a:r>
          </a:p>
          <a:p>
            <a:pPr marL="0" indent="0">
              <a:spcBef>
                <a:spcPts val="0"/>
              </a:spcBef>
              <a:buNone/>
            </a:pPr>
            <a:r>
              <a:rPr lang="en-US" sz="1600" dirty="0" smtClean="0">
                <a:latin typeface="Courier New" panose="02070309020205020404" pitchFamily="49" charset="0"/>
                <a:cs typeface="Courier New" panose="02070309020205020404" pitchFamily="49" charset="0"/>
              </a:rPr>
              <a:t>ifvv</a:t>
            </a:r>
            <a:r>
              <a:rPr lang="en-US" sz="1800" b="1" dirty="0" smtClean="0">
                <a:latin typeface="Courier New" panose="02070309020205020404" pitchFamily="49" charset="0"/>
                <a:cs typeface="Courier New" panose="02070309020205020404" pitchFamily="49" charset="0"/>
              </a:rPr>
              <a:t>t</a:t>
            </a:r>
            <a:r>
              <a:rPr lang="en-US" sz="1600" dirty="0" smtClean="0">
                <a:latin typeface="Courier New" panose="02070309020205020404" pitchFamily="49" charset="0"/>
                <a:cs typeface="Courier New" panose="02070309020205020404" pitchFamily="49" charset="0"/>
              </a:rPr>
              <a:t>asvft nglvlaatmk fkklrhplnw ilvnlavadl aetviastis </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vnqv</a:t>
            </a:r>
            <a:r>
              <a:rPr lang="en-US" sz="1800" b="1" dirty="0" smtClean="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gyfv</a:t>
            </a:r>
          </a:p>
          <a:p>
            <a:pPr marL="0" indent="0">
              <a:spcBef>
                <a:spcPts val="0"/>
              </a:spcBef>
              <a:buNone/>
            </a:pPr>
            <a:r>
              <a:rPr lang="en-US" sz="1600" dirty="0" smtClean="0">
                <a:latin typeface="Courier New" panose="02070309020205020404" pitchFamily="49" charset="0"/>
                <a:cs typeface="Courier New" panose="02070309020205020404" pitchFamily="49" charset="0"/>
              </a:rPr>
              <a:t>lghpmcvleg ytvslcgitg lwslaiiswe rw</a:t>
            </a:r>
            <a:r>
              <a:rPr lang="en-US" sz="1800" b="1" dirty="0" smtClean="0">
                <a:latin typeface="Courier New" panose="02070309020205020404" pitchFamily="49" charset="0"/>
                <a:cs typeface="Courier New" panose="02070309020205020404" pitchFamily="49" charset="0"/>
              </a:rPr>
              <a:t>l</a:t>
            </a:r>
            <a:r>
              <a:rPr lang="en-US" sz="1600" dirty="0" smtClean="0">
                <a:latin typeface="Courier New" panose="02070309020205020404" pitchFamily="49" charset="0"/>
                <a:cs typeface="Courier New" panose="02070309020205020404" pitchFamily="49" charset="0"/>
              </a:rPr>
              <a:t>vvckpfg nvrfdaklai vgiafswiw</a:t>
            </a:r>
            <a:r>
              <a:rPr lang="en-US" sz="1800" b="1" dirty="0" smtClean="0">
                <a:solidFill>
                  <a:srgbClr val="FF0000"/>
                </a:solidFill>
                <a:latin typeface="Courier New" panose="02070309020205020404" pitchFamily="49" charset="0"/>
                <a:cs typeface="Courier New" panose="02070309020205020404" pitchFamily="49" charset="0"/>
              </a:rPr>
              <a:t>s</a:t>
            </a:r>
            <a:endParaRPr lang="en-US" sz="1600" b="1" dirty="0" smtClean="0">
              <a:solidFill>
                <a:srgbClr val="FF0000"/>
              </a:solidFill>
              <a:latin typeface="Courier New" panose="02070309020205020404" pitchFamily="49" charset="0"/>
              <a:cs typeface="Courier New" panose="02070309020205020404" pitchFamily="49" charset="0"/>
            </a:endParaRPr>
          </a:p>
          <a:p>
            <a:pPr marL="0" indent="0">
              <a:spcBef>
                <a:spcPts val="0"/>
              </a:spcBef>
              <a:buNone/>
            </a:pPr>
            <a:r>
              <a:rPr lang="en-US" sz="1600" dirty="0" smtClean="0">
                <a:latin typeface="Courier New" panose="02070309020205020404" pitchFamily="49" charset="0"/>
                <a:cs typeface="Courier New" panose="02070309020205020404" pitchFamily="49" charset="0"/>
              </a:rPr>
              <a:t>avwtappifg wsrywphglk tscgpdvfsg ssypgvqsym ivlmvtcci</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 pl</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ii</a:t>
            </a:r>
            <a:r>
              <a:rPr lang="en-US" sz="1800" b="1" dirty="0" smtClean="0">
                <a:latin typeface="Courier New" panose="02070309020205020404" pitchFamily="49" charset="0"/>
                <a:cs typeface="Courier New" panose="02070309020205020404" pitchFamily="49" charset="0"/>
              </a:rPr>
              <a:t>m</a:t>
            </a:r>
            <a:r>
              <a:rPr lang="en-US" sz="1600" dirty="0" smtClean="0">
                <a:latin typeface="Courier New" panose="02070309020205020404" pitchFamily="49" charset="0"/>
                <a:cs typeface="Courier New" panose="02070309020205020404" pitchFamily="49" charset="0"/>
              </a:rPr>
              <a:t>lcyl</a:t>
            </a:r>
          </a:p>
          <a:p>
            <a:pPr marL="0" indent="0">
              <a:spcBef>
                <a:spcPts val="0"/>
              </a:spcBef>
              <a:buNone/>
            </a:pPr>
            <a:r>
              <a:rPr lang="en-US" sz="1600" dirty="0" smtClean="0">
                <a:latin typeface="Courier New" panose="02070309020205020404" pitchFamily="49" charset="0"/>
                <a:cs typeface="Courier New" panose="02070309020205020404" pitchFamily="49" charset="0"/>
              </a:rPr>
              <a:t>qvwlairava </a:t>
            </a:r>
            <a:r>
              <a:rPr lang="en-US" sz="1600" dirty="0">
                <a:latin typeface="Courier New" panose="02070309020205020404" pitchFamily="49" charset="0"/>
                <a:cs typeface="Courier New" panose="02070309020205020404" pitchFamily="49" charset="0"/>
              </a:rPr>
              <a:t>kqqkesestq kaekevtrmv vvm</a:t>
            </a:r>
            <a:r>
              <a:rPr lang="en-US" sz="1800" b="1" dirty="0">
                <a:latin typeface="Courier New" panose="02070309020205020404" pitchFamily="49" charset="0"/>
                <a:cs typeface="Courier New" panose="02070309020205020404" pitchFamily="49" charset="0"/>
              </a:rPr>
              <a:t>if</a:t>
            </a:r>
            <a:r>
              <a:rPr lang="en-US" sz="1600" dirty="0">
                <a:latin typeface="Courier New" panose="02070309020205020404" pitchFamily="49" charset="0"/>
                <a:cs typeface="Courier New" panose="02070309020205020404" pitchFamily="49" charset="0"/>
              </a:rPr>
              <a:t>a</a:t>
            </a:r>
            <a:r>
              <a:rPr lang="en-US" sz="2000" b="1" dirty="0">
                <a:solidFill>
                  <a:srgbClr val="FF0000"/>
                </a:solidFill>
                <a:latin typeface="Courier New" panose="02070309020205020404" pitchFamily="49" charset="0"/>
                <a:cs typeface="Courier New" panose="02070309020205020404" pitchFamily="49" charset="0"/>
              </a:rPr>
              <a:t>y</a:t>
            </a:r>
            <a:r>
              <a:rPr lang="en-US" sz="1600" dirty="0">
                <a:latin typeface="Courier New" panose="02070309020205020404" pitchFamily="49" charset="0"/>
                <a:cs typeface="Courier New" panose="02070309020205020404" pitchFamily="49" charset="0"/>
              </a:rPr>
              <a:t>c</a:t>
            </a:r>
            <a:r>
              <a:rPr lang="en-US" sz="1800" b="1" dirty="0">
                <a:latin typeface="Courier New" panose="02070309020205020404" pitchFamily="49" charset="0"/>
                <a:cs typeface="Courier New" panose="02070309020205020404" pitchFamily="49" charset="0"/>
              </a:rPr>
              <a:t>v</a:t>
            </a:r>
            <a:r>
              <a:rPr lang="en-US" sz="1600" dirty="0">
                <a:latin typeface="Courier New" panose="02070309020205020404" pitchFamily="49" charset="0"/>
                <a:cs typeface="Courier New" panose="02070309020205020404" pitchFamily="49" charset="0"/>
              </a:rPr>
              <a:t>c wgpy</a:t>
            </a:r>
            <a:r>
              <a:rPr lang="en-US" sz="2000" b="1" dirty="0">
                <a:solidFill>
                  <a:srgbClr val="FF0000"/>
                </a:solidFill>
                <a:latin typeface="Courier New" panose="02070309020205020404" pitchFamily="49" charset="0"/>
                <a:cs typeface="Courier New" panose="02070309020205020404" pitchFamily="49" charset="0"/>
              </a:rPr>
              <a:t>t</a:t>
            </a:r>
            <a:r>
              <a:rPr lang="en-US" sz="1600" dirty="0">
                <a:latin typeface="Courier New" panose="02070309020205020404" pitchFamily="49" charset="0"/>
                <a:cs typeface="Courier New" panose="02070309020205020404" pitchFamily="49" charset="0"/>
              </a:rPr>
              <a:t>ffacf </a:t>
            </a:r>
            <a:r>
              <a:rPr lang="en-US" sz="1600" dirty="0" smtClean="0">
                <a:latin typeface="Courier New" panose="02070309020205020404" pitchFamily="49" charset="0"/>
                <a:cs typeface="Courier New" panose="02070309020205020404" pitchFamily="49" charset="0"/>
              </a:rPr>
              <a:t>aaanpgy</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fh       plmaalpa</a:t>
            </a:r>
            <a:r>
              <a:rPr lang="en-US" sz="1800" b="1" dirty="0" smtClean="0">
                <a:latin typeface="Courier New" panose="02070309020205020404" pitchFamily="49" charset="0"/>
                <a:cs typeface="Courier New" panose="02070309020205020404" pitchFamily="49" charset="0"/>
              </a:rPr>
              <a:t>y</a:t>
            </a:r>
            <a:r>
              <a:rPr lang="en-US" sz="1600" dirty="0" smtClean="0">
                <a:latin typeface="Courier New" panose="02070309020205020404" pitchFamily="49" charset="0"/>
                <a:cs typeface="Courier New" panose="02070309020205020404" pitchFamily="49" charset="0"/>
              </a:rPr>
              <a:t>f </a:t>
            </a:r>
            <a:r>
              <a:rPr lang="en-US" sz="1600" dirty="0">
                <a:latin typeface="Courier New" panose="02070309020205020404" pitchFamily="49" charset="0"/>
                <a:cs typeface="Courier New" panose="02070309020205020404" pitchFamily="49" charset="0"/>
              </a:rPr>
              <a:t>aksatiynpv iyvfmnrqfr ncilqlfgkk vddgselssa </a:t>
            </a:r>
            <a:r>
              <a:rPr lang="en-US" sz="1600" dirty="0" smtClean="0">
                <a:latin typeface="Courier New" panose="02070309020205020404" pitchFamily="49" charset="0"/>
                <a:cs typeface="Courier New" panose="02070309020205020404" pitchFamily="49" charset="0"/>
              </a:rPr>
              <a:t>sktevssvss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vspa </a:t>
            </a:r>
            <a:endParaRPr lang="en-US" dirty="0">
              <a:latin typeface="Courier New" panose="02070309020205020404" pitchFamily="49" charset="0"/>
              <a:cs typeface="Courier New" panose="02070309020205020404" pitchFamily="49" charset="0"/>
            </a:endParaRPr>
          </a:p>
        </p:txBody>
      </p:sp>
      <p:sp>
        <p:nvSpPr>
          <p:cNvPr id="6" name="TextBox 5"/>
          <p:cNvSpPr txBox="1"/>
          <p:nvPr/>
        </p:nvSpPr>
        <p:spPr>
          <a:xfrm rot="16200000">
            <a:off x="-358954" y="4992572"/>
            <a:ext cx="1587500" cy="369332"/>
          </a:xfrm>
          <a:prstGeom prst="rect">
            <a:avLst/>
          </a:prstGeom>
          <a:noFill/>
        </p:spPr>
        <p:txBody>
          <a:bodyPr wrap="square" rtlCol="0">
            <a:spAutoFit/>
          </a:bodyPr>
          <a:lstStyle/>
          <a:p>
            <a:pPr algn="ctr"/>
            <a:r>
              <a:rPr lang="he-IL" b="1" dirty="0" err="1">
                <a:solidFill>
                  <a:srgbClr val="FF0000"/>
                </a:solidFill>
              </a:rPr>
              <a:t>אופסין</a:t>
            </a:r>
            <a:r>
              <a:rPr lang="he-IL" b="1" dirty="0">
                <a:solidFill>
                  <a:srgbClr val="FF0000"/>
                </a:solidFill>
              </a:rPr>
              <a:t> "אדום"</a:t>
            </a:r>
            <a:endParaRPr lang="en-US" b="1" dirty="0">
              <a:solidFill>
                <a:srgbClr val="FF0000"/>
              </a:solidFill>
            </a:endParaRPr>
          </a:p>
        </p:txBody>
      </p:sp>
    </p:spTree>
    <p:extLst>
      <p:ext uri="{BB962C8B-B14F-4D97-AF65-F5344CB8AC3E}">
        <p14:creationId xmlns="" xmlns:p14="http://schemas.microsoft.com/office/powerpoint/2010/main" val="13984334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2-03-07_14-54-11.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624662" y="1257323"/>
            <a:ext cx="2952666" cy="2846870"/>
          </a:xfrm>
          <a:prstGeom prst="rect">
            <a:avLst/>
          </a:prstGeom>
        </p:spPr>
      </p:pic>
      <p:pic>
        <p:nvPicPr>
          <p:cNvPr id="3" name="Picture 2" descr="2012-03-07_14-53-58.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5460414" y="1257323"/>
            <a:ext cx="2952665" cy="2846869"/>
          </a:xfrm>
          <a:prstGeom prst="rect">
            <a:avLst/>
          </a:prstGeom>
        </p:spPr>
      </p:pic>
      <p:sp>
        <p:nvSpPr>
          <p:cNvPr id="2" name="Title 1"/>
          <p:cNvSpPr>
            <a:spLocks noGrp="1"/>
          </p:cNvSpPr>
          <p:nvPr>
            <p:ph type="title"/>
          </p:nvPr>
        </p:nvSpPr>
        <p:spPr>
          <a:xfrm>
            <a:off x="457200" y="198438"/>
            <a:ext cx="8229600" cy="1143000"/>
          </a:xfrm>
        </p:spPr>
        <p:txBody>
          <a:bodyPr/>
          <a:lstStyle/>
          <a:p>
            <a:r>
              <a:rPr lang="he-IL" b="1" dirty="0" smtClean="0">
                <a:solidFill>
                  <a:schemeClr val="accent4">
                    <a:lumMod val="75000"/>
                  </a:schemeClr>
                </a:solidFill>
                <a:cs typeface="+mn-cs"/>
              </a:rPr>
              <a:t>מבנה </a:t>
            </a:r>
            <a:r>
              <a:rPr lang="he-IL" b="1" dirty="0" err="1" smtClean="0">
                <a:solidFill>
                  <a:schemeClr val="accent4">
                    <a:lumMod val="75000"/>
                  </a:schemeClr>
                </a:solidFill>
                <a:cs typeface="+mn-cs"/>
              </a:rPr>
              <a:t>האופסינים</a:t>
            </a:r>
            <a:endParaRPr lang="en-US" b="1" dirty="0">
              <a:solidFill>
                <a:schemeClr val="accent4">
                  <a:lumMod val="75000"/>
                </a:schemeClr>
              </a:solidFill>
              <a:cs typeface="+mn-cs"/>
            </a:endParaRPr>
          </a:p>
        </p:txBody>
      </p:sp>
      <p:sp>
        <p:nvSpPr>
          <p:cNvPr id="7" name="Content Placeholder 2"/>
          <p:cNvSpPr txBox="1">
            <a:spLocks/>
          </p:cNvSpPr>
          <p:nvPr/>
        </p:nvSpPr>
        <p:spPr>
          <a:xfrm>
            <a:off x="317634" y="4267200"/>
            <a:ext cx="8518358" cy="2311400"/>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lgn="r" rtl="1">
              <a:lnSpc>
                <a:spcPct val="150000"/>
              </a:lnSpc>
              <a:buFont typeface="Arial"/>
              <a:buNone/>
            </a:pPr>
            <a:r>
              <a:rPr lang="he-IL" sz="2000" dirty="0" err="1" smtClean="0"/>
              <a:t>האופסין</a:t>
            </a:r>
            <a:r>
              <a:rPr lang="he-IL" sz="2000" dirty="0" smtClean="0"/>
              <a:t> "</a:t>
            </a:r>
            <a:r>
              <a:rPr lang="he-IL" sz="2000" dirty="0" smtClean="0">
                <a:solidFill>
                  <a:srgbClr val="FF0000"/>
                </a:solidFill>
              </a:rPr>
              <a:t>האדום</a:t>
            </a:r>
            <a:r>
              <a:rPr lang="he-IL" sz="2000" dirty="0" smtClean="0"/>
              <a:t>" שונה </a:t>
            </a:r>
            <a:r>
              <a:rPr lang="he-IL" sz="2000" dirty="0" err="1" smtClean="0"/>
              <a:t>מהאופסין</a:t>
            </a:r>
            <a:r>
              <a:rPr lang="he-IL" sz="2000" dirty="0" smtClean="0"/>
              <a:t> "</a:t>
            </a:r>
            <a:r>
              <a:rPr lang="he-IL" sz="2000" dirty="0" smtClean="0">
                <a:solidFill>
                  <a:srgbClr val="00B050"/>
                </a:solidFill>
              </a:rPr>
              <a:t>הירוק</a:t>
            </a:r>
            <a:r>
              <a:rPr lang="he-IL" sz="2000" dirty="0" smtClean="0"/>
              <a:t>" בשלושה מקומות משמעותיים ברצף החומצות האמיניות: </a:t>
            </a:r>
            <a:endParaRPr lang="en-US" sz="2000" dirty="0" smtClean="0"/>
          </a:p>
          <a:p>
            <a:pPr marL="0" indent="0" algn="r" rtl="1">
              <a:lnSpc>
                <a:spcPct val="150000"/>
              </a:lnSpc>
              <a:buFont typeface="Arial"/>
              <a:buNone/>
            </a:pPr>
            <a:r>
              <a:rPr lang="he-IL" sz="2000" b="1" dirty="0" smtClean="0"/>
              <a:t>עמדה 180</a:t>
            </a:r>
            <a:r>
              <a:rPr lang="he-IL" sz="2000" dirty="0" smtClean="0"/>
              <a:t>: </a:t>
            </a:r>
            <a:r>
              <a:rPr lang="he-IL" sz="2000" dirty="0" err="1" smtClean="0"/>
              <a:t>סרין</a:t>
            </a:r>
            <a:r>
              <a:rPr lang="he-IL" sz="2000" dirty="0" smtClean="0"/>
              <a:t> במקום </a:t>
            </a:r>
            <a:r>
              <a:rPr lang="he-IL" sz="2000" dirty="0" err="1" smtClean="0"/>
              <a:t>אלאנין</a:t>
            </a:r>
            <a:endParaRPr lang="he-IL" sz="2000" dirty="0" smtClean="0"/>
          </a:p>
          <a:p>
            <a:pPr marL="0" indent="0" algn="r" rtl="1">
              <a:lnSpc>
                <a:spcPct val="150000"/>
              </a:lnSpc>
              <a:buFont typeface="Arial"/>
              <a:buNone/>
            </a:pPr>
            <a:r>
              <a:rPr lang="he-IL" sz="2000" b="1" dirty="0" smtClean="0"/>
              <a:t>עמדה 277</a:t>
            </a:r>
            <a:r>
              <a:rPr lang="he-IL" sz="2000" dirty="0" smtClean="0"/>
              <a:t>: </a:t>
            </a:r>
            <a:r>
              <a:rPr lang="he-IL" sz="2000" dirty="0" err="1" smtClean="0"/>
              <a:t>טירוזין</a:t>
            </a:r>
            <a:r>
              <a:rPr lang="he-IL" sz="2000" dirty="0" smtClean="0"/>
              <a:t> במקום </a:t>
            </a:r>
            <a:r>
              <a:rPr lang="he-IL" sz="2000" dirty="0" err="1" smtClean="0"/>
              <a:t>פנילאלנין</a:t>
            </a:r>
            <a:endParaRPr lang="he-IL" sz="2000" dirty="0" smtClean="0"/>
          </a:p>
          <a:p>
            <a:pPr marL="0" indent="0" algn="r" rtl="1">
              <a:lnSpc>
                <a:spcPct val="150000"/>
              </a:lnSpc>
              <a:buFont typeface="Arial"/>
              <a:buNone/>
            </a:pPr>
            <a:r>
              <a:rPr lang="he-IL" sz="2000" b="1" dirty="0" smtClean="0"/>
              <a:t>עמדה 285</a:t>
            </a:r>
            <a:r>
              <a:rPr lang="he-IL" sz="2000" dirty="0" smtClean="0"/>
              <a:t>: </a:t>
            </a:r>
            <a:r>
              <a:rPr lang="he-IL" sz="2000" dirty="0" err="1" smtClean="0"/>
              <a:t>תראונין</a:t>
            </a:r>
            <a:r>
              <a:rPr lang="he-IL" sz="2000" dirty="0" smtClean="0"/>
              <a:t> במקום </a:t>
            </a:r>
            <a:r>
              <a:rPr lang="he-IL" sz="2000" dirty="0" err="1" smtClean="0"/>
              <a:t>אלאנין</a:t>
            </a:r>
            <a:endParaRPr lang="en-US" sz="2000" dirty="0" smtClean="0"/>
          </a:p>
        </p:txBody>
      </p:sp>
      <p:sp>
        <p:nvSpPr>
          <p:cNvPr id="8" name="Content Placeholder 2"/>
          <p:cNvSpPr txBox="1">
            <a:spLocks/>
          </p:cNvSpPr>
          <p:nvPr/>
        </p:nvSpPr>
        <p:spPr>
          <a:xfrm>
            <a:off x="990148" y="1925008"/>
            <a:ext cx="1212025" cy="91979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lgn="ctr">
              <a:buNone/>
            </a:pPr>
            <a:r>
              <a:rPr lang="he-IL" dirty="0" err="1" smtClean="0"/>
              <a:t>אופסין</a:t>
            </a:r>
            <a:r>
              <a:rPr lang="he-IL" dirty="0" smtClean="0"/>
              <a:t> </a:t>
            </a:r>
            <a:r>
              <a:rPr lang="he-IL" dirty="0" smtClean="0">
                <a:solidFill>
                  <a:srgbClr val="008000"/>
                </a:solidFill>
              </a:rPr>
              <a:t>"ירוק"</a:t>
            </a:r>
            <a:endParaRPr lang="en-US" dirty="0"/>
          </a:p>
        </p:txBody>
      </p:sp>
      <p:sp>
        <p:nvSpPr>
          <p:cNvPr id="10" name="Content Placeholder 2"/>
          <p:cNvSpPr txBox="1">
            <a:spLocks/>
          </p:cNvSpPr>
          <p:nvPr/>
        </p:nvSpPr>
        <p:spPr>
          <a:xfrm>
            <a:off x="4721706" y="1899607"/>
            <a:ext cx="1310737" cy="91979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lgn="ctr">
              <a:buNone/>
            </a:pPr>
            <a:r>
              <a:rPr lang="he-IL" dirty="0" err="1" smtClean="0"/>
              <a:t>אופסין</a:t>
            </a:r>
            <a:r>
              <a:rPr lang="he-IL" dirty="0" smtClean="0">
                <a:solidFill>
                  <a:srgbClr val="FF0000"/>
                </a:solidFill>
              </a:rPr>
              <a:t> "אדום"</a:t>
            </a:r>
            <a:endParaRPr lang="en-US" dirty="0"/>
          </a:p>
        </p:txBody>
      </p:sp>
      <p:sp>
        <p:nvSpPr>
          <p:cNvPr id="16" name="Oval 15"/>
          <p:cNvSpPr/>
          <p:nvPr/>
        </p:nvSpPr>
        <p:spPr>
          <a:xfrm>
            <a:off x="7366001" y="2313216"/>
            <a:ext cx="317500" cy="299357"/>
          </a:xfrm>
          <a:prstGeom prst="ellipse">
            <a:avLst/>
          </a:prstGeom>
          <a:no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298872" y="2674260"/>
            <a:ext cx="317500" cy="299357"/>
          </a:xfrm>
          <a:prstGeom prst="ellipse">
            <a:avLst/>
          </a:prstGeom>
          <a:no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Oval 10"/>
          <p:cNvSpPr/>
          <p:nvPr/>
        </p:nvSpPr>
        <p:spPr>
          <a:xfrm>
            <a:off x="6771151" y="2545442"/>
            <a:ext cx="317500" cy="299357"/>
          </a:xfrm>
          <a:prstGeom prst="ellipse">
            <a:avLst/>
          </a:prstGeom>
          <a:no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 xmlns:p14="http://schemas.microsoft.com/office/powerpoint/2010/main" val="404715756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898" y="1288900"/>
            <a:ext cx="7810901" cy="1143000"/>
          </a:xfrm>
        </p:spPr>
        <p:txBody>
          <a:bodyPr>
            <a:noAutofit/>
          </a:bodyPr>
          <a:lstStyle/>
          <a:p>
            <a:r>
              <a:rPr lang="he-IL" sz="3200" dirty="0" smtClean="0">
                <a:cs typeface="+mn-cs"/>
              </a:rPr>
              <a:t>כתוצאה משינויים אלו מגיב </a:t>
            </a:r>
            <a:r>
              <a:rPr lang="he-IL" sz="3200" dirty="0" err="1" smtClean="0">
                <a:cs typeface="+mn-cs"/>
              </a:rPr>
              <a:t>האופסין</a:t>
            </a:r>
            <a:r>
              <a:rPr lang="he-IL" sz="3200" dirty="0" smtClean="0">
                <a:cs typeface="+mn-cs"/>
              </a:rPr>
              <a:t> ה"</a:t>
            </a:r>
            <a:r>
              <a:rPr lang="he-IL" sz="3200" dirty="0" smtClean="0">
                <a:solidFill>
                  <a:srgbClr val="FF0000"/>
                </a:solidFill>
                <a:cs typeface="+mn-cs"/>
              </a:rPr>
              <a:t>אדום</a:t>
            </a:r>
            <a:r>
              <a:rPr lang="he-IL" sz="3200" dirty="0" smtClean="0">
                <a:cs typeface="+mn-cs"/>
              </a:rPr>
              <a:t>" לגלי-אור באורך גל ארוך ב-30 ננומטר מאלו אליהם מגיב </a:t>
            </a:r>
            <a:r>
              <a:rPr lang="he-IL" sz="3200" dirty="0" err="1" smtClean="0">
                <a:cs typeface="+mn-cs"/>
              </a:rPr>
              <a:t>האופסין</a:t>
            </a:r>
            <a:r>
              <a:rPr lang="he-IL" sz="3200" dirty="0" smtClean="0">
                <a:cs typeface="+mn-cs"/>
              </a:rPr>
              <a:t> ה"</a:t>
            </a:r>
            <a:r>
              <a:rPr lang="he-IL" sz="3200" dirty="0" smtClean="0">
                <a:solidFill>
                  <a:srgbClr val="00B050"/>
                </a:solidFill>
                <a:cs typeface="+mn-cs"/>
              </a:rPr>
              <a:t>ירוק</a:t>
            </a:r>
            <a:r>
              <a:rPr lang="he-IL" sz="3200" dirty="0" smtClean="0">
                <a:cs typeface="+mn-cs"/>
              </a:rPr>
              <a:t>".</a:t>
            </a:r>
            <a:endParaRPr lang="en-US" sz="3200" dirty="0">
              <a:cs typeface="+mn-cs"/>
            </a:endParaRPr>
          </a:p>
        </p:txBody>
      </p:sp>
      <p:pic>
        <p:nvPicPr>
          <p:cNvPr id="4" name="תמונה 3"/>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2352615" y="2987307"/>
            <a:ext cx="4857466" cy="2998436"/>
          </a:xfrm>
          <a:prstGeom prst="rect">
            <a:avLst/>
          </a:prstGeom>
        </p:spPr>
      </p:pic>
    </p:spTree>
    <p:extLst>
      <p:ext uri="{BB962C8B-B14F-4D97-AF65-F5344CB8AC3E}">
        <p14:creationId xmlns="" xmlns:p14="http://schemas.microsoft.com/office/powerpoint/2010/main" val="1299676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7344121" y="2052467"/>
            <a:ext cx="1672879" cy="3838178"/>
          </a:xfrm>
          <a:prstGeom prst="rect">
            <a:avLst/>
          </a:prstGeom>
        </p:spPr>
      </p:pic>
      <p:sp>
        <p:nvSpPr>
          <p:cNvPr id="7" name="Title 6"/>
          <p:cNvSpPr>
            <a:spLocks noGrp="1"/>
          </p:cNvSpPr>
          <p:nvPr>
            <p:ph type="title"/>
          </p:nvPr>
        </p:nvSpPr>
        <p:spPr>
          <a:xfrm>
            <a:off x="370572" y="587141"/>
            <a:ext cx="8229600" cy="1676400"/>
          </a:xfrm>
        </p:spPr>
        <p:txBody>
          <a:bodyPr>
            <a:normAutofit fontScale="90000"/>
          </a:bodyPr>
          <a:lstStyle/>
          <a:p>
            <a:r>
              <a:rPr lang="he-IL" sz="5400" b="1" dirty="0" smtClean="0">
                <a:solidFill>
                  <a:schemeClr val="accent5">
                    <a:lumMod val="75000"/>
                  </a:schemeClr>
                </a:solidFill>
                <a:cs typeface="+mn-cs"/>
              </a:rPr>
              <a:t>הביולוגיה התאית של </a:t>
            </a:r>
            <a:br>
              <a:rPr lang="he-IL" sz="5400" b="1" dirty="0" smtClean="0">
                <a:solidFill>
                  <a:schemeClr val="accent5">
                    <a:lumMod val="75000"/>
                  </a:schemeClr>
                </a:solidFill>
                <a:cs typeface="+mn-cs"/>
              </a:rPr>
            </a:br>
            <a:r>
              <a:rPr lang="he-IL" sz="5400" b="1" dirty="0" smtClean="0">
                <a:solidFill>
                  <a:schemeClr val="accent5">
                    <a:lumMod val="75000"/>
                  </a:schemeClr>
                </a:solidFill>
                <a:cs typeface="+mn-cs"/>
              </a:rPr>
              <a:t>ראיית צבעים בקופים</a:t>
            </a:r>
            <a:endParaRPr lang="en-US" sz="5400" b="1" dirty="0">
              <a:solidFill>
                <a:schemeClr val="accent5">
                  <a:lumMod val="75000"/>
                </a:schemeClr>
              </a:solidFill>
              <a:cs typeface="+mn-cs"/>
            </a:endParaRPr>
          </a:p>
        </p:txBody>
      </p:sp>
      <p:pic>
        <p:nvPicPr>
          <p:cNvPr id="9" name="Picture 8"/>
          <p:cNvPicPr>
            <a:picLocks noChangeAspect="1"/>
          </p:cNvPicPr>
          <p:nvPr/>
        </p:nvPicPr>
        <p:blipFill>
          <a:blip r:embed="rId4" cstate="email"/>
          <a:stretch>
            <a:fillRect/>
          </a:stretch>
        </p:blipFill>
        <p:spPr>
          <a:xfrm flipH="1">
            <a:off x="457200" y="2423645"/>
            <a:ext cx="3035300" cy="3441600"/>
          </a:xfrm>
          <a:prstGeom prst="rect">
            <a:avLst/>
          </a:prstGeom>
        </p:spPr>
      </p:pic>
      <p:pic>
        <p:nvPicPr>
          <p:cNvPr id="2" name="תמונה 1"/>
          <p:cNvPicPr>
            <a:picLocks noChangeAspect="1"/>
          </p:cNvPicPr>
          <p:nvPr/>
        </p:nvPicPr>
        <p:blipFill rotWithShape="1">
          <a:blip r:embed="rId5" cstate="email"/>
          <a:srcRect/>
          <a:stretch/>
        </p:blipFill>
        <p:spPr>
          <a:xfrm>
            <a:off x="3859731" y="2877954"/>
            <a:ext cx="3108960" cy="2079057"/>
          </a:xfrm>
          <a:prstGeom prst="rect">
            <a:avLst/>
          </a:prstGeom>
        </p:spPr>
      </p:pic>
    </p:spTree>
    <p:extLst>
      <p:ext uri="{BB962C8B-B14F-4D97-AF65-F5344CB8AC3E}">
        <p14:creationId xmlns="" xmlns:p14="http://schemas.microsoft.com/office/powerpoint/2010/main" val="40728295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4">
                    <a:lumMod val="75000"/>
                  </a:schemeClr>
                </a:solidFill>
                <a:cs typeface="+mn-cs"/>
              </a:rPr>
              <a:t>תגובת </a:t>
            </a:r>
            <a:r>
              <a:rPr lang="he-IL" b="1" dirty="0" err="1" smtClean="0">
                <a:solidFill>
                  <a:schemeClr val="accent4">
                    <a:lumMod val="75000"/>
                  </a:schemeClr>
                </a:solidFill>
                <a:cs typeface="+mn-cs"/>
              </a:rPr>
              <a:t>האופסינים</a:t>
            </a:r>
            <a:r>
              <a:rPr lang="he-IL" b="1" dirty="0" smtClean="0">
                <a:solidFill>
                  <a:schemeClr val="accent4">
                    <a:lumMod val="75000"/>
                  </a:schemeClr>
                </a:solidFill>
                <a:cs typeface="+mn-cs"/>
              </a:rPr>
              <a:t> לאור</a:t>
            </a:r>
            <a:endParaRPr lang="en-US" b="1" dirty="0">
              <a:solidFill>
                <a:schemeClr val="accent4">
                  <a:lumMod val="75000"/>
                </a:schemeClr>
              </a:solidFill>
              <a:cs typeface="+mn-cs"/>
            </a:endParaRPr>
          </a:p>
        </p:txBody>
      </p:sp>
      <p:sp>
        <p:nvSpPr>
          <p:cNvPr id="4" name="Content Placeholder 3"/>
          <p:cNvSpPr>
            <a:spLocks noGrp="1"/>
          </p:cNvSpPr>
          <p:nvPr>
            <p:ph sz="half" idx="1"/>
          </p:nvPr>
        </p:nvSpPr>
        <p:spPr>
          <a:xfrm>
            <a:off x="4900150" y="2601226"/>
            <a:ext cx="4038600" cy="2259531"/>
          </a:xfrm>
        </p:spPr>
        <p:txBody>
          <a:bodyPr>
            <a:normAutofit/>
          </a:bodyPr>
          <a:lstStyle/>
          <a:p>
            <a:pPr marL="0" algn="r" rtl="1">
              <a:buNone/>
            </a:pPr>
            <a:r>
              <a:rPr lang="he-IL" sz="2400" dirty="0" smtClean="0"/>
              <a:t>התגובה לאור של כל </a:t>
            </a:r>
            <a:r>
              <a:rPr lang="he-IL" sz="2400" dirty="0" err="1" smtClean="0"/>
              <a:t>אופסין</a:t>
            </a:r>
            <a:r>
              <a:rPr lang="he-IL" sz="2400" dirty="0" smtClean="0"/>
              <a:t> מוצגת משמאל.</a:t>
            </a:r>
            <a:endParaRPr lang="en-US" sz="2400" dirty="0" smtClean="0"/>
          </a:p>
          <a:p>
            <a:pPr marL="0" algn="r" rtl="1">
              <a:buNone/>
            </a:pPr>
            <a:r>
              <a:rPr lang="he-IL" sz="2400" dirty="0" smtClean="0"/>
              <a:t>שימו לב עד כמה העקומות של </a:t>
            </a:r>
            <a:r>
              <a:rPr lang="he-IL" sz="2400" dirty="0" err="1" smtClean="0"/>
              <a:t>האופסין</a:t>
            </a:r>
            <a:r>
              <a:rPr lang="he-IL" sz="2400" dirty="0" smtClean="0"/>
              <a:t> "</a:t>
            </a:r>
            <a:r>
              <a:rPr lang="he-IL" sz="2400" dirty="0" smtClean="0">
                <a:solidFill>
                  <a:srgbClr val="FF0000"/>
                </a:solidFill>
              </a:rPr>
              <a:t>האדום</a:t>
            </a:r>
            <a:r>
              <a:rPr lang="he-IL" sz="2400" dirty="0" smtClean="0"/>
              <a:t>" ושל </a:t>
            </a:r>
            <a:r>
              <a:rPr lang="he-IL" sz="2400" dirty="0" err="1" smtClean="0"/>
              <a:t>האופסין</a:t>
            </a:r>
            <a:r>
              <a:rPr lang="he-IL" sz="2400" dirty="0" smtClean="0"/>
              <a:t> "</a:t>
            </a:r>
            <a:r>
              <a:rPr lang="he-IL" sz="2400" dirty="0" smtClean="0">
                <a:solidFill>
                  <a:srgbClr val="00B050"/>
                </a:solidFill>
              </a:rPr>
              <a:t>הירוק</a:t>
            </a:r>
            <a:r>
              <a:rPr lang="he-IL" sz="2400" dirty="0" smtClean="0"/>
              <a:t>" קרובות זו לזו. </a:t>
            </a:r>
          </a:p>
        </p:txBody>
      </p:sp>
      <p:pic>
        <p:nvPicPr>
          <p:cNvPr id="8" name="תמונה 7"/>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457200" y="2509366"/>
            <a:ext cx="4524632" cy="2792983"/>
          </a:xfrm>
          <a:prstGeom prst="rect">
            <a:avLst/>
          </a:prstGeom>
        </p:spPr>
      </p:pic>
    </p:spTree>
    <p:extLst>
      <p:ext uri="{BB962C8B-B14F-4D97-AF65-F5344CB8AC3E}">
        <p14:creationId xmlns="" xmlns:p14="http://schemas.microsoft.com/office/powerpoint/2010/main" val="14003387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Users\PWhite\Dropbox\Evo-Ed Website\EvoEd_Images\Primate\duplication_mutation.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348214" y="1257299"/>
            <a:ext cx="4666388" cy="554587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he-IL" b="1" dirty="0" smtClean="0">
                <a:solidFill>
                  <a:schemeClr val="accent4">
                    <a:lumMod val="75000"/>
                  </a:schemeClr>
                </a:solidFill>
                <a:cs typeface="+mn-cs"/>
              </a:rPr>
              <a:t>מקור הגן </a:t>
            </a:r>
            <a:r>
              <a:rPr lang="he-IL" b="1" dirty="0" err="1" smtClean="0">
                <a:solidFill>
                  <a:schemeClr val="accent4">
                    <a:lumMod val="75000"/>
                  </a:schemeClr>
                </a:solidFill>
                <a:cs typeface="+mn-cs"/>
              </a:rPr>
              <a:t>לאופסין</a:t>
            </a:r>
            <a:r>
              <a:rPr lang="he-IL" b="1" dirty="0" smtClean="0">
                <a:solidFill>
                  <a:schemeClr val="accent4">
                    <a:lumMod val="75000"/>
                  </a:schemeClr>
                </a:solidFill>
                <a:cs typeface="+mn-cs"/>
              </a:rPr>
              <a:t> "</a:t>
            </a:r>
            <a:r>
              <a:rPr lang="he-IL" b="1" dirty="0" smtClean="0">
                <a:solidFill>
                  <a:srgbClr val="FF0000"/>
                </a:solidFill>
                <a:cs typeface="+mn-cs"/>
              </a:rPr>
              <a:t>האדום</a:t>
            </a:r>
            <a:r>
              <a:rPr lang="he-IL" b="1" dirty="0" smtClean="0">
                <a:solidFill>
                  <a:schemeClr val="accent4">
                    <a:lumMod val="75000"/>
                  </a:schemeClr>
                </a:solidFill>
                <a:cs typeface="+mn-cs"/>
              </a:rPr>
              <a:t>"</a:t>
            </a:r>
            <a:endParaRPr lang="en-US" b="1" dirty="0">
              <a:solidFill>
                <a:schemeClr val="accent4">
                  <a:lumMod val="75000"/>
                </a:schemeClr>
              </a:solidFill>
              <a:cs typeface="+mn-cs"/>
            </a:endParaRPr>
          </a:p>
        </p:txBody>
      </p:sp>
      <p:sp>
        <p:nvSpPr>
          <p:cNvPr id="50" name="Content Placeholder 2"/>
          <p:cNvSpPr>
            <a:spLocks noGrp="1"/>
          </p:cNvSpPr>
          <p:nvPr>
            <p:ph idx="1"/>
          </p:nvPr>
        </p:nvSpPr>
        <p:spPr>
          <a:xfrm>
            <a:off x="5380362" y="1696797"/>
            <a:ext cx="3489639" cy="4827221"/>
          </a:xfrm>
        </p:spPr>
        <p:txBody>
          <a:bodyPr>
            <a:normAutofit/>
          </a:bodyPr>
          <a:lstStyle/>
          <a:p>
            <a:pPr marL="0" indent="0" algn="r" rtl="1">
              <a:buNone/>
            </a:pPr>
            <a:r>
              <a:rPr lang="he-IL" sz="2400" dirty="0" smtClean="0"/>
              <a:t>הגן </a:t>
            </a:r>
            <a:r>
              <a:rPr lang="he-IL" sz="2400" dirty="0" err="1" smtClean="0"/>
              <a:t>לאופסין</a:t>
            </a:r>
            <a:r>
              <a:rPr lang="he-IL" sz="2400" dirty="0" smtClean="0"/>
              <a:t> ה"אדום" נוצר כנראה כתוצאה משני תהליכים שקרו לגן של </a:t>
            </a:r>
            <a:r>
              <a:rPr lang="he-IL" sz="2400" dirty="0" err="1" smtClean="0"/>
              <a:t>האופסין</a:t>
            </a:r>
            <a:r>
              <a:rPr lang="he-IL" sz="2400" dirty="0" smtClean="0"/>
              <a:t> ה"ירוק":</a:t>
            </a:r>
          </a:p>
          <a:p>
            <a:pPr marL="0" indent="0" algn="r" rtl="1">
              <a:buNone/>
            </a:pPr>
            <a:r>
              <a:rPr lang="he-IL" sz="2400" dirty="0" smtClean="0"/>
              <a:t>הכפלת הגן, ומוטציות.</a:t>
            </a:r>
          </a:p>
        </p:txBody>
      </p:sp>
      <p:sp>
        <p:nvSpPr>
          <p:cNvPr id="3" name="TextBox 2"/>
          <p:cNvSpPr txBox="1"/>
          <p:nvPr/>
        </p:nvSpPr>
        <p:spPr>
          <a:xfrm>
            <a:off x="1106905" y="3185962"/>
            <a:ext cx="1434164" cy="369332"/>
          </a:xfrm>
          <a:prstGeom prst="rect">
            <a:avLst/>
          </a:prstGeom>
          <a:solidFill>
            <a:schemeClr val="bg1"/>
          </a:solidFill>
          <a:ln>
            <a:solidFill>
              <a:schemeClr val="bg1"/>
            </a:solidFill>
          </a:ln>
        </p:spPr>
        <p:txBody>
          <a:bodyPr wrap="square" rtlCol="0">
            <a:spAutoFit/>
          </a:bodyPr>
          <a:lstStyle/>
          <a:p>
            <a:r>
              <a:rPr lang="he-IL" dirty="0" smtClean="0"/>
              <a:t>הכפלת הגן</a:t>
            </a:r>
            <a:endParaRPr lang="en-US" dirty="0"/>
          </a:p>
        </p:txBody>
      </p:sp>
      <p:sp>
        <p:nvSpPr>
          <p:cNvPr id="8" name="TextBox 7"/>
          <p:cNvSpPr txBox="1"/>
          <p:nvPr/>
        </p:nvSpPr>
        <p:spPr>
          <a:xfrm>
            <a:off x="1472665" y="2877955"/>
            <a:ext cx="789272" cy="369332"/>
          </a:xfrm>
          <a:prstGeom prst="rect">
            <a:avLst/>
          </a:prstGeom>
          <a:solidFill>
            <a:schemeClr val="bg1"/>
          </a:solidFill>
          <a:ln>
            <a:solidFill>
              <a:schemeClr val="bg1"/>
            </a:solidFill>
          </a:ln>
        </p:spPr>
        <p:txBody>
          <a:bodyPr wrap="square" rtlCol="0">
            <a:spAutoFit/>
          </a:bodyPr>
          <a:lstStyle/>
          <a:p>
            <a:endParaRPr lang="en-US" dirty="0"/>
          </a:p>
        </p:txBody>
      </p:sp>
      <p:sp>
        <p:nvSpPr>
          <p:cNvPr id="9" name="TextBox 8"/>
          <p:cNvSpPr txBox="1"/>
          <p:nvPr/>
        </p:nvSpPr>
        <p:spPr>
          <a:xfrm>
            <a:off x="3147461" y="2877955"/>
            <a:ext cx="1097280" cy="646331"/>
          </a:xfrm>
          <a:prstGeom prst="rect">
            <a:avLst/>
          </a:prstGeom>
          <a:solidFill>
            <a:schemeClr val="bg1"/>
          </a:solidFill>
          <a:ln>
            <a:solidFill>
              <a:schemeClr val="bg1"/>
            </a:solidFill>
          </a:ln>
        </p:spPr>
        <p:txBody>
          <a:bodyPr wrap="square" rtlCol="0">
            <a:spAutoFit/>
          </a:bodyPr>
          <a:lstStyle/>
          <a:p>
            <a:pPr algn="ctr"/>
            <a:endParaRPr lang="he-IL" dirty="0" smtClean="0"/>
          </a:p>
          <a:p>
            <a:pPr algn="ctr"/>
            <a:r>
              <a:rPr lang="he-IL" dirty="0" smtClean="0"/>
              <a:t>מוטציות</a:t>
            </a:r>
          </a:p>
        </p:txBody>
      </p:sp>
      <p:sp>
        <p:nvSpPr>
          <p:cNvPr id="10" name="מלבן 9"/>
          <p:cNvSpPr/>
          <p:nvPr/>
        </p:nvSpPr>
        <p:spPr>
          <a:xfrm rot="19609275">
            <a:off x="3944858" y="6151960"/>
            <a:ext cx="1147865" cy="36705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מלבן 12"/>
          <p:cNvSpPr/>
          <p:nvPr/>
        </p:nvSpPr>
        <p:spPr>
          <a:xfrm rot="19609275">
            <a:off x="2127293" y="6206783"/>
            <a:ext cx="1147865" cy="36705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מלבן 13"/>
          <p:cNvSpPr/>
          <p:nvPr/>
        </p:nvSpPr>
        <p:spPr>
          <a:xfrm rot="19609275">
            <a:off x="276072" y="6206782"/>
            <a:ext cx="1147865" cy="36705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6035040" y="4898298"/>
            <a:ext cx="2834962" cy="1631216"/>
          </a:xfrm>
          <a:prstGeom prst="rect">
            <a:avLst/>
          </a:prstGeom>
          <a:solidFill>
            <a:schemeClr val="accent4">
              <a:lumMod val="20000"/>
              <a:lumOff val="80000"/>
            </a:schemeClr>
          </a:solidFill>
          <a:ln>
            <a:solidFill>
              <a:schemeClr val="accent4">
                <a:lumMod val="75000"/>
              </a:schemeClr>
            </a:solidFill>
          </a:ln>
        </p:spPr>
        <p:txBody>
          <a:bodyPr wrap="square" rtlCol="0">
            <a:spAutoFit/>
          </a:bodyPr>
          <a:lstStyle/>
          <a:p>
            <a:pPr algn="r" rtl="1"/>
            <a:r>
              <a:rPr lang="he-IL" sz="1000" b="1" u="sng" dirty="0" smtClean="0"/>
              <a:t>הרחבה: </a:t>
            </a:r>
            <a:r>
              <a:rPr lang="he-IL" sz="1000" dirty="0" smtClean="0"/>
              <a:t>במיני קופים רבים ישנם עותקים לא-מתפקדים רבים של הגן </a:t>
            </a:r>
            <a:r>
              <a:rPr lang="he-IL" sz="1000" dirty="0" err="1" smtClean="0"/>
              <a:t>לאופסין</a:t>
            </a:r>
            <a:r>
              <a:rPr lang="he-IL" sz="1000" dirty="0" smtClean="0"/>
              <a:t> ה"ירוק" על כרומוזום </a:t>
            </a:r>
            <a:r>
              <a:rPr lang="en-US" sz="1000" dirty="0" smtClean="0"/>
              <a:t>X</a:t>
            </a:r>
            <a:r>
              <a:rPr lang="he-IL" sz="1000" dirty="0" smtClean="0"/>
              <a:t>. הדבר מעיד על </a:t>
            </a:r>
            <a:r>
              <a:rPr lang="he-IL" sz="1000" dirty="0" err="1" smtClean="0"/>
              <a:t>ארועים</a:t>
            </a:r>
            <a:r>
              <a:rPr lang="he-IL" sz="1000" dirty="0" smtClean="0"/>
              <a:t> של הכפלת הגן </a:t>
            </a:r>
            <a:r>
              <a:rPr lang="he-IL" sz="1000" dirty="0" err="1" smtClean="0"/>
              <a:t>לאופסין</a:t>
            </a:r>
            <a:r>
              <a:rPr lang="he-IL" sz="1000" dirty="0" smtClean="0"/>
              <a:t> ה"ירוק" שהתרחשו לאורך </a:t>
            </a:r>
            <a:r>
              <a:rPr lang="he-IL" sz="1000" dirty="0" err="1" smtClean="0"/>
              <a:t>ההסטוריה</a:t>
            </a:r>
            <a:r>
              <a:rPr lang="he-IL" sz="1000" dirty="0" smtClean="0"/>
              <a:t> של הפרימאטים. </a:t>
            </a:r>
            <a:r>
              <a:rPr lang="en-US" sz="1000" dirty="0" smtClean="0"/>
              <a:t/>
            </a:r>
            <a:br>
              <a:rPr lang="en-US" sz="1000" dirty="0" smtClean="0"/>
            </a:br>
            <a:r>
              <a:rPr lang="he-IL" sz="1000" dirty="0" smtClean="0"/>
              <a:t>הגנים המוכפלים עברו מוטציות שונות שהפכו אותם ללא-פונקציונליים. </a:t>
            </a:r>
          </a:p>
          <a:p>
            <a:pPr algn="r" rtl="1"/>
            <a:r>
              <a:rPr lang="he-IL" sz="1000" dirty="0" smtClean="0"/>
              <a:t>נראה שבאחד הגנים נוצר עם השנים צרוף של 3 מוטציות החלפה שהביאו ליצירת </a:t>
            </a:r>
            <a:r>
              <a:rPr lang="he-IL" sz="1000" dirty="0" err="1" smtClean="0"/>
              <a:t>אופסין</a:t>
            </a:r>
            <a:r>
              <a:rPr lang="he-IL" sz="1000" dirty="0" smtClean="0"/>
              <a:t> מתפקד המגיב לאורך גל ארוך יותר (</a:t>
            </a:r>
            <a:r>
              <a:rPr lang="he-IL" sz="1000" dirty="0" err="1" smtClean="0"/>
              <a:t>אופסין</a:t>
            </a:r>
            <a:r>
              <a:rPr lang="he-IL" sz="1000" dirty="0" smtClean="0"/>
              <a:t> "אדום").</a:t>
            </a:r>
          </a:p>
          <a:p>
            <a:pPr algn="r" rtl="1"/>
            <a:endParaRPr lang="en-US" sz="1000" dirty="0"/>
          </a:p>
        </p:txBody>
      </p:sp>
    </p:spTree>
    <p:extLst>
      <p:ext uri="{BB962C8B-B14F-4D97-AF65-F5344CB8AC3E}">
        <p14:creationId xmlns="" xmlns:p14="http://schemas.microsoft.com/office/powerpoint/2010/main" val="127038145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857"/>
            <a:ext cx="8229600" cy="1143000"/>
          </a:xfrm>
        </p:spPr>
        <p:txBody>
          <a:bodyPr/>
          <a:lstStyle/>
          <a:p>
            <a:r>
              <a:rPr lang="he-IL" b="1" dirty="0" smtClean="0">
                <a:solidFill>
                  <a:schemeClr val="accent4">
                    <a:lumMod val="75000"/>
                  </a:schemeClr>
                </a:solidFill>
                <a:cs typeface="+mn-cs"/>
              </a:rPr>
              <a:t>הכפלת גן</a:t>
            </a:r>
            <a:endParaRPr lang="en-US" b="1" dirty="0">
              <a:solidFill>
                <a:schemeClr val="accent4">
                  <a:lumMod val="75000"/>
                </a:schemeClr>
              </a:solidFill>
              <a:cs typeface="+mn-cs"/>
            </a:endParaRPr>
          </a:p>
        </p:txBody>
      </p:sp>
      <p:sp>
        <p:nvSpPr>
          <p:cNvPr id="3" name="TextBox 2"/>
          <p:cNvSpPr txBox="1"/>
          <p:nvPr/>
        </p:nvSpPr>
        <p:spPr>
          <a:xfrm>
            <a:off x="105877" y="1212783"/>
            <a:ext cx="8922619" cy="2308324"/>
          </a:xfrm>
          <a:prstGeom prst="rect">
            <a:avLst/>
          </a:prstGeom>
          <a:noFill/>
        </p:spPr>
        <p:txBody>
          <a:bodyPr wrap="square" rtlCol="0">
            <a:spAutoFit/>
          </a:bodyPr>
          <a:lstStyle/>
          <a:p>
            <a:pPr algn="ctr" rtl="1"/>
            <a:r>
              <a:rPr lang="he-IL" sz="2400" dirty="0" smtClean="0"/>
              <a:t>הכפלת גן מתרחשת כאשר בזמן מיוזה </a:t>
            </a:r>
            <a:r>
              <a:rPr lang="he-IL" sz="2400" dirty="0" err="1" smtClean="0"/>
              <a:t>השחלוף</a:t>
            </a:r>
            <a:r>
              <a:rPr lang="he-IL" sz="2400" dirty="0" smtClean="0"/>
              <a:t> נעשה בצורה לא-סימטרית.</a:t>
            </a:r>
            <a:endParaRPr lang="en-US" sz="2400" dirty="0"/>
          </a:p>
          <a:p>
            <a:pPr algn="ctr" rtl="1"/>
            <a:endParaRPr lang="he-IL" sz="2400" dirty="0" smtClean="0"/>
          </a:p>
          <a:p>
            <a:pPr algn="ctr" rtl="1"/>
            <a:r>
              <a:rPr lang="he-IL" sz="2400" dirty="0" smtClean="0"/>
              <a:t>ראשית נזכיר מהו שחלוף.</a:t>
            </a:r>
          </a:p>
          <a:p>
            <a:pPr algn="ctr" rtl="1"/>
            <a:r>
              <a:rPr lang="he-IL" sz="2400" dirty="0" smtClean="0"/>
              <a:t>שחלוף הוא החלפת קטעים בין כרומוזומים </a:t>
            </a:r>
            <a:r>
              <a:rPr lang="he-IL" sz="2400" dirty="0" err="1" smtClean="0"/>
              <a:t>הומולוגים</a:t>
            </a:r>
            <a:r>
              <a:rPr lang="he-IL" sz="2400" dirty="0" smtClean="0"/>
              <a:t>,</a:t>
            </a:r>
          </a:p>
          <a:p>
            <a:pPr algn="ctr" rtl="1"/>
            <a:r>
              <a:rPr lang="he-IL" sz="2400" dirty="0" smtClean="0"/>
              <a:t>והוא מתרחש בזמן החלוקה הראשונה של המיוזה. </a:t>
            </a:r>
          </a:p>
          <a:p>
            <a:pPr algn="ctr" rtl="1"/>
            <a:r>
              <a:rPr lang="he-IL" dirty="0" smtClean="0"/>
              <a:t>תוכלו לצפות </a:t>
            </a:r>
            <a:r>
              <a:rPr lang="he-IL" dirty="0" smtClean="0">
                <a:hlinkClick r:id="rId3"/>
              </a:rPr>
              <a:t>בסרטון</a:t>
            </a:r>
            <a:r>
              <a:rPr lang="he-IL" dirty="0" smtClean="0"/>
              <a:t> המציג את התהליך</a:t>
            </a:r>
            <a:r>
              <a:rPr lang="he-IL" sz="2400" dirty="0" smtClean="0"/>
              <a:t>.</a:t>
            </a:r>
            <a:endParaRPr lang="en-US" sz="2400" dirty="0" smtClean="0"/>
          </a:p>
        </p:txBody>
      </p:sp>
      <p:grpSp>
        <p:nvGrpSpPr>
          <p:cNvPr id="11" name="קבוצה 10"/>
          <p:cNvGrpSpPr/>
          <p:nvPr/>
        </p:nvGrpSpPr>
        <p:grpSpPr>
          <a:xfrm>
            <a:off x="2412855" y="3463936"/>
            <a:ext cx="4335770" cy="3031919"/>
            <a:chOff x="2123372" y="2355783"/>
            <a:chExt cx="4762500" cy="3590925"/>
          </a:xfrm>
        </p:grpSpPr>
        <p:pic>
          <p:nvPicPr>
            <p:cNvPr id="7" name="תמונה 6"/>
            <p:cNvPicPr>
              <a:picLocks noChangeAspect="1"/>
            </p:cNvPicPr>
            <p:nvPr/>
          </p:nvPicPr>
          <p:blipFill>
            <a:blip r:embed="rId4" cstate="email"/>
            <a:stretch>
              <a:fillRect/>
            </a:stretch>
          </p:blipFill>
          <p:spPr>
            <a:xfrm>
              <a:off x="2123372" y="2355783"/>
              <a:ext cx="4762500" cy="3590925"/>
            </a:xfrm>
            <a:prstGeom prst="rect">
              <a:avLst/>
            </a:prstGeom>
          </p:spPr>
        </p:pic>
        <p:sp>
          <p:nvSpPr>
            <p:cNvPr id="6" name="TextBox 5"/>
            <p:cNvSpPr txBox="1"/>
            <p:nvPr/>
          </p:nvSpPr>
          <p:spPr>
            <a:xfrm>
              <a:off x="4285146" y="3629966"/>
              <a:ext cx="837398" cy="369332"/>
            </a:xfrm>
            <a:prstGeom prst="rect">
              <a:avLst/>
            </a:prstGeom>
            <a:solidFill>
              <a:schemeClr val="bg1"/>
            </a:solidFill>
            <a:ln>
              <a:solidFill>
                <a:schemeClr val="bg1"/>
              </a:solidFill>
            </a:ln>
          </p:spPr>
          <p:txBody>
            <a:bodyPr wrap="square" rtlCol="0">
              <a:spAutoFit/>
            </a:bodyPr>
            <a:lstStyle/>
            <a:p>
              <a:pPr algn="r"/>
              <a:r>
                <a:rPr lang="he-IL" sz="1400" dirty="0" smtClean="0"/>
                <a:t>שחלוף</a:t>
              </a:r>
              <a:endParaRPr lang="en-US" sz="1400" dirty="0"/>
            </a:p>
          </p:txBody>
        </p:sp>
        <p:sp>
          <p:nvSpPr>
            <p:cNvPr id="8" name="מלבן 7"/>
            <p:cNvSpPr/>
            <p:nvPr/>
          </p:nvSpPr>
          <p:spPr>
            <a:xfrm>
              <a:off x="2281187" y="3547530"/>
              <a:ext cx="240632"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מלבן 8"/>
            <p:cNvSpPr/>
            <p:nvPr/>
          </p:nvSpPr>
          <p:spPr>
            <a:xfrm>
              <a:off x="5484795" y="2931393"/>
              <a:ext cx="240632"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מלבן 9"/>
            <p:cNvSpPr/>
            <p:nvPr/>
          </p:nvSpPr>
          <p:spPr>
            <a:xfrm>
              <a:off x="6378340" y="2448525"/>
              <a:ext cx="240632"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TextBox 11"/>
          <p:cNvSpPr txBox="1"/>
          <p:nvPr/>
        </p:nvSpPr>
        <p:spPr>
          <a:xfrm>
            <a:off x="0" y="6571375"/>
            <a:ext cx="2618072" cy="276999"/>
          </a:xfrm>
          <a:prstGeom prst="rect">
            <a:avLst/>
          </a:prstGeom>
          <a:noFill/>
        </p:spPr>
        <p:txBody>
          <a:bodyPr wrap="square" rtlCol="0">
            <a:spAutoFit/>
          </a:bodyPr>
          <a:lstStyle/>
          <a:p>
            <a:pPr algn="r" rtl="1"/>
            <a:r>
              <a:rPr lang="he-IL" sz="600" dirty="0" smtClean="0"/>
              <a:t>המקור לתמונה: </a:t>
            </a:r>
            <a:r>
              <a:rPr lang="en-US" sz="600" dirty="0">
                <a:hlinkClick r:id="rId5"/>
              </a:rPr>
              <a:t>http://</a:t>
            </a:r>
            <a:r>
              <a:rPr lang="en-US" sz="600" dirty="0" smtClean="0">
                <a:hlinkClick r:id="rId5"/>
              </a:rPr>
              <a:t>www.sciencegeek.net/Biology/review/U3Review.htm</a:t>
            </a:r>
            <a:endParaRPr lang="he-IL" sz="600" dirty="0" smtClean="0"/>
          </a:p>
          <a:p>
            <a:pPr algn="r" rtl="1"/>
            <a:endParaRPr lang="en-US" sz="600" dirty="0"/>
          </a:p>
        </p:txBody>
      </p:sp>
    </p:spTree>
    <p:extLst>
      <p:ext uri="{BB962C8B-B14F-4D97-AF65-F5344CB8AC3E}">
        <p14:creationId xmlns="" xmlns:p14="http://schemas.microsoft.com/office/powerpoint/2010/main" val="125976994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6144"/>
            <a:ext cx="8229600" cy="1143000"/>
          </a:xfrm>
        </p:spPr>
        <p:txBody>
          <a:bodyPr>
            <a:normAutofit/>
          </a:bodyPr>
          <a:lstStyle/>
          <a:p>
            <a:r>
              <a:rPr lang="he-IL" sz="2400" dirty="0" smtClean="0">
                <a:cs typeface="+mn-cs"/>
              </a:rPr>
              <a:t>שחלוף לא-סימטרי</a:t>
            </a:r>
            <a:br>
              <a:rPr lang="he-IL" sz="2400" dirty="0" smtClean="0">
                <a:cs typeface="+mn-cs"/>
              </a:rPr>
            </a:br>
            <a:r>
              <a:rPr lang="he-IL" sz="2400" dirty="0" smtClean="0">
                <a:cs typeface="+mn-cs"/>
              </a:rPr>
              <a:t>יכול לגרום ליצירת כרומוזום שבו אחד הגנים מוכפל</a:t>
            </a:r>
            <a:endParaRPr lang="en-US" sz="2400" dirty="0"/>
          </a:p>
        </p:txBody>
      </p:sp>
      <p:pic>
        <p:nvPicPr>
          <p:cNvPr id="3" name="Picture 2" descr="2013-03-17_12-28-08.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54000" y="1748348"/>
            <a:ext cx="8686800" cy="4131751"/>
          </a:xfrm>
          <a:prstGeom prst="rect">
            <a:avLst/>
          </a:prstGeom>
        </p:spPr>
      </p:pic>
      <p:sp>
        <p:nvSpPr>
          <p:cNvPr id="4" name="מלבן 3"/>
          <p:cNvSpPr/>
          <p:nvPr/>
        </p:nvSpPr>
        <p:spPr>
          <a:xfrm>
            <a:off x="1953928" y="5508058"/>
            <a:ext cx="6833937" cy="58473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415941" y="5595851"/>
            <a:ext cx="1010653" cy="369332"/>
          </a:xfrm>
          <a:prstGeom prst="rect">
            <a:avLst/>
          </a:prstGeom>
          <a:noFill/>
        </p:spPr>
        <p:txBody>
          <a:bodyPr wrap="square" rtlCol="0">
            <a:spAutoFit/>
          </a:bodyPr>
          <a:lstStyle/>
          <a:p>
            <a:r>
              <a:rPr lang="he-IL" dirty="0" smtClean="0"/>
              <a:t>שכפול</a:t>
            </a:r>
            <a:endParaRPr lang="en-US" dirty="0"/>
          </a:p>
        </p:txBody>
      </p:sp>
      <p:sp>
        <p:nvSpPr>
          <p:cNvPr id="6" name="TextBox 5"/>
          <p:cNvSpPr txBox="1"/>
          <p:nvPr/>
        </p:nvSpPr>
        <p:spPr>
          <a:xfrm>
            <a:off x="4446871" y="5595851"/>
            <a:ext cx="1934677" cy="369332"/>
          </a:xfrm>
          <a:prstGeom prst="rect">
            <a:avLst/>
          </a:prstGeom>
          <a:noFill/>
        </p:spPr>
        <p:txBody>
          <a:bodyPr wrap="square" rtlCol="0">
            <a:spAutoFit/>
          </a:bodyPr>
          <a:lstStyle/>
          <a:p>
            <a:r>
              <a:rPr lang="he-IL" dirty="0" smtClean="0"/>
              <a:t>שחלוף לא-סימטרי</a:t>
            </a:r>
            <a:endParaRPr lang="en-US" dirty="0"/>
          </a:p>
        </p:txBody>
      </p:sp>
      <p:sp>
        <p:nvSpPr>
          <p:cNvPr id="7" name="TextBox 6"/>
          <p:cNvSpPr txBox="1"/>
          <p:nvPr/>
        </p:nvSpPr>
        <p:spPr>
          <a:xfrm>
            <a:off x="7214134" y="5595851"/>
            <a:ext cx="1270535" cy="369332"/>
          </a:xfrm>
          <a:prstGeom prst="rect">
            <a:avLst/>
          </a:prstGeom>
          <a:noFill/>
        </p:spPr>
        <p:txBody>
          <a:bodyPr wrap="square" rtlCol="0">
            <a:spAutoFit/>
          </a:bodyPr>
          <a:lstStyle/>
          <a:p>
            <a:pPr algn="ctr"/>
            <a:r>
              <a:rPr lang="he-IL" dirty="0" smtClean="0"/>
              <a:t>תוצרים</a:t>
            </a:r>
          </a:p>
        </p:txBody>
      </p:sp>
      <p:sp>
        <p:nvSpPr>
          <p:cNvPr id="8" name="אליפסה 7"/>
          <p:cNvSpPr/>
          <p:nvPr/>
        </p:nvSpPr>
        <p:spPr>
          <a:xfrm>
            <a:off x="7873465" y="2935705"/>
            <a:ext cx="433137" cy="856649"/>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1661161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01010"/>
          </a:xfrm>
        </p:spPr>
        <p:txBody>
          <a:bodyPr>
            <a:normAutofit fontScale="90000"/>
          </a:bodyPr>
          <a:lstStyle/>
          <a:p>
            <a:pPr rtl="1"/>
            <a:r>
              <a:rPr lang="he-IL" sz="4000" b="1" dirty="0" smtClean="0">
                <a:solidFill>
                  <a:schemeClr val="accent4">
                    <a:lumMod val="75000"/>
                  </a:schemeClr>
                </a:solidFill>
                <a:cs typeface="+mn-cs"/>
              </a:rPr>
              <a:t>המוטציות</a:t>
            </a:r>
            <a:r>
              <a:rPr lang="he-IL" sz="2800" b="1" dirty="0" smtClean="0">
                <a:cs typeface="+mn-cs"/>
              </a:rPr>
              <a:t/>
            </a:r>
            <a:br>
              <a:rPr lang="he-IL" sz="2800" b="1" dirty="0" smtClean="0">
                <a:cs typeface="+mn-cs"/>
              </a:rPr>
            </a:br>
            <a:r>
              <a:rPr lang="en-US" sz="2800" b="1" dirty="0" smtClean="0">
                <a:cs typeface="+mn-cs"/>
              </a:rPr>
              <a:t/>
            </a:r>
            <a:br>
              <a:rPr lang="en-US" sz="2800" b="1" dirty="0" smtClean="0">
                <a:cs typeface="+mn-cs"/>
              </a:rPr>
            </a:br>
            <a:r>
              <a:rPr lang="he-IL" sz="2000" b="1" dirty="0" smtClean="0">
                <a:cs typeface="+mn-cs"/>
              </a:rPr>
              <a:t>הגן </a:t>
            </a:r>
            <a:r>
              <a:rPr lang="he-IL" sz="2000" b="1" dirty="0" err="1" smtClean="0">
                <a:cs typeface="+mn-cs"/>
              </a:rPr>
              <a:t>לאופסין</a:t>
            </a:r>
            <a:r>
              <a:rPr lang="he-IL" sz="2000" b="1" dirty="0" smtClean="0">
                <a:cs typeface="+mn-cs"/>
              </a:rPr>
              <a:t> ה"</a:t>
            </a:r>
            <a:r>
              <a:rPr lang="he-IL" sz="2000" b="1" dirty="0" smtClean="0">
                <a:solidFill>
                  <a:srgbClr val="00B050"/>
                </a:solidFill>
                <a:cs typeface="+mn-cs"/>
              </a:rPr>
              <a:t>ירוק</a:t>
            </a:r>
            <a:r>
              <a:rPr lang="he-IL" sz="2000" b="1" dirty="0" smtClean="0">
                <a:cs typeface="+mn-cs"/>
              </a:rPr>
              <a:t>" בהשוואה לגן </a:t>
            </a:r>
            <a:r>
              <a:rPr lang="he-IL" sz="2000" b="1" dirty="0" err="1" smtClean="0">
                <a:cs typeface="+mn-cs"/>
              </a:rPr>
              <a:t>לאופסין</a:t>
            </a:r>
            <a:r>
              <a:rPr lang="he-IL" sz="2000" b="1" dirty="0" smtClean="0">
                <a:cs typeface="+mn-cs"/>
              </a:rPr>
              <a:t> ה"</a:t>
            </a:r>
            <a:r>
              <a:rPr lang="he-IL" sz="2000" b="1" dirty="0" smtClean="0">
                <a:solidFill>
                  <a:srgbClr val="FF0000"/>
                </a:solidFill>
                <a:cs typeface="+mn-cs"/>
              </a:rPr>
              <a:t>אדום</a:t>
            </a:r>
            <a:r>
              <a:rPr lang="he-IL" sz="2000" b="1" dirty="0" smtClean="0">
                <a:cs typeface="+mn-cs"/>
              </a:rPr>
              <a:t>"</a:t>
            </a:r>
            <a:r>
              <a:rPr lang="he-IL" sz="2800" b="1" dirty="0" smtClean="0">
                <a:cs typeface="+mn-cs"/>
              </a:rPr>
              <a:t/>
            </a:r>
            <a:br>
              <a:rPr lang="he-IL" sz="2800" b="1" dirty="0" smtClean="0">
                <a:cs typeface="+mn-cs"/>
              </a:rPr>
            </a:br>
            <a:r>
              <a:rPr lang="he-IL" sz="1300" dirty="0" smtClean="0">
                <a:cs typeface="+mn-cs"/>
              </a:rPr>
              <a:t>ההבדלים המשפיעים על תפקוד החלבון מסומנים באדום</a:t>
            </a:r>
            <a:endParaRPr lang="en-US" sz="1300" dirty="0">
              <a:cs typeface="+mn-cs"/>
            </a:endParaRPr>
          </a:p>
        </p:txBody>
      </p:sp>
      <p:sp>
        <p:nvSpPr>
          <p:cNvPr id="3" name="Content Placeholder 2"/>
          <p:cNvSpPr>
            <a:spLocks noGrp="1"/>
          </p:cNvSpPr>
          <p:nvPr>
            <p:ph idx="1"/>
          </p:nvPr>
        </p:nvSpPr>
        <p:spPr>
          <a:xfrm>
            <a:off x="619463" y="1700901"/>
            <a:ext cx="8082670" cy="2495713"/>
          </a:xfrm>
        </p:spPr>
        <p:txBody>
          <a:bodyPr>
            <a:noAutofit/>
          </a:bodyPr>
          <a:lstStyle/>
          <a:p>
            <a:pPr marL="0" indent="0">
              <a:spcBef>
                <a:spcPts val="0"/>
              </a:spcBef>
              <a:buNone/>
            </a:pPr>
            <a:r>
              <a:rPr lang="en-US" sz="1200" dirty="0" smtClean="0">
                <a:latin typeface="Courier New" panose="02070309020205020404" pitchFamily="49" charset="0"/>
                <a:cs typeface="Courier New" panose="02070309020205020404" pitchFamily="49" charset="0"/>
              </a:rPr>
              <a:t>atggcccagcagtggagcctccaaaggctcgcaggccgccatccgcaggacagctatgaggacagcacccagtccagcatcttcacctacaccaacagcaactccaccagaggccccttcgaaggcccgaattaccacatcgctcccagatgggtgtaccacctcaccagtgtctggatgatctttgtggtcattgcatccgtcttcacaaatgggcttgtgctggcggccaccatgaagttcaagaagctgcgccacccgctgaactggatcctggtgaacctggcggtcgctgacctggcagagaccgtcatcgccagcactatcagcgttgtgaaccaggtctatggctacttcgtgctgggccaccctatgtgtgtcctggagggctacaccgtctccctgtgtgggatcacaggtctctggtctctggccatcatttcctgggagaggtggctggtggtgtgcaagccctttggcaatgtgagatttgatgccaagctggccatcgtgggcattgccttctcctggatctgg</a:t>
            </a:r>
            <a:r>
              <a:rPr lang="en-US" sz="1200" b="1" dirty="0" smtClean="0">
                <a:solidFill>
                  <a:srgbClr val="FF0000"/>
                </a:solidFill>
                <a:latin typeface="Courier New" panose="02070309020205020404" pitchFamily="49" charset="0"/>
                <a:cs typeface="Courier New" panose="02070309020205020404" pitchFamily="49" charset="0"/>
              </a:rPr>
              <a:t>G</a:t>
            </a:r>
            <a:r>
              <a:rPr lang="en-US" sz="1200" dirty="0" smtClean="0">
                <a:latin typeface="Courier New" panose="02070309020205020404" pitchFamily="49" charset="0"/>
                <a:cs typeface="Courier New" panose="02070309020205020404" pitchFamily="49" charset="0"/>
              </a:rPr>
              <a:t>ctgctgtgtggacagccccgcccatctttggttggagcaggtactggccccacggcctgaagacttcatgcggcccagacgtgttcagcggcagctcgtaccccggggtgcagtcttacatgattgtcctcatggtcacctgctgcatcaccccactcagcatcatcgtgctctgctacctccaagtgtggctggccatccgagcggtggcaaagcagcagaaagagtctgaatccacccagaaggcagagaaggaagtgacgcgcatggtggtggtgatggtcctggcat</a:t>
            </a:r>
            <a:r>
              <a:rPr lang="en-US" sz="1200" b="1" dirty="0" smtClean="0">
                <a:solidFill>
                  <a:srgbClr val="FF0000"/>
                </a:solidFill>
                <a:latin typeface="Courier New" panose="02070309020205020404" pitchFamily="49" charset="0"/>
                <a:cs typeface="Courier New" panose="02070309020205020404" pitchFamily="49" charset="0"/>
              </a:rPr>
              <a:t>T</a:t>
            </a:r>
            <a:r>
              <a:rPr lang="en-US" sz="1200" dirty="0" smtClean="0">
                <a:latin typeface="Courier New" panose="02070309020205020404" pitchFamily="49" charset="0"/>
                <a:cs typeface="Courier New" panose="02070309020205020404" pitchFamily="49" charset="0"/>
              </a:rPr>
              <a:t>ctgcttctgctggggaccatac</a:t>
            </a:r>
            <a:r>
              <a:rPr lang="en-US" sz="1200" b="1" dirty="0" smtClean="0">
                <a:solidFill>
                  <a:srgbClr val="FF0000"/>
                </a:solidFill>
                <a:latin typeface="Courier New" panose="02070309020205020404" pitchFamily="49" charset="0"/>
                <a:cs typeface="Courier New" panose="02070309020205020404" pitchFamily="49" charset="0"/>
              </a:rPr>
              <a:t>G</a:t>
            </a:r>
            <a:r>
              <a:rPr lang="en-US" sz="1200" dirty="0" smtClean="0">
                <a:latin typeface="Courier New" panose="02070309020205020404" pitchFamily="49" charset="0"/>
                <a:cs typeface="Courier New" panose="02070309020205020404" pitchFamily="49" charset="0"/>
              </a:rPr>
              <a:t>ccttcttcgcatgctttgctgctgccaaccctggctaccccttccaccctttgatggctgccctgccggccttctttgccaaaagtgccactatctacaaccccgttatctatgtctttatgaaccggcagtttcgaaactgcatcttgcagcttttcgggaagaaggttgacgatggctctgaactctccagcgcctccaaaacggaggtctcatctgtgtcctcggtatcgcctgcatga</a:t>
            </a:r>
            <a:endParaRPr lang="en-US" sz="1200" dirty="0">
              <a:latin typeface="Courier New" panose="02070309020205020404" pitchFamily="49" charset="0"/>
              <a:cs typeface="Courier New" panose="02070309020205020404" pitchFamily="49" charset="0"/>
            </a:endParaRPr>
          </a:p>
        </p:txBody>
      </p:sp>
      <p:sp>
        <p:nvSpPr>
          <p:cNvPr id="4" name="TextBox 3"/>
          <p:cNvSpPr txBox="1"/>
          <p:nvPr/>
        </p:nvSpPr>
        <p:spPr>
          <a:xfrm rot="16200000">
            <a:off x="-579185" y="2527956"/>
            <a:ext cx="2300440" cy="646331"/>
          </a:xfrm>
          <a:prstGeom prst="rect">
            <a:avLst/>
          </a:prstGeom>
          <a:noFill/>
        </p:spPr>
        <p:txBody>
          <a:bodyPr wrap="square" rtlCol="0">
            <a:spAutoFit/>
          </a:bodyPr>
          <a:lstStyle/>
          <a:p>
            <a:pPr algn="ctr"/>
            <a:r>
              <a:rPr lang="he-IL" b="1" dirty="0" smtClean="0">
                <a:solidFill>
                  <a:srgbClr val="008000"/>
                </a:solidFill>
              </a:rPr>
              <a:t>הגן </a:t>
            </a:r>
            <a:r>
              <a:rPr lang="he-IL" b="1" dirty="0" err="1" smtClean="0">
                <a:solidFill>
                  <a:srgbClr val="008000"/>
                </a:solidFill>
              </a:rPr>
              <a:t>לאופסין</a:t>
            </a:r>
            <a:r>
              <a:rPr lang="he-IL" b="1" dirty="0" smtClean="0">
                <a:solidFill>
                  <a:srgbClr val="008000"/>
                </a:solidFill>
              </a:rPr>
              <a:t> ה"ירוק"</a:t>
            </a:r>
          </a:p>
          <a:p>
            <a:pPr algn="ctr"/>
            <a:endParaRPr lang="en-US" b="1" dirty="0">
              <a:solidFill>
                <a:srgbClr val="008000"/>
              </a:solidFill>
            </a:endParaRPr>
          </a:p>
        </p:txBody>
      </p:sp>
      <p:sp>
        <p:nvSpPr>
          <p:cNvPr id="6" name="TextBox 5"/>
          <p:cNvSpPr txBox="1"/>
          <p:nvPr/>
        </p:nvSpPr>
        <p:spPr>
          <a:xfrm rot="16200000">
            <a:off x="-686547" y="5303776"/>
            <a:ext cx="2242688" cy="369332"/>
          </a:xfrm>
          <a:prstGeom prst="rect">
            <a:avLst/>
          </a:prstGeom>
          <a:noFill/>
        </p:spPr>
        <p:txBody>
          <a:bodyPr wrap="square" rtlCol="0">
            <a:spAutoFit/>
          </a:bodyPr>
          <a:lstStyle/>
          <a:p>
            <a:pPr algn="ctr"/>
            <a:r>
              <a:rPr lang="he-IL" b="1" dirty="0" smtClean="0">
                <a:solidFill>
                  <a:srgbClr val="FF0000"/>
                </a:solidFill>
              </a:rPr>
              <a:t>הגן </a:t>
            </a:r>
            <a:r>
              <a:rPr lang="he-IL" b="1" dirty="0" err="1" smtClean="0">
                <a:solidFill>
                  <a:srgbClr val="FF0000"/>
                </a:solidFill>
              </a:rPr>
              <a:t>לאופסין</a:t>
            </a:r>
            <a:r>
              <a:rPr lang="he-IL" b="1" dirty="0" smtClean="0">
                <a:solidFill>
                  <a:srgbClr val="FF0000"/>
                </a:solidFill>
              </a:rPr>
              <a:t> ה"אדום"</a:t>
            </a:r>
            <a:endParaRPr lang="en-US" b="1" dirty="0">
              <a:solidFill>
                <a:srgbClr val="FF0000"/>
              </a:solidFill>
            </a:endParaRPr>
          </a:p>
        </p:txBody>
      </p:sp>
      <p:sp>
        <p:nvSpPr>
          <p:cNvPr id="9" name="Content Placeholder 2"/>
          <p:cNvSpPr txBox="1">
            <a:spLocks/>
          </p:cNvSpPr>
          <p:nvPr/>
        </p:nvSpPr>
        <p:spPr>
          <a:xfrm>
            <a:off x="571035" y="4321867"/>
            <a:ext cx="8082670" cy="247844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a:buNone/>
            </a:pPr>
            <a:r>
              <a:rPr lang="en-US" sz="1200" dirty="0" smtClean="0">
                <a:latin typeface="Courier New" panose="02070309020205020404" pitchFamily="49" charset="0"/>
                <a:cs typeface="Courier New" panose="02070309020205020404" pitchFamily="49" charset="0"/>
              </a:rPr>
              <a:t>atggcccagcagtggagcctccaaaggctcgcaggccgccatccgcaggacagctatgaggacagcacccagtccagcatcttcacctacaccaacagcaactccaccagaggccccttcgaaggcccgaattaccacatcgctcccagatgggtgtaccacctcaccagtgtctggatgatctttgtggtcattgcatccgtcttcacaaatgggcttgtgctggcggccaccatgaagttcaagaagctgcgccacccgctgaactggatcctggtgaacctggcggtcgctgacctggcagagaccgtcatcgccagcactatcagcgttgtgaaccaggtctatggctacttcgtgctgggccaccctatgtgtgtcctggagggctacaccgtctccctgtgtgggatcacaggtctctggtctctggccatcatttcctgggagaggtggctggtggtgtgcaagccctttggcaatgtgagatttgatgccaagctggccatcgtgggcattgccttctcctggatctgg</a:t>
            </a:r>
            <a:r>
              <a:rPr lang="en-US" sz="1200" b="1" dirty="0" smtClean="0">
                <a:solidFill>
                  <a:srgbClr val="FF0000"/>
                </a:solidFill>
                <a:latin typeface="Courier New" panose="02070309020205020404" pitchFamily="49" charset="0"/>
                <a:cs typeface="Courier New" panose="02070309020205020404" pitchFamily="49" charset="0"/>
              </a:rPr>
              <a:t>T</a:t>
            </a:r>
            <a:r>
              <a:rPr lang="en-US" sz="1200" dirty="0" smtClean="0">
                <a:latin typeface="Courier New" panose="02070309020205020404" pitchFamily="49" charset="0"/>
                <a:cs typeface="Courier New" panose="02070309020205020404" pitchFamily="49" charset="0"/>
              </a:rPr>
              <a:t>ctgctgtgtggacagccccgcccatctttggttggagcaggtactggccccacggcctgaagacttcatgcggcccagacgtgttcagcggcagctcgtaccccggggtgcagtcttacatgattgtcctcatggtcacctgctgcatcaccccactcagcatcatcgtgctctgctacctccaagtgtggctggccatccgagcggtggcaaagcagcagaaagagtctgaatccacccagaaggcagagaaggaagtgacgcgcatggtggtggtgatggtcctggcat</a:t>
            </a:r>
            <a:r>
              <a:rPr lang="en-US" sz="1200" b="1" dirty="0" smtClean="0">
                <a:solidFill>
                  <a:srgbClr val="FF0000"/>
                </a:solidFill>
                <a:latin typeface="Courier New" panose="02070309020205020404" pitchFamily="49" charset="0"/>
                <a:cs typeface="Courier New" panose="02070309020205020404" pitchFamily="49" charset="0"/>
              </a:rPr>
              <a:t>A</a:t>
            </a:r>
            <a:r>
              <a:rPr lang="en-US" sz="1200" dirty="0" smtClean="0">
                <a:latin typeface="Courier New" panose="02070309020205020404" pitchFamily="49" charset="0"/>
                <a:cs typeface="Courier New" panose="02070309020205020404" pitchFamily="49" charset="0"/>
              </a:rPr>
              <a:t>ctgcttctgctggggaccatac</a:t>
            </a:r>
            <a:r>
              <a:rPr lang="en-US" sz="1200" b="1" dirty="0" smtClean="0">
                <a:solidFill>
                  <a:srgbClr val="FF0000"/>
                </a:solidFill>
                <a:latin typeface="Courier New" panose="02070309020205020404" pitchFamily="49" charset="0"/>
                <a:cs typeface="Courier New" panose="02070309020205020404" pitchFamily="49" charset="0"/>
              </a:rPr>
              <a:t>A</a:t>
            </a:r>
            <a:r>
              <a:rPr lang="en-US" sz="1200" dirty="0" smtClean="0">
                <a:latin typeface="Courier New" panose="02070309020205020404" pitchFamily="49" charset="0"/>
                <a:cs typeface="Courier New" panose="02070309020205020404" pitchFamily="49" charset="0"/>
              </a:rPr>
              <a:t>ccttcttcgcatgctttgctgctgccaaccctggctaccccttccaccctttgatggctgccctgccggccttctttgccaaaagtgccactatctacaaccccgttatctatgtctttatgaaccggcagtttcgaaactgcatcttgcagcttttcgggaagaaggttgacgatggctctgaactctccagcgcctccaaaacggaggtctcatctgtgtcctcggtatcgcctgcatga</a:t>
            </a:r>
            <a:endParaRPr lang="en-US" sz="1200" dirty="0">
              <a:latin typeface="Courier New" panose="02070309020205020404" pitchFamily="49" charset="0"/>
              <a:cs typeface="Courier New" panose="02070309020205020404" pitchFamily="49" charset="0"/>
            </a:endParaRPr>
          </a:p>
        </p:txBody>
      </p:sp>
    </p:spTree>
    <p:extLst>
      <p:ext uri="{BB962C8B-B14F-4D97-AF65-F5344CB8AC3E}">
        <p14:creationId xmlns="" xmlns:p14="http://schemas.microsoft.com/office/powerpoint/2010/main" val="25134151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454794"/>
            <a:ext cx="8229600" cy="4525963"/>
          </a:xfrm>
        </p:spPr>
        <p:txBody>
          <a:bodyPr>
            <a:normAutofit/>
          </a:bodyPr>
          <a:lstStyle/>
          <a:p>
            <a:pPr marL="0" indent="0" algn="ctr" rtl="1">
              <a:buNone/>
            </a:pPr>
            <a:r>
              <a:rPr lang="en-US" dirty="0" smtClean="0"/>
              <a:t>G </a:t>
            </a:r>
            <a:r>
              <a:rPr lang="en-US" dirty="0" smtClean="0">
                <a:sym typeface="Wingdings"/>
              </a:rPr>
              <a:t> T               T  A              G  A</a:t>
            </a:r>
          </a:p>
          <a:p>
            <a:pPr marL="0" indent="0" algn="ctr" rtl="1">
              <a:buNone/>
            </a:pPr>
            <a:endParaRPr lang="en-US" sz="1800" dirty="0" smtClean="0"/>
          </a:p>
          <a:p>
            <a:pPr marL="0" indent="0" algn="r" rtl="1">
              <a:buNone/>
            </a:pPr>
            <a:r>
              <a:rPr lang="he-IL" dirty="0" smtClean="0"/>
              <a:t>שלוש מוטציות החלפה אלו משנות את תכונות החלבון וגורמות לו להגיב לגלי אור באורך גל של 564 ננומטר במקום לגלי אור באורך גל של 534 ננומטר. </a:t>
            </a:r>
            <a:endParaRPr lang="en-US" sz="1800" dirty="0" smtClean="0"/>
          </a:p>
        </p:txBody>
      </p:sp>
      <p:pic>
        <p:nvPicPr>
          <p:cNvPr id="10" name="תמונה 9"/>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2143267" y="3481539"/>
            <a:ext cx="4857466" cy="2998436"/>
          </a:xfrm>
          <a:prstGeom prst="rect">
            <a:avLst/>
          </a:prstGeom>
        </p:spPr>
      </p:pic>
    </p:spTree>
    <p:extLst>
      <p:ext uri="{BB962C8B-B14F-4D97-AF65-F5344CB8AC3E}">
        <p14:creationId xmlns="" xmlns:p14="http://schemas.microsoft.com/office/powerpoint/2010/main" val="406588179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762000"/>
          </a:xfrm>
        </p:spPr>
        <p:txBody>
          <a:bodyPr>
            <a:noAutofit/>
          </a:bodyPr>
          <a:lstStyle/>
          <a:p>
            <a:pPr rtl="1"/>
            <a:r>
              <a:rPr lang="he-IL" sz="2400" b="1" dirty="0" smtClean="0"/>
              <a:t>לקופים באפריקה ואסיה יש שני גנים שונים </a:t>
            </a:r>
            <a:r>
              <a:rPr lang="he-IL" sz="2400" b="1" dirty="0" err="1" smtClean="0"/>
              <a:t>לאופסינים</a:t>
            </a:r>
            <a:r>
              <a:rPr lang="he-IL" sz="2400" b="1" dirty="0" smtClean="0"/>
              <a:t> על כרומוזום </a:t>
            </a:r>
            <a:r>
              <a:rPr lang="en-US" sz="2400" b="1" dirty="0" smtClean="0"/>
              <a:t>X</a:t>
            </a:r>
            <a:r>
              <a:rPr lang="he-IL" sz="2400" b="1" dirty="0" smtClean="0"/>
              <a:t>, בעוד לקופים בדרום אמריקה יש רק גן אחד.</a:t>
            </a:r>
            <a:endParaRPr lang="en-US" sz="2400" b="1" dirty="0"/>
          </a:p>
        </p:txBody>
      </p:sp>
      <p:pic>
        <p:nvPicPr>
          <p:cNvPr id="12290" name="Picture 2" descr="C:\Users\PWhite\Dropbox\Evo-Ed Website\EvoEd_Images\Primate\geo_genes.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315686" y="1273627"/>
            <a:ext cx="8430288" cy="5225144"/>
          </a:xfrm>
          <a:prstGeom prst="rect">
            <a:avLst/>
          </a:prstGeom>
          <a:noFill/>
          <a:extLst>
            <a:ext uri="{909E8E84-426E-40dd-AFC4-6F175D3DCCD1}">
              <a14:hiddenFill xmlns:a14="http://schemas.microsoft.com/office/drawing/2010/main" xmlns="">
                <a:solidFill>
                  <a:srgbClr val="FFFFFF"/>
                </a:solidFill>
              </a14:hiddenFill>
            </a:ext>
          </a:extLst>
        </p:spPr>
      </p:pic>
      <p:pic>
        <p:nvPicPr>
          <p:cNvPr id="2" name="תמונה 1"/>
          <p:cNvPicPr>
            <a:picLocks noChangeAspect="1"/>
          </p:cNvPicPr>
          <p:nvPr/>
        </p:nvPicPr>
        <p:blipFill>
          <a:blip r:embed="rId4" cstate="email"/>
          <a:stretch>
            <a:fillRect/>
          </a:stretch>
        </p:blipFill>
        <p:spPr>
          <a:xfrm>
            <a:off x="1360894" y="1158362"/>
            <a:ext cx="2706859" cy="859611"/>
          </a:xfrm>
          <a:prstGeom prst="rect">
            <a:avLst/>
          </a:prstGeom>
        </p:spPr>
      </p:pic>
      <p:sp>
        <p:nvSpPr>
          <p:cNvPr id="5" name="TextBox 4"/>
          <p:cNvSpPr txBox="1"/>
          <p:nvPr/>
        </p:nvSpPr>
        <p:spPr>
          <a:xfrm>
            <a:off x="5409398" y="1307811"/>
            <a:ext cx="2554614" cy="584775"/>
          </a:xfrm>
          <a:prstGeom prst="rect">
            <a:avLst/>
          </a:prstGeom>
          <a:solidFill>
            <a:schemeClr val="bg1"/>
          </a:solidFill>
        </p:spPr>
        <p:txBody>
          <a:bodyPr wrap="square" rtlCol="0">
            <a:spAutoFit/>
          </a:bodyPr>
          <a:lstStyle/>
          <a:p>
            <a:pPr algn="r"/>
            <a:r>
              <a:rPr lang="he-IL" sz="3200" b="1" dirty="0" err="1" smtClean="0">
                <a:solidFill>
                  <a:srgbClr val="00B050"/>
                </a:solidFill>
              </a:rPr>
              <a:t>ד</a:t>
            </a:r>
            <a:r>
              <a:rPr lang="he-IL" sz="3200" b="1" dirty="0" err="1" smtClean="0">
                <a:solidFill>
                  <a:srgbClr val="0070C0"/>
                </a:solidFill>
              </a:rPr>
              <a:t>י</a:t>
            </a:r>
            <a:r>
              <a:rPr lang="he-IL" sz="3200" b="1" dirty="0" err="1" smtClean="0">
                <a:solidFill>
                  <a:srgbClr val="00B050"/>
                </a:solidFill>
              </a:rPr>
              <a:t>כ</a:t>
            </a:r>
            <a:r>
              <a:rPr lang="he-IL" sz="3200" b="1" dirty="0" err="1" smtClean="0">
                <a:solidFill>
                  <a:srgbClr val="0070C0"/>
                </a:solidFill>
              </a:rPr>
              <a:t>ר</a:t>
            </a:r>
            <a:r>
              <a:rPr lang="he-IL" sz="3200" b="1" dirty="0" err="1" smtClean="0">
                <a:solidFill>
                  <a:srgbClr val="00B050"/>
                </a:solidFill>
              </a:rPr>
              <a:t>ו</a:t>
            </a:r>
            <a:r>
              <a:rPr lang="he-IL" sz="3200" b="1" dirty="0" err="1" smtClean="0">
                <a:solidFill>
                  <a:srgbClr val="0070C0"/>
                </a:solidFill>
              </a:rPr>
              <a:t>מ</a:t>
            </a:r>
            <a:r>
              <a:rPr lang="he-IL" sz="3200" b="1" dirty="0" err="1" smtClean="0">
                <a:solidFill>
                  <a:srgbClr val="00B050"/>
                </a:solidFill>
              </a:rPr>
              <a:t>ט</a:t>
            </a:r>
            <a:r>
              <a:rPr lang="he-IL" sz="3200" b="1" dirty="0" err="1" smtClean="0">
                <a:solidFill>
                  <a:srgbClr val="0070C0"/>
                </a:solidFill>
              </a:rPr>
              <a:t>י</a:t>
            </a:r>
            <a:r>
              <a:rPr lang="he-IL" sz="3200" b="1" dirty="0" err="1" smtClean="0">
                <a:solidFill>
                  <a:srgbClr val="00B050"/>
                </a:solidFill>
              </a:rPr>
              <a:t>ם</a:t>
            </a:r>
            <a:endParaRPr lang="en-US" sz="3200" b="1" dirty="0">
              <a:solidFill>
                <a:srgbClr val="00B050"/>
              </a:solidFill>
            </a:endParaRPr>
          </a:p>
        </p:txBody>
      </p:sp>
      <p:sp>
        <p:nvSpPr>
          <p:cNvPr id="6" name="TextBox 5"/>
          <p:cNvSpPr txBox="1"/>
          <p:nvPr/>
        </p:nvSpPr>
        <p:spPr>
          <a:xfrm>
            <a:off x="5284270" y="5399773"/>
            <a:ext cx="2690160" cy="646331"/>
          </a:xfrm>
          <a:prstGeom prst="rect">
            <a:avLst/>
          </a:prstGeom>
          <a:solidFill>
            <a:schemeClr val="bg1"/>
          </a:solidFill>
        </p:spPr>
        <p:txBody>
          <a:bodyPr wrap="none" rtlCol="0">
            <a:spAutoFit/>
          </a:bodyPr>
          <a:lstStyle/>
          <a:p>
            <a:r>
              <a:rPr lang="he-IL" sz="3600" b="1" dirty="0" smtClean="0"/>
              <a:t>דרום אמריקה</a:t>
            </a:r>
            <a:endParaRPr lang="en-US" sz="3600" b="1" dirty="0"/>
          </a:p>
        </p:txBody>
      </p:sp>
      <p:sp>
        <p:nvSpPr>
          <p:cNvPr id="7" name="TextBox 6"/>
          <p:cNvSpPr txBox="1"/>
          <p:nvPr/>
        </p:nvSpPr>
        <p:spPr>
          <a:xfrm>
            <a:off x="1317947" y="5898606"/>
            <a:ext cx="2858475" cy="646331"/>
          </a:xfrm>
          <a:prstGeom prst="rect">
            <a:avLst/>
          </a:prstGeom>
          <a:solidFill>
            <a:schemeClr val="bg1"/>
          </a:solidFill>
        </p:spPr>
        <p:txBody>
          <a:bodyPr wrap="none" rtlCol="0">
            <a:spAutoFit/>
          </a:bodyPr>
          <a:lstStyle/>
          <a:p>
            <a:r>
              <a:rPr lang="he-IL" sz="3600" b="1" dirty="0" smtClean="0"/>
              <a:t>אפריקה ואסיה</a:t>
            </a:r>
          </a:p>
        </p:txBody>
      </p:sp>
    </p:spTree>
    <p:extLst>
      <p:ext uri="{BB962C8B-B14F-4D97-AF65-F5344CB8AC3E}">
        <p14:creationId xmlns="" xmlns:p14="http://schemas.microsoft.com/office/powerpoint/2010/main" val="241365425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4"/>
          <p:cNvPicPr>
            <a:picLocks noChangeAspect="1"/>
          </p:cNvPicPr>
          <p:nvPr/>
        </p:nvPicPr>
        <p:blipFill>
          <a:blip r:embed="rId2" cstate="email"/>
          <a:stretch>
            <a:fillRect/>
          </a:stretch>
        </p:blipFill>
        <p:spPr>
          <a:xfrm>
            <a:off x="1330735" y="1925053"/>
            <a:ext cx="7135970" cy="3311090"/>
          </a:xfrm>
          <a:prstGeom prst="rect">
            <a:avLst/>
          </a:prstGeom>
        </p:spPr>
      </p:pic>
      <p:sp>
        <p:nvSpPr>
          <p:cNvPr id="6" name="לחצן פעולה: קדימה או הבא 5">
            <a:hlinkClick r:id="rId3"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330735" y="924025"/>
            <a:ext cx="7135970" cy="523220"/>
          </a:xfrm>
          <a:prstGeom prst="rect">
            <a:avLst/>
          </a:prstGeom>
          <a:noFill/>
        </p:spPr>
        <p:txBody>
          <a:bodyPr wrap="square" rtlCol="0">
            <a:spAutoFit/>
          </a:bodyPr>
          <a:lstStyle/>
          <a:p>
            <a:pPr algn="r" rtl="1"/>
            <a:r>
              <a:rPr lang="he-IL" sz="2800" dirty="0" err="1" smtClean="0"/>
              <a:t>בידקו</a:t>
            </a:r>
            <a:r>
              <a:rPr lang="he-IL" sz="2800" dirty="0" smtClean="0"/>
              <a:t> – האם האיור הבא ברור לכם?</a:t>
            </a:r>
            <a:endParaRPr lang="en-US" sz="2800" dirty="0"/>
          </a:p>
        </p:txBody>
      </p:sp>
    </p:spTree>
    <p:extLst>
      <p:ext uri="{BB962C8B-B14F-4D97-AF65-F5344CB8AC3E}">
        <p14:creationId xmlns="" xmlns:p14="http://schemas.microsoft.com/office/powerpoint/2010/main" val="28748686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229600" cy="1676400"/>
          </a:xfrm>
        </p:spPr>
        <p:txBody>
          <a:bodyPr>
            <a:normAutofit fontScale="90000"/>
          </a:bodyPr>
          <a:lstStyle/>
          <a:p>
            <a:r>
              <a:rPr lang="he-IL" sz="5400" b="1" dirty="0" smtClean="0">
                <a:solidFill>
                  <a:schemeClr val="tx2">
                    <a:lumMod val="60000"/>
                    <a:lumOff val="40000"/>
                  </a:schemeClr>
                </a:solidFill>
                <a:cs typeface="+mn-cs"/>
              </a:rPr>
              <a:t>הפילוגנטיקה של ראיית צבעים בקופים</a:t>
            </a:r>
            <a:endParaRPr lang="en-US" sz="5400" b="1" dirty="0">
              <a:solidFill>
                <a:schemeClr val="tx2">
                  <a:lumMod val="60000"/>
                  <a:lumOff val="40000"/>
                </a:schemeClr>
              </a:solidFill>
              <a:cs typeface="+mn-cs"/>
            </a:endParaRPr>
          </a:p>
        </p:txBody>
      </p:sp>
      <p:pic>
        <p:nvPicPr>
          <p:cNvPr id="2" name="Picture 1"/>
          <p:cNvPicPr>
            <a:picLocks noChangeAspect="1"/>
          </p:cNvPicPr>
          <p:nvPr/>
        </p:nvPicPr>
        <p:blipFill>
          <a:blip r:embed="rId3" cstate="email"/>
          <a:stretch>
            <a:fillRect/>
          </a:stretch>
        </p:blipFill>
        <p:spPr>
          <a:xfrm>
            <a:off x="2791962" y="2329915"/>
            <a:ext cx="5715000" cy="3007829"/>
          </a:xfrm>
          <a:prstGeom prst="rect">
            <a:avLst/>
          </a:prstGeom>
        </p:spPr>
      </p:pic>
      <p:pic>
        <p:nvPicPr>
          <p:cNvPr id="6" name="Picture 5"/>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flipH="1">
            <a:off x="457200" y="2423645"/>
            <a:ext cx="2342758" cy="2656355"/>
          </a:xfrm>
          <a:prstGeom prst="rect">
            <a:avLst/>
          </a:prstGeom>
        </p:spPr>
      </p:pic>
      <p:sp>
        <p:nvSpPr>
          <p:cNvPr id="3" name="TextBox 2"/>
          <p:cNvSpPr txBox="1"/>
          <p:nvPr/>
        </p:nvSpPr>
        <p:spPr>
          <a:xfrm>
            <a:off x="288759" y="5707781"/>
            <a:ext cx="8681986" cy="369332"/>
          </a:xfrm>
          <a:prstGeom prst="rect">
            <a:avLst/>
          </a:prstGeom>
          <a:noFill/>
        </p:spPr>
        <p:txBody>
          <a:bodyPr wrap="square" rtlCol="0">
            <a:spAutoFit/>
          </a:bodyPr>
          <a:lstStyle/>
          <a:p>
            <a:r>
              <a:rPr lang="he-IL" b="1" dirty="0"/>
              <a:t>פילוגנטיקה</a:t>
            </a:r>
            <a:r>
              <a:rPr lang="he-IL" dirty="0"/>
              <a:t> </a:t>
            </a:r>
            <a:r>
              <a:rPr lang="he-IL" dirty="0" smtClean="0"/>
              <a:t>- תחום </a:t>
            </a:r>
            <a:r>
              <a:rPr lang="he-IL" dirty="0"/>
              <a:t>בביולוגיה העוסק בחקר הקרבה האבולוציונית בין קבוצות אורגניזמים שונות</a:t>
            </a:r>
            <a:endParaRPr lang="en-US" dirty="0"/>
          </a:p>
        </p:txBody>
      </p:sp>
    </p:spTree>
    <p:extLst>
      <p:ext uri="{BB962C8B-B14F-4D97-AF65-F5344CB8AC3E}">
        <p14:creationId xmlns="" xmlns:p14="http://schemas.microsoft.com/office/powerpoint/2010/main" val="36538946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3-03-17_13-01-07.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900103" y="772394"/>
            <a:ext cx="7339531" cy="5118357"/>
          </a:xfrm>
          <a:prstGeom prst="rect">
            <a:avLst/>
          </a:prstGeom>
        </p:spPr>
      </p:pic>
      <p:sp>
        <p:nvSpPr>
          <p:cNvPr id="138" name="TextBox 137"/>
          <p:cNvSpPr txBox="1"/>
          <p:nvPr/>
        </p:nvSpPr>
        <p:spPr>
          <a:xfrm>
            <a:off x="14990" y="202125"/>
            <a:ext cx="9109758" cy="369332"/>
          </a:xfrm>
          <a:prstGeom prst="rect">
            <a:avLst/>
          </a:prstGeom>
          <a:noFill/>
        </p:spPr>
        <p:txBody>
          <a:bodyPr wrap="square" rtlCol="0">
            <a:spAutoFit/>
          </a:bodyPr>
          <a:lstStyle/>
          <a:p>
            <a:pPr algn="ctr"/>
            <a:r>
              <a:rPr lang="he-IL" b="1" dirty="0"/>
              <a:t>פילוגנטיקה</a:t>
            </a:r>
            <a:r>
              <a:rPr lang="he-IL" dirty="0"/>
              <a:t> - תחום בביולוגיה העוסק בחקר הקרבה האבולוציונית בין קבוצות אורגניזמים שונות</a:t>
            </a:r>
            <a:endParaRPr lang="en-US" dirty="0"/>
          </a:p>
        </p:txBody>
      </p:sp>
      <p:cxnSp>
        <p:nvCxnSpPr>
          <p:cNvPr id="167" name="Straight Connector 166"/>
          <p:cNvCxnSpPr/>
          <p:nvPr/>
        </p:nvCxnSpPr>
        <p:spPr>
          <a:xfrm>
            <a:off x="0" y="583083"/>
            <a:ext cx="9144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0" y="4152989"/>
            <a:ext cx="1564104" cy="1138773"/>
          </a:xfrm>
          <a:prstGeom prst="rect">
            <a:avLst/>
          </a:prstGeom>
          <a:noFill/>
          <a:ln>
            <a:solidFill>
              <a:schemeClr val="bg1"/>
            </a:solidFill>
          </a:ln>
        </p:spPr>
        <p:txBody>
          <a:bodyPr wrap="square" rtlCol="0">
            <a:spAutoFit/>
          </a:bodyPr>
          <a:lstStyle/>
          <a:p>
            <a:pPr algn="ctr"/>
            <a:r>
              <a:rPr lang="he-IL" b="1" dirty="0" smtClean="0"/>
              <a:t>התפתחות ראיית הצבעים!</a:t>
            </a:r>
          </a:p>
          <a:p>
            <a:pPr algn="ctr"/>
            <a:r>
              <a:rPr lang="he-IL" sz="1400" dirty="0" smtClean="0"/>
              <a:t>הכפלת גן ומוטציות</a:t>
            </a:r>
            <a:endParaRPr lang="en-US" sz="1400" dirty="0"/>
          </a:p>
        </p:txBody>
      </p:sp>
      <p:sp>
        <p:nvSpPr>
          <p:cNvPr id="4" name="TextBox 3"/>
          <p:cNvSpPr txBox="1"/>
          <p:nvPr/>
        </p:nvSpPr>
        <p:spPr>
          <a:xfrm>
            <a:off x="14990" y="5890751"/>
            <a:ext cx="9109758" cy="923330"/>
          </a:xfrm>
          <a:prstGeom prst="rect">
            <a:avLst/>
          </a:prstGeom>
          <a:noFill/>
        </p:spPr>
        <p:txBody>
          <a:bodyPr wrap="square" rtlCol="0">
            <a:spAutoFit/>
          </a:bodyPr>
          <a:lstStyle/>
          <a:p>
            <a:pPr algn="r" rtl="1"/>
            <a:r>
              <a:rPr lang="he-IL" dirty="0" smtClean="0"/>
              <a:t>מבחינה גנטית, הקופים של אפריקה ואסיה קרובים זה לזה יותר מאשר לקופים של דרום אמריקה (ולהיפך). עדויות תומכות בכך שהקופים של אפריקה ואסיה הם צאצאים של אב קדמון משותף בו התרחשו הכפלת הגן והמוטציות.</a:t>
            </a:r>
            <a:endParaRPr lang="en-US" dirty="0"/>
          </a:p>
        </p:txBody>
      </p:sp>
      <p:sp>
        <p:nvSpPr>
          <p:cNvPr id="5" name="מלבן 4"/>
          <p:cNvSpPr/>
          <p:nvPr/>
        </p:nvSpPr>
        <p:spPr>
          <a:xfrm>
            <a:off x="900103" y="5291762"/>
            <a:ext cx="2487990" cy="49302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5765533" y="772394"/>
            <a:ext cx="2184934" cy="369332"/>
          </a:xfrm>
          <a:prstGeom prst="rect">
            <a:avLst/>
          </a:prstGeom>
          <a:solidFill>
            <a:schemeClr val="bg1"/>
          </a:solidFill>
          <a:ln>
            <a:solidFill>
              <a:schemeClr val="bg1"/>
            </a:solidFill>
          </a:ln>
        </p:spPr>
        <p:txBody>
          <a:bodyPr wrap="square" rtlCol="0">
            <a:spAutoFit/>
          </a:bodyPr>
          <a:lstStyle/>
          <a:p>
            <a:r>
              <a:rPr lang="he-IL" b="1" dirty="0" smtClean="0"/>
              <a:t>קופי דרום אמריקה</a:t>
            </a:r>
            <a:endParaRPr lang="en-US" b="1" dirty="0"/>
          </a:p>
        </p:txBody>
      </p:sp>
      <p:sp>
        <p:nvSpPr>
          <p:cNvPr id="9" name="TextBox 8"/>
          <p:cNvSpPr txBox="1"/>
          <p:nvPr/>
        </p:nvSpPr>
        <p:spPr>
          <a:xfrm>
            <a:off x="2144098" y="812741"/>
            <a:ext cx="2184934" cy="369332"/>
          </a:xfrm>
          <a:prstGeom prst="rect">
            <a:avLst/>
          </a:prstGeom>
          <a:solidFill>
            <a:schemeClr val="bg1"/>
          </a:solidFill>
          <a:ln>
            <a:solidFill>
              <a:schemeClr val="bg1"/>
            </a:solidFill>
          </a:ln>
        </p:spPr>
        <p:txBody>
          <a:bodyPr wrap="square" rtlCol="0">
            <a:spAutoFit/>
          </a:bodyPr>
          <a:lstStyle/>
          <a:p>
            <a:r>
              <a:rPr lang="he-IL" b="1" dirty="0" smtClean="0"/>
              <a:t>קופי אפריקה ואסיה</a:t>
            </a:r>
            <a:endParaRPr lang="en-US" b="1" dirty="0"/>
          </a:p>
        </p:txBody>
      </p:sp>
    </p:spTree>
    <p:extLst>
      <p:ext uri="{BB962C8B-B14F-4D97-AF65-F5344CB8AC3E}">
        <p14:creationId xmlns="" xmlns:p14="http://schemas.microsoft.com/office/powerpoint/2010/main" val="1426110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e-IL" b="1" dirty="0" smtClean="0">
                <a:solidFill>
                  <a:schemeClr val="accent5">
                    <a:lumMod val="75000"/>
                  </a:schemeClr>
                </a:solidFill>
                <a:cs typeface="+mn-cs"/>
              </a:rPr>
              <a:t>כיצד מתאפשרת ראיית צבעים?</a:t>
            </a:r>
            <a:r>
              <a:rPr lang="en-US" b="1" dirty="0">
                <a:solidFill>
                  <a:schemeClr val="accent5">
                    <a:lumMod val="75000"/>
                  </a:schemeClr>
                </a:solidFill>
                <a:cs typeface="+mn-cs"/>
              </a:rPr>
              <a:t/>
            </a:r>
            <a:br>
              <a:rPr lang="en-US" b="1" dirty="0">
                <a:solidFill>
                  <a:schemeClr val="accent5">
                    <a:lumMod val="75000"/>
                  </a:schemeClr>
                </a:solidFill>
                <a:cs typeface="+mn-cs"/>
              </a:rPr>
            </a:br>
            <a:endParaRPr lang="en-US" b="1" dirty="0">
              <a:solidFill>
                <a:schemeClr val="accent5">
                  <a:lumMod val="75000"/>
                </a:schemeClr>
              </a:solidFill>
              <a:cs typeface="+mn-cs"/>
            </a:endParaRPr>
          </a:p>
        </p:txBody>
      </p:sp>
      <p:pic>
        <p:nvPicPr>
          <p:cNvPr id="7" name="תמונה 6"/>
          <p:cNvPicPr>
            <a:picLocks noChangeAspect="1"/>
          </p:cNvPicPr>
          <p:nvPr/>
        </p:nvPicPr>
        <p:blipFill rotWithShape="1">
          <a:blip r:embed="rId3" cstate="email"/>
          <a:srcRect/>
          <a:stretch/>
        </p:blipFill>
        <p:spPr>
          <a:xfrm>
            <a:off x="5809576" y="3532471"/>
            <a:ext cx="3108960" cy="2079057"/>
          </a:xfrm>
          <a:prstGeom prst="rect">
            <a:avLst/>
          </a:prstGeom>
        </p:spPr>
      </p:pic>
      <p:cxnSp>
        <p:nvCxnSpPr>
          <p:cNvPr id="11" name="Straight Connector 10"/>
          <p:cNvCxnSpPr/>
          <p:nvPr/>
        </p:nvCxnSpPr>
        <p:spPr>
          <a:xfrm>
            <a:off x="3700364" y="2495787"/>
            <a:ext cx="3374204" cy="1708874"/>
          </a:xfrm>
          <a:prstGeom prst="line">
            <a:avLst/>
          </a:prstGeom>
          <a:ln w="28575" cmpd="sng">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3700364" y="4175757"/>
            <a:ext cx="3374204" cy="2064105"/>
          </a:xfrm>
          <a:prstGeom prst="line">
            <a:avLst/>
          </a:prstGeom>
          <a:ln w="28575" cmpd="sng">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pic>
        <p:nvPicPr>
          <p:cNvPr id="3" name="תמונה 2"/>
          <p:cNvPicPr>
            <a:picLocks noChangeAspect="1"/>
          </p:cNvPicPr>
          <p:nvPr/>
        </p:nvPicPr>
        <p:blipFill rotWithShape="1">
          <a:blip r:embed="rId4" cstate="email"/>
          <a:srcRect/>
          <a:stretch/>
        </p:blipFill>
        <p:spPr>
          <a:xfrm>
            <a:off x="250257" y="2122971"/>
            <a:ext cx="4145247" cy="4163381"/>
          </a:xfrm>
          <a:prstGeom prst="rect">
            <a:avLst/>
          </a:prstGeom>
        </p:spPr>
      </p:pic>
      <p:sp>
        <p:nvSpPr>
          <p:cNvPr id="4" name="TextBox 3"/>
          <p:cNvSpPr txBox="1"/>
          <p:nvPr/>
        </p:nvSpPr>
        <p:spPr>
          <a:xfrm>
            <a:off x="750771" y="2829827"/>
            <a:ext cx="1241658" cy="369332"/>
          </a:xfrm>
          <a:prstGeom prst="rect">
            <a:avLst/>
          </a:prstGeom>
          <a:noFill/>
        </p:spPr>
        <p:txBody>
          <a:bodyPr wrap="square" rtlCol="0">
            <a:spAutoFit/>
          </a:bodyPr>
          <a:lstStyle/>
          <a:p>
            <a:r>
              <a:rPr lang="he-IL" b="1" dirty="0" smtClean="0">
                <a:solidFill>
                  <a:srgbClr val="FFFF00"/>
                </a:solidFill>
              </a:rPr>
              <a:t>קנים</a:t>
            </a:r>
            <a:endParaRPr lang="en-US" b="1" dirty="0">
              <a:solidFill>
                <a:srgbClr val="FFFF00"/>
              </a:solidFill>
            </a:endParaRPr>
          </a:p>
        </p:txBody>
      </p:sp>
      <p:sp>
        <p:nvSpPr>
          <p:cNvPr id="10" name="TextBox 9"/>
          <p:cNvSpPr txBox="1"/>
          <p:nvPr/>
        </p:nvSpPr>
        <p:spPr>
          <a:xfrm>
            <a:off x="1463042" y="3619099"/>
            <a:ext cx="1241658" cy="369332"/>
          </a:xfrm>
          <a:prstGeom prst="rect">
            <a:avLst/>
          </a:prstGeom>
          <a:noFill/>
        </p:spPr>
        <p:txBody>
          <a:bodyPr wrap="square" rtlCol="0">
            <a:spAutoFit/>
          </a:bodyPr>
          <a:lstStyle/>
          <a:p>
            <a:r>
              <a:rPr lang="he-IL" b="1" dirty="0" smtClean="0">
                <a:solidFill>
                  <a:srgbClr val="FFFF00"/>
                </a:solidFill>
              </a:rPr>
              <a:t>מדוכים</a:t>
            </a:r>
            <a:endParaRPr lang="en-US" b="1" dirty="0">
              <a:solidFill>
                <a:srgbClr val="FFFF00"/>
              </a:solidFill>
            </a:endParaRPr>
          </a:p>
        </p:txBody>
      </p:sp>
      <p:sp>
        <p:nvSpPr>
          <p:cNvPr id="6" name="TextBox 5"/>
          <p:cNvSpPr txBox="1"/>
          <p:nvPr/>
        </p:nvSpPr>
        <p:spPr>
          <a:xfrm>
            <a:off x="6103439" y="1434557"/>
            <a:ext cx="2184935" cy="1477328"/>
          </a:xfrm>
          <a:prstGeom prst="rect">
            <a:avLst/>
          </a:prstGeom>
          <a:noFill/>
        </p:spPr>
        <p:txBody>
          <a:bodyPr wrap="square" rtlCol="0">
            <a:spAutoFit/>
          </a:bodyPr>
          <a:lstStyle/>
          <a:p>
            <a:pPr algn="r" rtl="1"/>
            <a:r>
              <a:rPr lang="he-IL" b="1" dirty="0" smtClean="0"/>
              <a:t>ברשתית ישנם שני סוגים של תאים: </a:t>
            </a:r>
          </a:p>
          <a:p>
            <a:pPr algn="r" rtl="1"/>
            <a:r>
              <a:rPr lang="he-IL" b="1" dirty="0" smtClean="0"/>
              <a:t>קנים ומדוכים.  </a:t>
            </a:r>
          </a:p>
          <a:p>
            <a:pPr algn="r" rtl="1"/>
            <a:r>
              <a:rPr lang="he-IL" b="1" dirty="0" smtClean="0"/>
              <a:t>המדוכים אחראים לראיית הצבעים.</a:t>
            </a:r>
            <a:endParaRPr lang="en-US" b="1" dirty="0"/>
          </a:p>
        </p:txBody>
      </p:sp>
      <p:cxnSp>
        <p:nvCxnSpPr>
          <p:cNvPr id="14" name="מחבר ישר 13"/>
          <p:cNvCxnSpPr/>
          <p:nvPr/>
        </p:nvCxnSpPr>
        <p:spPr>
          <a:xfrm flipH="1">
            <a:off x="2059081" y="3619099"/>
            <a:ext cx="82540" cy="96253"/>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3" name="מחבר ישר 12"/>
          <p:cNvCxnSpPr/>
          <p:nvPr/>
        </p:nvCxnSpPr>
        <p:spPr>
          <a:xfrm flipH="1">
            <a:off x="2079057" y="3619099"/>
            <a:ext cx="625643" cy="96253"/>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318078604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6254" y="490888"/>
            <a:ext cx="8951494" cy="2985433"/>
          </a:xfrm>
          <a:prstGeom prst="rect">
            <a:avLst/>
          </a:prstGeom>
          <a:noFill/>
        </p:spPr>
        <p:txBody>
          <a:bodyPr wrap="square" rtlCol="0">
            <a:spAutoFit/>
          </a:bodyPr>
          <a:lstStyle/>
          <a:p>
            <a:pPr algn="ctr" rtl="1"/>
            <a:endParaRPr lang="he-IL" sz="3200" dirty="0" smtClean="0"/>
          </a:p>
          <a:p>
            <a:pPr algn="ctr" rtl="1"/>
            <a:r>
              <a:rPr lang="he-IL" sz="4000" b="1" dirty="0" smtClean="0">
                <a:solidFill>
                  <a:schemeClr val="tx2">
                    <a:lumMod val="60000"/>
                    <a:lumOff val="40000"/>
                  </a:schemeClr>
                </a:solidFill>
              </a:rPr>
              <a:t>מתי התפתחה ראיית הצבעים? </a:t>
            </a:r>
          </a:p>
          <a:p>
            <a:pPr algn="ctr" rtl="1"/>
            <a:endParaRPr lang="he-IL" sz="3200" dirty="0" smtClean="0"/>
          </a:p>
          <a:p>
            <a:pPr algn="ctr" rtl="1"/>
            <a:r>
              <a:rPr lang="he-IL" sz="2800" dirty="0" smtClean="0"/>
              <a:t>בשקופיות הבאות היבטים שונים </a:t>
            </a:r>
          </a:p>
          <a:p>
            <a:pPr algn="ctr" rtl="1"/>
            <a:r>
              <a:rPr lang="he-IL" sz="2800" dirty="0" smtClean="0"/>
              <a:t>של גאולוגיה (חקר כדור הארץ) </a:t>
            </a:r>
            <a:r>
              <a:rPr lang="he-IL" sz="2800" dirty="0" err="1" smtClean="0"/>
              <a:t>ופלאונטולוגיה</a:t>
            </a:r>
            <a:r>
              <a:rPr lang="he-IL" sz="2800" dirty="0" smtClean="0"/>
              <a:t> (חקר המאובנים) שיסייעו לענות על שאלה זו.</a:t>
            </a:r>
            <a:endParaRPr lang="en-US" sz="2800" dirty="0"/>
          </a:p>
        </p:txBody>
      </p:sp>
    </p:spTree>
    <p:extLst>
      <p:ext uri="{BB962C8B-B14F-4D97-AF65-F5344CB8AC3E}">
        <p14:creationId xmlns="" xmlns:p14="http://schemas.microsoft.com/office/powerpoint/2010/main" val="413768350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08"/>
            <a:ext cx="8229600" cy="1143000"/>
          </a:xfrm>
        </p:spPr>
        <p:txBody>
          <a:bodyPr/>
          <a:lstStyle/>
          <a:p>
            <a:r>
              <a:rPr lang="he-IL" b="1" dirty="0" smtClean="0">
                <a:solidFill>
                  <a:schemeClr val="tx2">
                    <a:lumMod val="60000"/>
                    <a:lumOff val="40000"/>
                  </a:schemeClr>
                </a:solidFill>
                <a:cs typeface="+mn-cs"/>
              </a:rPr>
              <a:t>גאולוגיה: נדידת היבשות</a:t>
            </a:r>
            <a:endParaRPr lang="en-US" b="1" dirty="0">
              <a:solidFill>
                <a:schemeClr val="tx2">
                  <a:lumMod val="60000"/>
                  <a:lumOff val="40000"/>
                </a:schemeClr>
              </a:solidFill>
              <a:cs typeface="+mn-cs"/>
            </a:endParaRPr>
          </a:p>
        </p:txBody>
      </p:sp>
      <p:pic>
        <p:nvPicPr>
          <p:cNvPr id="4" name="Picture 3" descr="2013-03-17_13-05-01.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374650" y="1066800"/>
            <a:ext cx="8547100" cy="5740400"/>
          </a:xfrm>
          <a:prstGeom prst="rect">
            <a:avLst/>
          </a:prstGeom>
        </p:spPr>
      </p:pic>
      <p:sp>
        <p:nvSpPr>
          <p:cNvPr id="3" name="TextBox 2"/>
          <p:cNvSpPr txBox="1"/>
          <p:nvPr/>
        </p:nvSpPr>
        <p:spPr>
          <a:xfrm>
            <a:off x="2781701" y="1066800"/>
            <a:ext cx="2714324" cy="369332"/>
          </a:xfrm>
          <a:prstGeom prst="rect">
            <a:avLst/>
          </a:prstGeom>
          <a:solidFill>
            <a:schemeClr val="bg1"/>
          </a:solidFill>
        </p:spPr>
        <p:txBody>
          <a:bodyPr wrap="square" rtlCol="0">
            <a:spAutoFit/>
          </a:bodyPr>
          <a:lstStyle/>
          <a:p>
            <a:r>
              <a:rPr lang="he-IL" b="1" dirty="0" smtClean="0"/>
              <a:t>לפני 225 מיליון שנים</a:t>
            </a:r>
            <a:endParaRPr lang="en-US" b="1" dirty="0"/>
          </a:p>
        </p:txBody>
      </p:sp>
      <p:sp>
        <p:nvSpPr>
          <p:cNvPr id="5" name="TextBox 4"/>
          <p:cNvSpPr txBox="1"/>
          <p:nvPr/>
        </p:nvSpPr>
        <p:spPr>
          <a:xfrm>
            <a:off x="4908884" y="1896177"/>
            <a:ext cx="2714324" cy="369332"/>
          </a:xfrm>
          <a:prstGeom prst="rect">
            <a:avLst/>
          </a:prstGeom>
          <a:solidFill>
            <a:schemeClr val="bg1"/>
          </a:solidFill>
        </p:spPr>
        <p:txBody>
          <a:bodyPr wrap="square" rtlCol="0">
            <a:spAutoFit/>
          </a:bodyPr>
          <a:lstStyle/>
          <a:p>
            <a:r>
              <a:rPr lang="he-IL" b="1" dirty="0" smtClean="0"/>
              <a:t>לפני 135 מיליון שנים</a:t>
            </a:r>
            <a:endParaRPr lang="en-US" b="1" dirty="0"/>
          </a:p>
        </p:txBody>
      </p:sp>
      <p:sp>
        <p:nvSpPr>
          <p:cNvPr id="6" name="TextBox 5"/>
          <p:cNvSpPr txBox="1"/>
          <p:nvPr/>
        </p:nvSpPr>
        <p:spPr>
          <a:xfrm>
            <a:off x="6112042" y="2820203"/>
            <a:ext cx="2574758" cy="369332"/>
          </a:xfrm>
          <a:prstGeom prst="rect">
            <a:avLst/>
          </a:prstGeom>
          <a:solidFill>
            <a:schemeClr val="bg1"/>
          </a:solidFill>
        </p:spPr>
        <p:txBody>
          <a:bodyPr wrap="square" rtlCol="0">
            <a:spAutoFit/>
          </a:bodyPr>
          <a:lstStyle/>
          <a:p>
            <a:r>
              <a:rPr lang="he-IL" b="1" dirty="0" smtClean="0"/>
              <a:t>לפני 65 מיליון שנים</a:t>
            </a:r>
            <a:endParaRPr lang="en-US" b="1" dirty="0"/>
          </a:p>
        </p:txBody>
      </p:sp>
      <p:sp>
        <p:nvSpPr>
          <p:cNvPr id="7" name="TextBox 6"/>
          <p:cNvSpPr txBox="1"/>
          <p:nvPr/>
        </p:nvSpPr>
        <p:spPr>
          <a:xfrm>
            <a:off x="457200" y="4292867"/>
            <a:ext cx="803709" cy="369332"/>
          </a:xfrm>
          <a:prstGeom prst="rect">
            <a:avLst/>
          </a:prstGeom>
          <a:solidFill>
            <a:schemeClr val="bg1"/>
          </a:solidFill>
        </p:spPr>
        <p:txBody>
          <a:bodyPr wrap="square" rtlCol="0">
            <a:spAutoFit/>
          </a:bodyPr>
          <a:lstStyle/>
          <a:p>
            <a:r>
              <a:rPr lang="he-IL" b="1" dirty="0" smtClean="0"/>
              <a:t>היום</a:t>
            </a:r>
            <a:endParaRPr lang="en-US" b="1" dirty="0"/>
          </a:p>
        </p:txBody>
      </p:sp>
      <p:sp>
        <p:nvSpPr>
          <p:cNvPr id="8" name="TextBox 7"/>
          <p:cNvSpPr txBox="1"/>
          <p:nvPr/>
        </p:nvSpPr>
        <p:spPr>
          <a:xfrm>
            <a:off x="6112043" y="5563403"/>
            <a:ext cx="2809708" cy="646331"/>
          </a:xfrm>
          <a:prstGeom prst="rect">
            <a:avLst/>
          </a:prstGeom>
          <a:solidFill>
            <a:schemeClr val="bg1"/>
          </a:solidFill>
        </p:spPr>
        <p:txBody>
          <a:bodyPr wrap="square" rtlCol="0">
            <a:spAutoFit/>
          </a:bodyPr>
          <a:lstStyle/>
          <a:p>
            <a:r>
              <a:rPr lang="he-IL" b="1" dirty="0" smtClean="0"/>
              <a:t>אפריקה ודרום אמריקה נפרדו לפני כ-50 מיליון שנים</a:t>
            </a:r>
            <a:endParaRPr lang="en-US" b="1" dirty="0"/>
          </a:p>
        </p:txBody>
      </p:sp>
    </p:spTree>
    <p:extLst>
      <p:ext uri="{BB962C8B-B14F-4D97-AF65-F5344CB8AC3E}">
        <p14:creationId xmlns="" xmlns:p14="http://schemas.microsoft.com/office/powerpoint/2010/main" val="52031249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633" y="274638"/>
            <a:ext cx="8547233" cy="1143000"/>
          </a:xfrm>
        </p:spPr>
        <p:txBody>
          <a:bodyPr>
            <a:noAutofit/>
          </a:bodyPr>
          <a:lstStyle/>
          <a:p>
            <a:r>
              <a:rPr lang="he-IL" sz="3600" b="1" dirty="0" smtClean="0">
                <a:solidFill>
                  <a:schemeClr val="tx2">
                    <a:lumMod val="60000"/>
                    <a:lumOff val="40000"/>
                  </a:schemeClr>
                </a:solidFill>
                <a:cs typeface="+mn-cs"/>
              </a:rPr>
              <a:t>מתי התפתחו הפרימאטים (סדרת הקופאים)?</a:t>
            </a:r>
            <a:endParaRPr lang="en-US" sz="3600" b="1" dirty="0">
              <a:solidFill>
                <a:schemeClr val="tx2">
                  <a:lumMod val="60000"/>
                  <a:lumOff val="40000"/>
                </a:schemeClr>
              </a:solidFill>
              <a:cs typeface="+mn-cs"/>
            </a:endParaRPr>
          </a:p>
        </p:txBody>
      </p:sp>
      <p:pic>
        <p:nvPicPr>
          <p:cNvPr id="8" name="Picture 7" descr="2012-02-02_11-08-36.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63502" y="2754617"/>
            <a:ext cx="4566991" cy="1341141"/>
          </a:xfrm>
          <a:prstGeom prst="rect">
            <a:avLst/>
          </a:prstGeom>
          <a:ln>
            <a:solidFill>
              <a:srgbClr val="000000"/>
            </a:solidFill>
          </a:ln>
        </p:spPr>
      </p:pic>
      <p:pic>
        <p:nvPicPr>
          <p:cNvPr id="9" name="Picture 8" descr="2012-02-02_11-08-14.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3497" y="6086788"/>
            <a:ext cx="3979335" cy="707713"/>
          </a:xfrm>
          <a:prstGeom prst="rect">
            <a:avLst/>
          </a:prstGeom>
          <a:ln>
            <a:solidFill>
              <a:srgbClr val="000000"/>
            </a:solidFill>
          </a:ln>
        </p:spPr>
      </p:pic>
      <p:pic>
        <p:nvPicPr>
          <p:cNvPr id="10" name="Picture 9" descr="2012-02-02_11-07-49.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72996" y="5143502"/>
            <a:ext cx="4896156" cy="846667"/>
          </a:xfrm>
          <a:prstGeom prst="rect">
            <a:avLst/>
          </a:prstGeom>
          <a:ln>
            <a:solidFill>
              <a:srgbClr val="000000"/>
            </a:solidFill>
          </a:ln>
        </p:spPr>
      </p:pic>
      <p:pic>
        <p:nvPicPr>
          <p:cNvPr id="11" name="Picture 10" descr="2012-02-02_11-04-39.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63502" y="4186699"/>
            <a:ext cx="4326122" cy="857250"/>
          </a:xfrm>
          <a:prstGeom prst="rect">
            <a:avLst/>
          </a:prstGeom>
          <a:ln>
            <a:solidFill>
              <a:srgbClr val="000000"/>
            </a:solidFill>
          </a:ln>
        </p:spPr>
      </p:pic>
      <p:pic>
        <p:nvPicPr>
          <p:cNvPr id="12" name="Picture 11" descr="2012-02-02_10-59-58.png"/>
          <p:cNvPicPr>
            <a:picLocks noChangeAspect="1"/>
          </p:cNvPicPr>
          <p:nvPr/>
        </p:nvPicPr>
        <p:blipFill>
          <a:blip r:embed="rId7" cstate="email">
            <a:extLst>
              <a:ext uri="{28A0092B-C50C-407E-A947-70E740481C1C}">
                <a14:useLocalDpi xmlns="" xmlns:a14="http://schemas.microsoft.com/office/drawing/2010/main"/>
              </a:ext>
            </a:extLst>
          </a:blip>
          <a:stretch>
            <a:fillRect/>
          </a:stretch>
        </p:blipFill>
        <p:spPr>
          <a:xfrm>
            <a:off x="52916" y="1364723"/>
            <a:ext cx="5842002" cy="1307435"/>
          </a:xfrm>
          <a:prstGeom prst="rect">
            <a:avLst/>
          </a:prstGeom>
          <a:ln>
            <a:solidFill>
              <a:srgbClr val="000000"/>
            </a:solidFill>
          </a:ln>
        </p:spPr>
      </p:pic>
      <p:sp>
        <p:nvSpPr>
          <p:cNvPr id="13" name="TextBox 12"/>
          <p:cNvSpPr txBox="1"/>
          <p:nvPr/>
        </p:nvSpPr>
        <p:spPr>
          <a:xfrm>
            <a:off x="5823284" y="3586534"/>
            <a:ext cx="3233933" cy="1938992"/>
          </a:xfrm>
          <a:prstGeom prst="rect">
            <a:avLst/>
          </a:prstGeom>
          <a:noFill/>
        </p:spPr>
        <p:txBody>
          <a:bodyPr wrap="square" rtlCol="0">
            <a:spAutoFit/>
          </a:bodyPr>
          <a:lstStyle/>
          <a:p>
            <a:pPr algn="ctr"/>
            <a:r>
              <a:rPr lang="he-IL" sz="2400" dirty="0" smtClean="0"/>
              <a:t>מחקרים גנטיים </a:t>
            </a:r>
            <a:r>
              <a:rPr lang="he-IL" sz="2400" dirty="0" err="1" smtClean="0"/>
              <a:t>ופלאונטולוגים</a:t>
            </a:r>
            <a:r>
              <a:rPr lang="he-IL" sz="2400" dirty="0" smtClean="0"/>
              <a:t> שונים מציעים שהפרימאטים התפתחו לראשונה לפני 70-80 מיליון שנים</a:t>
            </a:r>
            <a:endParaRPr lang="en-US" sz="2400" dirty="0"/>
          </a:p>
        </p:txBody>
      </p:sp>
    </p:spTree>
    <p:extLst>
      <p:ext uri="{BB962C8B-B14F-4D97-AF65-F5344CB8AC3E}">
        <p14:creationId xmlns="" xmlns:p14="http://schemas.microsoft.com/office/powerpoint/2010/main" val="325522136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eft Bracket 14"/>
          <p:cNvSpPr/>
          <p:nvPr/>
        </p:nvSpPr>
        <p:spPr>
          <a:xfrm rot="16200000">
            <a:off x="736659" y="1546611"/>
            <a:ext cx="253999" cy="594792"/>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Left Bracket 15"/>
          <p:cNvSpPr/>
          <p:nvPr/>
        </p:nvSpPr>
        <p:spPr>
          <a:xfrm rot="16200000">
            <a:off x="805975" y="2034512"/>
            <a:ext cx="805415" cy="678405"/>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Left Bracket 16"/>
          <p:cNvSpPr/>
          <p:nvPr/>
        </p:nvSpPr>
        <p:spPr>
          <a:xfrm rot="16200000">
            <a:off x="1411970" y="2578169"/>
            <a:ext cx="338666" cy="758498"/>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Left Bracket 17"/>
          <p:cNvSpPr/>
          <p:nvPr/>
        </p:nvSpPr>
        <p:spPr>
          <a:xfrm rot="16200000">
            <a:off x="1755286" y="2987840"/>
            <a:ext cx="558802" cy="836625"/>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Left Bracket 19"/>
          <p:cNvSpPr/>
          <p:nvPr/>
        </p:nvSpPr>
        <p:spPr>
          <a:xfrm rot="16200000">
            <a:off x="3272910" y="1643977"/>
            <a:ext cx="254000" cy="400055"/>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Left Bracket 20"/>
          <p:cNvSpPr/>
          <p:nvPr/>
        </p:nvSpPr>
        <p:spPr>
          <a:xfrm rot="16200000">
            <a:off x="2887672" y="1954075"/>
            <a:ext cx="495307" cy="529169"/>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Left Bracket 21"/>
          <p:cNvSpPr/>
          <p:nvPr/>
        </p:nvSpPr>
        <p:spPr>
          <a:xfrm rot="16200000">
            <a:off x="3246444" y="2346751"/>
            <a:ext cx="592684" cy="814920"/>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Left Bracket 22"/>
          <p:cNvSpPr/>
          <p:nvPr/>
        </p:nvSpPr>
        <p:spPr>
          <a:xfrm rot="16200000">
            <a:off x="3755512" y="2829361"/>
            <a:ext cx="643467" cy="1068919"/>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Left Bracket 23"/>
          <p:cNvSpPr/>
          <p:nvPr/>
        </p:nvSpPr>
        <p:spPr>
          <a:xfrm rot="16200000">
            <a:off x="3938606" y="2168963"/>
            <a:ext cx="1346196" cy="416983"/>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Left Bracket 24"/>
          <p:cNvSpPr/>
          <p:nvPr/>
        </p:nvSpPr>
        <p:spPr>
          <a:xfrm rot="16200000">
            <a:off x="2785036" y="2935207"/>
            <a:ext cx="533395" cy="2034091"/>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Left Bracket 25"/>
          <p:cNvSpPr/>
          <p:nvPr/>
        </p:nvSpPr>
        <p:spPr>
          <a:xfrm rot="16200000">
            <a:off x="7361252" y="1979496"/>
            <a:ext cx="1138815" cy="613831"/>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Left Bracket 26"/>
          <p:cNvSpPr/>
          <p:nvPr/>
        </p:nvSpPr>
        <p:spPr>
          <a:xfrm rot="16200000">
            <a:off x="7112563" y="2873809"/>
            <a:ext cx="829732" cy="793755"/>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Left Bracket 27"/>
          <p:cNvSpPr/>
          <p:nvPr/>
        </p:nvSpPr>
        <p:spPr>
          <a:xfrm rot="16200000">
            <a:off x="5967443" y="2015512"/>
            <a:ext cx="1037177" cy="414862"/>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Left Bracket 28"/>
          <p:cNvSpPr/>
          <p:nvPr/>
        </p:nvSpPr>
        <p:spPr>
          <a:xfrm rot="16200000">
            <a:off x="5049335" y="2011800"/>
            <a:ext cx="1037179" cy="422285"/>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Left Bracket 29"/>
          <p:cNvSpPr/>
          <p:nvPr/>
        </p:nvSpPr>
        <p:spPr>
          <a:xfrm rot="16200000">
            <a:off x="5556818" y="2755280"/>
            <a:ext cx="944021" cy="916525"/>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 name="Left Bracket 30"/>
          <p:cNvSpPr/>
          <p:nvPr/>
        </p:nvSpPr>
        <p:spPr>
          <a:xfrm rot="16200000">
            <a:off x="6519899" y="3208243"/>
            <a:ext cx="533396" cy="1488018"/>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 name="Left Bracket 31"/>
          <p:cNvSpPr/>
          <p:nvPr/>
        </p:nvSpPr>
        <p:spPr>
          <a:xfrm rot="16200000">
            <a:off x="4627038" y="2655787"/>
            <a:ext cx="592660" cy="3735919"/>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5" name="Straight Connector 34"/>
          <p:cNvCxnSpPr>
            <a:stCxn id="27" idx="0"/>
          </p:cNvCxnSpPr>
          <p:nvPr/>
        </p:nvCxnSpPr>
        <p:spPr>
          <a:xfrm flipV="1">
            <a:off x="7130552" y="1717005"/>
            <a:ext cx="0" cy="1138816"/>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22" idx="2"/>
          </p:cNvCxnSpPr>
          <p:nvPr/>
        </p:nvCxnSpPr>
        <p:spPr>
          <a:xfrm flipV="1">
            <a:off x="3950246" y="1717005"/>
            <a:ext cx="0" cy="74086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21" idx="0"/>
          </p:cNvCxnSpPr>
          <p:nvPr/>
        </p:nvCxnSpPr>
        <p:spPr>
          <a:xfrm flipV="1">
            <a:off x="2870741" y="1704354"/>
            <a:ext cx="1" cy="26665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a:stCxn id="18" idx="2"/>
          </p:cNvCxnSpPr>
          <p:nvPr/>
        </p:nvCxnSpPr>
        <p:spPr>
          <a:xfrm flipV="1">
            <a:off x="2453000" y="1717008"/>
            <a:ext cx="0" cy="140974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a:stCxn id="17" idx="2"/>
          </p:cNvCxnSpPr>
          <p:nvPr/>
        </p:nvCxnSpPr>
        <p:spPr>
          <a:xfrm flipV="1">
            <a:off x="1960552" y="1717006"/>
            <a:ext cx="0" cy="1071079"/>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a:stCxn id="16" idx="2"/>
          </p:cNvCxnSpPr>
          <p:nvPr/>
        </p:nvCxnSpPr>
        <p:spPr>
          <a:xfrm flipV="1">
            <a:off x="1547885" y="1717009"/>
            <a:ext cx="7447" cy="25399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flipV="1">
            <a:off x="4940304" y="4820080"/>
            <a:ext cx="0" cy="189398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rot="16200000">
            <a:off x="-61848" y="904230"/>
            <a:ext cx="1256222" cy="369332"/>
          </a:xfrm>
          <a:prstGeom prst="rect">
            <a:avLst/>
          </a:prstGeom>
          <a:noFill/>
        </p:spPr>
        <p:txBody>
          <a:bodyPr wrap="square" rtlCol="0">
            <a:spAutoFit/>
          </a:bodyPr>
          <a:lstStyle/>
          <a:p>
            <a:r>
              <a:rPr lang="he-IL" dirty="0" smtClean="0"/>
              <a:t>אדם</a:t>
            </a:r>
            <a:endParaRPr lang="en-US" dirty="0"/>
          </a:p>
        </p:txBody>
      </p:sp>
      <p:sp>
        <p:nvSpPr>
          <p:cNvPr id="74" name="TextBox 73"/>
          <p:cNvSpPr txBox="1"/>
          <p:nvPr/>
        </p:nvSpPr>
        <p:spPr>
          <a:xfrm rot="16200000">
            <a:off x="438762" y="810047"/>
            <a:ext cx="1444587" cy="369332"/>
          </a:xfrm>
          <a:prstGeom prst="rect">
            <a:avLst/>
          </a:prstGeom>
          <a:noFill/>
        </p:spPr>
        <p:txBody>
          <a:bodyPr wrap="square" rtlCol="0">
            <a:spAutoFit/>
          </a:bodyPr>
          <a:lstStyle/>
          <a:p>
            <a:r>
              <a:rPr lang="he-IL" dirty="0" smtClean="0"/>
              <a:t>שימפנזה</a:t>
            </a:r>
            <a:endParaRPr lang="en-US" dirty="0"/>
          </a:p>
        </p:txBody>
      </p:sp>
      <p:sp>
        <p:nvSpPr>
          <p:cNvPr id="75" name="TextBox 74"/>
          <p:cNvSpPr txBox="1"/>
          <p:nvPr/>
        </p:nvSpPr>
        <p:spPr>
          <a:xfrm rot="16200000">
            <a:off x="927221" y="904230"/>
            <a:ext cx="1256222" cy="369332"/>
          </a:xfrm>
          <a:prstGeom prst="rect">
            <a:avLst/>
          </a:prstGeom>
          <a:noFill/>
        </p:spPr>
        <p:txBody>
          <a:bodyPr wrap="square" rtlCol="0">
            <a:spAutoFit/>
          </a:bodyPr>
          <a:lstStyle/>
          <a:p>
            <a:r>
              <a:rPr lang="he-IL" dirty="0" smtClean="0"/>
              <a:t>גורילה</a:t>
            </a:r>
            <a:endParaRPr lang="en-US" dirty="0"/>
          </a:p>
        </p:txBody>
      </p:sp>
      <p:sp>
        <p:nvSpPr>
          <p:cNvPr id="76" name="TextBox 75"/>
          <p:cNvSpPr txBox="1"/>
          <p:nvPr/>
        </p:nvSpPr>
        <p:spPr>
          <a:xfrm rot="16200000">
            <a:off x="1332441" y="904229"/>
            <a:ext cx="1256222" cy="369332"/>
          </a:xfrm>
          <a:prstGeom prst="rect">
            <a:avLst/>
          </a:prstGeom>
          <a:noFill/>
        </p:spPr>
        <p:txBody>
          <a:bodyPr wrap="square" rtlCol="0">
            <a:spAutoFit/>
          </a:bodyPr>
          <a:lstStyle/>
          <a:p>
            <a:r>
              <a:rPr lang="he-IL" dirty="0" smtClean="0"/>
              <a:t>אורנג-אוטן</a:t>
            </a:r>
            <a:endParaRPr lang="en-US" dirty="0"/>
          </a:p>
        </p:txBody>
      </p:sp>
      <p:sp>
        <p:nvSpPr>
          <p:cNvPr id="77" name="TextBox 76"/>
          <p:cNvSpPr txBox="1"/>
          <p:nvPr/>
        </p:nvSpPr>
        <p:spPr>
          <a:xfrm rot="16200000">
            <a:off x="1824889" y="904230"/>
            <a:ext cx="1256222" cy="369332"/>
          </a:xfrm>
          <a:prstGeom prst="rect">
            <a:avLst/>
          </a:prstGeom>
          <a:noFill/>
        </p:spPr>
        <p:txBody>
          <a:bodyPr wrap="square" rtlCol="0">
            <a:spAutoFit/>
          </a:bodyPr>
          <a:lstStyle/>
          <a:p>
            <a:r>
              <a:rPr lang="he-IL" dirty="0" smtClean="0"/>
              <a:t>גיבון</a:t>
            </a:r>
            <a:endParaRPr lang="en-US" dirty="0"/>
          </a:p>
        </p:txBody>
      </p:sp>
      <p:sp>
        <p:nvSpPr>
          <p:cNvPr id="78" name="TextBox 77"/>
          <p:cNvSpPr txBox="1"/>
          <p:nvPr/>
        </p:nvSpPr>
        <p:spPr>
          <a:xfrm rot="16200000">
            <a:off x="2242631" y="904230"/>
            <a:ext cx="1256222" cy="369332"/>
          </a:xfrm>
          <a:prstGeom prst="rect">
            <a:avLst/>
          </a:prstGeom>
          <a:noFill/>
        </p:spPr>
        <p:txBody>
          <a:bodyPr wrap="square" rtlCol="0">
            <a:spAutoFit/>
          </a:bodyPr>
          <a:lstStyle/>
          <a:p>
            <a:r>
              <a:rPr lang="he-IL" dirty="0" err="1" smtClean="0"/>
              <a:t>רזוס</a:t>
            </a:r>
            <a:endParaRPr lang="en-US" dirty="0"/>
          </a:p>
        </p:txBody>
      </p:sp>
      <p:sp>
        <p:nvSpPr>
          <p:cNvPr id="79" name="TextBox 78"/>
          <p:cNvSpPr txBox="1"/>
          <p:nvPr/>
        </p:nvSpPr>
        <p:spPr>
          <a:xfrm rot="16200000">
            <a:off x="2971275" y="904230"/>
            <a:ext cx="1256222" cy="369332"/>
          </a:xfrm>
          <a:prstGeom prst="rect">
            <a:avLst/>
          </a:prstGeom>
          <a:noFill/>
        </p:spPr>
        <p:txBody>
          <a:bodyPr wrap="square" rtlCol="0">
            <a:spAutoFit/>
          </a:bodyPr>
          <a:lstStyle/>
          <a:p>
            <a:r>
              <a:rPr lang="he-IL" dirty="0" err="1" smtClean="0"/>
              <a:t>מנגבי</a:t>
            </a:r>
            <a:endParaRPr lang="en-US" dirty="0"/>
          </a:p>
        </p:txBody>
      </p:sp>
      <p:sp>
        <p:nvSpPr>
          <p:cNvPr id="80" name="TextBox 79"/>
          <p:cNvSpPr txBox="1"/>
          <p:nvPr/>
        </p:nvSpPr>
        <p:spPr>
          <a:xfrm rot="16200000">
            <a:off x="2604078" y="904230"/>
            <a:ext cx="1256222" cy="369332"/>
          </a:xfrm>
          <a:prstGeom prst="rect">
            <a:avLst/>
          </a:prstGeom>
          <a:noFill/>
        </p:spPr>
        <p:txBody>
          <a:bodyPr wrap="square" rtlCol="0">
            <a:spAutoFit/>
          </a:bodyPr>
          <a:lstStyle/>
          <a:p>
            <a:r>
              <a:rPr lang="he-IL" dirty="0" smtClean="0"/>
              <a:t>בבון</a:t>
            </a:r>
            <a:endParaRPr lang="en-US" dirty="0"/>
          </a:p>
        </p:txBody>
      </p:sp>
      <p:sp>
        <p:nvSpPr>
          <p:cNvPr id="81" name="TextBox 80"/>
          <p:cNvSpPr txBox="1"/>
          <p:nvPr/>
        </p:nvSpPr>
        <p:spPr>
          <a:xfrm rot="16200000">
            <a:off x="3322135" y="904227"/>
            <a:ext cx="1256222" cy="369332"/>
          </a:xfrm>
          <a:prstGeom prst="rect">
            <a:avLst/>
          </a:prstGeom>
          <a:noFill/>
        </p:spPr>
        <p:txBody>
          <a:bodyPr wrap="square" rtlCol="0">
            <a:spAutoFit/>
          </a:bodyPr>
          <a:lstStyle/>
          <a:p>
            <a:r>
              <a:rPr lang="he-IL" dirty="0" smtClean="0"/>
              <a:t>מונה</a:t>
            </a:r>
            <a:endParaRPr lang="en-US" dirty="0"/>
          </a:p>
        </p:txBody>
      </p:sp>
      <p:sp>
        <p:nvSpPr>
          <p:cNvPr id="82" name="TextBox 81"/>
          <p:cNvSpPr txBox="1"/>
          <p:nvPr/>
        </p:nvSpPr>
        <p:spPr>
          <a:xfrm rot="16200000">
            <a:off x="4192085" y="891576"/>
            <a:ext cx="1256222" cy="369332"/>
          </a:xfrm>
          <a:prstGeom prst="rect">
            <a:avLst/>
          </a:prstGeom>
          <a:noFill/>
        </p:spPr>
        <p:txBody>
          <a:bodyPr wrap="square" rtlCol="0">
            <a:spAutoFit/>
          </a:bodyPr>
          <a:lstStyle/>
          <a:p>
            <a:r>
              <a:rPr lang="he-IL" dirty="0" err="1" smtClean="0"/>
              <a:t>קולובוס</a:t>
            </a:r>
            <a:endParaRPr lang="en-US" dirty="0"/>
          </a:p>
        </p:txBody>
      </p:sp>
      <p:sp>
        <p:nvSpPr>
          <p:cNvPr id="83" name="TextBox 82"/>
          <p:cNvSpPr txBox="1"/>
          <p:nvPr/>
        </p:nvSpPr>
        <p:spPr>
          <a:xfrm rot="16200000">
            <a:off x="3772486" y="891579"/>
            <a:ext cx="1256222" cy="369332"/>
          </a:xfrm>
          <a:prstGeom prst="rect">
            <a:avLst/>
          </a:prstGeom>
          <a:noFill/>
        </p:spPr>
        <p:txBody>
          <a:bodyPr wrap="square" rtlCol="0">
            <a:spAutoFit/>
          </a:bodyPr>
          <a:lstStyle/>
          <a:p>
            <a:r>
              <a:rPr lang="he-IL" dirty="0" err="1" smtClean="0"/>
              <a:t>לנגור</a:t>
            </a:r>
            <a:endParaRPr lang="en-US" dirty="0"/>
          </a:p>
        </p:txBody>
      </p:sp>
      <p:sp>
        <p:nvSpPr>
          <p:cNvPr id="84" name="TextBox 83"/>
          <p:cNvSpPr txBox="1"/>
          <p:nvPr/>
        </p:nvSpPr>
        <p:spPr>
          <a:xfrm rot="16200000">
            <a:off x="7431126" y="725891"/>
            <a:ext cx="1612899" cy="369332"/>
          </a:xfrm>
          <a:prstGeom prst="rect">
            <a:avLst/>
          </a:prstGeom>
          <a:noFill/>
        </p:spPr>
        <p:txBody>
          <a:bodyPr wrap="square" rtlCol="0">
            <a:spAutoFit/>
          </a:bodyPr>
          <a:lstStyle/>
          <a:p>
            <a:r>
              <a:rPr lang="he-IL" dirty="0" smtClean="0"/>
              <a:t>קוף צמרירי</a:t>
            </a:r>
            <a:endParaRPr lang="en-US" dirty="0"/>
          </a:p>
        </p:txBody>
      </p:sp>
      <p:sp>
        <p:nvSpPr>
          <p:cNvPr id="85" name="TextBox 84"/>
          <p:cNvSpPr txBox="1"/>
          <p:nvPr/>
        </p:nvSpPr>
        <p:spPr>
          <a:xfrm rot="16200000">
            <a:off x="6065352" y="904227"/>
            <a:ext cx="1256222" cy="369332"/>
          </a:xfrm>
          <a:prstGeom prst="rect">
            <a:avLst/>
          </a:prstGeom>
          <a:noFill/>
        </p:spPr>
        <p:txBody>
          <a:bodyPr wrap="square" rtlCol="0">
            <a:spAutoFit/>
          </a:bodyPr>
          <a:lstStyle/>
          <a:p>
            <a:r>
              <a:rPr lang="he-IL" dirty="0" err="1" smtClean="0"/>
              <a:t>מרמורסט</a:t>
            </a:r>
            <a:endParaRPr lang="en-US" dirty="0"/>
          </a:p>
        </p:txBody>
      </p:sp>
      <p:sp>
        <p:nvSpPr>
          <p:cNvPr id="86" name="TextBox 85"/>
          <p:cNvSpPr txBox="1"/>
          <p:nvPr/>
        </p:nvSpPr>
        <p:spPr>
          <a:xfrm rot="16200000">
            <a:off x="6776533" y="1178322"/>
            <a:ext cx="708038" cy="369332"/>
          </a:xfrm>
          <a:prstGeom prst="rect">
            <a:avLst/>
          </a:prstGeom>
          <a:noFill/>
        </p:spPr>
        <p:txBody>
          <a:bodyPr wrap="square" rtlCol="0">
            <a:spAutoFit/>
          </a:bodyPr>
          <a:lstStyle/>
          <a:p>
            <a:r>
              <a:rPr lang="he-IL" dirty="0" smtClean="0"/>
              <a:t>סאקי</a:t>
            </a:r>
            <a:endParaRPr lang="en-US" dirty="0"/>
          </a:p>
        </p:txBody>
      </p:sp>
      <p:sp>
        <p:nvSpPr>
          <p:cNvPr id="87" name="TextBox 86"/>
          <p:cNvSpPr txBox="1"/>
          <p:nvPr/>
        </p:nvSpPr>
        <p:spPr>
          <a:xfrm rot="16200000">
            <a:off x="5400473" y="658429"/>
            <a:ext cx="1747823" cy="369332"/>
          </a:xfrm>
          <a:prstGeom prst="rect">
            <a:avLst/>
          </a:prstGeom>
          <a:noFill/>
        </p:spPr>
        <p:txBody>
          <a:bodyPr wrap="square" rtlCol="0">
            <a:spAutoFit/>
          </a:bodyPr>
          <a:lstStyle/>
          <a:p>
            <a:r>
              <a:rPr lang="he-IL" dirty="0" smtClean="0"/>
              <a:t>קוף הלילה</a:t>
            </a:r>
            <a:endParaRPr lang="en-US" dirty="0"/>
          </a:p>
        </p:txBody>
      </p:sp>
      <p:sp>
        <p:nvSpPr>
          <p:cNvPr id="88" name="TextBox 87"/>
          <p:cNvSpPr txBox="1"/>
          <p:nvPr/>
        </p:nvSpPr>
        <p:spPr>
          <a:xfrm rot="16200000">
            <a:off x="4902249" y="655522"/>
            <a:ext cx="1753637" cy="369332"/>
          </a:xfrm>
          <a:prstGeom prst="rect">
            <a:avLst/>
          </a:prstGeom>
          <a:noFill/>
        </p:spPr>
        <p:txBody>
          <a:bodyPr wrap="square" rtlCol="0">
            <a:spAutoFit/>
          </a:bodyPr>
          <a:lstStyle/>
          <a:p>
            <a:r>
              <a:rPr lang="he-IL" dirty="0" smtClean="0"/>
              <a:t>קוף סנאי</a:t>
            </a:r>
            <a:endParaRPr lang="en-US" dirty="0"/>
          </a:p>
        </p:txBody>
      </p:sp>
      <p:sp>
        <p:nvSpPr>
          <p:cNvPr id="89" name="TextBox 88"/>
          <p:cNvSpPr txBox="1"/>
          <p:nvPr/>
        </p:nvSpPr>
        <p:spPr>
          <a:xfrm rot="16200000">
            <a:off x="4728671" y="904230"/>
            <a:ext cx="1256222" cy="369332"/>
          </a:xfrm>
          <a:prstGeom prst="rect">
            <a:avLst/>
          </a:prstGeom>
          <a:noFill/>
        </p:spPr>
        <p:txBody>
          <a:bodyPr wrap="square" rtlCol="0">
            <a:spAutoFit/>
          </a:bodyPr>
          <a:lstStyle/>
          <a:p>
            <a:r>
              <a:rPr lang="he-IL" dirty="0" err="1" smtClean="0"/>
              <a:t>קפוצ'ין</a:t>
            </a:r>
            <a:endParaRPr lang="en-US" dirty="0"/>
          </a:p>
        </p:txBody>
      </p:sp>
      <p:sp>
        <p:nvSpPr>
          <p:cNvPr id="90" name="TextBox 89"/>
          <p:cNvSpPr txBox="1"/>
          <p:nvPr/>
        </p:nvSpPr>
        <p:spPr>
          <a:xfrm rot="16200000">
            <a:off x="6730769" y="639366"/>
            <a:ext cx="1785950" cy="369332"/>
          </a:xfrm>
          <a:prstGeom prst="rect">
            <a:avLst/>
          </a:prstGeom>
          <a:noFill/>
        </p:spPr>
        <p:txBody>
          <a:bodyPr wrap="square" rtlCol="0">
            <a:spAutoFit/>
          </a:bodyPr>
          <a:lstStyle/>
          <a:p>
            <a:r>
              <a:rPr lang="he-IL" dirty="0" smtClean="0"/>
              <a:t>קוף עכביש</a:t>
            </a:r>
            <a:endParaRPr lang="en-US" dirty="0"/>
          </a:p>
        </p:txBody>
      </p:sp>
      <p:cxnSp>
        <p:nvCxnSpPr>
          <p:cNvPr id="108" name="Straight Connector 107"/>
          <p:cNvCxnSpPr>
            <a:endCxn id="16" idx="0"/>
          </p:cNvCxnSpPr>
          <p:nvPr/>
        </p:nvCxnSpPr>
        <p:spPr>
          <a:xfrm flipV="1">
            <a:off x="869480" y="1971007"/>
            <a:ext cx="0" cy="258273"/>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p:cNvCxnSpPr>
            <a:endCxn id="16" idx="1"/>
          </p:cNvCxnSpPr>
          <p:nvPr/>
        </p:nvCxnSpPr>
        <p:spPr>
          <a:xfrm flipV="1">
            <a:off x="1208683" y="2776422"/>
            <a:ext cx="0" cy="155591"/>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a:endCxn id="18" idx="0"/>
          </p:cNvCxnSpPr>
          <p:nvPr/>
        </p:nvCxnSpPr>
        <p:spPr>
          <a:xfrm flipV="1">
            <a:off x="1616375" y="3126752"/>
            <a:ext cx="0" cy="16932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a:endCxn id="25" idx="0"/>
          </p:cNvCxnSpPr>
          <p:nvPr/>
        </p:nvCxnSpPr>
        <p:spPr>
          <a:xfrm flipV="1">
            <a:off x="2034688" y="3685555"/>
            <a:ext cx="0" cy="15239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24" name="Right Arrow 123"/>
          <p:cNvSpPr/>
          <p:nvPr/>
        </p:nvSpPr>
        <p:spPr>
          <a:xfrm>
            <a:off x="5036099" y="4896506"/>
            <a:ext cx="909094" cy="321733"/>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5" name="Right Arrow 124"/>
          <p:cNvSpPr/>
          <p:nvPr/>
        </p:nvSpPr>
        <p:spPr>
          <a:xfrm flipH="1">
            <a:off x="3899430" y="4896506"/>
            <a:ext cx="920766" cy="321733"/>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8" name="TextBox 127"/>
          <p:cNvSpPr txBox="1"/>
          <p:nvPr/>
        </p:nvSpPr>
        <p:spPr>
          <a:xfrm>
            <a:off x="3835989" y="4250913"/>
            <a:ext cx="2144679" cy="553998"/>
          </a:xfrm>
          <a:prstGeom prst="rect">
            <a:avLst/>
          </a:prstGeom>
          <a:noFill/>
        </p:spPr>
        <p:txBody>
          <a:bodyPr wrap="square" rtlCol="0">
            <a:spAutoFit/>
          </a:bodyPr>
          <a:lstStyle/>
          <a:p>
            <a:pPr algn="ctr"/>
            <a:r>
              <a:rPr lang="he-IL" b="1" dirty="0" smtClean="0"/>
              <a:t>היפרדות היבשות</a:t>
            </a:r>
            <a:endParaRPr lang="en-US" b="1" dirty="0" smtClean="0"/>
          </a:p>
          <a:p>
            <a:pPr algn="ctr"/>
            <a:r>
              <a:rPr lang="he-IL" sz="1200" dirty="0" smtClean="0"/>
              <a:t>לפני כ- 50 מיליון שנים</a:t>
            </a:r>
            <a:endParaRPr lang="en-US" sz="1200" dirty="0"/>
          </a:p>
        </p:txBody>
      </p:sp>
      <p:sp>
        <p:nvSpPr>
          <p:cNvPr id="131" name="TextBox 130"/>
          <p:cNvSpPr txBox="1"/>
          <p:nvPr/>
        </p:nvSpPr>
        <p:spPr>
          <a:xfrm>
            <a:off x="306073" y="5061225"/>
            <a:ext cx="2665099" cy="738664"/>
          </a:xfrm>
          <a:prstGeom prst="rect">
            <a:avLst/>
          </a:prstGeom>
          <a:noFill/>
        </p:spPr>
        <p:txBody>
          <a:bodyPr wrap="square" rtlCol="0">
            <a:spAutoFit/>
          </a:bodyPr>
          <a:lstStyle/>
          <a:p>
            <a:r>
              <a:rPr lang="he-IL" b="1" dirty="0" smtClean="0"/>
              <a:t>התפתחות ראיית הצבעים</a:t>
            </a:r>
            <a:endParaRPr lang="en-US" b="1" dirty="0" smtClean="0"/>
          </a:p>
          <a:p>
            <a:r>
              <a:rPr lang="he-IL" sz="1200" dirty="0" smtClean="0"/>
              <a:t>הכפלת הגן ומוטציות</a:t>
            </a:r>
          </a:p>
          <a:p>
            <a:r>
              <a:rPr lang="he-IL" sz="1200" dirty="0" smtClean="0"/>
              <a:t>לפני כ-40 מיליון שנים</a:t>
            </a:r>
            <a:endParaRPr lang="en-US" sz="1200" dirty="0"/>
          </a:p>
        </p:txBody>
      </p:sp>
      <p:pic>
        <p:nvPicPr>
          <p:cNvPr id="137" name="Picture 136" descr="2012-02-06_14-41-1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608614" y="4118407"/>
            <a:ext cx="2648981" cy="1023407"/>
          </a:xfrm>
          <a:prstGeom prst="rect">
            <a:avLst/>
          </a:prstGeom>
        </p:spPr>
      </p:pic>
      <p:sp>
        <p:nvSpPr>
          <p:cNvPr id="54" name="TextBox 53"/>
          <p:cNvSpPr txBox="1"/>
          <p:nvPr/>
        </p:nvSpPr>
        <p:spPr>
          <a:xfrm>
            <a:off x="5475336" y="6234142"/>
            <a:ext cx="2827841" cy="523220"/>
          </a:xfrm>
          <a:prstGeom prst="rect">
            <a:avLst/>
          </a:prstGeom>
          <a:noFill/>
        </p:spPr>
        <p:txBody>
          <a:bodyPr wrap="square" rtlCol="0">
            <a:spAutoFit/>
          </a:bodyPr>
          <a:lstStyle/>
          <a:p>
            <a:r>
              <a:rPr lang="he-IL" sz="1600" b="1" dirty="0" smtClean="0"/>
              <a:t>התפתחות הפרימטים</a:t>
            </a:r>
            <a:endParaRPr lang="en-US" sz="1600" b="1" dirty="0" smtClean="0"/>
          </a:p>
          <a:p>
            <a:r>
              <a:rPr lang="he-IL" sz="1200" dirty="0" smtClean="0"/>
              <a:t>לפני כ- 75 מיליון שנים</a:t>
            </a:r>
            <a:endParaRPr lang="en-US" sz="1200" dirty="0"/>
          </a:p>
        </p:txBody>
      </p:sp>
      <p:sp>
        <p:nvSpPr>
          <p:cNvPr id="56" name="Right Arrow 55"/>
          <p:cNvSpPr/>
          <p:nvPr/>
        </p:nvSpPr>
        <p:spPr>
          <a:xfrm>
            <a:off x="4940304" y="6369488"/>
            <a:ext cx="535016" cy="203208"/>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59" name="TextBox 58"/>
          <p:cNvSpPr txBox="1"/>
          <p:nvPr/>
        </p:nvSpPr>
        <p:spPr>
          <a:xfrm>
            <a:off x="5505971" y="5365484"/>
            <a:ext cx="3863397" cy="523220"/>
          </a:xfrm>
          <a:prstGeom prst="rect">
            <a:avLst/>
          </a:prstGeom>
          <a:noFill/>
        </p:spPr>
        <p:txBody>
          <a:bodyPr wrap="square" rtlCol="0">
            <a:spAutoFit/>
          </a:bodyPr>
          <a:lstStyle/>
          <a:p>
            <a:r>
              <a:rPr lang="he-IL" sz="1600" b="1" dirty="0" smtClean="0"/>
              <a:t>פרימטים נפוצים באפריקה ובדרום אמריקה</a:t>
            </a:r>
            <a:endParaRPr lang="en-US" sz="1600" b="1" dirty="0" smtClean="0"/>
          </a:p>
          <a:p>
            <a:r>
              <a:rPr lang="he-IL" sz="1200" dirty="0" smtClean="0"/>
              <a:t>לפני כ- 55 מיליון שנים</a:t>
            </a:r>
          </a:p>
        </p:txBody>
      </p:sp>
      <p:sp>
        <p:nvSpPr>
          <p:cNvPr id="60" name="Right Arrow 59"/>
          <p:cNvSpPr/>
          <p:nvPr/>
        </p:nvSpPr>
        <p:spPr>
          <a:xfrm>
            <a:off x="4955630" y="5522982"/>
            <a:ext cx="535016" cy="203208"/>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61" name="TextBox 60"/>
          <p:cNvSpPr txBox="1"/>
          <p:nvPr/>
        </p:nvSpPr>
        <p:spPr>
          <a:xfrm rot="20453354">
            <a:off x="2630503" y="4968860"/>
            <a:ext cx="1313463" cy="307777"/>
          </a:xfrm>
          <a:prstGeom prst="rect">
            <a:avLst/>
          </a:prstGeom>
          <a:noFill/>
        </p:spPr>
        <p:txBody>
          <a:bodyPr wrap="square" rtlCol="0">
            <a:spAutoFit/>
          </a:bodyPr>
          <a:lstStyle/>
          <a:p>
            <a:pPr algn="r" rtl="1"/>
            <a:r>
              <a:rPr lang="he-IL" sz="1400" b="1" dirty="0" smtClean="0">
                <a:latin typeface="Britannic Bold"/>
                <a:cs typeface="Britannic Bold"/>
              </a:rPr>
              <a:t>אפריקה</a:t>
            </a:r>
            <a:endParaRPr lang="en-US" sz="1400" b="1" dirty="0" smtClean="0">
              <a:latin typeface="Britannic Bold"/>
              <a:cs typeface="Britannic Bold"/>
            </a:endParaRPr>
          </a:p>
        </p:txBody>
      </p:sp>
      <p:sp>
        <p:nvSpPr>
          <p:cNvPr id="62" name="TextBox 61"/>
          <p:cNvSpPr txBox="1"/>
          <p:nvPr/>
        </p:nvSpPr>
        <p:spPr>
          <a:xfrm rot="20601418">
            <a:off x="5884093" y="4897207"/>
            <a:ext cx="1362747" cy="307777"/>
          </a:xfrm>
          <a:prstGeom prst="rect">
            <a:avLst/>
          </a:prstGeom>
          <a:noFill/>
        </p:spPr>
        <p:txBody>
          <a:bodyPr wrap="square" rtlCol="0">
            <a:spAutoFit/>
          </a:bodyPr>
          <a:lstStyle/>
          <a:p>
            <a:r>
              <a:rPr lang="he-IL" sz="1400" b="1" dirty="0" smtClean="0">
                <a:latin typeface="Britannic Bold"/>
                <a:cs typeface="Britannic Bold"/>
              </a:rPr>
              <a:t>דרום אמריקה</a:t>
            </a:r>
            <a:endParaRPr lang="en-US" sz="1400" b="1" dirty="0" smtClean="0">
              <a:latin typeface="Britannic Bold"/>
              <a:cs typeface="Britannic Bold"/>
            </a:endParaRPr>
          </a:p>
        </p:txBody>
      </p:sp>
      <p:cxnSp>
        <p:nvCxnSpPr>
          <p:cNvPr id="64" name="Straight Connector 63"/>
          <p:cNvCxnSpPr/>
          <p:nvPr/>
        </p:nvCxnSpPr>
        <p:spPr>
          <a:xfrm flipH="1" flipV="1">
            <a:off x="3053168" y="4227417"/>
            <a:ext cx="7884" cy="28249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144379" y="6439301"/>
            <a:ext cx="4258833" cy="584775"/>
          </a:xfrm>
          <a:prstGeom prst="rect">
            <a:avLst/>
          </a:prstGeom>
          <a:noFill/>
        </p:spPr>
        <p:txBody>
          <a:bodyPr wrap="square" rtlCol="0">
            <a:spAutoFit/>
          </a:bodyPr>
          <a:lstStyle/>
          <a:p>
            <a:r>
              <a:rPr lang="en-US" sz="800" dirty="0">
                <a:hlinkClick r:id="rId4"/>
              </a:rPr>
              <a:t>http://www.cell.com/trends/ecology-evolution/abstract/S0169-5347%2803%2900012-0?_</a:t>
            </a:r>
            <a:r>
              <a:rPr lang="en-US" sz="800" dirty="0" smtClean="0">
                <a:hlinkClick r:id="rId4"/>
              </a:rPr>
              <a:t>returnURL=http%3A%2F%2Flinkinghub.elsevier.com%2Fretrieve%2Fpii%2FS0169534703000120%3Fshowall%3Dtrue</a:t>
            </a:r>
            <a:endParaRPr lang="he-IL" sz="800" dirty="0" smtClean="0"/>
          </a:p>
          <a:p>
            <a:endParaRPr lang="en-US" sz="800" dirty="0"/>
          </a:p>
        </p:txBody>
      </p:sp>
    </p:spTree>
    <p:extLst>
      <p:ext uri="{BB962C8B-B14F-4D97-AF65-F5344CB8AC3E}">
        <p14:creationId xmlns="" xmlns:p14="http://schemas.microsoft.com/office/powerpoint/2010/main" val="1169576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125" grpId="0" animBg="1"/>
      <p:bldP spid="128" grpId="0"/>
      <p:bldP spid="131" grpId="0"/>
      <p:bldP spid="54" grpId="0"/>
      <p:bldP spid="56" grpId="0" animBg="1"/>
      <p:bldP spid="59" grpId="0"/>
      <p:bldP spid="60" grpId="0" animBg="1"/>
      <p:bldP spid="61" grpId="0"/>
      <p:bldP spid="6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3137" y="233128"/>
            <a:ext cx="8345103" cy="3000821"/>
          </a:xfrm>
          <a:prstGeom prst="rect">
            <a:avLst/>
          </a:prstGeom>
          <a:noFill/>
        </p:spPr>
        <p:txBody>
          <a:bodyPr wrap="square" rtlCol="0">
            <a:spAutoFit/>
          </a:bodyPr>
          <a:lstStyle/>
          <a:p>
            <a:pPr algn="r" rtl="1">
              <a:lnSpc>
                <a:spcPct val="150000"/>
              </a:lnSpc>
            </a:pPr>
            <a:r>
              <a:rPr lang="he-IL" sz="3600" b="1" dirty="0" smtClean="0">
                <a:solidFill>
                  <a:schemeClr val="tx2">
                    <a:lumMod val="60000"/>
                    <a:lumOff val="40000"/>
                  </a:schemeClr>
                </a:solidFill>
              </a:rPr>
              <a:t>סיכום עד כאן – </a:t>
            </a:r>
          </a:p>
          <a:p>
            <a:pPr algn="r" rtl="1">
              <a:lnSpc>
                <a:spcPct val="150000"/>
              </a:lnSpc>
            </a:pPr>
            <a:endParaRPr lang="he-IL" dirty="0"/>
          </a:p>
          <a:p>
            <a:pPr algn="r" rtl="1">
              <a:lnSpc>
                <a:spcPct val="150000"/>
              </a:lnSpc>
            </a:pPr>
            <a:r>
              <a:rPr lang="he-IL" dirty="0" smtClean="0"/>
              <a:t>למינים הקדומים של הפרימאטים היו שני גנים </a:t>
            </a:r>
            <a:r>
              <a:rPr lang="he-IL" dirty="0" err="1" smtClean="0"/>
              <a:t>לאופסינים</a:t>
            </a:r>
            <a:r>
              <a:rPr lang="he-IL" dirty="0" smtClean="0"/>
              <a:t> ולכן ראיה דיכרומטית.</a:t>
            </a:r>
          </a:p>
          <a:p>
            <a:pPr algn="r" rtl="1">
              <a:lnSpc>
                <a:spcPct val="150000"/>
              </a:lnSpc>
            </a:pPr>
            <a:r>
              <a:rPr lang="he-IL" dirty="0" smtClean="0"/>
              <a:t>לאחר התפצלות היבשות נוצר </a:t>
            </a:r>
            <a:r>
              <a:rPr lang="he-IL" b="1" u="sng" dirty="0" smtClean="0"/>
              <a:t>באפריקה</a:t>
            </a:r>
            <a:r>
              <a:rPr lang="he-IL" dirty="0" smtClean="0"/>
              <a:t> גן </a:t>
            </a:r>
            <a:r>
              <a:rPr lang="he-IL" dirty="0" err="1" smtClean="0"/>
              <a:t>לאופסין</a:t>
            </a:r>
            <a:r>
              <a:rPr lang="he-IL" dirty="0" smtClean="0"/>
              <a:t> שלישי.</a:t>
            </a:r>
          </a:p>
          <a:p>
            <a:pPr algn="r" rtl="1">
              <a:lnSpc>
                <a:spcPct val="150000"/>
              </a:lnSpc>
            </a:pPr>
            <a:r>
              <a:rPr lang="he-IL" dirty="0" smtClean="0"/>
              <a:t>גן זה הקנה יתרון אבולוציוני לנושאים אותו ולכן הפך נפוץ </a:t>
            </a:r>
            <a:r>
              <a:rPr lang="he-IL" dirty="0" err="1" smtClean="0"/>
              <a:t>באוכלוסית</a:t>
            </a:r>
            <a:r>
              <a:rPr lang="he-IL" dirty="0" smtClean="0"/>
              <a:t> הפרימאטים </a:t>
            </a:r>
            <a:r>
              <a:rPr lang="he-IL" b="1" u="sng" dirty="0" smtClean="0"/>
              <a:t>באפריקה </a:t>
            </a:r>
            <a:r>
              <a:rPr lang="he-IL" dirty="0" smtClean="0"/>
              <a:t>בתהליך של ברירה טבעית.</a:t>
            </a:r>
            <a:endParaRPr lang="en-US" dirty="0"/>
          </a:p>
        </p:txBody>
      </p:sp>
      <p:pic>
        <p:nvPicPr>
          <p:cNvPr id="6" name="תמונה 5"/>
          <p:cNvPicPr>
            <a:picLocks noChangeAspect="1"/>
          </p:cNvPicPr>
          <p:nvPr/>
        </p:nvPicPr>
        <p:blipFill>
          <a:blip r:embed="rId2" cstate="email"/>
          <a:stretch>
            <a:fillRect/>
          </a:stretch>
        </p:blipFill>
        <p:spPr>
          <a:xfrm>
            <a:off x="1678150" y="3330202"/>
            <a:ext cx="4035902" cy="3200677"/>
          </a:xfrm>
          <a:prstGeom prst="rect">
            <a:avLst/>
          </a:prstGeom>
        </p:spPr>
      </p:pic>
    </p:spTree>
    <p:extLst>
      <p:ext uri="{BB962C8B-B14F-4D97-AF65-F5344CB8AC3E}">
        <p14:creationId xmlns="" xmlns:p14="http://schemas.microsoft.com/office/powerpoint/2010/main" val="52630050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644" y="779647"/>
            <a:ext cx="7719461" cy="5586145"/>
          </a:xfrm>
          <a:prstGeom prst="rect">
            <a:avLst/>
          </a:prstGeom>
          <a:solidFill>
            <a:schemeClr val="accent1">
              <a:lumMod val="20000"/>
              <a:lumOff val="80000"/>
            </a:schemeClr>
          </a:solidFill>
          <a:ln>
            <a:solidFill>
              <a:schemeClr val="tx2">
                <a:lumMod val="60000"/>
                <a:lumOff val="40000"/>
              </a:schemeClr>
            </a:solidFill>
          </a:ln>
        </p:spPr>
        <p:txBody>
          <a:bodyPr wrap="square" rtlCol="0">
            <a:spAutoFit/>
          </a:bodyPr>
          <a:lstStyle/>
          <a:p>
            <a:pPr algn="r" rtl="1">
              <a:lnSpc>
                <a:spcPct val="150000"/>
              </a:lnSpc>
            </a:pPr>
            <a:r>
              <a:rPr lang="he-IL" sz="1400" b="1" dirty="0" smtClean="0"/>
              <a:t>הרחבה:</a:t>
            </a:r>
          </a:p>
          <a:p>
            <a:pPr algn="r" rtl="1">
              <a:lnSpc>
                <a:spcPct val="150000"/>
              </a:lnSpc>
            </a:pPr>
            <a:endParaRPr lang="he-IL" sz="1400" dirty="0"/>
          </a:p>
          <a:p>
            <a:pPr algn="r" rtl="1">
              <a:lnSpc>
                <a:spcPct val="150000"/>
              </a:lnSpc>
            </a:pPr>
            <a:r>
              <a:rPr lang="he-IL" sz="1400" dirty="0" smtClean="0"/>
              <a:t>הוצע, שלאחר התפתחות הראיה הטריכרומטית, התפתחו שימושים נוספים בה, שאינם קשורים לברירת מזון.</a:t>
            </a:r>
          </a:p>
          <a:p>
            <a:pPr algn="r" rtl="1">
              <a:lnSpc>
                <a:spcPct val="150000"/>
              </a:lnSpc>
            </a:pPr>
            <a:r>
              <a:rPr lang="he-IL" sz="1400" dirty="0" smtClean="0"/>
              <a:t>למשל - פרימאטים </a:t>
            </a:r>
            <a:r>
              <a:rPr lang="he-IL" sz="1400" dirty="0" err="1" smtClean="0"/>
              <a:t>טריכרומטים</a:t>
            </a:r>
            <a:r>
              <a:rPr lang="he-IL" sz="1400" dirty="0" smtClean="0"/>
              <a:t> שונים משתמשים בצבעים לצורך תקשורת תוך-מינית. דוגמאות: </a:t>
            </a:r>
          </a:p>
          <a:p>
            <a:pPr algn="r" rtl="1">
              <a:lnSpc>
                <a:spcPct val="150000"/>
              </a:lnSpc>
            </a:pPr>
            <a:r>
              <a:rPr lang="he-IL" sz="1400" dirty="0" smtClean="0"/>
              <a:t>הצבעים הבולטים של </a:t>
            </a:r>
            <a:r>
              <a:rPr lang="he-IL" sz="1400" dirty="0" err="1" smtClean="0"/>
              <a:t>המנדרילים</a:t>
            </a:r>
            <a:r>
              <a:rPr lang="he-IL" sz="1400" dirty="0"/>
              <a:t> </a:t>
            </a:r>
            <a:r>
              <a:rPr lang="he-IL" sz="1400" dirty="0" smtClean="0"/>
              <a:t>- מעידים </a:t>
            </a:r>
            <a:r>
              <a:rPr lang="he-IL" sz="1400" dirty="0"/>
              <a:t>על בריאותם של הזכרים ועל איכותם. </a:t>
            </a:r>
            <a:r>
              <a:rPr lang="he-IL" sz="1400" dirty="0" smtClean="0"/>
              <a:t>לפני </a:t>
            </a:r>
            <a:r>
              <a:rPr lang="he-IL" sz="1400" dirty="0"/>
              <a:t>הקרבות הזכרים יכולים לשפוט זה את איכותו של זה לפי גודל הגוף, גודל הניבים </a:t>
            </a:r>
            <a:r>
              <a:rPr lang="he-IL" sz="1400" dirty="0" smtClean="0"/>
              <a:t>והצבעים, </a:t>
            </a:r>
            <a:r>
              <a:rPr lang="he-IL" sz="1400" dirty="0"/>
              <a:t>ואם הפער גדול מדי יוותר החלש ויחסוך מעצמו פציעות מיותרות. ייתכן עוד כי הצבעים מאפשרים גם לנקבות לשפוט את הזכרים המצטרפים </a:t>
            </a:r>
            <a:r>
              <a:rPr lang="he-IL" sz="1400" dirty="0" smtClean="0"/>
              <a:t>לקבוצה, ולבחור </a:t>
            </a:r>
            <a:r>
              <a:rPr lang="he-IL" sz="1400" dirty="0"/>
              <a:t>עם מי מהם הן מעוניינות להזדווג. </a:t>
            </a:r>
            <a:r>
              <a:rPr lang="he-IL" sz="1400" dirty="0" smtClean="0"/>
              <a:t> </a:t>
            </a:r>
          </a:p>
          <a:p>
            <a:pPr algn="r" rtl="1">
              <a:lnSpc>
                <a:spcPct val="150000"/>
              </a:lnSpc>
            </a:pPr>
            <a:r>
              <a:rPr lang="he-IL" sz="1400" dirty="0" smtClean="0"/>
              <a:t>הישבן האדום בנקבות בבון מיוחמות – משמש למשיכת זכרים.</a:t>
            </a:r>
          </a:p>
          <a:p>
            <a:pPr algn="r" rtl="1">
              <a:lnSpc>
                <a:spcPct val="150000"/>
              </a:lnSpc>
            </a:pPr>
            <a:r>
              <a:rPr lang="he-IL" sz="1400" dirty="0" smtClean="0"/>
              <a:t>הפרווה הבוהקת של גורי </a:t>
            </a:r>
            <a:r>
              <a:rPr lang="he-IL" sz="1400" dirty="0" err="1" smtClean="0"/>
              <a:t>קולובים</a:t>
            </a:r>
            <a:r>
              <a:rPr lang="he-IL" sz="1400" dirty="0" smtClean="0"/>
              <a:t> רבים – מעוררת את אינסטינקט ההגנה אצל הבוגרים.</a:t>
            </a:r>
          </a:p>
          <a:p>
            <a:pPr algn="r" rtl="1">
              <a:lnSpc>
                <a:spcPct val="150000"/>
              </a:lnSpc>
            </a:pPr>
            <a:endParaRPr lang="he-IL" sz="1400" dirty="0"/>
          </a:p>
          <a:p>
            <a:pPr algn="r" rtl="1">
              <a:lnSpc>
                <a:spcPct val="150000"/>
              </a:lnSpc>
            </a:pPr>
            <a:endParaRPr lang="he-IL" sz="1400" dirty="0" smtClean="0"/>
          </a:p>
          <a:p>
            <a:pPr algn="r" rtl="1">
              <a:lnSpc>
                <a:spcPct val="150000"/>
              </a:lnSpc>
            </a:pPr>
            <a:endParaRPr lang="he-IL" sz="1400" dirty="0"/>
          </a:p>
          <a:p>
            <a:pPr algn="r" rtl="1">
              <a:lnSpc>
                <a:spcPct val="150000"/>
              </a:lnSpc>
            </a:pPr>
            <a:endParaRPr lang="he-IL" sz="1400" dirty="0" smtClean="0"/>
          </a:p>
          <a:p>
            <a:pPr algn="r" rtl="1">
              <a:lnSpc>
                <a:spcPct val="150000"/>
              </a:lnSpc>
            </a:pPr>
            <a:endParaRPr lang="he-IL" sz="1400" dirty="0"/>
          </a:p>
          <a:p>
            <a:pPr algn="r" rtl="1">
              <a:lnSpc>
                <a:spcPct val="150000"/>
              </a:lnSpc>
            </a:pPr>
            <a:endParaRPr lang="he-IL" sz="1400" dirty="0" smtClean="0"/>
          </a:p>
          <a:p>
            <a:pPr algn="r" rtl="1">
              <a:lnSpc>
                <a:spcPct val="150000"/>
              </a:lnSpc>
            </a:pPr>
            <a:endParaRPr lang="he-IL" sz="1400" dirty="0"/>
          </a:p>
        </p:txBody>
      </p:sp>
      <p:pic>
        <p:nvPicPr>
          <p:cNvPr id="3" name="תמונה 2"/>
          <p:cNvPicPr>
            <a:picLocks noChangeAspect="1"/>
          </p:cNvPicPr>
          <p:nvPr/>
        </p:nvPicPr>
        <p:blipFill>
          <a:blip r:embed="rId3" cstate="email"/>
          <a:stretch>
            <a:fillRect/>
          </a:stretch>
        </p:blipFill>
        <p:spPr>
          <a:xfrm>
            <a:off x="2531744" y="4926698"/>
            <a:ext cx="2127183" cy="1409175"/>
          </a:xfrm>
          <a:prstGeom prst="rect">
            <a:avLst/>
          </a:prstGeom>
        </p:spPr>
      </p:pic>
      <p:pic>
        <p:nvPicPr>
          <p:cNvPr id="4" name="תמונה 3"/>
          <p:cNvPicPr>
            <a:picLocks noChangeAspect="1"/>
          </p:cNvPicPr>
          <p:nvPr/>
        </p:nvPicPr>
        <p:blipFill>
          <a:blip r:embed="rId4" cstate="email"/>
          <a:stretch>
            <a:fillRect/>
          </a:stretch>
        </p:blipFill>
        <p:spPr>
          <a:xfrm>
            <a:off x="6338837" y="4392773"/>
            <a:ext cx="1943100" cy="1943100"/>
          </a:xfrm>
          <a:prstGeom prst="rect">
            <a:avLst/>
          </a:prstGeom>
        </p:spPr>
      </p:pic>
      <p:pic>
        <p:nvPicPr>
          <p:cNvPr id="5" name="תמונה 4"/>
          <p:cNvPicPr>
            <a:picLocks noChangeAspect="1"/>
          </p:cNvPicPr>
          <p:nvPr/>
        </p:nvPicPr>
        <p:blipFill>
          <a:blip r:embed="rId5" cstate="email"/>
          <a:stretch>
            <a:fillRect/>
          </a:stretch>
        </p:blipFill>
        <p:spPr>
          <a:xfrm>
            <a:off x="4658927" y="4556218"/>
            <a:ext cx="1679910" cy="1779655"/>
          </a:xfrm>
          <a:prstGeom prst="rect">
            <a:avLst/>
          </a:prstGeom>
        </p:spPr>
      </p:pic>
      <p:sp>
        <p:nvSpPr>
          <p:cNvPr id="6" name="לחצן פעולה: קדימה או הבא 5">
            <a:hlinkClick r:id="rId6"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41856249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78778"/>
            <a:ext cx="8229600" cy="2150078"/>
          </a:xfrm>
        </p:spPr>
        <p:txBody>
          <a:bodyPr>
            <a:noAutofit/>
          </a:bodyPr>
          <a:lstStyle/>
          <a:p>
            <a:r>
              <a:rPr lang="he-IL" dirty="0" smtClean="0">
                <a:cs typeface="+mn-cs"/>
              </a:rPr>
              <a:t> </a:t>
            </a:r>
            <a:r>
              <a:rPr lang="he-IL" sz="3200" dirty="0" smtClean="0">
                <a:cs typeface="+mn-cs"/>
              </a:rPr>
              <a:t>עם השנים התברר שבדרום אמריקה לחלק מהנקבות, בחלק מהמינים, יש ראיה טריכרומטית.</a:t>
            </a:r>
            <a:r>
              <a:rPr lang="en-US" sz="3200" dirty="0" smtClean="0">
                <a:cs typeface="+mn-cs"/>
              </a:rPr>
              <a:t/>
            </a:r>
            <a:br>
              <a:rPr lang="en-US" sz="3200" dirty="0" smtClean="0">
                <a:cs typeface="+mn-cs"/>
              </a:rPr>
            </a:br>
            <a:r>
              <a:rPr lang="he-IL" sz="1800" dirty="0" smtClean="0">
                <a:cs typeface="+mn-cs"/>
              </a:rPr>
              <a:t>להזכירכם- במינים אלה לרוב הפרטים יש ראיה דיכרומטית.</a:t>
            </a:r>
            <a:r>
              <a:rPr lang="he-IL" sz="2400" dirty="0" smtClean="0">
                <a:cs typeface="+mn-cs"/>
              </a:rPr>
              <a:t/>
            </a:r>
            <a:br>
              <a:rPr lang="he-IL" sz="2400" dirty="0" smtClean="0">
                <a:cs typeface="+mn-cs"/>
              </a:rPr>
            </a:br>
            <a:r>
              <a:rPr lang="he-IL" sz="3200" dirty="0" smtClean="0">
                <a:cs typeface="+mn-cs"/>
              </a:rPr>
              <a:t>איך ניתן להסביר את הראיה הטריכרומטית אצל נקבות אלו?</a:t>
            </a:r>
            <a:br>
              <a:rPr lang="he-IL" sz="3200" dirty="0" smtClean="0">
                <a:cs typeface="+mn-cs"/>
              </a:rPr>
            </a:br>
            <a:r>
              <a:rPr lang="he-IL" dirty="0">
                <a:cs typeface="+mn-cs"/>
              </a:rPr>
              <a:t/>
            </a:r>
            <a:br>
              <a:rPr lang="he-IL" dirty="0">
                <a:cs typeface="+mn-cs"/>
              </a:rPr>
            </a:br>
            <a:r>
              <a:rPr lang="he-IL" dirty="0" smtClean="0"/>
              <a:t> </a:t>
            </a:r>
            <a:endParaRPr lang="en-US" b="1" dirty="0"/>
          </a:p>
        </p:txBody>
      </p:sp>
      <p:pic>
        <p:nvPicPr>
          <p:cNvPr id="5" name="Picture 9" descr="mono.jp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3767689" y="4728856"/>
            <a:ext cx="1608622" cy="1960987"/>
          </a:xfrm>
          <a:prstGeom prst="rect">
            <a:avLst/>
          </a:prstGeom>
        </p:spPr>
      </p:pic>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he-IL" b="1" dirty="0" smtClean="0">
                <a:solidFill>
                  <a:schemeClr val="accent2">
                    <a:lumMod val="75000"/>
                  </a:schemeClr>
                </a:solidFill>
                <a:cs typeface="+mn-cs"/>
              </a:rPr>
              <a:t>הנקבות הטריכרומטיות בדרום אמריקה</a:t>
            </a:r>
            <a:endParaRPr lang="en-US" b="1" dirty="0">
              <a:solidFill>
                <a:schemeClr val="accent2">
                  <a:lumMod val="75000"/>
                </a:schemeClr>
              </a:solidFill>
              <a:cs typeface="+mn-cs"/>
            </a:endParaRPr>
          </a:p>
        </p:txBody>
      </p:sp>
    </p:spTree>
    <p:extLst>
      <p:ext uri="{BB962C8B-B14F-4D97-AF65-F5344CB8AC3E}">
        <p14:creationId xmlns="" xmlns:p14="http://schemas.microsoft.com/office/powerpoint/2010/main" val="103012852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PWhite\Dropbox\Evo-Ed Website\EvoEd_Images\Primate\trichromatic fems geno to pheno.png"/>
          <p:cNvPicPr>
            <a:picLocks noChangeAspect="1" noChangeArrowheads="1"/>
          </p:cNvPicPr>
          <p:nvPr/>
        </p:nvPicPr>
        <p:blipFill rotWithShape="1">
          <a:blip r:embed="rId3" cstate="email">
            <a:extLst>
              <a:ext uri="{28A0092B-C50C-407E-A947-70E740481C1C}">
                <a14:useLocalDpi xmlns="" xmlns:a14="http://schemas.microsoft.com/office/drawing/2010/main"/>
              </a:ext>
            </a:extLst>
          </a:blip>
          <a:srcRect r="-98"/>
          <a:stretch/>
        </p:blipFill>
        <p:spPr bwMode="auto">
          <a:xfrm>
            <a:off x="238324" y="1545730"/>
            <a:ext cx="8674670" cy="2067194"/>
          </a:xfrm>
          <a:prstGeom prst="rect">
            <a:avLst/>
          </a:prstGeom>
          <a:noFill/>
          <a:extLst>
            <a:ext uri="{909E8E84-426E-40dd-AFC4-6F175D3DCCD1}">
              <a14:hiddenFill xmlns:a14="http://schemas.microsoft.com/office/drawing/2010/main" xmlns="">
                <a:solidFill>
                  <a:srgbClr val="FFFFFF"/>
                </a:solidFill>
              </a14:hiddenFill>
            </a:ext>
          </a:extLst>
        </p:spPr>
      </p:pic>
      <p:sp>
        <p:nvSpPr>
          <p:cNvPr id="46" name="TextBox 45"/>
          <p:cNvSpPr txBox="1"/>
          <p:nvPr/>
        </p:nvSpPr>
        <p:spPr>
          <a:xfrm>
            <a:off x="433726" y="235488"/>
            <a:ext cx="8180296" cy="1631216"/>
          </a:xfrm>
          <a:prstGeom prst="rect">
            <a:avLst/>
          </a:prstGeom>
          <a:noFill/>
        </p:spPr>
        <p:txBody>
          <a:bodyPr wrap="square" rtlCol="0">
            <a:spAutoFit/>
          </a:bodyPr>
          <a:lstStyle/>
          <a:p>
            <a:pPr algn="ctr" rtl="1"/>
            <a:r>
              <a:rPr lang="he-IL" sz="2000" dirty="0" smtClean="0"/>
              <a:t>להזכירכם, לרוב הקופים בדרום אמריקה ראיה דיכרומטית, </a:t>
            </a:r>
          </a:p>
          <a:p>
            <a:pPr algn="ctr" rtl="1"/>
            <a:r>
              <a:rPr lang="he-IL" sz="2000" dirty="0" smtClean="0"/>
              <a:t>וזאת מכיוון שיש להם רק שני גנים </a:t>
            </a:r>
            <a:r>
              <a:rPr lang="he-IL" sz="2000" dirty="0" err="1" smtClean="0"/>
              <a:t>לאופסינים</a:t>
            </a:r>
            <a:r>
              <a:rPr lang="he-IL" sz="2000" dirty="0" smtClean="0"/>
              <a:t> – </a:t>
            </a:r>
          </a:p>
          <a:p>
            <a:pPr algn="ctr" rtl="1"/>
            <a:r>
              <a:rPr lang="he-IL" sz="2000" dirty="0" smtClean="0"/>
              <a:t>גן </a:t>
            </a:r>
            <a:r>
              <a:rPr lang="he-IL" sz="2000" dirty="0" err="1" smtClean="0"/>
              <a:t>לאופסין</a:t>
            </a:r>
            <a:r>
              <a:rPr lang="he-IL" sz="2000" dirty="0" smtClean="0"/>
              <a:t> ה"כחול" על כרומוזום 7, וגן </a:t>
            </a:r>
            <a:r>
              <a:rPr lang="he-IL" sz="2000" dirty="0" err="1" smtClean="0"/>
              <a:t>לאופסין</a:t>
            </a:r>
            <a:r>
              <a:rPr lang="he-IL" sz="2000" dirty="0" smtClean="0"/>
              <a:t> ה"ירוק" על כרומוזום </a:t>
            </a:r>
            <a:r>
              <a:rPr lang="en-US" sz="2000" dirty="0" smtClean="0"/>
              <a:t>X</a:t>
            </a:r>
            <a:r>
              <a:rPr lang="he-IL" sz="2000" dirty="0" smtClean="0"/>
              <a:t>.</a:t>
            </a:r>
          </a:p>
          <a:p>
            <a:pPr algn="ctr" rtl="1"/>
            <a:r>
              <a:rPr lang="he-IL" sz="2000" dirty="0" smtClean="0"/>
              <a:t>הרכב הכרומוזומים והחלבונים של נקבה בעלת גנים אלו יראה כך:</a:t>
            </a:r>
          </a:p>
          <a:p>
            <a:pPr algn="ctr" rtl="1"/>
            <a:endParaRPr lang="he-IL" sz="2000" dirty="0" smtClean="0"/>
          </a:p>
        </p:txBody>
      </p:sp>
      <p:pic>
        <p:nvPicPr>
          <p:cNvPr id="6" name="Picture 2" descr="C:\Users\PWhite\Dropbox\Evo-Ed Website\EvoEd_Images\Primate\trichromatic fems geno to pheno.png"/>
          <p:cNvPicPr>
            <a:picLocks noChangeAspect="1" noChangeArrowheads="1"/>
          </p:cNvPicPr>
          <p:nvPr/>
        </p:nvPicPr>
        <p:blipFill rotWithShape="1">
          <a:blip r:embed="rId3" cstate="email">
            <a:extLst>
              <a:ext uri="{28A0092B-C50C-407E-A947-70E740481C1C}">
                <a14:useLocalDpi xmlns="" xmlns:a14="http://schemas.microsoft.com/office/drawing/2010/main"/>
              </a:ext>
            </a:extLst>
          </a:blip>
          <a:srcRect r="-98"/>
          <a:stretch/>
        </p:blipFill>
        <p:spPr bwMode="auto">
          <a:xfrm>
            <a:off x="238324" y="4362030"/>
            <a:ext cx="8674670" cy="206719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1838426" y="4090739"/>
            <a:ext cx="5640403" cy="369332"/>
          </a:xfrm>
          <a:prstGeom prst="rect">
            <a:avLst/>
          </a:prstGeom>
          <a:noFill/>
        </p:spPr>
        <p:txBody>
          <a:bodyPr wrap="square" rtlCol="0">
            <a:spAutoFit/>
          </a:bodyPr>
          <a:lstStyle/>
          <a:p>
            <a:pPr algn="ctr" rtl="1"/>
            <a:r>
              <a:rPr lang="he-IL" dirty="0" smtClean="0"/>
              <a:t>הרכב הכרומוזומים והחלבונים של זכר בעל גנים אלו יראה כך:</a:t>
            </a:r>
            <a:endParaRPr lang="en-US" dirty="0"/>
          </a:p>
        </p:txBody>
      </p:sp>
      <p:sp>
        <p:nvSpPr>
          <p:cNvPr id="7" name="TextBox 6"/>
          <p:cNvSpPr txBox="1"/>
          <p:nvPr/>
        </p:nvSpPr>
        <p:spPr>
          <a:xfrm>
            <a:off x="1838426" y="4397899"/>
            <a:ext cx="336884" cy="2246769"/>
          </a:xfrm>
          <a:prstGeom prst="rect">
            <a:avLst/>
          </a:prstGeom>
          <a:solidFill>
            <a:schemeClr val="bg1"/>
          </a:solidFill>
          <a:ln>
            <a:solidFill>
              <a:schemeClr val="bg1"/>
            </a:solidFill>
          </a:ln>
        </p:spPr>
        <p:txBody>
          <a:bodyPr wrap="square" rtlCol="0">
            <a:spAutoFit/>
          </a:bodyPr>
          <a:lstStyle/>
          <a:p>
            <a:endParaRPr lang="he-IL" dirty="0" smtClean="0"/>
          </a:p>
          <a:p>
            <a:endParaRPr lang="he-IL" dirty="0"/>
          </a:p>
          <a:p>
            <a:endParaRPr lang="he-IL" dirty="0" smtClean="0"/>
          </a:p>
          <a:p>
            <a:r>
              <a:rPr lang="en-US" sz="3200" dirty="0" smtClean="0"/>
              <a:t>Y</a:t>
            </a:r>
            <a:endParaRPr lang="he-IL" sz="3200" dirty="0" smtClean="0"/>
          </a:p>
          <a:p>
            <a:endParaRPr lang="he-IL" dirty="0"/>
          </a:p>
          <a:p>
            <a:endParaRPr lang="he-IL" dirty="0" smtClean="0"/>
          </a:p>
          <a:p>
            <a:endParaRPr lang="en-US" dirty="0"/>
          </a:p>
        </p:txBody>
      </p:sp>
      <p:sp>
        <p:nvSpPr>
          <p:cNvPr id="3" name="TextBox 2"/>
          <p:cNvSpPr txBox="1"/>
          <p:nvPr/>
        </p:nvSpPr>
        <p:spPr>
          <a:xfrm>
            <a:off x="238324" y="3612924"/>
            <a:ext cx="1936986" cy="369332"/>
          </a:xfrm>
          <a:prstGeom prst="rect">
            <a:avLst/>
          </a:prstGeom>
          <a:noFill/>
        </p:spPr>
        <p:txBody>
          <a:bodyPr wrap="square" rtlCol="0">
            <a:spAutoFit/>
          </a:bodyPr>
          <a:lstStyle/>
          <a:p>
            <a:pPr algn="r" rtl="1"/>
            <a:r>
              <a:rPr lang="en-US" dirty="0" smtClean="0"/>
              <a:t>X</a:t>
            </a:r>
            <a:r>
              <a:rPr lang="he-IL" dirty="0" smtClean="0"/>
              <a:t>     </a:t>
            </a:r>
            <a:r>
              <a:rPr lang="en-US" dirty="0" smtClean="0"/>
              <a:t>X</a:t>
            </a:r>
            <a:r>
              <a:rPr lang="he-IL" dirty="0" smtClean="0"/>
              <a:t>           7   7   </a:t>
            </a:r>
            <a:endParaRPr lang="en-US" dirty="0"/>
          </a:p>
        </p:txBody>
      </p:sp>
      <p:sp>
        <p:nvSpPr>
          <p:cNvPr id="8" name="TextBox 7"/>
          <p:cNvSpPr txBox="1"/>
          <p:nvPr/>
        </p:nvSpPr>
        <p:spPr>
          <a:xfrm>
            <a:off x="238324" y="6357698"/>
            <a:ext cx="1936986" cy="369332"/>
          </a:xfrm>
          <a:prstGeom prst="rect">
            <a:avLst/>
          </a:prstGeom>
          <a:noFill/>
        </p:spPr>
        <p:txBody>
          <a:bodyPr wrap="square" rtlCol="0">
            <a:spAutoFit/>
          </a:bodyPr>
          <a:lstStyle/>
          <a:p>
            <a:pPr algn="r" rtl="1"/>
            <a:r>
              <a:rPr lang="en-US" dirty="0" smtClean="0"/>
              <a:t>Y</a:t>
            </a:r>
            <a:r>
              <a:rPr lang="he-IL" dirty="0" smtClean="0"/>
              <a:t>     </a:t>
            </a:r>
            <a:r>
              <a:rPr lang="en-US" dirty="0" smtClean="0"/>
              <a:t>X</a:t>
            </a:r>
            <a:r>
              <a:rPr lang="he-IL" dirty="0" smtClean="0"/>
              <a:t>           7   7   </a:t>
            </a:r>
            <a:endParaRPr lang="en-US" dirty="0"/>
          </a:p>
        </p:txBody>
      </p:sp>
    </p:spTree>
    <p:extLst>
      <p:ext uri="{BB962C8B-B14F-4D97-AF65-F5344CB8AC3E}">
        <p14:creationId xmlns="" xmlns:p14="http://schemas.microsoft.com/office/powerpoint/2010/main" val="179024408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PWhite\Dropbox\Evo-Ed Website\EvoEd_Images\Primate\evoEd_chromX1X2.png"/>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1485968" y="796289"/>
            <a:ext cx="1908913" cy="552450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מלבן 4"/>
          <p:cNvSpPr/>
          <p:nvPr/>
        </p:nvSpPr>
        <p:spPr>
          <a:xfrm>
            <a:off x="4571999" y="2057473"/>
            <a:ext cx="4090738" cy="2677656"/>
          </a:xfrm>
          <a:prstGeom prst="rect">
            <a:avLst/>
          </a:prstGeom>
        </p:spPr>
        <p:txBody>
          <a:bodyPr wrap="square">
            <a:spAutoFit/>
          </a:bodyPr>
          <a:lstStyle/>
          <a:p>
            <a:pPr algn="r" rtl="1"/>
            <a:r>
              <a:rPr lang="he-IL" sz="2400" dirty="0"/>
              <a:t>בחלק ממיני הקופים, ישנם שני </a:t>
            </a:r>
            <a:r>
              <a:rPr lang="he-IL" sz="2400" b="1" u="sng" dirty="0"/>
              <a:t>אללים</a:t>
            </a:r>
            <a:r>
              <a:rPr lang="he-IL" sz="2400" dirty="0"/>
              <a:t> שונים לגן </a:t>
            </a:r>
            <a:r>
              <a:rPr lang="he-IL" sz="2400" dirty="0" err="1"/>
              <a:t>לאופסין</a:t>
            </a:r>
            <a:r>
              <a:rPr lang="he-IL" sz="2400" dirty="0"/>
              <a:t> שנמצא על כרומוזום </a:t>
            </a:r>
            <a:r>
              <a:rPr lang="en-US" sz="2400" dirty="0"/>
              <a:t>X</a:t>
            </a:r>
            <a:r>
              <a:rPr lang="he-IL" sz="2400" dirty="0"/>
              <a:t>.</a:t>
            </a:r>
          </a:p>
          <a:p>
            <a:pPr algn="r" rtl="1"/>
            <a:r>
              <a:rPr lang="he-IL" sz="2400" dirty="0"/>
              <a:t>כל אלל מקודד </a:t>
            </a:r>
            <a:r>
              <a:rPr lang="he-IL" sz="2400" dirty="0" err="1"/>
              <a:t>לאופסין</a:t>
            </a:r>
            <a:r>
              <a:rPr lang="he-IL" sz="2400" dirty="0"/>
              <a:t> שונה מעט ברגישות לגלי אור. </a:t>
            </a:r>
            <a:endParaRPr lang="he-IL" sz="2400" dirty="0" smtClean="0"/>
          </a:p>
          <a:p>
            <a:pPr algn="r" rtl="1"/>
            <a:r>
              <a:rPr lang="he-IL" sz="2400" dirty="0" smtClean="0"/>
              <a:t>האלל </a:t>
            </a:r>
            <a:r>
              <a:rPr lang="he-IL" sz="2400" dirty="0"/>
              <a:t>ה"נוסף" הוא כנראה תוצאה של מוטציות באלל ה"מקורי</a:t>
            </a:r>
            <a:r>
              <a:rPr lang="he-IL" sz="2400" dirty="0" smtClean="0"/>
              <a:t>".</a:t>
            </a:r>
          </a:p>
        </p:txBody>
      </p:sp>
    </p:spTree>
    <p:extLst>
      <p:ext uri="{BB962C8B-B14F-4D97-AF65-F5344CB8AC3E}">
        <p14:creationId xmlns="" xmlns:p14="http://schemas.microsoft.com/office/powerpoint/2010/main" val="125779331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259882" y="839804"/>
            <a:ext cx="8359541" cy="861774"/>
          </a:xfrm>
          <a:prstGeom prst="rect">
            <a:avLst/>
          </a:prstGeom>
        </p:spPr>
        <p:txBody>
          <a:bodyPr wrap="square">
            <a:spAutoFit/>
          </a:bodyPr>
          <a:lstStyle/>
          <a:p>
            <a:pPr algn="r" rtl="1"/>
            <a:r>
              <a:rPr lang="he-IL" sz="3200" dirty="0" smtClean="0"/>
              <a:t>שימו      - </a:t>
            </a:r>
          </a:p>
          <a:p>
            <a:pPr algn="r" rtl="1"/>
            <a:r>
              <a:rPr lang="he-IL" dirty="0" smtClean="0"/>
              <a:t>בשונה </a:t>
            </a:r>
            <a:r>
              <a:rPr lang="he-IL" dirty="0"/>
              <a:t>מקופי אפריקה ואסיה, לא מדובר בגן נוסף, אלא ב</a:t>
            </a:r>
            <a:r>
              <a:rPr lang="he-IL" b="1" u="sng" dirty="0"/>
              <a:t>אלל</a:t>
            </a:r>
            <a:r>
              <a:rPr lang="he-IL" dirty="0"/>
              <a:t> נוסף של אותו גן. </a:t>
            </a:r>
            <a:endParaRPr lang="he-IL" dirty="0" smtClean="0"/>
          </a:p>
        </p:txBody>
      </p:sp>
      <p:sp>
        <p:nvSpPr>
          <p:cNvPr id="3" name="לב 2"/>
          <p:cNvSpPr/>
          <p:nvPr/>
        </p:nvSpPr>
        <p:spPr>
          <a:xfrm>
            <a:off x="7279106" y="976964"/>
            <a:ext cx="293569" cy="303196"/>
          </a:xfrm>
          <a:prstGeom prst="hear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94636" y="5638301"/>
            <a:ext cx="8359541" cy="923330"/>
          </a:xfrm>
          <a:prstGeom prst="rect">
            <a:avLst/>
          </a:prstGeom>
          <a:noFill/>
        </p:spPr>
        <p:txBody>
          <a:bodyPr wrap="square" rtlCol="0">
            <a:spAutoFit/>
          </a:bodyPr>
          <a:lstStyle/>
          <a:p>
            <a:pPr algn="r" rtl="1"/>
            <a:r>
              <a:rPr lang="he-IL" dirty="0"/>
              <a:t>לפרט מסוים יכולים להיות שני אללים של אותו גן רק אם יש לו שני כרומוזומים </a:t>
            </a:r>
            <a:r>
              <a:rPr lang="he-IL" dirty="0" err="1"/>
              <a:t>הומולוגים</a:t>
            </a:r>
            <a:r>
              <a:rPr lang="he-IL" dirty="0"/>
              <a:t> מאותו סוג. בכרומוזום </a:t>
            </a:r>
            <a:r>
              <a:rPr lang="en-US" dirty="0"/>
              <a:t>X</a:t>
            </a:r>
            <a:r>
              <a:rPr lang="he-IL" dirty="0"/>
              <a:t> מצב כזה קיים רק בנקבות.</a:t>
            </a:r>
          </a:p>
          <a:p>
            <a:pPr algn="r" rtl="1"/>
            <a:endParaRPr lang="en-US" dirty="0"/>
          </a:p>
        </p:txBody>
      </p:sp>
      <p:grpSp>
        <p:nvGrpSpPr>
          <p:cNvPr id="15" name="קבוצה 14"/>
          <p:cNvGrpSpPr/>
          <p:nvPr/>
        </p:nvGrpSpPr>
        <p:grpSpPr>
          <a:xfrm>
            <a:off x="5745194" y="2117566"/>
            <a:ext cx="1503948" cy="3314980"/>
            <a:chOff x="5745194" y="2117566"/>
            <a:chExt cx="1503948" cy="3314980"/>
          </a:xfrm>
        </p:grpSpPr>
        <p:pic>
          <p:nvPicPr>
            <p:cNvPr id="6" name="תמונה 5"/>
            <p:cNvPicPr>
              <a:picLocks noChangeAspect="1"/>
            </p:cNvPicPr>
            <p:nvPr/>
          </p:nvPicPr>
          <p:blipFill rotWithShape="1">
            <a:blip r:embed="rId2" cstate="email"/>
            <a:srcRect/>
            <a:stretch/>
          </p:blipFill>
          <p:spPr>
            <a:xfrm>
              <a:off x="5795727" y="2279282"/>
              <a:ext cx="1221628" cy="3149178"/>
            </a:xfrm>
            <a:prstGeom prst="rect">
              <a:avLst/>
            </a:prstGeom>
          </p:spPr>
        </p:pic>
        <p:sp>
          <p:nvSpPr>
            <p:cNvPr id="8" name="TextBox 7"/>
            <p:cNvSpPr txBox="1"/>
            <p:nvPr/>
          </p:nvSpPr>
          <p:spPr>
            <a:xfrm>
              <a:off x="6019399" y="5140158"/>
              <a:ext cx="1116531" cy="292388"/>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X1       X2</a:t>
              </a:r>
              <a:endParaRPr lang="en-US" sz="1300" dirty="0">
                <a:latin typeface="Arial" panose="020B0604020202020204" pitchFamily="34" charset="0"/>
                <a:cs typeface="Arial" panose="020B0604020202020204" pitchFamily="34" charset="0"/>
              </a:endParaRPr>
            </a:p>
          </p:txBody>
        </p:sp>
        <p:sp>
          <p:nvSpPr>
            <p:cNvPr id="9" name="TextBox 8"/>
            <p:cNvSpPr txBox="1"/>
            <p:nvPr/>
          </p:nvSpPr>
          <p:spPr>
            <a:xfrm>
              <a:off x="5745194" y="2117566"/>
              <a:ext cx="1503948" cy="338554"/>
            </a:xfrm>
            <a:prstGeom prst="rect">
              <a:avLst/>
            </a:prstGeom>
            <a:noFill/>
          </p:spPr>
          <p:txBody>
            <a:bodyPr wrap="square" rtlCol="0">
              <a:spAutoFit/>
            </a:bodyPr>
            <a:lstStyle/>
            <a:p>
              <a:r>
                <a:rPr lang="he-IL" sz="1600" b="1" dirty="0" smtClean="0"/>
                <a:t>אפריקה ואסיה</a:t>
              </a:r>
              <a:endParaRPr lang="en-US" sz="1600" b="1" dirty="0"/>
            </a:p>
          </p:txBody>
        </p:sp>
      </p:grpSp>
      <p:grpSp>
        <p:nvGrpSpPr>
          <p:cNvPr id="12" name="קבוצה 11"/>
          <p:cNvGrpSpPr/>
          <p:nvPr/>
        </p:nvGrpSpPr>
        <p:grpSpPr>
          <a:xfrm>
            <a:off x="2615176" y="2091901"/>
            <a:ext cx="1503948" cy="3259559"/>
            <a:chOff x="1457412" y="2075098"/>
            <a:chExt cx="1503948" cy="3259559"/>
          </a:xfrm>
        </p:grpSpPr>
        <p:pic>
          <p:nvPicPr>
            <p:cNvPr id="4" name="Picture 2" descr="C:\Users\PWhite\Dropbox\Evo-Ed Website\EvoEd_Images\Primate\evoEd_chromX1X2.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1591846" y="2373084"/>
              <a:ext cx="1023330" cy="2961573"/>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1457412" y="2075098"/>
              <a:ext cx="1503948" cy="338554"/>
            </a:xfrm>
            <a:prstGeom prst="rect">
              <a:avLst/>
            </a:prstGeom>
            <a:noFill/>
          </p:spPr>
          <p:txBody>
            <a:bodyPr wrap="square" rtlCol="0">
              <a:spAutoFit/>
            </a:bodyPr>
            <a:lstStyle/>
            <a:p>
              <a:r>
                <a:rPr lang="he-IL" sz="1600" b="1" dirty="0" smtClean="0"/>
                <a:t>דרום אמריקה</a:t>
              </a:r>
              <a:endParaRPr lang="en-US" sz="1600" b="1" dirty="0"/>
            </a:p>
          </p:txBody>
        </p:sp>
      </p:grpSp>
    </p:spTree>
    <p:extLst>
      <p:ext uri="{BB962C8B-B14F-4D97-AF65-F5344CB8AC3E}">
        <p14:creationId xmlns="" xmlns:p14="http://schemas.microsoft.com/office/powerpoint/2010/main" val="3690200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ראיית צבעים: החלבון </a:t>
            </a:r>
            <a:r>
              <a:rPr lang="he-IL" b="1" dirty="0" err="1" smtClean="0">
                <a:solidFill>
                  <a:schemeClr val="accent5">
                    <a:lumMod val="75000"/>
                  </a:schemeClr>
                </a:solidFill>
                <a:cs typeface="+mn-cs"/>
              </a:rPr>
              <a:t>אופסין</a:t>
            </a:r>
            <a:endParaRPr lang="en-US" b="1" dirty="0">
              <a:solidFill>
                <a:schemeClr val="accent5">
                  <a:lumMod val="75000"/>
                </a:schemeClr>
              </a:solidFill>
              <a:cs typeface="+mn-cs"/>
            </a:endParaRPr>
          </a:p>
        </p:txBody>
      </p:sp>
      <p:pic>
        <p:nvPicPr>
          <p:cNvPr id="5" name="Content Placeholder 4"/>
          <p:cNvPicPr>
            <a:picLocks noGrp="1" noChangeAspect="1"/>
          </p:cNvPicPr>
          <p:nvPr>
            <p:ph sz="half" idx="1"/>
          </p:nvPr>
        </p:nvPicPr>
        <p:blipFill>
          <a:blip r:embed="rId3" cstate="email">
            <a:extLst>
              <a:ext uri="{28A0092B-C50C-407E-A947-70E740481C1C}">
                <a14:useLocalDpi xmlns="" xmlns:a14="http://schemas.microsoft.com/office/drawing/2010/main"/>
              </a:ext>
            </a:extLst>
          </a:blip>
          <a:srcRect/>
          <a:stretch>
            <a:fillRect/>
          </a:stretch>
        </p:blipFill>
        <p:spPr>
          <a:xfrm>
            <a:off x="838200" y="2761027"/>
            <a:ext cx="3165040" cy="3546985"/>
          </a:xfrm>
          <a:prstGeom prst="rect">
            <a:avLst/>
          </a:prstGeom>
        </p:spPr>
      </p:pic>
      <p:sp>
        <p:nvSpPr>
          <p:cNvPr id="7" name="TextBox 6"/>
          <p:cNvSpPr txBox="1"/>
          <p:nvPr/>
        </p:nvSpPr>
        <p:spPr>
          <a:xfrm>
            <a:off x="1395663" y="6308012"/>
            <a:ext cx="1652337" cy="307777"/>
          </a:xfrm>
          <a:prstGeom prst="rect">
            <a:avLst/>
          </a:prstGeom>
          <a:noFill/>
        </p:spPr>
        <p:txBody>
          <a:bodyPr wrap="square" rtlCol="0">
            <a:spAutoFit/>
          </a:bodyPr>
          <a:lstStyle/>
          <a:p>
            <a:pPr algn="ctr"/>
            <a:r>
              <a:rPr lang="he-IL" sz="1400" b="1" dirty="0" smtClean="0"/>
              <a:t>הדמיה תלת-ממדית</a:t>
            </a:r>
            <a:endParaRPr lang="en-US" sz="1400" b="1" dirty="0"/>
          </a:p>
        </p:txBody>
      </p:sp>
      <p:sp>
        <p:nvSpPr>
          <p:cNvPr id="8" name="TextBox 7"/>
          <p:cNvSpPr txBox="1"/>
          <p:nvPr/>
        </p:nvSpPr>
        <p:spPr>
          <a:xfrm>
            <a:off x="6063916" y="6306523"/>
            <a:ext cx="1505284" cy="307777"/>
          </a:xfrm>
          <a:prstGeom prst="rect">
            <a:avLst/>
          </a:prstGeom>
          <a:noFill/>
        </p:spPr>
        <p:txBody>
          <a:bodyPr wrap="square" rtlCol="0">
            <a:spAutoFit/>
          </a:bodyPr>
          <a:lstStyle/>
          <a:p>
            <a:pPr algn="ctr"/>
            <a:r>
              <a:rPr lang="he-IL" sz="1400" b="1" dirty="0" smtClean="0"/>
              <a:t>הדמיה דו-ממדית</a:t>
            </a:r>
            <a:endParaRPr lang="en-US" sz="1400" b="1" dirty="0"/>
          </a:p>
        </p:txBody>
      </p:sp>
      <p:sp>
        <p:nvSpPr>
          <p:cNvPr id="9" name="TextBox 8"/>
          <p:cNvSpPr txBox="1"/>
          <p:nvPr/>
        </p:nvSpPr>
        <p:spPr>
          <a:xfrm>
            <a:off x="322106" y="1632914"/>
            <a:ext cx="8499788" cy="461665"/>
          </a:xfrm>
          <a:prstGeom prst="rect">
            <a:avLst/>
          </a:prstGeom>
          <a:noFill/>
        </p:spPr>
        <p:txBody>
          <a:bodyPr wrap="square" rtlCol="0">
            <a:spAutoFit/>
          </a:bodyPr>
          <a:lstStyle/>
          <a:p>
            <a:pPr algn="ctr"/>
            <a:r>
              <a:rPr lang="he-IL" sz="2400" b="1" dirty="0" smtClean="0"/>
              <a:t>בקרום תאי המדוכים נמצא</a:t>
            </a:r>
            <a:r>
              <a:rPr lang="he-IL" sz="2400" b="1" dirty="0" smtClean="0">
                <a:solidFill>
                  <a:srgbClr val="FF00FF"/>
                </a:solidFill>
              </a:rPr>
              <a:t> </a:t>
            </a:r>
            <a:r>
              <a:rPr lang="he-IL" sz="2400" b="1" dirty="0" smtClean="0"/>
              <a:t>החלבון </a:t>
            </a:r>
            <a:r>
              <a:rPr lang="he-IL" sz="2400" b="1" dirty="0" err="1" smtClean="0"/>
              <a:t>אופסין</a:t>
            </a:r>
            <a:r>
              <a:rPr lang="he-IL" sz="2400" b="1" dirty="0" smtClean="0"/>
              <a:t>.</a:t>
            </a:r>
            <a:endParaRPr lang="en-US" sz="2400" b="1" dirty="0"/>
          </a:p>
        </p:txBody>
      </p:sp>
      <p:pic>
        <p:nvPicPr>
          <p:cNvPr id="4" name="Picture 3" descr="amino acid opsin_mws.jp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4903647" y="2535441"/>
            <a:ext cx="3884747" cy="3675085"/>
          </a:xfrm>
          <a:prstGeom prst="rect">
            <a:avLst/>
          </a:prstGeom>
        </p:spPr>
      </p:pic>
    </p:spTree>
    <p:extLst>
      <p:ext uri="{BB962C8B-B14F-4D97-AF65-F5344CB8AC3E}">
        <p14:creationId xmlns="" xmlns:p14="http://schemas.microsoft.com/office/powerpoint/2010/main" val="191953972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359801" y="1005840"/>
            <a:ext cx="8423235" cy="400110"/>
          </a:xfrm>
          <a:prstGeom prst="rect">
            <a:avLst/>
          </a:prstGeom>
          <a:noFill/>
        </p:spPr>
        <p:txBody>
          <a:bodyPr wrap="square" rtlCol="0">
            <a:spAutoFit/>
          </a:bodyPr>
          <a:lstStyle/>
          <a:p>
            <a:pPr algn="ctr" rtl="1"/>
            <a:r>
              <a:rPr lang="he-IL" sz="2000" dirty="0" smtClean="0"/>
              <a:t>לנקבה </a:t>
            </a:r>
            <a:r>
              <a:rPr lang="he-IL" sz="2000" b="1" dirty="0" smtClean="0"/>
              <a:t>הטרוזיגוטית</a:t>
            </a:r>
            <a:r>
              <a:rPr lang="he-IL" sz="2000" dirty="0" smtClean="0"/>
              <a:t> לאללים אלו יהיו שלושה סוגי </a:t>
            </a:r>
            <a:r>
              <a:rPr lang="he-IL" sz="2000" dirty="0" err="1" smtClean="0"/>
              <a:t>אופסינים</a:t>
            </a:r>
            <a:r>
              <a:rPr lang="he-IL" sz="2000" dirty="0" smtClean="0"/>
              <a:t>, ולכן ראיה טריכרומטית.</a:t>
            </a:r>
            <a:endParaRPr lang="en-US" sz="2000" dirty="0"/>
          </a:p>
        </p:txBody>
      </p:sp>
      <p:pic>
        <p:nvPicPr>
          <p:cNvPr id="10242" name="Picture 2" descr="C:\Users\PWhite\Dropbox\Evo-Ed Website\EvoEd_Images\Primate\trichromatic fems geno to pheno.png"/>
          <p:cNvPicPr>
            <a:picLocks noChangeAspect="1" noChangeArrowheads="1"/>
          </p:cNvPicPr>
          <p:nvPr/>
        </p:nvPicPr>
        <p:blipFill rotWithShape="1">
          <a:blip r:embed="rId3" cstate="email">
            <a:extLst>
              <a:ext uri="{28A0092B-C50C-407E-A947-70E740481C1C}">
                <a14:useLocalDpi xmlns="" xmlns:a14="http://schemas.microsoft.com/office/drawing/2010/main"/>
              </a:ext>
            </a:extLst>
          </a:blip>
          <a:srcRect/>
          <a:stretch/>
        </p:blipFill>
        <p:spPr bwMode="auto">
          <a:xfrm>
            <a:off x="238324" y="2036280"/>
            <a:ext cx="8666190" cy="215070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904192" y="4658627"/>
            <a:ext cx="7334451" cy="923330"/>
          </a:xfrm>
          <a:prstGeom prst="rect">
            <a:avLst/>
          </a:prstGeom>
          <a:noFill/>
        </p:spPr>
        <p:txBody>
          <a:bodyPr wrap="square" rtlCol="0">
            <a:spAutoFit/>
          </a:bodyPr>
          <a:lstStyle/>
          <a:p>
            <a:pPr algn="ctr" rtl="1">
              <a:lnSpc>
                <a:spcPct val="150000"/>
              </a:lnSpc>
            </a:pPr>
            <a:r>
              <a:rPr lang="he-IL" dirty="0" smtClean="0"/>
              <a:t>איזו ראיה תהיה לנקבות הומוזיגוטיות לאלל זה - דיכרומטית או טריכרומטית?</a:t>
            </a:r>
          </a:p>
          <a:p>
            <a:pPr algn="ctr" rtl="1">
              <a:lnSpc>
                <a:spcPct val="150000"/>
              </a:lnSpc>
            </a:pPr>
            <a:r>
              <a:rPr lang="he-IL" dirty="0" smtClean="0"/>
              <a:t>ואיזו ראיה תהיה לזכרים - דיכרומטית או טריכרומטית</a:t>
            </a:r>
            <a:r>
              <a:rPr lang="he-IL" dirty="0"/>
              <a:t>?</a:t>
            </a:r>
            <a:endParaRPr lang="he-IL" dirty="0" smtClean="0"/>
          </a:p>
        </p:txBody>
      </p:sp>
      <p:sp>
        <p:nvSpPr>
          <p:cNvPr id="5" name="TextBox 4"/>
          <p:cNvSpPr txBox="1"/>
          <p:nvPr/>
        </p:nvSpPr>
        <p:spPr>
          <a:xfrm>
            <a:off x="238324" y="3997934"/>
            <a:ext cx="1936986" cy="369332"/>
          </a:xfrm>
          <a:prstGeom prst="rect">
            <a:avLst/>
          </a:prstGeom>
          <a:noFill/>
        </p:spPr>
        <p:txBody>
          <a:bodyPr wrap="square" rtlCol="0">
            <a:spAutoFit/>
          </a:bodyPr>
          <a:lstStyle/>
          <a:p>
            <a:pPr algn="r" rtl="1"/>
            <a:r>
              <a:rPr lang="en-US" dirty="0" smtClean="0"/>
              <a:t>X</a:t>
            </a:r>
            <a:r>
              <a:rPr lang="he-IL" dirty="0" smtClean="0"/>
              <a:t>     </a:t>
            </a:r>
            <a:r>
              <a:rPr lang="en-US" dirty="0" smtClean="0"/>
              <a:t>X</a:t>
            </a:r>
            <a:r>
              <a:rPr lang="he-IL" dirty="0" smtClean="0"/>
              <a:t>           7   7   </a:t>
            </a:r>
            <a:endParaRPr lang="en-US" dirty="0"/>
          </a:p>
        </p:txBody>
      </p:sp>
      <p:sp>
        <p:nvSpPr>
          <p:cNvPr id="6" name="לחצן פעולה: קדימה או הבא 5">
            <a:hlinkClick r:id="rId4"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3590222" y="6208097"/>
            <a:ext cx="5553778" cy="646331"/>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pPr algn="r" rtl="1"/>
            <a:r>
              <a:rPr lang="he-IL" sz="1200" dirty="0" smtClean="0"/>
              <a:t>הרחבה:</a:t>
            </a:r>
          </a:p>
          <a:p>
            <a:pPr algn="r" rtl="1"/>
            <a:r>
              <a:rPr lang="he-IL" sz="1200" dirty="0" smtClean="0"/>
              <a:t>לזכרים </a:t>
            </a:r>
            <a:r>
              <a:rPr lang="he-IL" sz="1200" dirty="0"/>
              <a:t>ולנקבות ההומוזיגוטיות יכולים להיות שני סוגי דיכרומטיות: </a:t>
            </a:r>
            <a:r>
              <a:rPr lang="he-IL" sz="1200" dirty="0" err="1"/>
              <a:t>כחול+ירוק</a:t>
            </a:r>
            <a:r>
              <a:rPr lang="he-IL" sz="1200" dirty="0"/>
              <a:t> או </a:t>
            </a:r>
            <a:r>
              <a:rPr lang="he-IL" sz="1200" dirty="0" err="1" smtClean="0"/>
              <a:t>כחול+אדום</a:t>
            </a:r>
            <a:r>
              <a:rPr lang="he-IL" sz="1200" dirty="0" smtClean="0"/>
              <a:t>. לכן הראיה לא תהיה זהה אצל כולם.</a:t>
            </a:r>
            <a:endParaRPr lang="en-US" sz="1200" dirty="0"/>
          </a:p>
        </p:txBody>
      </p:sp>
    </p:spTree>
    <p:extLst>
      <p:ext uri="{BB962C8B-B14F-4D97-AF65-F5344CB8AC3E}">
        <p14:creationId xmlns="" xmlns:p14="http://schemas.microsoft.com/office/powerpoint/2010/main" val="340321964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3949" y="1251284"/>
            <a:ext cx="4144678" cy="5493812"/>
          </a:xfrm>
          <a:prstGeom prst="rect">
            <a:avLst/>
          </a:prstGeom>
          <a:noFill/>
        </p:spPr>
        <p:txBody>
          <a:bodyPr wrap="square" rtlCol="0">
            <a:spAutoFit/>
          </a:bodyPr>
          <a:lstStyle/>
          <a:p>
            <a:pPr algn="r" rtl="1">
              <a:lnSpc>
                <a:spcPct val="150000"/>
              </a:lnSpc>
            </a:pPr>
            <a:r>
              <a:rPr lang="he-IL" dirty="0" smtClean="0"/>
              <a:t>גם באדם ישנו גן אחד </a:t>
            </a:r>
            <a:r>
              <a:rPr lang="he-IL" dirty="0" err="1" smtClean="0"/>
              <a:t>לאופסין</a:t>
            </a:r>
            <a:r>
              <a:rPr lang="he-IL" dirty="0" smtClean="0"/>
              <a:t> על כרומוזום 7 ו-2 גנים </a:t>
            </a:r>
            <a:r>
              <a:rPr lang="he-IL" dirty="0" err="1" smtClean="0"/>
              <a:t>לאופסינים</a:t>
            </a:r>
            <a:r>
              <a:rPr lang="he-IL" dirty="0" smtClean="0"/>
              <a:t> על כרומוזום </a:t>
            </a:r>
            <a:r>
              <a:rPr lang="en-US" dirty="0" smtClean="0"/>
              <a:t>X</a:t>
            </a:r>
            <a:r>
              <a:rPr lang="he-IL" dirty="0" smtClean="0"/>
              <a:t>.</a:t>
            </a:r>
          </a:p>
          <a:p>
            <a:pPr algn="r" rtl="1">
              <a:lnSpc>
                <a:spcPct val="150000"/>
              </a:lnSpc>
            </a:pPr>
            <a:r>
              <a:rPr lang="he-IL" dirty="0" smtClean="0"/>
              <a:t>מוטציות שונות בכל אחד מגנים אלו יכולות לגרום לירידה בתפקוד המדוכים השונים ובהתאם לכך לשינויים שונים בראיית הצבעים (שנקראים בשפת יום-יום בשם הכולל "</a:t>
            </a:r>
            <a:r>
              <a:rPr lang="he-IL" dirty="0" err="1" smtClean="0"/>
              <a:t>עוורון</a:t>
            </a:r>
            <a:r>
              <a:rPr lang="he-IL" dirty="0" smtClean="0"/>
              <a:t> צבעים").</a:t>
            </a:r>
          </a:p>
          <a:p>
            <a:pPr algn="r" rtl="1">
              <a:lnSpc>
                <a:spcPct val="150000"/>
              </a:lnSpc>
            </a:pPr>
            <a:r>
              <a:rPr lang="he-IL" dirty="0" smtClean="0"/>
              <a:t>במצגת זו לא נאריך בראיית צבעים באדם.</a:t>
            </a:r>
          </a:p>
          <a:p>
            <a:pPr algn="r" rtl="1">
              <a:lnSpc>
                <a:spcPct val="150000"/>
              </a:lnSpc>
            </a:pPr>
            <a:r>
              <a:rPr lang="he-IL" dirty="0" smtClean="0"/>
              <a:t>למעוניינים לבדוק את ראיית הצבעים שלהם נמליץ על האתר </a:t>
            </a:r>
            <a:r>
              <a:rPr lang="en-US" dirty="0" err="1" smtClean="0">
                <a:hlinkClick r:id="rId2"/>
              </a:rPr>
              <a:t>Colblind</a:t>
            </a:r>
            <a:r>
              <a:rPr lang="en-US" dirty="0" err="1">
                <a:hlinkClick r:id="rId2"/>
              </a:rPr>
              <a:t>o</a:t>
            </a:r>
            <a:r>
              <a:rPr lang="en-US" dirty="0" err="1" smtClean="0">
                <a:hlinkClick r:id="rId2"/>
              </a:rPr>
              <a:t>r</a:t>
            </a:r>
            <a:r>
              <a:rPr lang="he-IL" dirty="0" smtClean="0">
                <a:hlinkClick r:id="rId2"/>
              </a:rPr>
              <a:t> </a:t>
            </a:r>
            <a:r>
              <a:rPr lang="he-IL" dirty="0" smtClean="0"/>
              <a:t>המכיל מספר מבחנים של ראיית צבעים. בנוסף, יש באתר זה מידע רב באנגלית על הנושא.</a:t>
            </a:r>
          </a:p>
          <a:p>
            <a:pPr algn="r" rtl="1">
              <a:lnSpc>
                <a:spcPct val="150000"/>
              </a:lnSpc>
            </a:pPr>
            <a:endParaRPr lang="en-US" dirty="0"/>
          </a:p>
        </p:txBody>
      </p:sp>
      <p:pic>
        <p:nvPicPr>
          <p:cNvPr id="5" name="תמונה 4"/>
          <p:cNvPicPr>
            <a:picLocks noChangeAspect="1"/>
          </p:cNvPicPr>
          <p:nvPr/>
        </p:nvPicPr>
        <p:blipFill>
          <a:blip r:embed="rId3" cstate="email"/>
          <a:stretch>
            <a:fillRect/>
          </a:stretch>
        </p:blipFill>
        <p:spPr>
          <a:xfrm>
            <a:off x="4797191" y="3223759"/>
            <a:ext cx="4161924" cy="2913347"/>
          </a:xfrm>
          <a:prstGeom prst="rect">
            <a:avLst/>
          </a:prstGeom>
        </p:spPr>
      </p:pic>
      <p:sp>
        <p:nvSpPr>
          <p:cNvPr id="6" name="TextBox 5"/>
          <p:cNvSpPr txBox="1"/>
          <p:nvPr/>
        </p:nvSpPr>
        <p:spPr>
          <a:xfrm>
            <a:off x="5284269" y="528009"/>
            <a:ext cx="3426594" cy="1446550"/>
          </a:xfrm>
          <a:prstGeom prst="rect">
            <a:avLst/>
          </a:prstGeom>
          <a:noFill/>
        </p:spPr>
        <p:txBody>
          <a:bodyPr wrap="square" rtlCol="0">
            <a:spAutoFit/>
          </a:bodyPr>
          <a:lstStyle/>
          <a:p>
            <a:pPr algn="r" rtl="1"/>
            <a:r>
              <a:rPr lang="he-IL" sz="4400" b="1" dirty="0" smtClean="0">
                <a:solidFill>
                  <a:schemeClr val="tx2">
                    <a:lumMod val="50000"/>
                  </a:schemeClr>
                </a:solidFill>
              </a:rPr>
              <a:t>ראיית צבעים באדם</a:t>
            </a:r>
            <a:endParaRPr lang="en-US" sz="4400" b="1" dirty="0">
              <a:solidFill>
                <a:schemeClr val="tx2">
                  <a:lumMod val="50000"/>
                </a:schemeClr>
              </a:solidFill>
            </a:endParaRPr>
          </a:p>
        </p:txBody>
      </p:sp>
    </p:spTree>
    <p:extLst>
      <p:ext uri="{BB962C8B-B14F-4D97-AF65-F5344CB8AC3E}">
        <p14:creationId xmlns="" xmlns:p14="http://schemas.microsoft.com/office/powerpoint/2010/main" val="374273651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2329" y="640398"/>
            <a:ext cx="8229600" cy="1143000"/>
          </a:xfrm>
        </p:spPr>
        <p:txBody>
          <a:bodyPr>
            <a:normAutofit/>
          </a:bodyPr>
          <a:lstStyle/>
          <a:p>
            <a:r>
              <a:rPr lang="he-IL" sz="3600" dirty="0" smtClean="0">
                <a:cs typeface="+mn-cs"/>
              </a:rPr>
              <a:t>שאלת יישום</a:t>
            </a:r>
            <a:endParaRPr lang="en-US" sz="3600" dirty="0">
              <a:cs typeface="+mn-cs"/>
            </a:endParaRPr>
          </a:p>
        </p:txBody>
      </p:sp>
      <p:sp>
        <p:nvSpPr>
          <p:cNvPr id="3" name="Content Placeholder 2"/>
          <p:cNvSpPr>
            <a:spLocks noGrp="1"/>
          </p:cNvSpPr>
          <p:nvPr>
            <p:ph idx="1"/>
          </p:nvPr>
        </p:nvSpPr>
        <p:spPr/>
        <p:txBody>
          <a:bodyPr>
            <a:normAutofit/>
          </a:bodyPr>
          <a:lstStyle/>
          <a:p>
            <a:pPr marL="0" indent="0" algn="r" rtl="1">
              <a:lnSpc>
                <a:spcPct val="150000"/>
              </a:lnSpc>
              <a:spcBef>
                <a:spcPts val="0"/>
              </a:spcBef>
              <a:buNone/>
            </a:pPr>
            <a:r>
              <a:rPr lang="he-IL" sz="2400" dirty="0" smtClean="0"/>
              <a:t>מחקרים שונים מציעים שלחלק מהנשים יש ראיה </a:t>
            </a:r>
            <a:r>
              <a:rPr lang="he-IL" sz="2400" dirty="0" err="1" smtClean="0"/>
              <a:t>טטרה</a:t>
            </a:r>
            <a:r>
              <a:rPr lang="he-IL" sz="2400" dirty="0" smtClean="0"/>
              <a:t>-כרומטית (4 סוגי מדוכים). תאר כיצד זה יתכן מבחינת הרכב </a:t>
            </a:r>
            <a:r>
              <a:rPr lang="he-IL" sz="2400" dirty="0" err="1" smtClean="0"/>
              <a:t>האופסינים</a:t>
            </a:r>
            <a:r>
              <a:rPr lang="he-IL" sz="2400" dirty="0" smtClean="0"/>
              <a:t> ומבחינה גנטית. </a:t>
            </a:r>
          </a:p>
          <a:p>
            <a:pPr marL="0" indent="0" algn="r" rtl="1">
              <a:lnSpc>
                <a:spcPct val="150000"/>
              </a:lnSpc>
              <a:spcBef>
                <a:spcPts val="0"/>
              </a:spcBef>
              <a:buNone/>
            </a:pPr>
            <a:endParaRPr lang="he-IL" sz="2800" dirty="0"/>
          </a:p>
          <a:p>
            <a:pPr marL="0" indent="0" algn="r" rtl="1">
              <a:lnSpc>
                <a:spcPct val="150000"/>
              </a:lnSpc>
              <a:spcBef>
                <a:spcPts val="0"/>
              </a:spcBef>
              <a:buNone/>
            </a:pPr>
            <a:endParaRPr lang="he-IL" sz="2800" dirty="0"/>
          </a:p>
          <a:p>
            <a:pPr marL="0" indent="0" algn="r" rtl="1">
              <a:lnSpc>
                <a:spcPct val="150000"/>
              </a:lnSpc>
              <a:spcBef>
                <a:spcPts val="0"/>
              </a:spcBef>
              <a:buNone/>
            </a:pPr>
            <a:r>
              <a:rPr lang="he-IL" sz="1800" dirty="0" smtClean="0"/>
              <a:t>(תשובה </a:t>
            </a:r>
            <a:r>
              <a:rPr lang="he-IL" sz="1800" dirty="0" err="1" smtClean="0"/>
              <a:t>בשיקופית</a:t>
            </a:r>
            <a:r>
              <a:rPr lang="he-IL" sz="1800" dirty="0" smtClean="0"/>
              <a:t> הבאה)</a:t>
            </a:r>
          </a:p>
          <a:p>
            <a:pPr marL="0" indent="0" algn="r" rtl="1">
              <a:lnSpc>
                <a:spcPct val="150000"/>
              </a:lnSpc>
              <a:spcBef>
                <a:spcPts val="0"/>
              </a:spcBef>
              <a:buNone/>
            </a:pPr>
            <a:endParaRPr lang="he-IL" sz="2800" dirty="0"/>
          </a:p>
          <a:p>
            <a:pPr marL="0" indent="0" algn="r" rtl="1">
              <a:lnSpc>
                <a:spcPct val="150000"/>
              </a:lnSpc>
              <a:spcBef>
                <a:spcPts val="0"/>
              </a:spcBef>
              <a:buNone/>
            </a:pPr>
            <a:endParaRPr lang="he-IL" sz="2800" dirty="0" smtClean="0"/>
          </a:p>
          <a:p>
            <a:pPr marL="0" indent="0" algn="r" rtl="1">
              <a:lnSpc>
                <a:spcPct val="150000"/>
              </a:lnSpc>
              <a:spcBef>
                <a:spcPts val="0"/>
              </a:spcBef>
              <a:buNone/>
            </a:pPr>
            <a:endParaRPr lang="en-US" sz="2800" dirty="0"/>
          </a:p>
          <a:p>
            <a:pPr marL="0" indent="0">
              <a:lnSpc>
                <a:spcPct val="150000"/>
              </a:lnSpc>
              <a:buNone/>
            </a:pPr>
            <a:endParaRPr lang="en-US" sz="2800" dirty="0"/>
          </a:p>
        </p:txBody>
      </p:sp>
    </p:spTree>
    <p:extLst>
      <p:ext uri="{BB962C8B-B14F-4D97-AF65-F5344CB8AC3E}">
        <p14:creationId xmlns="" xmlns:p14="http://schemas.microsoft.com/office/powerpoint/2010/main" val="109865793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7516" y="866273"/>
            <a:ext cx="8075596" cy="4847481"/>
          </a:xfrm>
          <a:prstGeom prst="rect">
            <a:avLst/>
          </a:prstGeom>
          <a:noFill/>
        </p:spPr>
        <p:txBody>
          <a:bodyPr wrap="square" rtlCol="0">
            <a:spAutoFit/>
          </a:bodyPr>
          <a:lstStyle/>
          <a:p>
            <a:pPr algn="r" rtl="1">
              <a:lnSpc>
                <a:spcPct val="150000"/>
              </a:lnSpc>
            </a:pPr>
            <a:r>
              <a:rPr lang="he-IL" sz="2400" dirty="0" smtClean="0"/>
              <a:t>אם ישנם אללים שונים לגן של </a:t>
            </a:r>
            <a:r>
              <a:rPr lang="he-IL" sz="2400" dirty="0" err="1" smtClean="0"/>
              <a:t>האופסין</a:t>
            </a:r>
            <a:r>
              <a:rPr lang="he-IL" sz="2400" dirty="0" smtClean="0"/>
              <a:t> "</a:t>
            </a:r>
            <a:r>
              <a:rPr lang="he-IL" sz="2400" dirty="0" smtClean="0">
                <a:solidFill>
                  <a:srgbClr val="00B050"/>
                </a:solidFill>
              </a:rPr>
              <a:t>הירוק</a:t>
            </a:r>
            <a:r>
              <a:rPr lang="he-IL" sz="2400" dirty="0" smtClean="0"/>
              <a:t>" ו/או לגן של </a:t>
            </a:r>
            <a:r>
              <a:rPr lang="he-IL" sz="2400" dirty="0" err="1" smtClean="0"/>
              <a:t>האופסין</a:t>
            </a:r>
            <a:r>
              <a:rPr lang="he-IL" sz="2400" dirty="0" smtClean="0"/>
              <a:t> "</a:t>
            </a:r>
            <a:r>
              <a:rPr lang="he-IL" sz="2400" dirty="0" smtClean="0">
                <a:solidFill>
                  <a:srgbClr val="FF0000"/>
                </a:solidFill>
              </a:rPr>
              <a:t>האדום</a:t>
            </a:r>
            <a:r>
              <a:rPr lang="he-IL" sz="2400" dirty="0" smtClean="0"/>
              <a:t>",  אישה יכולה להיות הטרוזיגוטית לאחד מגנים אלו, מה שיביא כנראה לראיה </a:t>
            </a:r>
            <a:r>
              <a:rPr lang="he-IL" sz="2400" dirty="0" err="1" smtClean="0"/>
              <a:t>טטרה</a:t>
            </a:r>
            <a:r>
              <a:rPr lang="he-IL" sz="2400" dirty="0" smtClean="0"/>
              <a:t>-כרומטית. </a:t>
            </a:r>
          </a:p>
          <a:p>
            <a:pPr algn="r" rtl="1">
              <a:lnSpc>
                <a:spcPct val="150000"/>
              </a:lnSpc>
            </a:pPr>
            <a:r>
              <a:rPr lang="he-IL" sz="2400" dirty="0" smtClean="0"/>
              <a:t>דבר זה לא הוכח מחקרית אך הוצע כאפשרות תאורטית. </a:t>
            </a:r>
          </a:p>
          <a:p>
            <a:pPr algn="r" rtl="1">
              <a:lnSpc>
                <a:spcPct val="150000"/>
              </a:lnSpc>
            </a:pPr>
            <a:endParaRPr lang="he-IL" sz="2800" dirty="0"/>
          </a:p>
          <a:p>
            <a:pPr algn="r" rtl="1">
              <a:lnSpc>
                <a:spcPct val="150000"/>
              </a:lnSpc>
            </a:pPr>
            <a:endParaRPr lang="he-IL" sz="2800" dirty="0"/>
          </a:p>
          <a:p>
            <a:pPr algn="r" rtl="1">
              <a:lnSpc>
                <a:spcPct val="150000"/>
              </a:lnSpc>
            </a:pPr>
            <a:r>
              <a:rPr lang="he-IL" dirty="0" smtClean="0"/>
              <a:t>ראו כתבה (באנגלית) בקישור הבא:</a:t>
            </a:r>
          </a:p>
          <a:p>
            <a:pPr algn="r" rtl="1">
              <a:lnSpc>
                <a:spcPct val="150000"/>
              </a:lnSpc>
            </a:pPr>
            <a:r>
              <a:rPr lang="en-US" dirty="0">
                <a:hlinkClick r:id="rId2"/>
              </a:rPr>
              <a:t>http://</a:t>
            </a:r>
            <a:r>
              <a:rPr lang="en-US" dirty="0" smtClean="0">
                <a:hlinkClick r:id="rId2"/>
              </a:rPr>
              <a:t>www.popsci.com/article/science/woman-sees-100-times-more-colors-average-person</a:t>
            </a:r>
            <a:endParaRPr lang="he-IL" dirty="0" smtClean="0"/>
          </a:p>
        </p:txBody>
      </p:sp>
    </p:spTree>
    <p:extLst>
      <p:ext uri="{BB962C8B-B14F-4D97-AF65-F5344CB8AC3E}">
        <p14:creationId xmlns="" xmlns:p14="http://schemas.microsoft.com/office/powerpoint/2010/main" val="374029843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e-IL" sz="3200" dirty="0" smtClean="0">
                <a:cs typeface="+mn-cs"/>
              </a:rPr>
              <a:t>שאלת יישום:</a:t>
            </a:r>
            <a:endParaRPr lang="en-US" sz="3200" dirty="0">
              <a:cs typeface="+mn-cs"/>
            </a:endParaRPr>
          </a:p>
        </p:txBody>
      </p:sp>
      <p:sp>
        <p:nvSpPr>
          <p:cNvPr id="3" name="Content Placeholder 2"/>
          <p:cNvSpPr>
            <a:spLocks noGrp="1"/>
          </p:cNvSpPr>
          <p:nvPr>
            <p:ph idx="1"/>
          </p:nvPr>
        </p:nvSpPr>
        <p:spPr>
          <a:xfrm>
            <a:off x="105878" y="1282567"/>
            <a:ext cx="8961119" cy="4525963"/>
          </a:xfrm>
        </p:spPr>
        <p:txBody>
          <a:bodyPr>
            <a:normAutofit/>
          </a:bodyPr>
          <a:lstStyle/>
          <a:p>
            <a:pPr marL="0" indent="0" algn="r" rtl="1">
              <a:spcBef>
                <a:spcPts val="0"/>
              </a:spcBef>
              <a:buNone/>
            </a:pPr>
            <a:r>
              <a:rPr lang="he-IL" sz="2200" dirty="0" smtClean="0"/>
              <a:t>ליונקים יבשתיים רבים יש ראיה דיכרומטית.</a:t>
            </a:r>
          </a:p>
          <a:p>
            <a:pPr marL="0" indent="0" algn="r" rtl="1">
              <a:spcBef>
                <a:spcPts val="0"/>
              </a:spcBef>
              <a:buNone/>
            </a:pPr>
            <a:r>
              <a:rPr lang="he-IL" sz="2200" dirty="0" smtClean="0"/>
              <a:t>ליונקים ימיים רבים יש ראיה מונוכרומטית (שחור/לבן). </a:t>
            </a:r>
          </a:p>
          <a:p>
            <a:pPr marL="0" indent="0" algn="r" rtl="1">
              <a:spcBef>
                <a:spcPts val="0"/>
              </a:spcBef>
              <a:buNone/>
            </a:pPr>
            <a:r>
              <a:rPr lang="he-IL" sz="2200" dirty="0" smtClean="0"/>
              <a:t>מבחינה אבולוציונית מקובל שהיונקים הימיים הם צאצאים של יונקים יבשתיים.</a:t>
            </a:r>
          </a:p>
          <a:p>
            <a:pPr marL="0" indent="0" algn="r" rtl="1">
              <a:spcBef>
                <a:spcPts val="0"/>
              </a:spcBef>
              <a:buNone/>
            </a:pPr>
            <a:r>
              <a:rPr lang="he-IL" sz="2200" dirty="0" smtClean="0"/>
              <a:t>בעומק הים יש מעט אור, ומגוון הצבעים מוגבל.</a:t>
            </a:r>
          </a:p>
          <a:p>
            <a:pPr marL="0" indent="0" algn="r" rtl="1">
              <a:spcBef>
                <a:spcPts val="0"/>
              </a:spcBef>
              <a:buNone/>
            </a:pPr>
            <a:endParaRPr lang="he-IL" sz="2200" dirty="0" smtClean="0"/>
          </a:p>
          <a:p>
            <a:pPr marL="0" indent="0" algn="r" rtl="1">
              <a:spcBef>
                <a:spcPts val="0"/>
              </a:spcBef>
              <a:buNone/>
            </a:pPr>
            <a:r>
              <a:rPr lang="he-IL" sz="2200" dirty="0" smtClean="0"/>
              <a:t>על סמך מידע זה נסה להסביר את ראיית הצבעים ביונקים ימיים מהבחינות הבאות:</a:t>
            </a:r>
          </a:p>
          <a:p>
            <a:pPr marL="0" indent="0" algn="r" rtl="1">
              <a:spcBef>
                <a:spcPts val="0"/>
              </a:spcBef>
              <a:buNone/>
            </a:pPr>
            <a:r>
              <a:rPr lang="he-IL" sz="2200" dirty="0" smtClean="0"/>
              <a:t> </a:t>
            </a:r>
          </a:p>
          <a:p>
            <a:pPr marL="457200" indent="-457200" algn="r" rtl="1">
              <a:spcBef>
                <a:spcPts val="0"/>
              </a:spcBef>
              <a:buAutoNum type="arabicPeriod"/>
            </a:pPr>
            <a:r>
              <a:rPr lang="he-IL" sz="2200" dirty="0" smtClean="0"/>
              <a:t>האקולוגיה</a:t>
            </a:r>
            <a:endParaRPr lang="he-IL" sz="2200" dirty="0"/>
          </a:p>
          <a:p>
            <a:pPr marL="457200" indent="-457200" algn="r" rtl="1">
              <a:spcBef>
                <a:spcPts val="0"/>
              </a:spcBef>
              <a:buAutoNum type="arabicPeriod"/>
            </a:pPr>
            <a:r>
              <a:rPr lang="he-IL" sz="2200" dirty="0" smtClean="0"/>
              <a:t>הביולוגיה התאית</a:t>
            </a:r>
          </a:p>
          <a:p>
            <a:pPr marL="457200" indent="-457200" algn="r" rtl="1">
              <a:spcBef>
                <a:spcPts val="0"/>
              </a:spcBef>
              <a:buAutoNum type="arabicPeriod"/>
            </a:pPr>
            <a:r>
              <a:rPr lang="he-IL" sz="2200" dirty="0" smtClean="0"/>
              <a:t>הגנטיקה</a:t>
            </a:r>
            <a:endParaRPr lang="he-IL" sz="2200" dirty="0"/>
          </a:p>
          <a:p>
            <a:pPr marL="457200" indent="-457200" algn="r" rtl="1">
              <a:spcBef>
                <a:spcPts val="0"/>
              </a:spcBef>
              <a:buAutoNum type="arabicPeriod"/>
            </a:pPr>
            <a:r>
              <a:rPr lang="he-IL" sz="2200" dirty="0" smtClean="0"/>
              <a:t>הפילוגנטיקה</a:t>
            </a:r>
            <a:endParaRPr lang="he-IL" sz="2200" dirty="0" smtClean="0">
              <a:solidFill>
                <a:srgbClr val="FF00FF"/>
              </a:solidFill>
            </a:endParaRPr>
          </a:p>
        </p:txBody>
      </p:sp>
    </p:spTree>
    <p:extLst>
      <p:ext uri="{BB962C8B-B14F-4D97-AF65-F5344CB8AC3E}">
        <p14:creationId xmlns="" xmlns:p14="http://schemas.microsoft.com/office/powerpoint/2010/main" val="334218036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4548"/>
            <a:ext cx="8229600" cy="737865"/>
          </a:xfrm>
        </p:spPr>
        <p:txBody>
          <a:bodyPr>
            <a:normAutofit/>
          </a:bodyPr>
          <a:lstStyle/>
          <a:p>
            <a:r>
              <a:rPr lang="en-US" sz="2800" u="sng" dirty="0" smtClean="0"/>
              <a:t>References</a:t>
            </a:r>
            <a:endParaRPr lang="en-US" sz="2800" u="sng" dirty="0"/>
          </a:p>
        </p:txBody>
      </p:sp>
      <p:sp>
        <p:nvSpPr>
          <p:cNvPr id="3" name="Content Placeholder 2"/>
          <p:cNvSpPr>
            <a:spLocks noGrp="1"/>
          </p:cNvSpPr>
          <p:nvPr>
            <p:ph idx="1"/>
          </p:nvPr>
        </p:nvSpPr>
        <p:spPr>
          <a:xfrm>
            <a:off x="457200" y="2629268"/>
            <a:ext cx="4005381" cy="3555631"/>
          </a:xfrm>
        </p:spPr>
        <p:txBody>
          <a:bodyPr>
            <a:normAutofit lnSpcReduction="10000"/>
          </a:bodyPr>
          <a:lstStyle/>
          <a:p>
            <a:pPr marL="228600" indent="-228600">
              <a:buNone/>
            </a:pPr>
            <a:r>
              <a:rPr lang="en-US" sz="1050" u="sng" dirty="0" smtClean="0"/>
              <a:t>Section Title, Credit</a:t>
            </a:r>
          </a:p>
          <a:p>
            <a:pPr marL="228600" indent="-228600">
              <a:buNone/>
            </a:pPr>
            <a:r>
              <a:rPr lang="en-US" sz="900" u="sng" dirty="0" smtClean="0"/>
              <a:t>Natural History Section: </a:t>
            </a:r>
          </a:p>
          <a:p>
            <a:pPr marL="228600" indent="-228600">
              <a:buNone/>
            </a:pPr>
            <a:r>
              <a:rPr lang="en-US" sz="900" dirty="0" smtClean="0"/>
              <a:t>Mandrill Head, Valerie Henry</a:t>
            </a:r>
          </a:p>
          <a:p>
            <a:pPr marL="228600" indent="-228600">
              <a:buNone/>
            </a:pPr>
            <a:r>
              <a:rPr lang="en-US" sz="900" dirty="0" err="1" smtClean="0"/>
              <a:t>Mangabey</a:t>
            </a:r>
            <a:r>
              <a:rPr lang="en-US" sz="900" dirty="0" smtClean="0"/>
              <a:t> photo, Duncan Wright; Capuchin photo, Jim Smith.</a:t>
            </a:r>
          </a:p>
          <a:p>
            <a:pPr marL="228600" indent="-228600">
              <a:buNone/>
            </a:pPr>
            <a:r>
              <a:rPr lang="en-US" sz="900" dirty="0" smtClean="0"/>
              <a:t>Macaque photo, KENPEI; Squirrel Monkey, Claudio </a:t>
            </a:r>
            <a:r>
              <a:rPr lang="en-US" sz="900" dirty="0" err="1" smtClean="0"/>
              <a:t>Timm</a:t>
            </a:r>
            <a:endParaRPr lang="en-US" sz="900" dirty="0" smtClean="0"/>
          </a:p>
          <a:p>
            <a:pPr marL="228600" indent="-228600">
              <a:buNone/>
            </a:pPr>
            <a:r>
              <a:rPr lang="en-US" sz="900" dirty="0" smtClean="0"/>
              <a:t>Baboon photo, Trisha Sears; Saki photo, Skyscraper</a:t>
            </a:r>
          </a:p>
          <a:p>
            <a:pPr marL="228600" indent="-228600">
              <a:buNone/>
            </a:pPr>
            <a:r>
              <a:rPr lang="en-US" sz="900" dirty="0" err="1" smtClean="0"/>
              <a:t>Roloway</a:t>
            </a:r>
            <a:r>
              <a:rPr lang="en-US" sz="900" dirty="0" smtClean="0"/>
              <a:t> monkey, Public Domain; </a:t>
            </a:r>
            <a:r>
              <a:rPr lang="en-US" sz="900" dirty="0" err="1" smtClean="0"/>
              <a:t>Tamarin</a:t>
            </a:r>
            <a:r>
              <a:rPr lang="en-US" sz="900" dirty="0" smtClean="0"/>
              <a:t>, </a:t>
            </a:r>
            <a:r>
              <a:rPr lang="en-US" sz="900" dirty="0" err="1" smtClean="0"/>
              <a:t>Whaldener</a:t>
            </a:r>
            <a:r>
              <a:rPr lang="en-US" sz="900" dirty="0" smtClean="0"/>
              <a:t> Endo</a:t>
            </a:r>
          </a:p>
          <a:p>
            <a:pPr marL="228600" indent="-228600">
              <a:buNone/>
            </a:pPr>
            <a:r>
              <a:rPr lang="en-US" sz="900" dirty="0" smtClean="0"/>
              <a:t>Left column top to bottom: Primate, Public Domain; Bonnet macaque, M </a:t>
            </a:r>
            <a:r>
              <a:rPr lang="en-US" sz="900" dirty="0" err="1" smtClean="0"/>
              <a:t>Arunprasad</a:t>
            </a:r>
            <a:r>
              <a:rPr lang="en-US" sz="900" dirty="0" smtClean="0"/>
              <a:t>; Crested </a:t>
            </a:r>
            <a:r>
              <a:rPr lang="en-US" sz="900" dirty="0" err="1" smtClean="0"/>
              <a:t>mangabey</a:t>
            </a:r>
            <a:r>
              <a:rPr lang="en-US" sz="900" dirty="0" smtClean="0"/>
              <a:t>, Duncan Wright; Blue monkey, Pedro </a:t>
            </a:r>
            <a:r>
              <a:rPr lang="en-US" sz="900" dirty="0" err="1" smtClean="0"/>
              <a:t>Gonnet</a:t>
            </a:r>
            <a:r>
              <a:rPr lang="en-US" sz="900" dirty="0" smtClean="0"/>
              <a:t>. Right column top to bottom: Spider monkey, Public Domain; Capuchin, </a:t>
            </a:r>
            <a:r>
              <a:rPr lang="en-US" sz="900" dirty="0" err="1" smtClean="0"/>
              <a:t>Whaldener</a:t>
            </a:r>
            <a:r>
              <a:rPr lang="en-US" sz="900" dirty="0" smtClean="0"/>
              <a:t> Endo; Squirrel monkey, Linda </a:t>
            </a:r>
            <a:r>
              <a:rPr lang="en-US" sz="900" dirty="0" err="1" smtClean="0"/>
              <a:t>DeVolder</a:t>
            </a:r>
            <a:r>
              <a:rPr lang="en-US" sz="900" dirty="0" smtClean="0"/>
              <a:t>; Capuchins, </a:t>
            </a:r>
            <a:r>
              <a:rPr lang="en-US" sz="900" dirty="0" err="1" smtClean="0"/>
              <a:t>Frans</a:t>
            </a:r>
            <a:r>
              <a:rPr lang="en-US" sz="900" dirty="0" smtClean="0"/>
              <a:t> </a:t>
            </a:r>
            <a:r>
              <a:rPr lang="en-US" sz="900" dirty="0" err="1" smtClean="0"/>
              <a:t>deWaals</a:t>
            </a:r>
            <a:r>
              <a:rPr lang="en-US" sz="900" dirty="0" smtClean="0"/>
              <a:t>. Continental pictures </a:t>
            </a:r>
            <a:r>
              <a:rPr lang="en-US" sz="900" dirty="0"/>
              <a:t> </a:t>
            </a:r>
            <a:r>
              <a:rPr lang="en-US" sz="900" dirty="0" smtClean="0"/>
              <a:t>Valerie Henry,</a:t>
            </a:r>
            <a:br>
              <a:rPr lang="en-US" sz="900" dirty="0" smtClean="0"/>
            </a:br>
            <a:r>
              <a:rPr lang="en-US" sz="900" dirty="0" smtClean="0"/>
              <a:t>All images are previously referenced above. If unreferenced above, they are believed to be Public Domain. </a:t>
            </a:r>
          </a:p>
          <a:p>
            <a:pPr marL="0" indent="0">
              <a:buNone/>
            </a:pPr>
            <a:r>
              <a:rPr lang="en-US" sz="900" u="sng" dirty="0" smtClean="0"/>
              <a:t>Ecology Section:</a:t>
            </a:r>
          </a:p>
          <a:p>
            <a:pPr marL="228600" indent="-228600">
              <a:buNone/>
            </a:pPr>
            <a:r>
              <a:rPr lang="en-US" sz="900" dirty="0" smtClean="0"/>
              <a:t>Pears, Public Domain.</a:t>
            </a:r>
          </a:p>
          <a:p>
            <a:pPr marL="228600" indent="-228600">
              <a:buNone/>
            </a:pPr>
            <a:r>
              <a:rPr lang="en-US" sz="900" dirty="0" smtClean="0"/>
              <a:t>Black spot, Public Domain; Red and green leaf, Nick </a:t>
            </a:r>
            <a:r>
              <a:rPr lang="en-US" sz="900" dirty="0" err="1" smtClean="0"/>
              <a:t>Eisen</a:t>
            </a:r>
            <a:endParaRPr lang="en-US" sz="900" dirty="0" smtClean="0"/>
          </a:p>
          <a:p>
            <a:pPr marL="228600" indent="-228600">
              <a:buNone/>
            </a:pPr>
            <a:r>
              <a:rPr lang="en-US" sz="900" dirty="0" smtClean="0"/>
              <a:t>Leaves,</a:t>
            </a:r>
            <a:r>
              <a:rPr lang="ja-JP" altLang="en-US" sz="900" dirty="0" smtClean="0"/>
              <a:t>松岡明芳</a:t>
            </a:r>
            <a:endParaRPr lang="en-US" sz="900" dirty="0" smtClean="0"/>
          </a:p>
          <a:p>
            <a:pPr marL="228600" indent="-228600">
              <a:buNone/>
            </a:pPr>
            <a:r>
              <a:rPr lang="en-US" sz="900" dirty="0" smtClean="0"/>
              <a:t>Apple, </a:t>
            </a:r>
            <a:r>
              <a:rPr lang="en-US" sz="900" dirty="0" err="1" smtClean="0"/>
              <a:t>Abhujit</a:t>
            </a:r>
            <a:r>
              <a:rPr lang="en-US" sz="900" dirty="0" smtClean="0"/>
              <a:t> </a:t>
            </a:r>
            <a:r>
              <a:rPr lang="en-US" sz="900" dirty="0" err="1" smtClean="0"/>
              <a:t>Tembhekar</a:t>
            </a:r>
            <a:r>
              <a:rPr lang="en-US" sz="900" dirty="0" smtClean="0"/>
              <a:t>; Oranges, </a:t>
            </a:r>
            <a:r>
              <a:rPr lang="en-US" sz="900" dirty="0" err="1" smtClean="0"/>
              <a:t>aliraqicz</a:t>
            </a:r>
            <a:r>
              <a:rPr lang="en-US" sz="900" dirty="0" smtClean="0"/>
              <a:t>; </a:t>
            </a:r>
            <a:r>
              <a:rPr lang="en-US" sz="900" dirty="0" err="1" smtClean="0"/>
              <a:t>Starfruit</a:t>
            </a:r>
            <a:r>
              <a:rPr lang="en-US" sz="900" dirty="0" smtClean="0"/>
              <a:t>, S Masters; Lychee, B </a:t>
            </a:r>
            <a:r>
              <a:rPr lang="en-US" sz="900" dirty="0" err="1" smtClean="0"/>
              <a:t>Navez</a:t>
            </a:r>
            <a:r>
              <a:rPr lang="en-US" sz="900" dirty="0" smtClean="0"/>
              <a:t>.</a:t>
            </a:r>
          </a:p>
          <a:p>
            <a:pPr marL="228600" indent="-228600">
              <a:buNone/>
            </a:pPr>
            <a:r>
              <a:rPr lang="en-US" sz="900" dirty="0" smtClean="0"/>
              <a:t>Colored shape swatches, Saito, A. et al (2005) American Journal of Primatology 67: 425-436.</a:t>
            </a:r>
          </a:p>
          <a:p>
            <a:pPr marL="228600" indent="-228600">
              <a:buNone/>
            </a:pPr>
            <a:r>
              <a:rPr lang="en-US" sz="900" dirty="0" smtClean="0"/>
              <a:t>Tomatoes, Valerie Henry</a:t>
            </a:r>
          </a:p>
          <a:p>
            <a:pPr marL="228600" indent="-228600">
              <a:buNone/>
            </a:pPr>
            <a:r>
              <a:rPr lang="en-US" sz="900" dirty="0" err="1" smtClean="0"/>
              <a:t>Kix</a:t>
            </a:r>
            <a:r>
              <a:rPr lang="en-US" sz="900" dirty="0" smtClean="0"/>
              <a:t> images, Valerie Henry</a:t>
            </a:r>
          </a:p>
        </p:txBody>
      </p:sp>
      <p:sp>
        <p:nvSpPr>
          <p:cNvPr id="4" name="Content Placeholder 2"/>
          <p:cNvSpPr txBox="1">
            <a:spLocks/>
          </p:cNvSpPr>
          <p:nvPr/>
        </p:nvSpPr>
        <p:spPr>
          <a:xfrm>
            <a:off x="4843326" y="2629268"/>
            <a:ext cx="4005381" cy="355563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900" u="sng" dirty="0" smtClean="0"/>
              <a:t>Cell Biology Section:</a:t>
            </a:r>
          </a:p>
          <a:p>
            <a:pPr marL="228600" indent="-228600">
              <a:buFont typeface="Arial"/>
              <a:buNone/>
            </a:pPr>
            <a:r>
              <a:rPr lang="en-US" sz="900" dirty="0" smtClean="0"/>
              <a:t>Chimpanzee, Thomas </a:t>
            </a:r>
            <a:r>
              <a:rPr lang="en-US" sz="900" dirty="0" err="1" smtClean="0"/>
              <a:t>Lersch</a:t>
            </a:r>
            <a:r>
              <a:rPr lang="en-US" sz="900" dirty="0" smtClean="0"/>
              <a:t>; Eye, believed to be Public Domain; Cone Cell, Ivo </a:t>
            </a:r>
            <a:r>
              <a:rPr lang="en-US" sz="900" dirty="0" err="1" smtClean="0"/>
              <a:t>Kruusamägi</a:t>
            </a:r>
            <a:r>
              <a:rPr lang="en-US" sz="900" dirty="0" smtClean="0"/>
              <a:t>.</a:t>
            </a:r>
          </a:p>
          <a:p>
            <a:pPr marL="228600" indent="-228600">
              <a:buFont typeface="Arial"/>
              <a:buNone/>
            </a:pPr>
            <a:r>
              <a:rPr lang="en-US" sz="900" dirty="0" smtClean="0"/>
              <a:t>Light Waves, unknown; Cone cell, as above; Brain, unknown.</a:t>
            </a:r>
          </a:p>
          <a:p>
            <a:pPr marL="228600" indent="-228600">
              <a:buFont typeface="Arial"/>
              <a:buNone/>
            </a:pPr>
            <a:r>
              <a:rPr lang="en-US" sz="900" dirty="0" smtClean="0"/>
              <a:t>3D Opsin, </a:t>
            </a:r>
            <a:r>
              <a:rPr lang="en-US" sz="900" dirty="0" err="1" smtClean="0"/>
              <a:t>Knierim</a:t>
            </a:r>
            <a:r>
              <a:rPr lang="en-US" sz="900" dirty="0" smtClean="0"/>
              <a:t>, B. et al. (2007) PNAS 104: 20290 – 20295.</a:t>
            </a:r>
          </a:p>
          <a:p>
            <a:pPr marL="228600" indent="-228600">
              <a:buFont typeface="Arial"/>
              <a:buNone/>
            </a:pPr>
            <a:r>
              <a:rPr lang="en-US" sz="900" dirty="0" smtClean="0"/>
              <a:t>2D Opsin, </a:t>
            </a:r>
            <a:r>
              <a:rPr lang="en-US" sz="900" dirty="0" err="1" smtClean="0"/>
              <a:t>Neitz</a:t>
            </a:r>
            <a:r>
              <a:rPr lang="en-US" sz="900" dirty="0" smtClean="0"/>
              <a:t> and </a:t>
            </a:r>
            <a:r>
              <a:rPr lang="en-US" sz="900" dirty="0" err="1" smtClean="0"/>
              <a:t>Neitz</a:t>
            </a:r>
            <a:r>
              <a:rPr lang="en-US" sz="900" dirty="0" smtClean="0"/>
              <a:t> (2000) Arch Ophthalmology 118: 691-700.</a:t>
            </a:r>
          </a:p>
          <a:p>
            <a:pPr marL="228600" indent="-228600">
              <a:buFont typeface="Arial"/>
              <a:buNone/>
            </a:pPr>
            <a:r>
              <a:rPr lang="en-US" sz="900" dirty="0" smtClean="0"/>
              <a:t>Stimulation curve, </a:t>
            </a:r>
            <a:r>
              <a:rPr lang="en-US" sz="900" dirty="0" err="1" smtClean="0"/>
              <a:t>www.answers.com</a:t>
            </a:r>
            <a:r>
              <a:rPr lang="en-US" sz="900" dirty="0" smtClean="0"/>
              <a:t>/topic/</a:t>
            </a:r>
            <a:r>
              <a:rPr lang="en-US" sz="900" dirty="0" err="1" smtClean="0"/>
              <a:t>photopsin</a:t>
            </a:r>
            <a:endParaRPr lang="en-US" sz="900" dirty="0" smtClean="0"/>
          </a:p>
          <a:p>
            <a:pPr marL="0" indent="0">
              <a:buFont typeface="Arial"/>
              <a:buNone/>
            </a:pPr>
            <a:r>
              <a:rPr lang="en-US" sz="900" u="sng" dirty="0" smtClean="0"/>
              <a:t>Molecular Genetics Section:</a:t>
            </a:r>
          </a:p>
          <a:p>
            <a:pPr marL="228600" indent="-228600">
              <a:buFont typeface="Arial"/>
              <a:buNone/>
            </a:pPr>
            <a:r>
              <a:rPr lang="en-US" sz="900" dirty="0" smtClean="0"/>
              <a:t>Chromosome, designs and dream designs / </a:t>
            </a:r>
            <a:r>
              <a:rPr lang="en-US" sz="900" dirty="0" err="1" smtClean="0"/>
              <a:t>FreeDigitalPhotos.net</a:t>
            </a:r>
            <a:r>
              <a:rPr lang="en-US" sz="900" dirty="0" smtClean="0"/>
              <a:t>; Primate, Trisha Shears.</a:t>
            </a:r>
          </a:p>
          <a:p>
            <a:pPr marL="228600" indent="-228600">
              <a:buFont typeface="Arial"/>
              <a:buNone/>
            </a:pPr>
            <a:r>
              <a:rPr lang="en-US" sz="900" dirty="0" smtClean="0"/>
              <a:t>Chromosome to DNA, Valerie Henry</a:t>
            </a:r>
          </a:p>
          <a:p>
            <a:pPr marL="228600" indent="-228600">
              <a:buFont typeface="Arial"/>
              <a:buNone/>
            </a:pPr>
            <a:r>
              <a:rPr lang="en-US" sz="900" dirty="0" smtClean="0"/>
              <a:t>Chromosomes, </a:t>
            </a:r>
            <a:r>
              <a:rPr lang="en-US" sz="900" dirty="0" err="1" smtClean="0"/>
              <a:t>Evo</a:t>
            </a:r>
            <a:r>
              <a:rPr lang="en-US" sz="900" dirty="0" smtClean="0"/>
              <a:t>-Ed / Valerie Henry</a:t>
            </a:r>
          </a:p>
          <a:p>
            <a:pPr marL="228600" indent="-228600">
              <a:buFont typeface="Arial"/>
              <a:buNone/>
            </a:pPr>
            <a:r>
              <a:rPr lang="en-US" sz="900" dirty="0" smtClean="0"/>
              <a:t>Meiosis, </a:t>
            </a:r>
            <a:r>
              <a:rPr lang="en-US" sz="900" dirty="0" err="1" smtClean="0"/>
              <a:t>Marek</a:t>
            </a:r>
            <a:r>
              <a:rPr lang="en-US" sz="900" dirty="0" smtClean="0"/>
              <a:t> </a:t>
            </a:r>
            <a:r>
              <a:rPr lang="en-US" sz="900" dirty="0" err="1" smtClean="0"/>
              <a:t>Kultys</a:t>
            </a:r>
            <a:endParaRPr lang="en-US" sz="900" dirty="0" smtClean="0"/>
          </a:p>
          <a:p>
            <a:pPr marL="228600" indent="-228600">
              <a:buFont typeface="Arial"/>
              <a:buNone/>
            </a:pPr>
            <a:r>
              <a:rPr lang="en-US" sz="900" dirty="0" smtClean="0"/>
              <a:t>Crossing Over, </a:t>
            </a:r>
            <a:br>
              <a:rPr lang="en-US" sz="900" dirty="0" smtClean="0"/>
            </a:br>
            <a:r>
              <a:rPr lang="en-US" sz="800" dirty="0" smtClean="0"/>
              <a:t>http://bio3400.nicerweb.com/Locked/media/ch08/</a:t>
            </a:r>
            <a:r>
              <a:rPr lang="en-US" sz="800" dirty="0" err="1" smtClean="0"/>
              <a:t>unequal_crossing_over.html</a:t>
            </a:r>
            <a:endParaRPr lang="en-US" sz="800" dirty="0" smtClean="0"/>
          </a:p>
          <a:p>
            <a:pPr marL="228600" indent="-228600">
              <a:buFont typeface="Arial"/>
              <a:buNone/>
            </a:pPr>
            <a:r>
              <a:rPr lang="en-US" sz="900" dirty="0" smtClean="0"/>
              <a:t>DNA, Unknown</a:t>
            </a:r>
          </a:p>
          <a:p>
            <a:pPr marL="228600" indent="-228600">
              <a:buFont typeface="Arial"/>
              <a:buNone/>
            </a:pPr>
            <a:r>
              <a:rPr lang="en-US" sz="900" dirty="0" smtClean="0"/>
              <a:t>Spectral tuning, </a:t>
            </a:r>
            <a:r>
              <a:rPr lang="en-US" sz="900" dirty="0" err="1" smtClean="0"/>
              <a:t>Neitz</a:t>
            </a:r>
            <a:r>
              <a:rPr lang="en-US" sz="900" dirty="0" smtClean="0"/>
              <a:t> and </a:t>
            </a:r>
            <a:r>
              <a:rPr lang="en-US" sz="900" dirty="0" err="1" smtClean="0"/>
              <a:t>Neitz</a:t>
            </a:r>
            <a:r>
              <a:rPr lang="en-US" sz="900" dirty="0" smtClean="0"/>
              <a:t> (2000) Arch Ophthalmology 118: 691-700.</a:t>
            </a:r>
          </a:p>
          <a:p>
            <a:pPr marL="0" indent="0">
              <a:buFont typeface="Arial"/>
              <a:buNone/>
            </a:pPr>
            <a:r>
              <a:rPr lang="en-US" sz="900" u="sng" dirty="0" smtClean="0"/>
              <a:t>Biogeography and Phylogenetics:</a:t>
            </a:r>
          </a:p>
          <a:p>
            <a:pPr marL="0" indent="0">
              <a:buFont typeface="Arial"/>
              <a:buNone/>
            </a:pPr>
            <a:r>
              <a:rPr lang="en-US" sz="900" dirty="0" smtClean="0"/>
              <a:t>Plate Tectonics, McGraw Hill Companies Inc.</a:t>
            </a:r>
          </a:p>
          <a:p>
            <a:pPr marL="0" indent="0">
              <a:buFont typeface="Arial"/>
              <a:buNone/>
            </a:pPr>
            <a:r>
              <a:rPr lang="en-US" sz="900" dirty="0" smtClean="0"/>
              <a:t>Primate, Journal of Mammalian Evolution</a:t>
            </a:r>
          </a:p>
          <a:p>
            <a:pPr marL="0" indent="0">
              <a:buFont typeface="Arial"/>
              <a:buNone/>
            </a:pPr>
            <a:r>
              <a:rPr lang="en-US" sz="900" dirty="0" smtClean="0"/>
              <a:t>Phylogenetic tree, </a:t>
            </a:r>
            <a:r>
              <a:rPr lang="en-US" sz="900" dirty="0" err="1" smtClean="0"/>
              <a:t>Evo</a:t>
            </a:r>
            <a:r>
              <a:rPr lang="en-US" sz="900" dirty="0" smtClean="0"/>
              <a:t>-Ed.</a:t>
            </a:r>
          </a:p>
          <a:p>
            <a:pPr marL="0" indent="0">
              <a:buFont typeface="Arial"/>
              <a:buNone/>
            </a:pPr>
            <a:endParaRPr lang="en-US" sz="800" dirty="0" smtClean="0"/>
          </a:p>
          <a:p>
            <a:pPr marL="0" indent="0">
              <a:buFont typeface="Arial"/>
              <a:buNone/>
            </a:pPr>
            <a:endParaRPr lang="en-US" sz="800" dirty="0" smtClean="0"/>
          </a:p>
          <a:p>
            <a:pPr marL="0" indent="0">
              <a:buFont typeface="Arial"/>
              <a:buNone/>
            </a:pPr>
            <a:endParaRPr lang="en-US" sz="800" dirty="0" smtClean="0"/>
          </a:p>
          <a:p>
            <a:pPr marL="0" indent="0">
              <a:buFont typeface="Arial"/>
              <a:buNone/>
            </a:pPr>
            <a:endParaRPr lang="en-US" sz="800" dirty="0" smtClean="0"/>
          </a:p>
        </p:txBody>
      </p:sp>
      <p:sp>
        <p:nvSpPr>
          <p:cNvPr id="5" name="Content Placeholder 2"/>
          <p:cNvSpPr txBox="1">
            <a:spLocks/>
          </p:cNvSpPr>
          <p:nvPr/>
        </p:nvSpPr>
        <p:spPr>
          <a:xfrm>
            <a:off x="457200" y="1201464"/>
            <a:ext cx="8229600" cy="191463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smtClean="0"/>
              <a:t>The sources for the images we used in this presentation are listed below. If an image is not listed it is believed to be Public Domain. </a:t>
            </a:r>
          </a:p>
          <a:p>
            <a:r>
              <a:rPr lang="en-US" sz="1600" dirty="0" smtClean="0"/>
              <a:t>Did we use one of your pictures and not give you proper credit? If so, please let us know: </a:t>
            </a:r>
            <a:r>
              <a:rPr lang="en-US" sz="1600" dirty="0">
                <a:hlinkClick r:id="rId2"/>
              </a:rPr>
              <a:t>evoed@msu.edu</a:t>
            </a:r>
            <a:r>
              <a:rPr lang="en-US" sz="1600" dirty="0" smtClean="0"/>
              <a:t>.</a:t>
            </a:r>
          </a:p>
        </p:txBody>
      </p:sp>
    </p:spTree>
    <p:extLst>
      <p:ext uri="{BB962C8B-B14F-4D97-AF65-F5344CB8AC3E}">
        <p14:creationId xmlns="" xmlns:p14="http://schemas.microsoft.com/office/powerpoint/2010/main" val="116913414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About this Case:</a:t>
            </a:r>
            <a:endParaRPr lang="en-US" dirty="0"/>
          </a:p>
        </p:txBody>
      </p:sp>
      <p:sp>
        <p:nvSpPr>
          <p:cNvPr id="3" name="Content Placeholder 2"/>
          <p:cNvSpPr>
            <a:spLocks noGrp="1"/>
          </p:cNvSpPr>
          <p:nvPr>
            <p:ph idx="1"/>
          </p:nvPr>
        </p:nvSpPr>
        <p:spPr>
          <a:xfrm>
            <a:off x="375920" y="1417638"/>
            <a:ext cx="8310880" cy="3398202"/>
          </a:xfrm>
        </p:spPr>
        <p:txBody>
          <a:bodyPr>
            <a:normAutofit fontScale="62500" lnSpcReduction="20000"/>
          </a:bodyPr>
          <a:lstStyle/>
          <a:p>
            <a:pPr marL="514350" indent="-514350">
              <a:buFont typeface="+mj-lt"/>
              <a:buAutoNum type="arabicPeriod"/>
            </a:pPr>
            <a:r>
              <a:rPr lang="en-US" dirty="0" smtClean="0"/>
              <a:t>These slides were created by the </a:t>
            </a:r>
            <a:r>
              <a:rPr lang="en-US" dirty="0" err="1" smtClean="0"/>
              <a:t>Evo</a:t>
            </a:r>
            <a:r>
              <a:rPr lang="en-US" dirty="0" smtClean="0"/>
              <a:t>-Ed Project</a:t>
            </a:r>
            <a:r>
              <a:rPr lang="en-US" sz="2600" dirty="0" smtClean="0"/>
              <a:t>:</a:t>
            </a:r>
            <a:r>
              <a:rPr lang="en-US" dirty="0" smtClean="0"/>
              <a:t> </a:t>
            </a:r>
            <a:r>
              <a:rPr lang="en-US" sz="1900" dirty="0">
                <a:solidFill>
                  <a:srgbClr val="000000"/>
                </a:solidFill>
                <a:hlinkClick r:id="rId2"/>
              </a:rPr>
              <a:t>http://www.evo-</a:t>
            </a:r>
            <a:r>
              <a:rPr lang="en-US" sz="1900" dirty="0" smtClean="0">
                <a:solidFill>
                  <a:srgbClr val="000000"/>
                </a:solidFill>
                <a:hlinkClick r:id="rId2"/>
              </a:rPr>
              <a:t>ed.com</a:t>
            </a:r>
            <a:endParaRPr lang="en-US" sz="2900" dirty="0" smtClean="0"/>
          </a:p>
          <a:p>
            <a:pPr marL="514350" indent="-514350">
              <a:buFont typeface="+mj-lt"/>
              <a:buAutoNum type="arabicPeriod"/>
            </a:pPr>
            <a:r>
              <a:rPr lang="en-US" dirty="0" smtClean="0"/>
              <a:t>Funding </a:t>
            </a:r>
            <a:r>
              <a:rPr lang="en-US" dirty="0"/>
              <a:t>for the </a:t>
            </a:r>
            <a:r>
              <a:rPr lang="en-US" dirty="0" err="1"/>
              <a:t>Evo</a:t>
            </a:r>
            <a:r>
              <a:rPr lang="en-US" dirty="0"/>
              <a:t>-Ed Project is provided by the National Science Foundation and by Lyman Briggs College, Michigan State University.</a:t>
            </a:r>
          </a:p>
          <a:p>
            <a:pPr marL="514350" indent="-514350">
              <a:buFont typeface="+mj-lt"/>
              <a:buAutoNum type="arabicPeriod"/>
            </a:pPr>
            <a:r>
              <a:rPr lang="en-US" dirty="0" smtClean="0">
                <a:solidFill>
                  <a:srgbClr val="FF0000"/>
                </a:solidFill>
              </a:rPr>
              <a:t>These slides are provided as a teaching resource. You are encouraged to modify them to meet your specific teaching and learning needs.</a:t>
            </a:r>
          </a:p>
          <a:p>
            <a:pPr marL="514350" indent="-514350">
              <a:buFont typeface="+mj-lt"/>
              <a:buAutoNum type="arabicPeriod"/>
            </a:pPr>
            <a:r>
              <a:rPr lang="en-US" dirty="0" smtClean="0"/>
              <a:t>Please adhere to the copyright conditions specified on the following slide. </a:t>
            </a:r>
          </a:p>
          <a:p>
            <a:pPr marL="514350" indent="-514350">
              <a:buFont typeface="+mj-lt"/>
              <a:buAutoNum type="arabicPeriod"/>
            </a:pPr>
            <a:r>
              <a:rPr lang="en-US" dirty="0" smtClean="0"/>
              <a:t>There is a </a:t>
            </a:r>
            <a:r>
              <a:rPr lang="en-US" b="1" dirty="0" smtClean="0"/>
              <a:t>reference</a:t>
            </a:r>
            <a:r>
              <a:rPr lang="en-US" dirty="0" smtClean="0"/>
              <a:t> slide at the end of the presentation that lists the sources for the images we have used in this presentation.</a:t>
            </a:r>
          </a:p>
          <a:p>
            <a:pPr marL="514350" indent="-514350">
              <a:buFont typeface="+mj-lt"/>
              <a:buAutoNum type="arabicPeriod"/>
            </a:pPr>
            <a:r>
              <a:rPr lang="en-US" dirty="0">
                <a:solidFill>
                  <a:srgbClr val="FF0000"/>
                </a:solidFill>
              </a:rPr>
              <a:t>If you would be willing to be in involved in our research study examining how the use of these case studies impacts learning, please contact us at </a:t>
            </a:r>
            <a:r>
              <a:rPr lang="en-US" dirty="0">
                <a:hlinkClick r:id="rId3"/>
              </a:rPr>
              <a:t>evoed@msu.edu</a:t>
            </a:r>
            <a:r>
              <a:rPr lang="en-US" dirty="0" smtClean="0">
                <a:solidFill>
                  <a:srgbClr val="FF0000"/>
                </a:solidFill>
              </a:rPr>
              <a:t>.</a:t>
            </a:r>
            <a:endParaRPr lang="en-US" dirty="0">
              <a:solidFill>
                <a:srgbClr val="FF0000"/>
              </a:solidFill>
            </a:endParaRPr>
          </a:p>
        </p:txBody>
      </p:sp>
      <p:pic>
        <p:nvPicPr>
          <p:cNvPr id="5" name="Picture 4" descr="short115px.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631440" y="5173187"/>
            <a:ext cx="3889303" cy="993933"/>
          </a:xfrm>
          <a:prstGeom prst="rect">
            <a:avLst/>
          </a:prstGeom>
        </p:spPr>
      </p:pic>
      <p:pic>
        <p:nvPicPr>
          <p:cNvPr id="6" name="Picture 5"/>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6738621" y="5122487"/>
            <a:ext cx="1196339" cy="1147979"/>
          </a:xfrm>
          <a:prstGeom prst="rect">
            <a:avLst/>
          </a:prstGeom>
        </p:spPr>
      </p:pic>
      <p:pic>
        <p:nvPicPr>
          <p:cNvPr id="8" name="Picture 7"/>
          <p:cNvPicPr>
            <a:picLocks noChangeAspect="1"/>
          </p:cNvPicPr>
          <p:nvPr/>
        </p:nvPicPr>
        <p:blipFill>
          <a:blip r:embed="rId6" cstate="email"/>
          <a:stretch>
            <a:fillRect/>
          </a:stretch>
        </p:blipFill>
        <p:spPr>
          <a:xfrm>
            <a:off x="1191261" y="5025389"/>
            <a:ext cx="1217424" cy="1224758"/>
          </a:xfrm>
          <a:prstGeom prst="rect">
            <a:avLst/>
          </a:prstGeom>
        </p:spPr>
      </p:pic>
      <p:sp>
        <p:nvSpPr>
          <p:cNvPr id="9" name="TextBox 8"/>
          <p:cNvSpPr txBox="1"/>
          <p:nvPr/>
        </p:nvSpPr>
        <p:spPr>
          <a:xfrm>
            <a:off x="2631440" y="6121879"/>
            <a:ext cx="3889303" cy="369332"/>
          </a:xfrm>
          <a:prstGeom prst="rect">
            <a:avLst/>
          </a:prstGeom>
          <a:noFill/>
        </p:spPr>
        <p:txBody>
          <a:bodyPr wrap="square" rtlCol="0">
            <a:spAutoFit/>
          </a:bodyPr>
          <a:lstStyle/>
          <a:p>
            <a:pPr algn="ctr"/>
            <a:r>
              <a:rPr lang="en-US" dirty="0">
                <a:solidFill>
                  <a:srgbClr val="000000"/>
                </a:solidFill>
                <a:hlinkClick r:id="rId2"/>
              </a:rPr>
              <a:t>http://www.evo-ed.com</a:t>
            </a:r>
            <a:endParaRPr lang="en-US" dirty="0">
              <a:solidFill>
                <a:srgbClr val="000000"/>
              </a:solidFill>
            </a:endParaRPr>
          </a:p>
        </p:txBody>
      </p:sp>
    </p:spTree>
    <p:extLst>
      <p:ext uri="{BB962C8B-B14F-4D97-AF65-F5344CB8AC3E}">
        <p14:creationId xmlns="" xmlns:p14="http://schemas.microsoft.com/office/powerpoint/2010/main" val="221993807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2560" y="193358"/>
            <a:ext cx="6685280" cy="1143000"/>
          </a:xfrm>
        </p:spPr>
        <p:txBody>
          <a:bodyPr>
            <a:normAutofit/>
          </a:bodyPr>
          <a:lstStyle/>
          <a:p>
            <a:r>
              <a:rPr lang="en-US" sz="4000" dirty="0" smtClean="0"/>
              <a:t>Copyright: Creative Commons</a:t>
            </a:r>
            <a:br>
              <a:rPr lang="en-US" sz="4000" dirty="0" smtClean="0"/>
            </a:br>
            <a:r>
              <a:rPr lang="en-US" sz="1400" b="1" dirty="0" smtClean="0"/>
              <a:t>Attribution</a:t>
            </a:r>
            <a:r>
              <a:rPr lang="en-US" sz="1400" b="1" dirty="0"/>
              <a:t>-</a:t>
            </a:r>
            <a:r>
              <a:rPr lang="en-US" sz="1400" b="1" dirty="0" err="1"/>
              <a:t>NonCommercial</a:t>
            </a:r>
            <a:r>
              <a:rPr lang="en-US" sz="1400" b="1" dirty="0"/>
              <a:t>-</a:t>
            </a:r>
            <a:r>
              <a:rPr lang="en-US" sz="1400" b="1" dirty="0" err="1"/>
              <a:t>ShareAlike</a:t>
            </a:r>
            <a:r>
              <a:rPr lang="en-US" sz="1400" b="1" dirty="0"/>
              <a:t> 3.0 </a:t>
            </a:r>
            <a:r>
              <a:rPr lang="en-US" sz="1400" b="1" dirty="0" err="1"/>
              <a:t>Unported</a:t>
            </a:r>
            <a:r>
              <a:rPr lang="en-US" sz="1400" b="1" dirty="0"/>
              <a:t> (CC BY-NC-SA 3.0</a:t>
            </a:r>
            <a:r>
              <a:rPr lang="en-US" sz="1400" b="1" dirty="0" smtClean="0"/>
              <a:t>)</a:t>
            </a:r>
            <a:endParaRPr lang="en-US" sz="1400" dirty="0"/>
          </a:p>
        </p:txBody>
      </p:sp>
      <p:sp>
        <p:nvSpPr>
          <p:cNvPr id="3" name="Content Placeholder 2"/>
          <p:cNvSpPr>
            <a:spLocks noGrp="1"/>
          </p:cNvSpPr>
          <p:nvPr>
            <p:ph idx="1"/>
          </p:nvPr>
        </p:nvSpPr>
        <p:spPr>
          <a:xfrm>
            <a:off x="457200" y="1600200"/>
            <a:ext cx="8229600" cy="4827221"/>
          </a:xfrm>
        </p:spPr>
        <p:txBody>
          <a:bodyPr>
            <a:normAutofit fontScale="25000" lnSpcReduction="20000"/>
          </a:bodyPr>
          <a:lstStyle/>
          <a:p>
            <a:pPr marL="0" indent="0">
              <a:buNone/>
            </a:pPr>
            <a:r>
              <a:rPr lang="en-US" sz="5600" b="1" u="sng" dirty="0"/>
              <a:t>You are free:</a:t>
            </a:r>
            <a:endParaRPr lang="en-US" sz="5600" dirty="0"/>
          </a:p>
          <a:p>
            <a:pPr marL="233363" indent="0">
              <a:buNone/>
              <a:tabLst>
                <a:tab pos="111125" algn="l"/>
              </a:tabLst>
            </a:pPr>
            <a:r>
              <a:rPr lang="en-US" sz="5600" b="1" dirty="0"/>
              <a:t>to Share</a:t>
            </a:r>
            <a:r>
              <a:rPr lang="en-US" sz="5600" dirty="0"/>
              <a:t> — to copy, distribute and transmit the work </a:t>
            </a:r>
          </a:p>
          <a:p>
            <a:pPr marL="233363" indent="0">
              <a:buNone/>
              <a:tabLst>
                <a:tab pos="111125" algn="l"/>
              </a:tabLst>
            </a:pPr>
            <a:r>
              <a:rPr lang="en-US" sz="5600" b="1" dirty="0"/>
              <a:t>to Remix</a:t>
            </a:r>
            <a:r>
              <a:rPr lang="en-US" sz="5600" dirty="0"/>
              <a:t> — to adapt the work </a:t>
            </a:r>
          </a:p>
          <a:p>
            <a:pPr marL="0" indent="0">
              <a:buNone/>
            </a:pPr>
            <a:r>
              <a:rPr lang="en-US" sz="5600" dirty="0"/>
              <a:t> </a:t>
            </a:r>
          </a:p>
          <a:p>
            <a:pPr marL="0" indent="0">
              <a:buNone/>
            </a:pPr>
            <a:r>
              <a:rPr lang="en-US" sz="5600" b="1" u="sng" dirty="0"/>
              <a:t>Under the following conditions:</a:t>
            </a:r>
            <a:endParaRPr lang="en-US" sz="5600" dirty="0"/>
          </a:p>
          <a:p>
            <a:pPr marL="457200" indent="-223838">
              <a:buNone/>
            </a:pPr>
            <a:r>
              <a:rPr lang="en-US" sz="6400" b="1" dirty="0">
                <a:solidFill>
                  <a:srgbClr val="FF0000"/>
                </a:solidFill>
              </a:rPr>
              <a:t>Attribution</a:t>
            </a:r>
            <a:r>
              <a:rPr lang="en-US" sz="6400" dirty="0">
                <a:solidFill>
                  <a:srgbClr val="FF0000"/>
                </a:solidFill>
              </a:rPr>
              <a:t> </a:t>
            </a:r>
            <a:r>
              <a:rPr lang="en-US" sz="6400" b="1" dirty="0">
                <a:solidFill>
                  <a:srgbClr val="FF0000"/>
                </a:solidFill>
              </a:rPr>
              <a:t>— You must attribute the work </a:t>
            </a:r>
            <a:r>
              <a:rPr lang="en-US" sz="6400" b="1" dirty="0" smtClean="0">
                <a:solidFill>
                  <a:srgbClr val="FF0000"/>
                </a:solidFill>
              </a:rPr>
              <a:t>to the </a:t>
            </a:r>
            <a:r>
              <a:rPr lang="en-US" sz="6400" b="1" dirty="0" err="1" smtClean="0">
                <a:solidFill>
                  <a:srgbClr val="FF0000"/>
                </a:solidFill>
              </a:rPr>
              <a:t>Evo</a:t>
            </a:r>
            <a:r>
              <a:rPr lang="en-US" sz="6400" b="1" dirty="0" smtClean="0">
                <a:solidFill>
                  <a:srgbClr val="FF0000"/>
                </a:solidFill>
              </a:rPr>
              <a:t>-Ed Project at Michigan State University using the following </a:t>
            </a:r>
            <a:r>
              <a:rPr lang="en-US" sz="6400" b="1" dirty="0" err="1" smtClean="0">
                <a:solidFill>
                  <a:srgbClr val="FF0000"/>
                </a:solidFill>
              </a:rPr>
              <a:t>url</a:t>
            </a:r>
            <a:r>
              <a:rPr lang="en-US" sz="6400" b="1" dirty="0" smtClean="0">
                <a:solidFill>
                  <a:srgbClr val="FF0000"/>
                </a:solidFill>
              </a:rPr>
              <a:t>: </a:t>
            </a:r>
            <a:r>
              <a:rPr lang="en-US" sz="5600" dirty="0">
                <a:solidFill>
                  <a:srgbClr val="000000"/>
                </a:solidFill>
                <a:hlinkClick r:id="rId2"/>
              </a:rPr>
              <a:t>http://www.evo-</a:t>
            </a:r>
            <a:r>
              <a:rPr lang="en-US" sz="5600" dirty="0" smtClean="0">
                <a:solidFill>
                  <a:srgbClr val="000000"/>
                </a:solidFill>
                <a:hlinkClick r:id="rId3"/>
              </a:rPr>
              <a:t>ed.com</a:t>
            </a:r>
            <a:endParaRPr lang="en-US" sz="5600" b="1" dirty="0" smtClean="0">
              <a:solidFill>
                <a:srgbClr val="0000FF"/>
              </a:solidFill>
            </a:endParaRPr>
          </a:p>
          <a:p>
            <a:pPr marL="457200" indent="-223838">
              <a:buNone/>
            </a:pPr>
            <a:r>
              <a:rPr lang="en-US" sz="5600" b="1" dirty="0" smtClean="0"/>
              <a:t>Noncommercial</a:t>
            </a:r>
            <a:r>
              <a:rPr lang="en-US" sz="5600" dirty="0" smtClean="0"/>
              <a:t> </a:t>
            </a:r>
            <a:r>
              <a:rPr lang="en-US" sz="5600" dirty="0"/>
              <a:t>— You may not use this work for commercial purposes. </a:t>
            </a:r>
          </a:p>
          <a:p>
            <a:pPr marL="457200" indent="-223838">
              <a:buNone/>
            </a:pPr>
            <a:r>
              <a:rPr lang="en-US" sz="5600" b="1" dirty="0"/>
              <a:t>Share Alike</a:t>
            </a:r>
            <a:r>
              <a:rPr lang="en-US" sz="5600" dirty="0"/>
              <a:t> — If you alter, transform, or build upon this work, you may distribute the resulting work only under the same or similar license to this one. </a:t>
            </a:r>
          </a:p>
          <a:p>
            <a:pPr marL="0" indent="0">
              <a:buNone/>
            </a:pPr>
            <a:r>
              <a:rPr lang="en-US" sz="5600" dirty="0"/>
              <a:t> </a:t>
            </a:r>
          </a:p>
          <a:p>
            <a:pPr marL="0" indent="0">
              <a:buNone/>
            </a:pPr>
            <a:r>
              <a:rPr lang="en-US" sz="5600" b="1" u="sng" dirty="0"/>
              <a:t>With the understanding that: </a:t>
            </a:r>
            <a:endParaRPr lang="en-US" sz="5600" dirty="0"/>
          </a:p>
          <a:p>
            <a:pPr marL="457200" indent="-223838">
              <a:buNone/>
              <a:tabLst>
                <a:tab pos="111125" algn="l"/>
              </a:tabLst>
            </a:pPr>
            <a:r>
              <a:rPr lang="en-US" sz="5600" b="1" dirty="0"/>
              <a:t>Waiver</a:t>
            </a:r>
            <a:r>
              <a:rPr lang="en-US" sz="5600" dirty="0"/>
              <a:t> — Any of the above conditions can be waived if you get permission from </a:t>
            </a:r>
            <a:r>
              <a:rPr lang="en-US" sz="5600" dirty="0" smtClean="0"/>
              <a:t>Jim Smith, Merle </a:t>
            </a:r>
            <a:r>
              <a:rPr lang="en-US" sz="5600" dirty="0" err="1" smtClean="0"/>
              <a:t>Heidemann</a:t>
            </a:r>
            <a:r>
              <a:rPr lang="en-US" sz="5600" dirty="0" smtClean="0"/>
              <a:t> or Peter White at Michigan State University, </a:t>
            </a:r>
            <a:r>
              <a:rPr lang="en-US" sz="5600" dirty="0">
                <a:hlinkClick r:id="rId4"/>
              </a:rPr>
              <a:t>evoed@msu.edu</a:t>
            </a:r>
            <a:r>
              <a:rPr lang="en-US" sz="5600" dirty="0" smtClean="0"/>
              <a:t>.</a:t>
            </a:r>
            <a:endParaRPr lang="en-US" sz="5600" dirty="0"/>
          </a:p>
          <a:p>
            <a:pPr marL="457200" indent="-223838">
              <a:buNone/>
              <a:tabLst>
                <a:tab pos="111125" algn="l"/>
              </a:tabLst>
            </a:pPr>
            <a:r>
              <a:rPr lang="en-US" sz="5600" b="1" dirty="0"/>
              <a:t>Public Domain</a:t>
            </a:r>
            <a:r>
              <a:rPr lang="en-US" sz="5600" dirty="0"/>
              <a:t> — Where the work or any of its elements is in the public domain under applicable law, that status is in no way affected by the license. </a:t>
            </a:r>
          </a:p>
          <a:p>
            <a:pPr marL="457200" indent="-223838">
              <a:buNone/>
              <a:tabLst>
                <a:tab pos="111125" algn="l"/>
              </a:tabLst>
            </a:pPr>
            <a:r>
              <a:rPr lang="en-US" sz="5600" b="1" dirty="0"/>
              <a:t>Other Rights</a:t>
            </a:r>
            <a:r>
              <a:rPr lang="en-US" sz="5600" dirty="0"/>
              <a:t> — In no way are any of the following rights affected by the license: </a:t>
            </a:r>
          </a:p>
          <a:p>
            <a:pPr marL="457200" indent="0">
              <a:buNone/>
              <a:tabLst>
                <a:tab pos="111125" algn="l"/>
              </a:tabLst>
            </a:pPr>
            <a:r>
              <a:rPr lang="en-US" sz="5600" dirty="0"/>
              <a:t>Your fair dealing or fair use rights, or other applicable copyright exceptions and limitations; </a:t>
            </a:r>
          </a:p>
          <a:p>
            <a:pPr marL="457200" indent="0">
              <a:buNone/>
              <a:tabLst>
                <a:tab pos="111125" algn="l"/>
              </a:tabLst>
            </a:pPr>
            <a:r>
              <a:rPr lang="en-US" sz="5600" dirty="0"/>
              <a:t>The author's moral rights; </a:t>
            </a:r>
          </a:p>
          <a:p>
            <a:pPr marL="457200" indent="0">
              <a:buNone/>
              <a:tabLst>
                <a:tab pos="111125" algn="l"/>
              </a:tabLst>
            </a:pPr>
            <a:r>
              <a:rPr lang="en-US" sz="5600" dirty="0"/>
              <a:t>Rights other persons may have either in the work itself or in how the work is used, such as publicity or privacy rights. </a:t>
            </a:r>
          </a:p>
          <a:p>
            <a:pPr marL="457200" indent="-223838">
              <a:buNone/>
              <a:tabLst>
                <a:tab pos="111125" algn="l"/>
              </a:tabLst>
            </a:pPr>
            <a:r>
              <a:rPr lang="en-US" sz="5600" b="1" dirty="0"/>
              <a:t>Notice</a:t>
            </a:r>
            <a:r>
              <a:rPr lang="en-US" sz="5600" dirty="0"/>
              <a:t> — For any reuse or distribution, you must make clear to others the license terms of this work. The best way to do this is with a link to </a:t>
            </a:r>
            <a:r>
              <a:rPr lang="en-US" sz="5600" dirty="0" smtClean="0"/>
              <a:t>the </a:t>
            </a:r>
            <a:r>
              <a:rPr lang="en-US" sz="5600" dirty="0"/>
              <a:t>web page </a:t>
            </a:r>
            <a:r>
              <a:rPr lang="en-US" sz="5600" dirty="0">
                <a:hlinkClick r:id="rId5"/>
              </a:rPr>
              <a:t>http://creativecommons.org/licenses/by-nc-sa/</a:t>
            </a:r>
            <a:r>
              <a:rPr lang="en-US" sz="5600" dirty="0" smtClean="0">
                <a:hlinkClick r:id="rId5"/>
              </a:rPr>
              <a:t>3.0</a:t>
            </a:r>
            <a:r>
              <a:rPr lang="en-US" sz="5600" dirty="0" smtClean="0"/>
              <a:t>.</a:t>
            </a:r>
          </a:p>
          <a:p>
            <a:pPr marL="457200" indent="-223838">
              <a:buNone/>
              <a:tabLst>
                <a:tab pos="111125" algn="l"/>
              </a:tabLst>
            </a:pPr>
            <a:endParaRPr lang="en-US" dirty="0"/>
          </a:p>
        </p:txBody>
      </p:sp>
      <p:pic>
        <p:nvPicPr>
          <p:cNvPr id="5" name="Picture 4"/>
          <p:cNvPicPr>
            <a:picLocks noChangeAspect="1"/>
          </p:cNvPicPr>
          <p:nvPr/>
        </p:nvPicPr>
        <p:blipFill>
          <a:blip r:embed="rId6" cstate="email"/>
          <a:stretch>
            <a:fillRect/>
          </a:stretch>
        </p:blipFill>
        <p:spPr>
          <a:xfrm>
            <a:off x="4267199" y="1241108"/>
            <a:ext cx="1016000" cy="190500"/>
          </a:xfrm>
          <a:prstGeom prst="rect">
            <a:avLst/>
          </a:prstGeom>
        </p:spPr>
      </p:pic>
    </p:spTree>
    <p:extLst>
      <p:ext uri="{BB962C8B-B14F-4D97-AF65-F5344CB8AC3E}">
        <p14:creationId xmlns="" xmlns:p14="http://schemas.microsoft.com/office/powerpoint/2010/main" val="132655574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hort115px.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2560888" y="2854848"/>
            <a:ext cx="3889303" cy="993933"/>
          </a:xfrm>
          <a:prstGeom prst="rect">
            <a:avLst/>
          </a:prstGeom>
        </p:spPr>
      </p:pic>
      <p:pic>
        <p:nvPicPr>
          <p:cNvPr id="6" name="Picture 5"/>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6668069" y="2804148"/>
            <a:ext cx="1196339" cy="1147979"/>
          </a:xfrm>
          <a:prstGeom prst="rect">
            <a:avLst/>
          </a:prstGeom>
        </p:spPr>
      </p:pic>
      <p:pic>
        <p:nvPicPr>
          <p:cNvPr id="7" name="Picture 6"/>
          <p:cNvPicPr>
            <a:picLocks noChangeAspect="1"/>
          </p:cNvPicPr>
          <p:nvPr/>
        </p:nvPicPr>
        <p:blipFill>
          <a:blip r:embed="rId4" cstate="email"/>
          <a:stretch>
            <a:fillRect/>
          </a:stretch>
        </p:blipFill>
        <p:spPr>
          <a:xfrm>
            <a:off x="1120709" y="2707050"/>
            <a:ext cx="1217424" cy="1224758"/>
          </a:xfrm>
          <a:prstGeom prst="rect">
            <a:avLst/>
          </a:prstGeom>
        </p:spPr>
      </p:pic>
      <p:sp>
        <p:nvSpPr>
          <p:cNvPr id="8" name="TextBox 7"/>
          <p:cNvSpPr txBox="1"/>
          <p:nvPr/>
        </p:nvSpPr>
        <p:spPr>
          <a:xfrm>
            <a:off x="2560888" y="3803540"/>
            <a:ext cx="3889303" cy="369332"/>
          </a:xfrm>
          <a:prstGeom prst="rect">
            <a:avLst/>
          </a:prstGeom>
          <a:noFill/>
        </p:spPr>
        <p:txBody>
          <a:bodyPr wrap="square" rtlCol="0">
            <a:spAutoFit/>
          </a:bodyPr>
          <a:lstStyle/>
          <a:p>
            <a:pPr algn="ctr"/>
            <a:r>
              <a:rPr lang="en-US" dirty="0" smtClean="0">
                <a:solidFill>
                  <a:srgbClr val="000000"/>
                </a:solidFill>
                <a:hlinkClick r:id="rId5"/>
              </a:rPr>
              <a:t>http://www.evo-ed.com</a:t>
            </a:r>
            <a:endParaRPr lang="en-US" dirty="0">
              <a:solidFill>
                <a:srgbClr val="000000"/>
              </a:solidFill>
            </a:endParaRPr>
          </a:p>
        </p:txBody>
      </p:sp>
    </p:spTree>
    <p:extLst>
      <p:ext uri="{BB962C8B-B14F-4D97-AF65-F5344CB8AC3E}">
        <p14:creationId xmlns="" xmlns:p14="http://schemas.microsoft.com/office/powerpoint/2010/main" val="3386675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616017" y="5562600"/>
            <a:ext cx="7478829" cy="830997"/>
          </a:xfrm>
          <a:prstGeom prst="rect">
            <a:avLst/>
          </a:prstGeom>
          <a:noFill/>
        </p:spPr>
        <p:txBody>
          <a:bodyPr wrap="square" rtlCol="0">
            <a:spAutoFit/>
          </a:bodyPr>
          <a:lstStyle/>
          <a:p>
            <a:pPr algn="r" rtl="1"/>
            <a:r>
              <a:rPr lang="he-IL" sz="2400" b="1" dirty="0" smtClean="0"/>
              <a:t>החלבון </a:t>
            </a:r>
            <a:r>
              <a:rPr lang="he-IL" sz="2400" b="1" dirty="0" err="1" smtClean="0"/>
              <a:t>אופסין</a:t>
            </a:r>
            <a:r>
              <a:rPr lang="he-IL" sz="2400" b="1" dirty="0" smtClean="0"/>
              <a:t>, הנמצא בקרום תא המדוך, משנה את מבנהו בתגובה לאור, כפי שתראו בשקופיות הבאות:</a:t>
            </a:r>
            <a:endParaRPr lang="en-US" sz="2400" b="1" dirty="0"/>
          </a:p>
        </p:txBody>
      </p:sp>
      <p:pic>
        <p:nvPicPr>
          <p:cNvPr id="2" name="Picture 1" descr="2013-03-17_11-58-00.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01601" y="381386"/>
            <a:ext cx="8991600" cy="4942869"/>
          </a:xfrm>
          <a:prstGeom prst="rect">
            <a:avLst/>
          </a:prstGeom>
        </p:spPr>
      </p:pic>
      <p:sp>
        <p:nvSpPr>
          <p:cNvPr id="3" name="מלבן 2"/>
          <p:cNvSpPr/>
          <p:nvPr/>
        </p:nvSpPr>
        <p:spPr>
          <a:xfrm>
            <a:off x="6987941" y="4283242"/>
            <a:ext cx="1405288" cy="32725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0" y="6593305"/>
            <a:ext cx="3031958" cy="215444"/>
          </a:xfrm>
          <a:prstGeom prst="rect">
            <a:avLst/>
          </a:prstGeom>
          <a:noFill/>
        </p:spPr>
        <p:txBody>
          <a:bodyPr wrap="square" rtlCol="0">
            <a:spAutoFit/>
          </a:bodyPr>
          <a:lstStyle/>
          <a:p>
            <a:pPr algn="r" rtl="1"/>
            <a:r>
              <a:rPr lang="he-IL" sz="800" dirty="0" smtClean="0"/>
              <a:t>להרחבה ראה: </a:t>
            </a:r>
            <a:r>
              <a:rPr lang="en-US" sz="800" dirty="0">
                <a:hlinkClick r:id="rId4"/>
              </a:rPr>
              <a:t>http://</a:t>
            </a:r>
            <a:r>
              <a:rPr lang="en-US" sz="800" dirty="0" smtClean="0">
                <a:hlinkClick r:id="rId4"/>
              </a:rPr>
              <a:t>www.evo-ed.com/Pages/Primates/cellbio.html</a:t>
            </a:r>
            <a:endParaRPr lang="he-IL" sz="800" dirty="0" smtClean="0"/>
          </a:p>
        </p:txBody>
      </p:sp>
    </p:spTree>
    <p:extLst>
      <p:ext uri="{BB962C8B-B14F-4D97-AF65-F5344CB8AC3E}">
        <p14:creationId xmlns="" xmlns:p14="http://schemas.microsoft.com/office/powerpoint/2010/main" val="26850762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12404</TotalTime>
  <Words>5165</Words>
  <Application>Microsoft Office PowerPoint</Application>
  <PresentationFormat>‫הצגה על המסך (4:3)</PresentationFormat>
  <Paragraphs>742</Paragraphs>
  <Slides>88</Slides>
  <Notes>60</Notes>
  <HiddenSlides>0</HiddenSlides>
  <MMClips>0</MMClips>
  <ScaleCrop>false</ScaleCrop>
  <HeadingPairs>
    <vt:vector size="4" baseType="variant">
      <vt:variant>
        <vt:lpstr>ערכת נושא</vt:lpstr>
      </vt:variant>
      <vt:variant>
        <vt:i4>1</vt:i4>
      </vt:variant>
      <vt:variant>
        <vt:lpstr>כותרות שקופיות</vt:lpstr>
      </vt:variant>
      <vt:variant>
        <vt:i4>88</vt:i4>
      </vt:variant>
    </vt:vector>
  </HeadingPairs>
  <TitlesOfParts>
    <vt:vector size="89" baseType="lpstr">
      <vt:lpstr>Office Theme</vt:lpstr>
      <vt:lpstr>ראיית צבעים בקופים  לפניכם תרגום של פעילות בשם: The Case of Color Vision Evolution in New World Monkeys מתוך אתר פרוייקט Evo-Ed  של אוניברסיטת מישיגן  http://www.evo-ed.com כל הזכויות שמורות למחברים. במהלך התרגום נעשו במצגת שינויים. המתרגמים אחראים לכל שגיאה בעקבות שינויים אלו.  תרגום ועריכה: מיכל מנדלוביץ  </vt:lpstr>
      <vt:lpstr>שקופית 2</vt:lpstr>
      <vt:lpstr>שקופית 3</vt:lpstr>
      <vt:lpstr>שקופית 4</vt:lpstr>
      <vt:lpstr>שקופית 5</vt:lpstr>
      <vt:lpstr>הביולוגיה התאית של  ראיית צבעים בקופים</vt:lpstr>
      <vt:lpstr>כיצד מתאפשרת ראיית צבעים? </vt:lpstr>
      <vt:lpstr>ראיית צבעים: החלבון אופסין</vt:lpstr>
      <vt:lpstr>שקופית 9</vt:lpstr>
      <vt:lpstr>שקופית 10</vt:lpstr>
      <vt:lpstr>שקופית 11</vt:lpstr>
      <vt:lpstr>שקופית 12</vt:lpstr>
      <vt:lpstr>שקופית 13</vt:lpstr>
      <vt:lpstr>כיצד מתאפשרת ראיית צבעים?</vt:lpstr>
      <vt:lpstr>תפקיד האופסינים בראיית צבעים</vt:lpstr>
      <vt:lpstr>כיצד מתאפשרת ראיית צבעים?</vt:lpstr>
      <vt:lpstr>כיצד מתאפשרת ראיית צבעים?</vt:lpstr>
      <vt:lpstr>כיצד מתאפשרת ראיית צבעים?</vt:lpstr>
      <vt:lpstr>תגובת האופסינים לאור</vt:lpstr>
      <vt:lpstr>האקולוגיה של  ראיית צבעים בקופים</vt:lpstr>
      <vt:lpstr>מה היתרון בראיה טריכרומטית?</vt:lpstr>
      <vt:lpstr>מה היתרון בראיה טריכרומטית?</vt:lpstr>
      <vt:lpstr>מה היתרון בראיה טריכרומטית?</vt:lpstr>
      <vt:lpstr>מה היתרון בראיה טריכרומטית?</vt:lpstr>
      <vt:lpstr>איזה מהאפרסקים בשלים?</vt:lpstr>
      <vt:lpstr>איזה מהאפרסקים בשלים?</vt:lpstr>
      <vt:lpstr>ברירת מזון</vt:lpstr>
      <vt:lpstr>ברירת מזון - המנגנון מאחורי האבולוציה  של ראיה טריכרומטית?</vt:lpstr>
      <vt:lpstr>ברירת מזון – המחקר של סמית וחובריו</vt:lpstr>
      <vt:lpstr>שקופית 30</vt:lpstr>
      <vt:lpstr>ברירת מזון – המחקר של קיין ומנדי</vt:lpstr>
      <vt:lpstr>ברירת מזון – המחקר של קיין ומנדי</vt:lpstr>
      <vt:lpstr>שער: מה היו תוצאות הניסוי?</vt:lpstr>
      <vt:lpstr>משחק חיפוש מזון מקוון:</vt:lpstr>
      <vt:lpstr>ברירת מזון – תוצאות הניסוי של קיין ומנדי:</vt:lpstr>
      <vt:lpstr>ברירת מזון – ניתוח תוצאות הניסוי</vt:lpstr>
      <vt:lpstr>אם היית משתתף בתחרות חיפוש מזון, האם ראיית הצבעים שלך היתה מעניקה לך יתרון על פני עיוור צבעים?</vt:lpstr>
      <vt:lpstr>ברירת מזון – המחקר של סאיטו וחובריו</vt:lpstr>
      <vt:lpstr>שקופית 39</vt:lpstr>
      <vt:lpstr>נסו בעצמכם! משחק מקוון – ראיית צבעים</vt:lpstr>
      <vt:lpstr>שקופית 41</vt:lpstr>
      <vt:lpstr>שקופית 42</vt:lpstr>
      <vt:lpstr>ראיית צבעים בקופים</vt:lpstr>
      <vt:lpstr>ראיית צבעים בקופים</vt:lpstr>
      <vt:lpstr>ראיית צבעים בקופים</vt:lpstr>
      <vt:lpstr>ראיית צבעים בקופים</vt:lpstr>
      <vt:lpstr>  האם שמתם לב לקשר  בין ראיית הצבעים של מיני הקופים השונים ליבשת מוצאם?   </vt:lpstr>
      <vt:lpstr>הקופים בעולם</vt:lpstr>
      <vt:lpstr>שאלה:</vt:lpstr>
      <vt:lpstr>שקופית 50</vt:lpstr>
      <vt:lpstr>שקופית 51</vt:lpstr>
      <vt:lpstr>הגנטיקה של ראיית צבעים בקופים</vt:lpstr>
      <vt:lpstr>הגנטיקה של ראיית צבעים</vt:lpstr>
      <vt:lpstr>מיקום הגנים לאופסין</vt:lpstr>
      <vt:lpstr>אורך הגן לאופסין ה"ירוק" זהה לאורך הגן לאופסין ה"אדום" – 1092 נוקלאוטידים.</vt:lpstr>
      <vt:lpstr>ישנן 15 חומצות אמיניות שונות בין שני החלבונים:</vt:lpstr>
      <vt:lpstr>ההבדלים בחומצות האמיניות המסומנות באדום גורמים לחלבונים להגיב לגלי אור באורך גל שונה.</vt:lpstr>
      <vt:lpstr>מבנה האופסינים</vt:lpstr>
      <vt:lpstr>כתוצאה משינויים אלו מגיב האופסין ה"אדום" לגלי-אור באורך גל ארוך ב-30 ננומטר מאלו אליהם מגיב האופסין ה"ירוק".</vt:lpstr>
      <vt:lpstr>תגובת האופסינים לאור</vt:lpstr>
      <vt:lpstr>מקור הגן לאופסין "האדום"</vt:lpstr>
      <vt:lpstr>הכפלת גן</vt:lpstr>
      <vt:lpstr>שחלוף לא-סימטרי יכול לגרום ליצירת כרומוזום שבו אחד הגנים מוכפל</vt:lpstr>
      <vt:lpstr>המוטציות  הגן לאופסין ה"ירוק" בהשוואה לגן לאופסין ה"אדום" ההבדלים המשפיעים על תפקוד החלבון מסומנים באדום</vt:lpstr>
      <vt:lpstr>שקופית 65</vt:lpstr>
      <vt:lpstr>לקופים באפריקה ואסיה יש שני גנים שונים לאופסינים על כרומוזום X, בעוד לקופים בדרום אמריקה יש רק גן אחד.</vt:lpstr>
      <vt:lpstr>שקופית 67</vt:lpstr>
      <vt:lpstr>הפילוגנטיקה של ראיית צבעים בקופים</vt:lpstr>
      <vt:lpstr>שקופית 69</vt:lpstr>
      <vt:lpstr>שקופית 70</vt:lpstr>
      <vt:lpstr>גאולוגיה: נדידת היבשות</vt:lpstr>
      <vt:lpstr>מתי התפתחו הפרימאטים (סדרת הקופאים)?</vt:lpstr>
      <vt:lpstr>שקופית 73</vt:lpstr>
      <vt:lpstr>שקופית 74</vt:lpstr>
      <vt:lpstr>שקופית 75</vt:lpstr>
      <vt:lpstr> עם השנים התברר שבדרום אמריקה לחלק מהנקבות, בחלק מהמינים, יש ראיה טריכרומטית. להזכירכם- במינים אלה לרוב הפרטים יש ראיה דיכרומטית. איך ניתן להסביר את הראיה הטריכרומטית אצל נקבות אלו?   </vt:lpstr>
      <vt:lpstr>שקופית 77</vt:lpstr>
      <vt:lpstr>שקופית 78</vt:lpstr>
      <vt:lpstr>שקופית 79</vt:lpstr>
      <vt:lpstr>שקופית 80</vt:lpstr>
      <vt:lpstr>שקופית 81</vt:lpstr>
      <vt:lpstr>שאלת יישום</vt:lpstr>
      <vt:lpstr>שקופית 83</vt:lpstr>
      <vt:lpstr>שאלת יישום:</vt:lpstr>
      <vt:lpstr>References</vt:lpstr>
      <vt:lpstr>About this Case:</vt:lpstr>
      <vt:lpstr>Copyright: Creative Commons Attribution-NonCommercial-ShareAlike 3.0 Unported (CC BY-NC-SA 3.0)</vt:lpstr>
      <vt:lpstr>שקופית 88</vt:lpstr>
    </vt:vector>
  </TitlesOfParts>
  <Company>Michigan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Evo-Ed</dc:creator>
  <cp:lastModifiedBy>owner</cp:lastModifiedBy>
  <cp:revision>518</cp:revision>
  <dcterms:created xsi:type="dcterms:W3CDTF">2011-07-28T18:48:48Z</dcterms:created>
  <dcterms:modified xsi:type="dcterms:W3CDTF">2017-03-15T15:16:38Z</dcterms:modified>
</cp:coreProperties>
</file>