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55" r:id="rId1"/>
    <p:sldMasterId id="2147483657" r:id="rId2"/>
    <p:sldMasterId id="2147483681" r:id="rId3"/>
  </p:sldMasterIdLst>
  <p:notesMasterIdLst>
    <p:notesMasterId r:id="rId37"/>
  </p:notesMasterIdLst>
  <p:sldIdLst>
    <p:sldId id="293" r:id="rId4"/>
    <p:sldId id="294" r:id="rId5"/>
    <p:sldId id="295" r:id="rId6"/>
    <p:sldId id="296" r:id="rId7"/>
    <p:sldId id="297" r:id="rId8"/>
    <p:sldId id="298" r:id="rId9"/>
    <p:sldId id="299" r:id="rId10"/>
    <p:sldId id="300" r:id="rId11"/>
    <p:sldId id="301" r:id="rId12"/>
    <p:sldId id="302" r:id="rId13"/>
    <p:sldId id="274" r:id="rId14"/>
    <p:sldId id="303" r:id="rId15"/>
    <p:sldId id="304" r:id="rId16"/>
    <p:sldId id="305" r:id="rId17"/>
    <p:sldId id="261" r:id="rId18"/>
    <p:sldId id="262" r:id="rId19"/>
    <p:sldId id="282" r:id="rId20"/>
    <p:sldId id="264" r:id="rId21"/>
    <p:sldId id="265" r:id="rId22"/>
    <p:sldId id="266" r:id="rId23"/>
    <p:sldId id="267" r:id="rId24"/>
    <p:sldId id="268" r:id="rId25"/>
    <p:sldId id="269" r:id="rId26"/>
    <p:sldId id="270" r:id="rId27"/>
    <p:sldId id="271" r:id="rId28"/>
    <p:sldId id="272" r:id="rId29"/>
    <p:sldId id="273" r:id="rId30"/>
    <p:sldId id="283" r:id="rId31"/>
    <p:sldId id="288" r:id="rId32"/>
    <p:sldId id="289" r:id="rId33"/>
    <p:sldId id="290" r:id="rId34"/>
    <p:sldId id="292" r:id="rId35"/>
    <p:sldId id="291" r:id="rId36"/>
  </p:sldIdLst>
  <p:sldSz cx="9144000" cy="6858000" type="screen4x3"/>
  <p:notesSz cx="6858000" cy="9144000"/>
  <p:defaultTextStyle>
    <a:defPPr>
      <a:defRPr lang="ar-SA"/>
    </a:defPPr>
    <a:lvl1pPr algn="ctr" rtl="1" fontAlgn="base">
      <a:spcBef>
        <a:spcPct val="0"/>
      </a:spcBef>
      <a:spcAft>
        <a:spcPct val="0"/>
      </a:spcAft>
      <a:defRPr kern="1200">
        <a:solidFill>
          <a:schemeClr val="tx1"/>
        </a:solidFill>
        <a:latin typeface="Arial" pitchFamily="34" charset="0"/>
        <a:ea typeface="+mn-ea"/>
        <a:cs typeface="Arial" pitchFamily="34" charset="0"/>
      </a:defRPr>
    </a:lvl1pPr>
    <a:lvl2pPr marL="457200" algn="ctr" rtl="1" fontAlgn="base">
      <a:spcBef>
        <a:spcPct val="0"/>
      </a:spcBef>
      <a:spcAft>
        <a:spcPct val="0"/>
      </a:spcAft>
      <a:defRPr kern="1200">
        <a:solidFill>
          <a:schemeClr val="tx1"/>
        </a:solidFill>
        <a:latin typeface="Arial" pitchFamily="34" charset="0"/>
        <a:ea typeface="+mn-ea"/>
        <a:cs typeface="Arial" pitchFamily="34" charset="0"/>
      </a:defRPr>
    </a:lvl2pPr>
    <a:lvl3pPr marL="914400" algn="ctr" rtl="1" fontAlgn="base">
      <a:spcBef>
        <a:spcPct val="0"/>
      </a:spcBef>
      <a:spcAft>
        <a:spcPct val="0"/>
      </a:spcAft>
      <a:defRPr kern="1200">
        <a:solidFill>
          <a:schemeClr val="tx1"/>
        </a:solidFill>
        <a:latin typeface="Arial" pitchFamily="34" charset="0"/>
        <a:ea typeface="+mn-ea"/>
        <a:cs typeface="Arial" pitchFamily="34" charset="0"/>
      </a:defRPr>
    </a:lvl3pPr>
    <a:lvl4pPr marL="1371600" algn="ctr" rtl="1" fontAlgn="base">
      <a:spcBef>
        <a:spcPct val="0"/>
      </a:spcBef>
      <a:spcAft>
        <a:spcPct val="0"/>
      </a:spcAft>
      <a:defRPr kern="1200">
        <a:solidFill>
          <a:schemeClr val="tx1"/>
        </a:solidFill>
        <a:latin typeface="Arial" pitchFamily="34" charset="0"/>
        <a:ea typeface="+mn-ea"/>
        <a:cs typeface="Arial" pitchFamily="34" charset="0"/>
      </a:defRPr>
    </a:lvl4pPr>
    <a:lvl5pPr marL="1828800" algn="ct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3399"/>
    <a:srgbClr val="CCCCFF"/>
    <a:srgbClr val="CCFFCC"/>
    <a:srgbClr val="660033"/>
    <a:srgbClr val="660066"/>
    <a:srgbClr val="FF33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5322" autoAdjust="0"/>
    <p:restoredTop sz="94660"/>
  </p:normalViewPr>
  <p:slideViewPr>
    <p:cSldViewPr>
      <p:cViewPr>
        <p:scale>
          <a:sx n="50" d="100"/>
          <a:sy n="50" d="100"/>
        </p:scale>
        <p:origin x="-1212"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C65759-0775-42C6-A73E-228373386EDE}" type="doc">
      <dgm:prSet loTypeId="urn:microsoft.com/office/officeart/2005/8/layout/hierarchy1" loCatId="hierarchy" qsTypeId="urn:microsoft.com/office/officeart/2005/8/quickstyle/simple1#1" qsCatId="simple" csTypeId="urn:microsoft.com/office/officeart/2005/8/colors/accent1_2#1" csCatId="accent1" phldr="1"/>
      <dgm:spPr/>
      <dgm:t>
        <a:bodyPr/>
        <a:lstStyle/>
        <a:p>
          <a:pPr rtl="1"/>
          <a:endParaRPr lang="he-IL"/>
        </a:p>
      </dgm:t>
    </dgm:pt>
    <dgm:pt modelId="{8945C1F9-C77F-4ECD-A893-80492D4BA559}">
      <dgm:prSet phldrT="[טקסט]"/>
      <dgm:spPr/>
      <dgm:t>
        <a:bodyPr/>
        <a:lstStyle/>
        <a:p>
          <a:pPr rtl="1"/>
          <a:r>
            <a:rPr lang="ar-JO" b="1" dirty="0" smtClean="0"/>
            <a:t>جهاز الأعصاب</a:t>
          </a:r>
          <a:endParaRPr lang="he-IL" b="1" dirty="0"/>
        </a:p>
      </dgm:t>
    </dgm:pt>
    <dgm:pt modelId="{429A4BC1-3624-4148-AD3E-07CC027531C1}" type="parTrans" cxnId="{B566995C-8ED6-4661-B4FC-BA09BF7B7F2D}">
      <dgm:prSet/>
      <dgm:spPr/>
      <dgm:t>
        <a:bodyPr/>
        <a:lstStyle/>
        <a:p>
          <a:pPr rtl="1"/>
          <a:endParaRPr lang="he-IL"/>
        </a:p>
      </dgm:t>
    </dgm:pt>
    <dgm:pt modelId="{2D885BE6-04DD-4E03-AFFA-50E3EE01BD59}" type="sibTrans" cxnId="{B566995C-8ED6-4661-B4FC-BA09BF7B7F2D}">
      <dgm:prSet/>
      <dgm:spPr/>
      <dgm:t>
        <a:bodyPr/>
        <a:lstStyle/>
        <a:p>
          <a:pPr rtl="1"/>
          <a:endParaRPr lang="he-IL"/>
        </a:p>
      </dgm:t>
    </dgm:pt>
    <dgm:pt modelId="{BE57EAFF-3D28-4AC5-AD4D-A848408954A0}">
      <dgm:prSet phldrT="[טקסט]"/>
      <dgm:spPr/>
      <dgm:t>
        <a:bodyPr/>
        <a:lstStyle/>
        <a:p>
          <a:pPr rtl="1"/>
          <a:r>
            <a:rPr lang="ar-JO" b="1" dirty="0" smtClean="0"/>
            <a:t>جهاز الأعصاب المحيطي</a:t>
          </a:r>
          <a:endParaRPr lang="he-IL" b="1" dirty="0"/>
        </a:p>
      </dgm:t>
    </dgm:pt>
    <dgm:pt modelId="{4A67F7A9-6EFD-4631-A964-327A6D2662BC}" type="parTrans" cxnId="{4ED5D9AF-EF27-4BB3-A1DD-B95EB916002C}">
      <dgm:prSet/>
      <dgm:spPr/>
      <dgm:t>
        <a:bodyPr/>
        <a:lstStyle/>
        <a:p>
          <a:pPr rtl="1"/>
          <a:endParaRPr lang="he-IL"/>
        </a:p>
      </dgm:t>
    </dgm:pt>
    <dgm:pt modelId="{C71C506F-7950-48F1-B2F7-D8B5BC062D30}" type="sibTrans" cxnId="{4ED5D9AF-EF27-4BB3-A1DD-B95EB916002C}">
      <dgm:prSet/>
      <dgm:spPr/>
      <dgm:t>
        <a:bodyPr/>
        <a:lstStyle/>
        <a:p>
          <a:pPr rtl="1"/>
          <a:endParaRPr lang="he-IL"/>
        </a:p>
      </dgm:t>
    </dgm:pt>
    <dgm:pt modelId="{50742FAA-882E-455A-8FEC-A6C1456E48FC}">
      <dgm:prSet phldrT="[טקסט]"/>
      <dgm:spPr/>
      <dgm:t>
        <a:bodyPr/>
        <a:lstStyle/>
        <a:p>
          <a:pPr rtl="1"/>
          <a:r>
            <a:rPr lang="ar-JO" b="1" dirty="0" smtClean="0"/>
            <a:t>جهاز الأعصاب المركزي </a:t>
          </a:r>
          <a:endParaRPr lang="he-IL" b="1" dirty="0"/>
        </a:p>
      </dgm:t>
    </dgm:pt>
    <dgm:pt modelId="{29D884A5-E1CC-4A7B-AE57-240202CA6D9B}" type="parTrans" cxnId="{BDD60505-36CF-4E76-A378-95E5C76C6922}">
      <dgm:prSet/>
      <dgm:spPr/>
      <dgm:t>
        <a:bodyPr/>
        <a:lstStyle/>
        <a:p>
          <a:pPr rtl="1"/>
          <a:endParaRPr lang="he-IL"/>
        </a:p>
      </dgm:t>
    </dgm:pt>
    <dgm:pt modelId="{019AA007-D589-4E99-B18F-68C1AD728772}" type="sibTrans" cxnId="{BDD60505-36CF-4E76-A378-95E5C76C6922}">
      <dgm:prSet/>
      <dgm:spPr/>
      <dgm:t>
        <a:bodyPr/>
        <a:lstStyle/>
        <a:p>
          <a:pPr rtl="1"/>
          <a:endParaRPr lang="he-IL"/>
        </a:p>
      </dgm:t>
    </dgm:pt>
    <dgm:pt modelId="{63DE909B-3534-4153-9DEE-D06131FA08D0}">
      <dgm:prSet phldrT="[טקסט]"/>
      <dgm:spPr/>
      <dgm:t>
        <a:bodyPr/>
        <a:lstStyle/>
        <a:p>
          <a:pPr rtl="1"/>
          <a:r>
            <a:rPr lang="ar-JO" b="1" dirty="0" smtClean="0"/>
            <a:t>الدماغ</a:t>
          </a:r>
          <a:endParaRPr lang="he-IL" b="1" dirty="0"/>
        </a:p>
      </dgm:t>
    </dgm:pt>
    <dgm:pt modelId="{21504BB4-33C9-42B3-84AD-57E0EF7E66AB}" type="parTrans" cxnId="{7D1FB6E1-3457-48A6-BB53-0EC585BC4955}">
      <dgm:prSet/>
      <dgm:spPr/>
      <dgm:t>
        <a:bodyPr/>
        <a:lstStyle/>
        <a:p>
          <a:pPr rtl="1"/>
          <a:endParaRPr lang="he-IL"/>
        </a:p>
      </dgm:t>
    </dgm:pt>
    <dgm:pt modelId="{F394206B-AD11-468F-BE0B-73F4419E19CB}" type="sibTrans" cxnId="{7D1FB6E1-3457-48A6-BB53-0EC585BC4955}">
      <dgm:prSet/>
      <dgm:spPr/>
      <dgm:t>
        <a:bodyPr/>
        <a:lstStyle/>
        <a:p>
          <a:pPr rtl="1"/>
          <a:endParaRPr lang="he-IL"/>
        </a:p>
      </dgm:t>
    </dgm:pt>
    <dgm:pt modelId="{D8814DB3-0929-42E7-879A-7CD8D3ACADB7}">
      <dgm:prSet/>
      <dgm:spPr/>
      <dgm:t>
        <a:bodyPr/>
        <a:lstStyle/>
        <a:p>
          <a:pPr rtl="1"/>
          <a:r>
            <a:rPr lang="ar-JO" b="1" dirty="0" smtClean="0"/>
            <a:t>نخاع العظام</a:t>
          </a:r>
          <a:endParaRPr lang="he-IL" b="1" dirty="0"/>
        </a:p>
      </dgm:t>
    </dgm:pt>
    <dgm:pt modelId="{D94D944F-B1CE-4108-8CFA-DE1701BA130E}" type="parTrans" cxnId="{8C0187D8-14FE-40AE-BEE2-10EA8620D340}">
      <dgm:prSet/>
      <dgm:spPr/>
      <dgm:t>
        <a:bodyPr/>
        <a:lstStyle/>
        <a:p>
          <a:pPr rtl="1"/>
          <a:endParaRPr lang="he-IL"/>
        </a:p>
      </dgm:t>
    </dgm:pt>
    <dgm:pt modelId="{AA1F02BF-6176-4B12-810A-3286253AECA1}" type="sibTrans" cxnId="{8C0187D8-14FE-40AE-BEE2-10EA8620D340}">
      <dgm:prSet/>
      <dgm:spPr/>
      <dgm:t>
        <a:bodyPr/>
        <a:lstStyle/>
        <a:p>
          <a:pPr rtl="1"/>
          <a:endParaRPr lang="he-IL"/>
        </a:p>
      </dgm:t>
    </dgm:pt>
    <dgm:pt modelId="{1244BD3B-12E4-45E0-BD12-9B43EA9BE77C}" type="pres">
      <dgm:prSet presAssocID="{ECC65759-0775-42C6-A73E-228373386EDE}" presName="hierChild1" presStyleCnt="0">
        <dgm:presLayoutVars>
          <dgm:chPref val="1"/>
          <dgm:dir/>
          <dgm:animOne val="branch"/>
          <dgm:animLvl val="lvl"/>
          <dgm:resizeHandles/>
        </dgm:presLayoutVars>
      </dgm:prSet>
      <dgm:spPr/>
      <dgm:t>
        <a:bodyPr/>
        <a:lstStyle/>
        <a:p>
          <a:pPr rtl="1"/>
          <a:endParaRPr lang="he-IL"/>
        </a:p>
      </dgm:t>
    </dgm:pt>
    <dgm:pt modelId="{09A881F3-6E7B-4E47-AA9A-BBE289FE4209}" type="pres">
      <dgm:prSet presAssocID="{8945C1F9-C77F-4ECD-A893-80492D4BA559}" presName="hierRoot1" presStyleCnt="0"/>
      <dgm:spPr/>
      <dgm:t>
        <a:bodyPr/>
        <a:lstStyle/>
        <a:p>
          <a:pPr rtl="1"/>
          <a:endParaRPr lang="he-IL"/>
        </a:p>
      </dgm:t>
    </dgm:pt>
    <dgm:pt modelId="{01FF7481-EF9E-41D8-9F87-D47DD0FF4E35}" type="pres">
      <dgm:prSet presAssocID="{8945C1F9-C77F-4ECD-A893-80492D4BA559}" presName="composite" presStyleCnt="0"/>
      <dgm:spPr/>
      <dgm:t>
        <a:bodyPr/>
        <a:lstStyle/>
        <a:p>
          <a:pPr rtl="1"/>
          <a:endParaRPr lang="he-IL"/>
        </a:p>
      </dgm:t>
    </dgm:pt>
    <dgm:pt modelId="{575EFF7A-C869-4A8F-AAE7-60EC5A7EF9CF}" type="pres">
      <dgm:prSet presAssocID="{8945C1F9-C77F-4ECD-A893-80492D4BA559}" presName="background" presStyleLbl="node0" presStyleIdx="0" presStyleCnt="1"/>
      <dgm:spPr/>
      <dgm:t>
        <a:bodyPr/>
        <a:lstStyle/>
        <a:p>
          <a:pPr rtl="1"/>
          <a:endParaRPr lang="he-IL"/>
        </a:p>
      </dgm:t>
    </dgm:pt>
    <dgm:pt modelId="{B62258A6-F5E2-47EB-93C9-568534691922}" type="pres">
      <dgm:prSet presAssocID="{8945C1F9-C77F-4ECD-A893-80492D4BA559}" presName="text" presStyleLbl="fgAcc0" presStyleIdx="0" presStyleCnt="1" custScaleX="80880" custScaleY="64003">
        <dgm:presLayoutVars>
          <dgm:chPref val="3"/>
        </dgm:presLayoutVars>
      </dgm:prSet>
      <dgm:spPr/>
      <dgm:t>
        <a:bodyPr/>
        <a:lstStyle/>
        <a:p>
          <a:pPr rtl="1"/>
          <a:endParaRPr lang="he-IL"/>
        </a:p>
      </dgm:t>
    </dgm:pt>
    <dgm:pt modelId="{B62D070A-1451-4748-ACD2-9E981B0378AD}" type="pres">
      <dgm:prSet presAssocID="{8945C1F9-C77F-4ECD-A893-80492D4BA559}" presName="hierChild2" presStyleCnt="0"/>
      <dgm:spPr/>
      <dgm:t>
        <a:bodyPr/>
        <a:lstStyle/>
        <a:p>
          <a:pPr rtl="1"/>
          <a:endParaRPr lang="he-IL"/>
        </a:p>
      </dgm:t>
    </dgm:pt>
    <dgm:pt modelId="{70D9AD1F-14D7-448E-8794-32A979C38228}" type="pres">
      <dgm:prSet presAssocID="{4A67F7A9-6EFD-4631-A964-327A6D2662BC}" presName="Name10" presStyleLbl="parChTrans1D2" presStyleIdx="0" presStyleCnt="2"/>
      <dgm:spPr/>
      <dgm:t>
        <a:bodyPr/>
        <a:lstStyle/>
        <a:p>
          <a:pPr rtl="1"/>
          <a:endParaRPr lang="he-IL"/>
        </a:p>
      </dgm:t>
    </dgm:pt>
    <dgm:pt modelId="{C8C5AF39-145B-49D6-886C-A3E0BBEBD5B1}" type="pres">
      <dgm:prSet presAssocID="{BE57EAFF-3D28-4AC5-AD4D-A848408954A0}" presName="hierRoot2" presStyleCnt="0"/>
      <dgm:spPr/>
      <dgm:t>
        <a:bodyPr/>
        <a:lstStyle/>
        <a:p>
          <a:pPr rtl="1"/>
          <a:endParaRPr lang="he-IL"/>
        </a:p>
      </dgm:t>
    </dgm:pt>
    <dgm:pt modelId="{16CBF619-52F9-4F97-8A02-292C3DB13F90}" type="pres">
      <dgm:prSet presAssocID="{BE57EAFF-3D28-4AC5-AD4D-A848408954A0}" presName="composite2" presStyleCnt="0"/>
      <dgm:spPr/>
      <dgm:t>
        <a:bodyPr/>
        <a:lstStyle/>
        <a:p>
          <a:pPr rtl="1"/>
          <a:endParaRPr lang="he-IL"/>
        </a:p>
      </dgm:t>
    </dgm:pt>
    <dgm:pt modelId="{49E4FA4D-2EB2-48E1-8D0C-155307C5A71C}" type="pres">
      <dgm:prSet presAssocID="{BE57EAFF-3D28-4AC5-AD4D-A848408954A0}" presName="background2" presStyleLbl="node2" presStyleIdx="0" presStyleCnt="2"/>
      <dgm:spPr/>
      <dgm:t>
        <a:bodyPr/>
        <a:lstStyle/>
        <a:p>
          <a:pPr rtl="1"/>
          <a:endParaRPr lang="he-IL"/>
        </a:p>
      </dgm:t>
    </dgm:pt>
    <dgm:pt modelId="{2277EB4E-6587-47CD-BEA6-3B7C78BEF95C}" type="pres">
      <dgm:prSet presAssocID="{BE57EAFF-3D28-4AC5-AD4D-A848408954A0}" presName="text2" presStyleLbl="fgAcc2" presStyleIdx="0" presStyleCnt="2" custScaleX="60887" custScaleY="78463" custLinFactNeighborX="-14269" custLinFactNeighborY="8866">
        <dgm:presLayoutVars>
          <dgm:chPref val="3"/>
        </dgm:presLayoutVars>
      </dgm:prSet>
      <dgm:spPr/>
      <dgm:t>
        <a:bodyPr/>
        <a:lstStyle/>
        <a:p>
          <a:pPr rtl="1"/>
          <a:endParaRPr lang="he-IL"/>
        </a:p>
      </dgm:t>
    </dgm:pt>
    <dgm:pt modelId="{4AE36FFF-6B75-4C43-BDEB-9F0BF01DCD51}" type="pres">
      <dgm:prSet presAssocID="{BE57EAFF-3D28-4AC5-AD4D-A848408954A0}" presName="hierChild3" presStyleCnt="0"/>
      <dgm:spPr/>
      <dgm:t>
        <a:bodyPr/>
        <a:lstStyle/>
        <a:p>
          <a:pPr rtl="1"/>
          <a:endParaRPr lang="he-IL"/>
        </a:p>
      </dgm:t>
    </dgm:pt>
    <dgm:pt modelId="{0472390F-AD76-4779-8758-4D6DCEE5DB71}" type="pres">
      <dgm:prSet presAssocID="{29D884A5-E1CC-4A7B-AE57-240202CA6D9B}" presName="Name10" presStyleLbl="parChTrans1D2" presStyleIdx="1" presStyleCnt="2"/>
      <dgm:spPr/>
      <dgm:t>
        <a:bodyPr/>
        <a:lstStyle/>
        <a:p>
          <a:pPr rtl="1"/>
          <a:endParaRPr lang="he-IL"/>
        </a:p>
      </dgm:t>
    </dgm:pt>
    <dgm:pt modelId="{FD075799-17FD-4324-B7CF-F2C4DC64FF45}" type="pres">
      <dgm:prSet presAssocID="{50742FAA-882E-455A-8FEC-A6C1456E48FC}" presName="hierRoot2" presStyleCnt="0"/>
      <dgm:spPr/>
      <dgm:t>
        <a:bodyPr/>
        <a:lstStyle/>
        <a:p>
          <a:pPr rtl="1"/>
          <a:endParaRPr lang="he-IL"/>
        </a:p>
      </dgm:t>
    </dgm:pt>
    <dgm:pt modelId="{D3096C35-04C5-44C7-A1AD-C0D215298B0D}" type="pres">
      <dgm:prSet presAssocID="{50742FAA-882E-455A-8FEC-A6C1456E48FC}" presName="composite2" presStyleCnt="0"/>
      <dgm:spPr/>
      <dgm:t>
        <a:bodyPr/>
        <a:lstStyle/>
        <a:p>
          <a:pPr rtl="1"/>
          <a:endParaRPr lang="he-IL"/>
        </a:p>
      </dgm:t>
    </dgm:pt>
    <dgm:pt modelId="{2B5DBE5A-ABE3-457F-8DE3-9EAF8A9266CF}" type="pres">
      <dgm:prSet presAssocID="{50742FAA-882E-455A-8FEC-A6C1456E48FC}" presName="background2" presStyleLbl="node2" presStyleIdx="1" presStyleCnt="2"/>
      <dgm:spPr/>
      <dgm:t>
        <a:bodyPr/>
        <a:lstStyle/>
        <a:p>
          <a:pPr rtl="1"/>
          <a:endParaRPr lang="he-IL"/>
        </a:p>
      </dgm:t>
    </dgm:pt>
    <dgm:pt modelId="{34E38914-0319-4F36-BAA8-BAD402E94399}" type="pres">
      <dgm:prSet presAssocID="{50742FAA-882E-455A-8FEC-A6C1456E48FC}" presName="text2" presStyleLbl="fgAcc2" presStyleIdx="1" presStyleCnt="2" custScaleX="59335" custScaleY="76994" custLinFactNeighborX="21111" custLinFactNeighborY="-196">
        <dgm:presLayoutVars>
          <dgm:chPref val="3"/>
        </dgm:presLayoutVars>
      </dgm:prSet>
      <dgm:spPr/>
      <dgm:t>
        <a:bodyPr/>
        <a:lstStyle/>
        <a:p>
          <a:pPr rtl="1"/>
          <a:endParaRPr lang="he-IL"/>
        </a:p>
      </dgm:t>
    </dgm:pt>
    <dgm:pt modelId="{4E6D5456-CEC4-43ED-AEBA-23575E4CEADB}" type="pres">
      <dgm:prSet presAssocID="{50742FAA-882E-455A-8FEC-A6C1456E48FC}" presName="hierChild3" presStyleCnt="0"/>
      <dgm:spPr/>
      <dgm:t>
        <a:bodyPr/>
        <a:lstStyle/>
        <a:p>
          <a:pPr rtl="1"/>
          <a:endParaRPr lang="he-IL"/>
        </a:p>
      </dgm:t>
    </dgm:pt>
    <dgm:pt modelId="{CAE6381C-F919-4725-9734-A9029EC79295}" type="pres">
      <dgm:prSet presAssocID="{D94D944F-B1CE-4108-8CFA-DE1701BA130E}" presName="Name17" presStyleLbl="parChTrans1D3" presStyleIdx="0" presStyleCnt="2"/>
      <dgm:spPr/>
      <dgm:t>
        <a:bodyPr/>
        <a:lstStyle/>
        <a:p>
          <a:pPr rtl="1"/>
          <a:endParaRPr lang="he-IL"/>
        </a:p>
      </dgm:t>
    </dgm:pt>
    <dgm:pt modelId="{BCEAA68E-191F-4B87-8A3A-486C57132BFB}" type="pres">
      <dgm:prSet presAssocID="{D8814DB3-0929-42E7-879A-7CD8D3ACADB7}" presName="hierRoot3" presStyleCnt="0"/>
      <dgm:spPr/>
      <dgm:t>
        <a:bodyPr/>
        <a:lstStyle/>
        <a:p>
          <a:pPr rtl="1"/>
          <a:endParaRPr lang="he-IL"/>
        </a:p>
      </dgm:t>
    </dgm:pt>
    <dgm:pt modelId="{4C683066-8675-4AD4-9BC5-03BBA9833308}" type="pres">
      <dgm:prSet presAssocID="{D8814DB3-0929-42E7-879A-7CD8D3ACADB7}" presName="composite3" presStyleCnt="0"/>
      <dgm:spPr/>
      <dgm:t>
        <a:bodyPr/>
        <a:lstStyle/>
        <a:p>
          <a:pPr rtl="1"/>
          <a:endParaRPr lang="he-IL"/>
        </a:p>
      </dgm:t>
    </dgm:pt>
    <dgm:pt modelId="{6DEDA433-359A-4FF5-95D5-7C33907D2191}" type="pres">
      <dgm:prSet presAssocID="{D8814DB3-0929-42E7-879A-7CD8D3ACADB7}" presName="background3" presStyleLbl="node3" presStyleIdx="0" presStyleCnt="2"/>
      <dgm:spPr/>
      <dgm:t>
        <a:bodyPr/>
        <a:lstStyle/>
        <a:p>
          <a:pPr rtl="1"/>
          <a:endParaRPr lang="he-IL"/>
        </a:p>
      </dgm:t>
    </dgm:pt>
    <dgm:pt modelId="{4717D43A-BC6C-48B1-967A-058C65DEBB89}" type="pres">
      <dgm:prSet presAssocID="{D8814DB3-0929-42E7-879A-7CD8D3ACADB7}" presName="text3" presStyleLbl="fgAcc3" presStyleIdx="0" presStyleCnt="2" custScaleX="51805" custScaleY="61666" custLinFactNeighborX="-25768" custLinFactNeighborY="2783">
        <dgm:presLayoutVars>
          <dgm:chPref val="3"/>
        </dgm:presLayoutVars>
      </dgm:prSet>
      <dgm:spPr/>
      <dgm:t>
        <a:bodyPr/>
        <a:lstStyle/>
        <a:p>
          <a:pPr rtl="1"/>
          <a:endParaRPr lang="he-IL"/>
        </a:p>
      </dgm:t>
    </dgm:pt>
    <dgm:pt modelId="{B0C5E722-3800-4894-B451-0373ADC33109}" type="pres">
      <dgm:prSet presAssocID="{D8814DB3-0929-42E7-879A-7CD8D3ACADB7}" presName="hierChild4" presStyleCnt="0"/>
      <dgm:spPr/>
      <dgm:t>
        <a:bodyPr/>
        <a:lstStyle/>
        <a:p>
          <a:pPr rtl="1"/>
          <a:endParaRPr lang="he-IL"/>
        </a:p>
      </dgm:t>
    </dgm:pt>
    <dgm:pt modelId="{B8286B43-4D81-4C30-A2ED-50BD4C87262A}" type="pres">
      <dgm:prSet presAssocID="{21504BB4-33C9-42B3-84AD-57E0EF7E66AB}" presName="Name17" presStyleLbl="parChTrans1D3" presStyleIdx="1" presStyleCnt="2"/>
      <dgm:spPr/>
      <dgm:t>
        <a:bodyPr/>
        <a:lstStyle/>
        <a:p>
          <a:pPr rtl="1"/>
          <a:endParaRPr lang="he-IL"/>
        </a:p>
      </dgm:t>
    </dgm:pt>
    <dgm:pt modelId="{B471F932-87C5-4635-8F65-E9F9CE771375}" type="pres">
      <dgm:prSet presAssocID="{63DE909B-3534-4153-9DEE-D06131FA08D0}" presName="hierRoot3" presStyleCnt="0"/>
      <dgm:spPr/>
      <dgm:t>
        <a:bodyPr/>
        <a:lstStyle/>
        <a:p>
          <a:pPr rtl="1"/>
          <a:endParaRPr lang="he-IL"/>
        </a:p>
      </dgm:t>
    </dgm:pt>
    <dgm:pt modelId="{CB836C96-9023-4BA5-BDC2-53EB635FF44D}" type="pres">
      <dgm:prSet presAssocID="{63DE909B-3534-4153-9DEE-D06131FA08D0}" presName="composite3" presStyleCnt="0"/>
      <dgm:spPr/>
      <dgm:t>
        <a:bodyPr/>
        <a:lstStyle/>
        <a:p>
          <a:pPr rtl="1"/>
          <a:endParaRPr lang="he-IL"/>
        </a:p>
      </dgm:t>
    </dgm:pt>
    <dgm:pt modelId="{50F74520-82AA-46FC-8979-5F6B59A1C3F1}" type="pres">
      <dgm:prSet presAssocID="{63DE909B-3534-4153-9DEE-D06131FA08D0}" presName="background3" presStyleLbl="node3" presStyleIdx="1" presStyleCnt="2"/>
      <dgm:spPr/>
      <dgm:t>
        <a:bodyPr/>
        <a:lstStyle/>
        <a:p>
          <a:pPr rtl="1"/>
          <a:endParaRPr lang="he-IL"/>
        </a:p>
      </dgm:t>
    </dgm:pt>
    <dgm:pt modelId="{BD604330-47EB-4C00-AE7D-833837856A6E}" type="pres">
      <dgm:prSet presAssocID="{63DE909B-3534-4153-9DEE-D06131FA08D0}" presName="text3" presStyleLbl="fgAcc3" presStyleIdx="1" presStyleCnt="2" custScaleX="53498" custScaleY="67035" custLinFactNeighborX="-12746" custLinFactNeighborY="38691">
        <dgm:presLayoutVars>
          <dgm:chPref val="3"/>
        </dgm:presLayoutVars>
      </dgm:prSet>
      <dgm:spPr/>
      <dgm:t>
        <a:bodyPr/>
        <a:lstStyle/>
        <a:p>
          <a:pPr rtl="1"/>
          <a:endParaRPr lang="he-IL"/>
        </a:p>
      </dgm:t>
    </dgm:pt>
    <dgm:pt modelId="{D2AEA716-B557-4359-9773-A557E29B33C8}" type="pres">
      <dgm:prSet presAssocID="{63DE909B-3534-4153-9DEE-D06131FA08D0}" presName="hierChild4" presStyleCnt="0"/>
      <dgm:spPr/>
      <dgm:t>
        <a:bodyPr/>
        <a:lstStyle/>
        <a:p>
          <a:pPr rtl="1"/>
          <a:endParaRPr lang="he-IL"/>
        </a:p>
      </dgm:t>
    </dgm:pt>
  </dgm:ptLst>
  <dgm:cxnLst>
    <dgm:cxn modelId="{1DFF0E86-DA51-4665-8BB0-3AFB20ABE31A}" type="presOf" srcId="{4A67F7A9-6EFD-4631-A964-327A6D2662BC}" destId="{70D9AD1F-14D7-448E-8794-32A979C38228}" srcOrd="0" destOrd="0" presId="urn:microsoft.com/office/officeart/2005/8/layout/hierarchy1"/>
    <dgm:cxn modelId="{BA7E4C2B-E805-43A1-B19A-0E93213BDF7F}" type="presOf" srcId="{BE57EAFF-3D28-4AC5-AD4D-A848408954A0}" destId="{2277EB4E-6587-47CD-BEA6-3B7C78BEF95C}" srcOrd="0" destOrd="0" presId="urn:microsoft.com/office/officeart/2005/8/layout/hierarchy1"/>
    <dgm:cxn modelId="{D5ECBC42-2E88-424E-9BC2-C2FA6322A45F}" type="presOf" srcId="{D8814DB3-0929-42E7-879A-7CD8D3ACADB7}" destId="{4717D43A-BC6C-48B1-967A-058C65DEBB89}" srcOrd="0" destOrd="0" presId="urn:microsoft.com/office/officeart/2005/8/layout/hierarchy1"/>
    <dgm:cxn modelId="{71DC4EFA-481F-4180-9B30-8CB048D2A580}" type="presOf" srcId="{8945C1F9-C77F-4ECD-A893-80492D4BA559}" destId="{B62258A6-F5E2-47EB-93C9-568534691922}" srcOrd="0" destOrd="0" presId="urn:microsoft.com/office/officeart/2005/8/layout/hierarchy1"/>
    <dgm:cxn modelId="{8C0187D8-14FE-40AE-BEE2-10EA8620D340}" srcId="{50742FAA-882E-455A-8FEC-A6C1456E48FC}" destId="{D8814DB3-0929-42E7-879A-7CD8D3ACADB7}" srcOrd="0" destOrd="0" parTransId="{D94D944F-B1CE-4108-8CFA-DE1701BA130E}" sibTransId="{AA1F02BF-6176-4B12-810A-3286253AECA1}"/>
    <dgm:cxn modelId="{C0D36A37-2F5D-422D-AC5D-6935A4538DD3}" type="presOf" srcId="{D94D944F-B1CE-4108-8CFA-DE1701BA130E}" destId="{CAE6381C-F919-4725-9734-A9029EC79295}" srcOrd="0" destOrd="0" presId="urn:microsoft.com/office/officeart/2005/8/layout/hierarchy1"/>
    <dgm:cxn modelId="{B566995C-8ED6-4661-B4FC-BA09BF7B7F2D}" srcId="{ECC65759-0775-42C6-A73E-228373386EDE}" destId="{8945C1F9-C77F-4ECD-A893-80492D4BA559}" srcOrd="0" destOrd="0" parTransId="{429A4BC1-3624-4148-AD3E-07CC027531C1}" sibTransId="{2D885BE6-04DD-4E03-AFFA-50E3EE01BD59}"/>
    <dgm:cxn modelId="{4648D55B-7EFA-49CC-AAF3-D75D1B18C5EA}" type="presOf" srcId="{50742FAA-882E-455A-8FEC-A6C1456E48FC}" destId="{34E38914-0319-4F36-BAA8-BAD402E94399}" srcOrd="0" destOrd="0" presId="urn:microsoft.com/office/officeart/2005/8/layout/hierarchy1"/>
    <dgm:cxn modelId="{69475B37-2944-4BE7-A2AA-BC69F2910E37}" type="presOf" srcId="{63DE909B-3534-4153-9DEE-D06131FA08D0}" destId="{BD604330-47EB-4C00-AE7D-833837856A6E}" srcOrd="0" destOrd="0" presId="urn:microsoft.com/office/officeart/2005/8/layout/hierarchy1"/>
    <dgm:cxn modelId="{38A03A74-8D46-4D84-B8ED-8A75C6F7D7BB}" type="presOf" srcId="{21504BB4-33C9-42B3-84AD-57E0EF7E66AB}" destId="{B8286B43-4D81-4C30-A2ED-50BD4C87262A}" srcOrd="0" destOrd="0" presId="urn:microsoft.com/office/officeart/2005/8/layout/hierarchy1"/>
    <dgm:cxn modelId="{2D337D2E-7EAA-42B4-A0EE-6E9059D4B22C}" type="presOf" srcId="{29D884A5-E1CC-4A7B-AE57-240202CA6D9B}" destId="{0472390F-AD76-4779-8758-4D6DCEE5DB71}" srcOrd="0" destOrd="0" presId="urn:microsoft.com/office/officeart/2005/8/layout/hierarchy1"/>
    <dgm:cxn modelId="{BDD60505-36CF-4E76-A378-95E5C76C6922}" srcId="{8945C1F9-C77F-4ECD-A893-80492D4BA559}" destId="{50742FAA-882E-455A-8FEC-A6C1456E48FC}" srcOrd="1" destOrd="0" parTransId="{29D884A5-E1CC-4A7B-AE57-240202CA6D9B}" sibTransId="{019AA007-D589-4E99-B18F-68C1AD728772}"/>
    <dgm:cxn modelId="{7D1FB6E1-3457-48A6-BB53-0EC585BC4955}" srcId="{50742FAA-882E-455A-8FEC-A6C1456E48FC}" destId="{63DE909B-3534-4153-9DEE-D06131FA08D0}" srcOrd="1" destOrd="0" parTransId="{21504BB4-33C9-42B3-84AD-57E0EF7E66AB}" sibTransId="{F394206B-AD11-468F-BE0B-73F4419E19CB}"/>
    <dgm:cxn modelId="{4ED5D9AF-EF27-4BB3-A1DD-B95EB916002C}" srcId="{8945C1F9-C77F-4ECD-A893-80492D4BA559}" destId="{BE57EAFF-3D28-4AC5-AD4D-A848408954A0}" srcOrd="0" destOrd="0" parTransId="{4A67F7A9-6EFD-4631-A964-327A6D2662BC}" sibTransId="{C71C506F-7950-48F1-B2F7-D8B5BC062D30}"/>
    <dgm:cxn modelId="{0099FBD5-BA51-4D9A-A07A-893D58C8C8F8}" type="presOf" srcId="{ECC65759-0775-42C6-A73E-228373386EDE}" destId="{1244BD3B-12E4-45E0-BD12-9B43EA9BE77C}" srcOrd="0" destOrd="0" presId="urn:microsoft.com/office/officeart/2005/8/layout/hierarchy1"/>
    <dgm:cxn modelId="{40F5B917-6D26-4329-AAD9-C3D32A529785}" type="presParOf" srcId="{1244BD3B-12E4-45E0-BD12-9B43EA9BE77C}" destId="{09A881F3-6E7B-4E47-AA9A-BBE289FE4209}" srcOrd="0" destOrd="0" presId="urn:microsoft.com/office/officeart/2005/8/layout/hierarchy1"/>
    <dgm:cxn modelId="{6AAB8A66-46D6-4A0A-87B3-A7F6551FE9B8}" type="presParOf" srcId="{09A881F3-6E7B-4E47-AA9A-BBE289FE4209}" destId="{01FF7481-EF9E-41D8-9F87-D47DD0FF4E35}" srcOrd="0" destOrd="0" presId="urn:microsoft.com/office/officeart/2005/8/layout/hierarchy1"/>
    <dgm:cxn modelId="{55002C48-3DD1-4CC2-A4E0-8B4FEACBA925}" type="presParOf" srcId="{01FF7481-EF9E-41D8-9F87-D47DD0FF4E35}" destId="{575EFF7A-C869-4A8F-AAE7-60EC5A7EF9CF}" srcOrd="0" destOrd="0" presId="urn:microsoft.com/office/officeart/2005/8/layout/hierarchy1"/>
    <dgm:cxn modelId="{977E7EB0-DC58-499E-B1CB-DBD75A87CE7E}" type="presParOf" srcId="{01FF7481-EF9E-41D8-9F87-D47DD0FF4E35}" destId="{B62258A6-F5E2-47EB-93C9-568534691922}" srcOrd="1" destOrd="0" presId="urn:microsoft.com/office/officeart/2005/8/layout/hierarchy1"/>
    <dgm:cxn modelId="{BC4A061C-BF13-4086-81E1-AC81B1266735}" type="presParOf" srcId="{09A881F3-6E7B-4E47-AA9A-BBE289FE4209}" destId="{B62D070A-1451-4748-ACD2-9E981B0378AD}" srcOrd="1" destOrd="0" presId="urn:microsoft.com/office/officeart/2005/8/layout/hierarchy1"/>
    <dgm:cxn modelId="{F0518C96-6EA6-4634-937B-B31295FB7A83}" type="presParOf" srcId="{B62D070A-1451-4748-ACD2-9E981B0378AD}" destId="{70D9AD1F-14D7-448E-8794-32A979C38228}" srcOrd="0" destOrd="0" presId="urn:microsoft.com/office/officeart/2005/8/layout/hierarchy1"/>
    <dgm:cxn modelId="{223F99AF-2371-4988-B6E4-9F82D2C6583C}" type="presParOf" srcId="{B62D070A-1451-4748-ACD2-9E981B0378AD}" destId="{C8C5AF39-145B-49D6-886C-A3E0BBEBD5B1}" srcOrd="1" destOrd="0" presId="urn:microsoft.com/office/officeart/2005/8/layout/hierarchy1"/>
    <dgm:cxn modelId="{80F57765-CD22-4578-8BF6-D14995E903A9}" type="presParOf" srcId="{C8C5AF39-145B-49D6-886C-A3E0BBEBD5B1}" destId="{16CBF619-52F9-4F97-8A02-292C3DB13F90}" srcOrd="0" destOrd="0" presId="urn:microsoft.com/office/officeart/2005/8/layout/hierarchy1"/>
    <dgm:cxn modelId="{3B9EF2BF-E8D5-456F-8996-ACB5E77B65E3}" type="presParOf" srcId="{16CBF619-52F9-4F97-8A02-292C3DB13F90}" destId="{49E4FA4D-2EB2-48E1-8D0C-155307C5A71C}" srcOrd="0" destOrd="0" presId="urn:microsoft.com/office/officeart/2005/8/layout/hierarchy1"/>
    <dgm:cxn modelId="{323EAFA7-EC8D-4F42-9C71-BED3DEEAC301}" type="presParOf" srcId="{16CBF619-52F9-4F97-8A02-292C3DB13F90}" destId="{2277EB4E-6587-47CD-BEA6-3B7C78BEF95C}" srcOrd="1" destOrd="0" presId="urn:microsoft.com/office/officeart/2005/8/layout/hierarchy1"/>
    <dgm:cxn modelId="{C528330C-8036-44B7-936B-3EDEC74F0006}" type="presParOf" srcId="{C8C5AF39-145B-49D6-886C-A3E0BBEBD5B1}" destId="{4AE36FFF-6B75-4C43-BDEB-9F0BF01DCD51}" srcOrd="1" destOrd="0" presId="urn:microsoft.com/office/officeart/2005/8/layout/hierarchy1"/>
    <dgm:cxn modelId="{BD3674C6-B38C-48C9-9A2B-DF6E0E557056}" type="presParOf" srcId="{B62D070A-1451-4748-ACD2-9E981B0378AD}" destId="{0472390F-AD76-4779-8758-4D6DCEE5DB71}" srcOrd="2" destOrd="0" presId="urn:microsoft.com/office/officeart/2005/8/layout/hierarchy1"/>
    <dgm:cxn modelId="{71EDE36D-FC12-4E5D-86A0-FAF907618D21}" type="presParOf" srcId="{B62D070A-1451-4748-ACD2-9E981B0378AD}" destId="{FD075799-17FD-4324-B7CF-F2C4DC64FF45}" srcOrd="3" destOrd="0" presId="urn:microsoft.com/office/officeart/2005/8/layout/hierarchy1"/>
    <dgm:cxn modelId="{AEDDF567-2C66-409E-9E33-904238EF201C}" type="presParOf" srcId="{FD075799-17FD-4324-B7CF-F2C4DC64FF45}" destId="{D3096C35-04C5-44C7-A1AD-C0D215298B0D}" srcOrd="0" destOrd="0" presId="urn:microsoft.com/office/officeart/2005/8/layout/hierarchy1"/>
    <dgm:cxn modelId="{10090657-0499-4D6C-AA8D-62D97CADF2F3}" type="presParOf" srcId="{D3096C35-04C5-44C7-A1AD-C0D215298B0D}" destId="{2B5DBE5A-ABE3-457F-8DE3-9EAF8A9266CF}" srcOrd="0" destOrd="0" presId="urn:microsoft.com/office/officeart/2005/8/layout/hierarchy1"/>
    <dgm:cxn modelId="{A0E11787-9880-4E88-A1B9-5AB3DF15BA8F}" type="presParOf" srcId="{D3096C35-04C5-44C7-A1AD-C0D215298B0D}" destId="{34E38914-0319-4F36-BAA8-BAD402E94399}" srcOrd="1" destOrd="0" presId="urn:microsoft.com/office/officeart/2005/8/layout/hierarchy1"/>
    <dgm:cxn modelId="{F94C96BE-8A8D-41FE-82C2-D316E85DDC00}" type="presParOf" srcId="{FD075799-17FD-4324-B7CF-F2C4DC64FF45}" destId="{4E6D5456-CEC4-43ED-AEBA-23575E4CEADB}" srcOrd="1" destOrd="0" presId="urn:microsoft.com/office/officeart/2005/8/layout/hierarchy1"/>
    <dgm:cxn modelId="{B91867F4-18E1-4868-9FC4-EB01DC740330}" type="presParOf" srcId="{4E6D5456-CEC4-43ED-AEBA-23575E4CEADB}" destId="{CAE6381C-F919-4725-9734-A9029EC79295}" srcOrd="0" destOrd="0" presId="urn:microsoft.com/office/officeart/2005/8/layout/hierarchy1"/>
    <dgm:cxn modelId="{F388BAE4-17AA-4F45-8E3A-6F86793E7629}" type="presParOf" srcId="{4E6D5456-CEC4-43ED-AEBA-23575E4CEADB}" destId="{BCEAA68E-191F-4B87-8A3A-486C57132BFB}" srcOrd="1" destOrd="0" presId="urn:microsoft.com/office/officeart/2005/8/layout/hierarchy1"/>
    <dgm:cxn modelId="{CA75117F-5C47-4B81-A9DE-004C12E0B311}" type="presParOf" srcId="{BCEAA68E-191F-4B87-8A3A-486C57132BFB}" destId="{4C683066-8675-4AD4-9BC5-03BBA9833308}" srcOrd="0" destOrd="0" presId="urn:microsoft.com/office/officeart/2005/8/layout/hierarchy1"/>
    <dgm:cxn modelId="{1C6D6E84-9177-4FDB-BFD6-97D666221583}" type="presParOf" srcId="{4C683066-8675-4AD4-9BC5-03BBA9833308}" destId="{6DEDA433-359A-4FF5-95D5-7C33907D2191}" srcOrd="0" destOrd="0" presId="urn:microsoft.com/office/officeart/2005/8/layout/hierarchy1"/>
    <dgm:cxn modelId="{4FD55A6D-ACC7-4CB6-9DA9-D0D7DD00E2BB}" type="presParOf" srcId="{4C683066-8675-4AD4-9BC5-03BBA9833308}" destId="{4717D43A-BC6C-48B1-967A-058C65DEBB89}" srcOrd="1" destOrd="0" presId="urn:microsoft.com/office/officeart/2005/8/layout/hierarchy1"/>
    <dgm:cxn modelId="{775D9008-9449-4027-9AC1-4033F1F71848}" type="presParOf" srcId="{BCEAA68E-191F-4B87-8A3A-486C57132BFB}" destId="{B0C5E722-3800-4894-B451-0373ADC33109}" srcOrd="1" destOrd="0" presId="urn:microsoft.com/office/officeart/2005/8/layout/hierarchy1"/>
    <dgm:cxn modelId="{4EFB3D93-5BED-4F82-8309-75B325AB87AB}" type="presParOf" srcId="{4E6D5456-CEC4-43ED-AEBA-23575E4CEADB}" destId="{B8286B43-4D81-4C30-A2ED-50BD4C87262A}" srcOrd="2" destOrd="0" presId="urn:microsoft.com/office/officeart/2005/8/layout/hierarchy1"/>
    <dgm:cxn modelId="{ED8E026D-8BFA-4FAB-BA98-A03F4C5770DE}" type="presParOf" srcId="{4E6D5456-CEC4-43ED-AEBA-23575E4CEADB}" destId="{B471F932-87C5-4635-8F65-E9F9CE771375}" srcOrd="3" destOrd="0" presId="urn:microsoft.com/office/officeart/2005/8/layout/hierarchy1"/>
    <dgm:cxn modelId="{5A5656DC-8F8B-42AF-A676-DD53EB85300E}" type="presParOf" srcId="{B471F932-87C5-4635-8F65-E9F9CE771375}" destId="{CB836C96-9023-4BA5-BDC2-53EB635FF44D}" srcOrd="0" destOrd="0" presId="urn:microsoft.com/office/officeart/2005/8/layout/hierarchy1"/>
    <dgm:cxn modelId="{823BB195-5025-4609-B0F7-38AE96EF8AAE}" type="presParOf" srcId="{CB836C96-9023-4BA5-BDC2-53EB635FF44D}" destId="{50F74520-82AA-46FC-8979-5F6B59A1C3F1}" srcOrd="0" destOrd="0" presId="urn:microsoft.com/office/officeart/2005/8/layout/hierarchy1"/>
    <dgm:cxn modelId="{6FB470A7-385F-4103-8011-DD71B5F179F5}" type="presParOf" srcId="{CB836C96-9023-4BA5-BDC2-53EB635FF44D}" destId="{BD604330-47EB-4C00-AE7D-833837856A6E}" srcOrd="1" destOrd="0" presId="urn:microsoft.com/office/officeart/2005/8/layout/hierarchy1"/>
    <dgm:cxn modelId="{40894DC9-D361-4310-825A-708A6CC7557D}" type="presParOf" srcId="{B471F932-87C5-4635-8F65-E9F9CE771375}" destId="{D2AEA716-B557-4359-9773-A557E29B33C8}"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8286B43-4D81-4C30-A2ED-50BD4C87262A}">
      <dsp:nvSpPr>
        <dsp:cNvPr id="0" name=""/>
        <dsp:cNvSpPr/>
      </dsp:nvSpPr>
      <dsp:spPr>
        <a:xfrm>
          <a:off x="4979823" y="3558026"/>
          <a:ext cx="94738" cy="878350"/>
        </a:xfrm>
        <a:custGeom>
          <a:avLst/>
          <a:gdLst/>
          <a:ahLst/>
          <a:cxnLst/>
          <a:rect l="0" t="0" r="0" b="0"/>
          <a:pathLst>
            <a:path>
              <a:moveTo>
                <a:pt x="0" y="0"/>
              </a:moveTo>
              <a:lnTo>
                <a:pt x="0" y="600314"/>
              </a:lnTo>
              <a:lnTo>
                <a:pt x="94738" y="600314"/>
              </a:lnTo>
              <a:lnTo>
                <a:pt x="94738" y="8783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E6381C-F919-4725-9734-A9029EC79295}">
      <dsp:nvSpPr>
        <dsp:cNvPr id="0" name=""/>
        <dsp:cNvSpPr/>
      </dsp:nvSpPr>
      <dsp:spPr>
        <a:xfrm>
          <a:off x="2436558" y="3558026"/>
          <a:ext cx="2543264" cy="929648"/>
        </a:xfrm>
        <a:custGeom>
          <a:avLst/>
          <a:gdLst/>
          <a:ahLst/>
          <a:cxnLst/>
          <a:rect l="0" t="0" r="0" b="0"/>
          <a:pathLst>
            <a:path>
              <a:moveTo>
                <a:pt x="2543264" y="0"/>
              </a:moveTo>
              <a:lnTo>
                <a:pt x="2543264" y="651612"/>
              </a:lnTo>
              <a:lnTo>
                <a:pt x="0" y="651612"/>
              </a:lnTo>
              <a:lnTo>
                <a:pt x="0" y="92964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472390F-AD76-4779-8758-4D6DCEE5DB71}">
      <dsp:nvSpPr>
        <dsp:cNvPr id="0" name=""/>
        <dsp:cNvSpPr/>
      </dsp:nvSpPr>
      <dsp:spPr>
        <a:xfrm>
          <a:off x="3099048" y="1221521"/>
          <a:ext cx="1880775" cy="869139"/>
        </a:xfrm>
        <a:custGeom>
          <a:avLst/>
          <a:gdLst/>
          <a:ahLst/>
          <a:cxnLst/>
          <a:rect l="0" t="0" r="0" b="0"/>
          <a:pathLst>
            <a:path>
              <a:moveTo>
                <a:pt x="0" y="0"/>
              </a:moveTo>
              <a:lnTo>
                <a:pt x="0" y="591103"/>
              </a:lnTo>
              <a:lnTo>
                <a:pt x="1880775" y="591103"/>
              </a:lnTo>
              <a:lnTo>
                <a:pt x="1880775" y="869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D9AD1F-14D7-448E-8794-32A979C38228}">
      <dsp:nvSpPr>
        <dsp:cNvPr id="0" name=""/>
        <dsp:cNvSpPr/>
      </dsp:nvSpPr>
      <dsp:spPr>
        <a:xfrm>
          <a:off x="1446910" y="1221521"/>
          <a:ext cx="1652137" cy="1041844"/>
        </a:xfrm>
        <a:custGeom>
          <a:avLst/>
          <a:gdLst/>
          <a:ahLst/>
          <a:cxnLst/>
          <a:rect l="0" t="0" r="0" b="0"/>
          <a:pathLst>
            <a:path>
              <a:moveTo>
                <a:pt x="1652137" y="0"/>
              </a:moveTo>
              <a:lnTo>
                <a:pt x="1652137" y="763808"/>
              </a:lnTo>
              <a:lnTo>
                <a:pt x="0" y="763808"/>
              </a:lnTo>
              <a:lnTo>
                <a:pt x="0" y="10418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5EFF7A-C869-4A8F-AAE7-60EC5A7EF9CF}">
      <dsp:nvSpPr>
        <dsp:cNvPr id="0" name=""/>
        <dsp:cNvSpPr/>
      </dsp:nvSpPr>
      <dsp:spPr>
        <a:xfrm>
          <a:off x="1885327" y="1740"/>
          <a:ext cx="2427441" cy="12197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2258A6-F5E2-47EB-93C9-568534691922}">
      <dsp:nvSpPr>
        <dsp:cNvPr id="0" name=""/>
        <dsp:cNvSpPr/>
      </dsp:nvSpPr>
      <dsp:spPr>
        <a:xfrm>
          <a:off x="2218803" y="318543"/>
          <a:ext cx="2427441" cy="121978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JO" sz="2900" b="1" kern="1200" dirty="0" smtClean="0"/>
            <a:t>جهاز الأعصاب</a:t>
          </a:r>
          <a:endParaRPr lang="he-IL" sz="2900" b="1" kern="1200" dirty="0"/>
        </a:p>
      </dsp:txBody>
      <dsp:txXfrm>
        <a:off x="2218803" y="318543"/>
        <a:ext cx="2427441" cy="1219780"/>
      </dsp:txXfrm>
    </dsp:sp>
    <dsp:sp modelId="{49E4FA4D-2EB2-48E1-8D0C-155307C5A71C}">
      <dsp:nvSpPr>
        <dsp:cNvPr id="0" name=""/>
        <dsp:cNvSpPr/>
      </dsp:nvSpPr>
      <dsp:spPr>
        <a:xfrm>
          <a:off x="533213" y="2263366"/>
          <a:ext cx="1827394" cy="149536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77EB4E-6587-47CD-BEA6-3B7C78BEF95C}">
      <dsp:nvSpPr>
        <dsp:cNvPr id="0" name=""/>
        <dsp:cNvSpPr/>
      </dsp:nvSpPr>
      <dsp:spPr>
        <a:xfrm>
          <a:off x="866689" y="2580168"/>
          <a:ext cx="1827394" cy="149536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JO" sz="2900" b="1" kern="1200" dirty="0" smtClean="0"/>
            <a:t>جهاز الأعصاب المحيطي</a:t>
          </a:r>
          <a:endParaRPr lang="he-IL" sz="2900" b="1" kern="1200" dirty="0"/>
        </a:p>
      </dsp:txBody>
      <dsp:txXfrm>
        <a:off x="866689" y="2580168"/>
        <a:ext cx="1827394" cy="1495361"/>
      </dsp:txXfrm>
    </dsp:sp>
    <dsp:sp modelId="{2B5DBE5A-ABE3-457F-8DE3-9EAF8A9266CF}">
      <dsp:nvSpPr>
        <dsp:cNvPr id="0" name=""/>
        <dsp:cNvSpPr/>
      </dsp:nvSpPr>
      <dsp:spPr>
        <a:xfrm>
          <a:off x="4089416" y="2090660"/>
          <a:ext cx="1780814" cy="14673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E38914-0319-4F36-BAA8-BAD402E94399}">
      <dsp:nvSpPr>
        <dsp:cNvPr id="0" name=""/>
        <dsp:cNvSpPr/>
      </dsp:nvSpPr>
      <dsp:spPr>
        <a:xfrm>
          <a:off x="4422892" y="2407463"/>
          <a:ext cx="1780814" cy="146736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JO" sz="2900" b="1" kern="1200" dirty="0" smtClean="0"/>
            <a:t>جهاز الأعصاب المركزي </a:t>
          </a:r>
          <a:endParaRPr lang="he-IL" sz="2900" b="1" kern="1200" dirty="0"/>
        </a:p>
      </dsp:txBody>
      <dsp:txXfrm>
        <a:off x="4422892" y="2407463"/>
        <a:ext cx="1780814" cy="1467365"/>
      </dsp:txXfrm>
    </dsp:sp>
    <dsp:sp modelId="{6DEDA433-359A-4FF5-95D5-7C33907D2191}">
      <dsp:nvSpPr>
        <dsp:cNvPr id="0" name=""/>
        <dsp:cNvSpPr/>
      </dsp:nvSpPr>
      <dsp:spPr>
        <a:xfrm>
          <a:off x="1659149" y="4487675"/>
          <a:ext cx="1554817" cy="117524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17D43A-BC6C-48B1-967A-058C65DEBB89}">
      <dsp:nvSpPr>
        <dsp:cNvPr id="0" name=""/>
        <dsp:cNvSpPr/>
      </dsp:nvSpPr>
      <dsp:spPr>
        <a:xfrm>
          <a:off x="1992626" y="4804477"/>
          <a:ext cx="1554817" cy="117524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JO" sz="2900" b="1" kern="1200" dirty="0" smtClean="0"/>
            <a:t>نخاع العظام</a:t>
          </a:r>
          <a:endParaRPr lang="he-IL" sz="2900" b="1" kern="1200" dirty="0"/>
        </a:p>
      </dsp:txBody>
      <dsp:txXfrm>
        <a:off x="1992626" y="4804477"/>
        <a:ext cx="1554817" cy="1175241"/>
      </dsp:txXfrm>
    </dsp:sp>
    <dsp:sp modelId="{50F74520-82AA-46FC-8979-5F6B59A1C3F1}">
      <dsp:nvSpPr>
        <dsp:cNvPr id="0" name=""/>
        <dsp:cNvSpPr/>
      </dsp:nvSpPr>
      <dsp:spPr>
        <a:xfrm>
          <a:off x="4271747" y="4436377"/>
          <a:ext cx="1605629" cy="127756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D604330-47EB-4C00-AE7D-833837856A6E}">
      <dsp:nvSpPr>
        <dsp:cNvPr id="0" name=""/>
        <dsp:cNvSpPr/>
      </dsp:nvSpPr>
      <dsp:spPr>
        <a:xfrm>
          <a:off x="4605224" y="4753179"/>
          <a:ext cx="1605629" cy="127756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1">
            <a:lnSpc>
              <a:spcPct val="90000"/>
            </a:lnSpc>
            <a:spcBef>
              <a:spcPct val="0"/>
            </a:spcBef>
            <a:spcAft>
              <a:spcPct val="35000"/>
            </a:spcAft>
          </a:pPr>
          <a:r>
            <a:rPr lang="ar-JO" sz="2900" b="1" kern="1200" dirty="0" smtClean="0"/>
            <a:t>الدماغ</a:t>
          </a:r>
          <a:endParaRPr lang="he-IL" sz="2900" b="1" kern="1200" dirty="0"/>
        </a:p>
      </dsp:txBody>
      <dsp:txXfrm>
        <a:off x="4605224" y="4753179"/>
        <a:ext cx="1605629" cy="127756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pPr>
              <a:defRPr/>
            </a:pPr>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pPr>
              <a:defRPr/>
            </a:pPr>
            <a:fld id="{35ECD03C-F5F7-4772-8307-068A7D2928AE}" type="datetimeFigureOut">
              <a:rPr lang="he-IL"/>
              <a:pPr>
                <a:defRPr/>
              </a:pPr>
              <a:t>י"ד/כסלו/תשע"ה</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he-IL" noProof="0" smtClean="0"/>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he-IL" noProof="0" smtClean="0"/>
              <a:t>לחץ כדי לערוך סגנונות טקסט של תבנית בסיס</a:t>
            </a:r>
          </a:p>
          <a:p>
            <a:pPr lvl="1"/>
            <a:r>
              <a:rPr lang="he-IL" noProof="0" smtClean="0"/>
              <a:t>רמה שנייה</a:t>
            </a:r>
          </a:p>
          <a:p>
            <a:pPr lvl="2"/>
            <a:r>
              <a:rPr lang="he-IL" noProof="0" smtClean="0"/>
              <a:t>רמה שלישית</a:t>
            </a:r>
          </a:p>
          <a:p>
            <a:pPr lvl="3"/>
            <a:r>
              <a:rPr lang="he-IL" noProof="0" smtClean="0"/>
              <a:t>רמה רביעית</a:t>
            </a:r>
          </a:p>
          <a:p>
            <a:pPr lvl="4"/>
            <a:r>
              <a:rPr lang="he-IL" noProof="0" smtClean="0"/>
              <a:t>רמה חמישית</a:t>
            </a:r>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pPr>
              <a:defRPr/>
            </a:pPr>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pPr>
              <a:defRPr/>
            </a:pPr>
            <a:fld id="{1080F19A-EA72-4084-9DEA-C3E414F1D932}" type="slidenum">
              <a:rPr lang="he-IL"/>
              <a:pPr>
                <a:defRPr/>
              </a:pPr>
              <a:t>‹#›</a:t>
            </a:fld>
            <a:endParaRPr lang="he-IL"/>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F66D1F8-A8B4-47FF-95B8-23705E29A0EF}" type="slidenum">
              <a:rPr lang="en-US" smtClean="0">
                <a:solidFill>
                  <a:srgbClr val="000000"/>
                </a:solidFill>
              </a:rPr>
              <a:pPr/>
              <a:t>4</a:t>
            </a:fld>
            <a:endParaRPr lang="en-US" smtClean="0">
              <a:solidFill>
                <a:srgbClr val="000000"/>
              </a:solidFill>
            </a:endParaRPr>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C61B5AA-51AE-413A-B25A-710CF7299F04}" type="slidenum">
              <a:rPr lang="en-US" smtClean="0">
                <a:solidFill>
                  <a:srgbClr val="000000"/>
                </a:solidFill>
              </a:rPr>
              <a:pPr/>
              <a:t>5</a:t>
            </a:fld>
            <a:endParaRPr lang="en-US" smtClean="0">
              <a:solidFill>
                <a:srgbClr val="000000"/>
              </a:solidFill>
            </a:endParaRPr>
          </a:p>
        </p:txBody>
      </p:sp>
      <p:sp>
        <p:nvSpPr>
          <p:cNvPr id="532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81F79A6-CE28-434C-BCA6-E618D7338393}" type="slidenum">
              <a:rPr lang="en-US" smtClean="0">
                <a:solidFill>
                  <a:srgbClr val="000000"/>
                </a:solidFill>
              </a:rPr>
              <a:pPr/>
              <a:t>6</a:t>
            </a:fld>
            <a:endParaRPr lang="en-US" smtClean="0">
              <a:solidFill>
                <a:srgbClr val="000000"/>
              </a:solidFill>
            </a:endParaRPr>
          </a:p>
        </p:txBody>
      </p:sp>
      <p:sp>
        <p:nvSpPr>
          <p:cNvPr id="542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C8F68FD-963C-4881-8246-CE34AEB1B026}" type="slidenum">
              <a:rPr lang="en-US" smtClean="0">
                <a:solidFill>
                  <a:srgbClr val="000000"/>
                </a:solidFill>
              </a:rPr>
              <a:pPr/>
              <a:t>7</a:t>
            </a:fld>
            <a:endParaRPr lang="en-US" smtClean="0">
              <a:solidFill>
                <a:srgbClr val="000000"/>
              </a:solidFill>
            </a:endParaRPr>
          </a:p>
        </p:txBody>
      </p:sp>
      <p:sp>
        <p:nvSpPr>
          <p:cNvPr id="552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3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4CD9339-E87A-400E-82B0-F6CB1D9A5CF0}" type="slidenum">
              <a:rPr lang="en-US" smtClean="0">
                <a:solidFill>
                  <a:srgbClr val="000000"/>
                </a:solidFill>
              </a:rPr>
              <a:pPr/>
              <a:t>9</a:t>
            </a:fld>
            <a:endParaRPr lang="en-US" smtClean="0">
              <a:solidFill>
                <a:srgbClr val="000000"/>
              </a:solidFill>
            </a:endParaRPr>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DFB2B1-6D65-4543-91F0-1D3964C4F709}" type="slidenum">
              <a:rPr lang="en-US" smtClean="0">
                <a:solidFill>
                  <a:srgbClr val="000000"/>
                </a:solidFill>
              </a:rPr>
              <a:pPr/>
              <a:t>10</a:t>
            </a:fld>
            <a:endParaRPr lang="en-US" smtClean="0">
              <a:solidFill>
                <a:srgbClr val="000000"/>
              </a:solidFill>
            </a:endParaRPr>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7D21BD4-F1EA-4BDC-936D-6F66AF4C011A}" type="slidenum">
              <a:rPr lang="en-US" smtClean="0">
                <a:solidFill>
                  <a:srgbClr val="000000"/>
                </a:solidFill>
              </a:rPr>
              <a:pPr/>
              <a:t>12</a:t>
            </a:fld>
            <a:endParaRPr lang="en-US" smtClean="0">
              <a:solidFill>
                <a:srgbClr val="000000"/>
              </a:solidFill>
            </a:endParaRPr>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215A2A0-F369-40BF-9333-C95AED0C6E81}" type="slidenum">
              <a:rPr lang="en-US" smtClean="0">
                <a:solidFill>
                  <a:srgbClr val="000000"/>
                </a:solidFill>
              </a:rPr>
              <a:pPr/>
              <a:t>13</a:t>
            </a:fld>
            <a:endParaRPr lang="en-US" smtClean="0">
              <a:solidFill>
                <a:srgbClr val="000000"/>
              </a:solidFill>
            </a:endParaRPr>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rtl="0"/>
              <a:endParaRPr kumimoji="1" lang="en-US" sz="240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rtl="0"/>
              <a:endParaRPr kumimoji="1" lang="en-US" sz="240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he-IL"/>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he-IL"/>
            </a:p>
          </p:txBody>
        </p:sp>
      </p:grpSp>
      <p:sp>
        <p:nvSpPr>
          <p:cNvPr id="3482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pPr lvl="0"/>
            <a:r>
              <a:rPr lang="ar-SA" noProof="0" smtClean="0"/>
              <a:t>انقر لتحرير نمط العنوان الثانوي الرئيسي</a:t>
            </a:r>
          </a:p>
        </p:txBody>
      </p:sp>
      <p:sp>
        <p:nvSpPr>
          <p:cNvPr id="3482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pPr lvl="0"/>
            <a:r>
              <a:rPr lang="ar-SA" noProof="0" smtClean="0"/>
              <a:t>انقر لتحرير نمط العنوان الرئيسي</a:t>
            </a:r>
          </a:p>
        </p:txBody>
      </p:sp>
      <p:sp>
        <p:nvSpPr>
          <p:cNvPr id="10" name="Rectangle 9"/>
          <p:cNvSpPr>
            <a:spLocks noGrp="1" noChangeArrowheads="1"/>
          </p:cNvSpPr>
          <p:nvPr>
            <p:ph type="dt" sz="quarter"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defRPr>
                <a:solidFill>
                  <a:schemeClr val="bg1"/>
                </a:solidFill>
              </a:defRPr>
            </a:lvl1pPr>
          </a:lstStyle>
          <a:p>
            <a:pPr>
              <a:defRPr/>
            </a:pPr>
            <a:endParaRPr lang="en-US"/>
          </a:p>
        </p:txBody>
      </p:sp>
      <p:sp>
        <p:nvSpPr>
          <p:cNvPr id="11" name="Rectangle 10"/>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r">
              <a:defRPr/>
            </a:lvl1pPr>
          </a:lstStyle>
          <a:p>
            <a:pPr>
              <a:defRPr/>
            </a:pPr>
            <a:endParaRPr lang="en-US"/>
          </a:p>
        </p:txBody>
      </p:sp>
      <p:sp>
        <p:nvSpPr>
          <p:cNvPr id="12" name="Rectangle 11"/>
          <p:cNvSpPr>
            <a:spLocks noGrp="1" noChangeArrowheads="1"/>
          </p:cNvSpPr>
          <p:nvPr>
            <p:ph type="sldNum" sz="quarter" idx="12"/>
          </p:nvPr>
        </p:nvSpPr>
        <p:spPr>
          <a:xfrm>
            <a:off x="76200" y="6248400"/>
            <a:ext cx="587375" cy="488950"/>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0"/>
          <a:lstStyle>
            <a:lvl1pPr>
              <a:defRPr/>
            </a:lvl1pPr>
          </a:lstStyle>
          <a:p>
            <a:pPr>
              <a:defRPr/>
            </a:pPr>
            <a:fld id="{08394EF9-F6C4-4489-A058-0CFA17E264C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89AA0F60-855C-435E-83E8-1F8761562A9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705600" y="762000"/>
            <a:ext cx="1981200" cy="532447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762000" y="762000"/>
            <a:ext cx="5791200" cy="532447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1698DBC3-C598-4813-BD81-78926D90FF0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כותרת, טקסט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762000" y="762000"/>
            <a:ext cx="7924800" cy="1143000"/>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sz="half" idx="1"/>
          </p:nvPr>
        </p:nvSpPr>
        <p:spPr>
          <a:xfrm>
            <a:off x="838200" y="2362200"/>
            <a:ext cx="3770313" cy="3724275"/>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760913" y="2362200"/>
            <a:ext cx="3770312" cy="3724275"/>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980C642-7651-422D-8107-B942FE26516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he-IL" smtClean="0"/>
              <a:t>לחץ כדי לערוך סגנון כותרת משנה של תבנית בסיס</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D22C66-9812-43A8-828E-93C1B3A4D48D}"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D089562-7B6F-48E9-8C27-91EA1F636697}"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e-IL" smtClean="0"/>
              <a:t>לחץ כדי לערוך סגנונות טקסט של תבנית בסיס</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253E1A1-923E-4CCB-96AE-4D4FA400C5A2}"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4E29B98-5BFB-495A-8B1B-E311DA3934C5}"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74A6656-7DE6-438F-AC2F-B78501B7721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5B07772-68EF-4D8F-9AA7-65E0C17CB1FB}"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EF02DCF-D1DF-4DA5-AE23-FEEAD8901D6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9B58993B-6470-4043-BD64-138F5E62A1C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F32E104-2666-4A7E-8DE7-2564D5CAF87B}"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smtClean="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4C86084-366F-44CB-883A-C26A8B0BD80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3D6F2CF-D6E6-459A-BC67-F71D5B579079}"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E0B5858-6096-40E9-AB25-4D353E9EE22E}"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תוכן">
    <p:spTree>
      <p:nvGrpSpPr>
        <p:cNvPr id="1" name=""/>
        <p:cNvGrpSpPr/>
        <p:nvPr/>
      </p:nvGrpSpPr>
      <p:grpSpPr>
        <a:xfrm>
          <a:off x="0" y="0"/>
          <a:ext cx="0" cy="0"/>
          <a:chOff x="0" y="0"/>
          <a:chExt cx="0" cy="0"/>
        </a:xfrm>
      </p:grpSpPr>
      <p:sp>
        <p:nvSpPr>
          <p:cNvPr id="2" name="מציין מיקום תוכן 1"/>
          <p:cNvSpPr>
            <a:spLocks noGrp="1"/>
          </p:cNvSpPr>
          <p:nvPr>
            <p:ph/>
          </p:nvPr>
        </p:nvSpPr>
        <p:spPr>
          <a:xfrm>
            <a:off x="457200" y="274638"/>
            <a:ext cx="8229600" cy="5851525"/>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62675B2-84ED-4822-8942-1E5F98E9BDC7}"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p:spPr>
        <p:txBody>
          <a:bodyPr/>
          <a:lstStyle/>
          <a:p>
            <a:endParaRPr lang="he-IL"/>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7" name="Oval 10"/>
            <p:cNvSpPr>
              <a:spLocks noChangeArrowheads="1"/>
            </p:cNvSpPr>
            <p:nvPr/>
          </p:nvSpPr>
          <p:spPr bwMode="auto">
            <a:xfrm>
              <a:off x="4883" y="1885"/>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8" name="Oval 11"/>
            <p:cNvSpPr>
              <a:spLocks noChangeArrowheads="1"/>
            </p:cNvSpPr>
            <p:nvPr/>
          </p:nvSpPr>
          <p:spPr bwMode="auto">
            <a:xfrm>
              <a:off x="5062" y="1885"/>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9" name="Oval 12"/>
            <p:cNvSpPr>
              <a:spLocks noChangeArrowheads="1"/>
            </p:cNvSpPr>
            <p:nvPr/>
          </p:nvSpPr>
          <p:spPr bwMode="auto">
            <a:xfrm>
              <a:off x="4704" y="2064"/>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10" name="Oval 13"/>
            <p:cNvSpPr>
              <a:spLocks noChangeArrowheads="1"/>
            </p:cNvSpPr>
            <p:nvPr/>
          </p:nvSpPr>
          <p:spPr bwMode="auto">
            <a:xfrm>
              <a:off x="4883" y="2064"/>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11" name="Oval 14"/>
            <p:cNvSpPr>
              <a:spLocks noChangeArrowheads="1"/>
            </p:cNvSpPr>
            <p:nvPr/>
          </p:nvSpPr>
          <p:spPr bwMode="auto">
            <a:xfrm>
              <a:off x="5062" y="2064"/>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12" name="Oval 15"/>
            <p:cNvSpPr>
              <a:spLocks noChangeArrowheads="1"/>
            </p:cNvSpPr>
            <p:nvPr/>
          </p:nvSpPr>
          <p:spPr bwMode="auto">
            <a:xfrm>
              <a:off x="5241" y="2064"/>
              <a:ext cx="127" cy="127"/>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13" name="Oval 16"/>
            <p:cNvSpPr>
              <a:spLocks noChangeArrowheads="1"/>
            </p:cNvSpPr>
            <p:nvPr/>
          </p:nvSpPr>
          <p:spPr bwMode="auto">
            <a:xfrm>
              <a:off x="4704" y="2243"/>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14" name="Oval 17"/>
            <p:cNvSpPr>
              <a:spLocks noChangeArrowheads="1"/>
            </p:cNvSpPr>
            <p:nvPr/>
          </p:nvSpPr>
          <p:spPr bwMode="auto">
            <a:xfrm>
              <a:off x="4883" y="2243"/>
              <a:ext cx="127" cy="127"/>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15" name="Oval 18"/>
            <p:cNvSpPr>
              <a:spLocks noChangeArrowheads="1"/>
            </p:cNvSpPr>
            <p:nvPr/>
          </p:nvSpPr>
          <p:spPr bwMode="auto">
            <a:xfrm>
              <a:off x="5062" y="2243"/>
              <a:ext cx="127" cy="127"/>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16" name="Oval 19"/>
            <p:cNvSpPr>
              <a:spLocks noChangeArrowheads="1"/>
            </p:cNvSpPr>
            <p:nvPr/>
          </p:nvSpPr>
          <p:spPr bwMode="auto">
            <a:xfrm>
              <a:off x="5241" y="2243"/>
              <a:ext cx="127" cy="127"/>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17" name="Oval 20"/>
            <p:cNvSpPr>
              <a:spLocks noChangeArrowheads="1"/>
            </p:cNvSpPr>
            <p:nvPr/>
          </p:nvSpPr>
          <p:spPr bwMode="auto">
            <a:xfrm>
              <a:off x="5420" y="2243"/>
              <a:ext cx="127" cy="127"/>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18" name="Oval 21"/>
            <p:cNvSpPr>
              <a:spLocks noChangeArrowheads="1"/>
            </p:cNvSpPr>
            <p:nvPr/>
          </p:nvSpPr>
          <p:spPr bwMode="auto">
            <a:xfrm>
              <a:off x="4704" y="2421"/>
              <a:ext cx="127" cy="128"/>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19" name="Oval 22"/>
            <p:cNvSpPr>
              <a:spLocks noChangeArrowheads="1"/>
            </p:cNvSpPr>
            <p:nvPr/>
          </p:nvSpPr>
          <p:spPr bwMode="auto">
            <a:xfrm>
              <a:off x="4883" y="2421"/>
              <a:ext cx="127" cy="128"/>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20" name="Oval 23"/>
            <p:cNvSpPr>
              <a:spLocks noChangeArrowheads="1"/>
            </p:cNvSpPr>
            <p:nvPr/>
          </p:nvSpPr>
          <p:spPr bwMode="auto">
            <a:xfrm>
              <a:off x="5062" y="2421"/>
              <a:ext cx="127" cy="128"/>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21" name="Oval 24"/>
            <p:cNvSpPr>
              <a:spLocks noChangeArrowheads="1"/>
            </p:cNvSpPr>
            <p:nvPr/>
          </p:nvSpPr>
          <p:spPr bwMode="auto">
            <a:xfrm>
              <a:off x="5241" y="2421"/>
              <a:ext cx="127" cy="128"/>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22" name="Oval 25"/>
            <p:cNvSpPr>
              <a:spLocks noChangeArrowheads="1"/>
            </p:cNvSpPr>
            <p:nvPr/>
          </p:nvSpPr>
          <p:spPr bwMode="auto">
            <a:xfrm>
              <a:off x="4704" y="2600"/>
              <a:ext cx="127" cy="128"/>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23" name="Oval 26"/>
            <p:cNvSpPr>
              <a:spLocks noChangeArrowheads="1"/>
            </p:cNvSpPr>
            <p:nvPr/>
          </p:nvSpPr>
          <p:spPr bwMode="auto">
            <a:xfrm>
              <a:off x="4883" y="2600"/>
              <a:ext cx="127" cy="128"/>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24" name="Oval 27"/>
            <p:cNvSpPr>
              <a:spLocks noChangeArrowheads="1"/>
            </p:cNvSpPr>
            <p:nvPr/>
          </p:nvSpPr>
          <p:spPr bwMode="auto">
            <a:xfrm>
              <a:off x="5062" y="2600"/>
              <a:ext cx="127" cy="128"/>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25" name="Oval 28"/>
            <p:cNvSpPr>
              <a:spLocks noChangeArrowheads="1"/>
            </p:cNvSpPr>
            <p:nvPr/>
          </p:nvSpPr>
          <p:spPr bwMode="auto">
            <a:xfrm>
              <a:off x="5241" y="2600"/>
              <a:ext cx="127" cy="128"/>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26" name="Oval 29"/>
            <p:cNvSpPr>
              <a:spLocks noChangeArrowheads="1"/>
            </p:cNvSpPr>
            <p:nvPr/>
          </p:nvSpPr>
          <p:spPr bwMode="auto">
            <a:xfrm>
              <a:off x="5420" y="2600"/>
              <a:ext cx="127" cy="128"/>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27" name="Oval 30"/>
            <p:cNvSpPr>
              <a:spLocks noChangeArrowheads="1"/>
            </p:cNvSpPr>
            <p:nvPr/>
          </p:nvSpPr>
          <p:spPr bwMode="auto">
            <a:xfrm>
              <a:off x="4704" y="2779"/>
              <a:ext cx="127" cy="127"/>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28" name="Oval 31"/>
            <p:cNvSpPr>
              <a:spLocks noChangeArrowheads="1"/>
            </p:cNvSpPr>
            <p:nvPr/>
          </p:nvSpPr>
          <p:spPr bwMode="auto">
            <a:xfrm>
              <a:off x="4883" y="2779"/>
              <a:ext cx="127" cy="127"/>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29" name="Oval 32"/>
            <p:cNvSpPr>
              <a:spLocks noChangeArrowheads="1"/>
            </p:cNvSpPr>
            <p:nvPr/>
          </p:nvSpPr>
          <p:spPr bwMode="auto">
            <a:xfrm>
              <a:off x="5062" y="2779"/>
              <a:ext cx="127" cy="127"/>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0" name="Oval 33"/>
            <p:cNvSpPr>
              <a:spLocks noChangeArrowheads="1"/>
            </p:cNvSpPr>
            <p:nvPr/>
          </p:nvSpPr>
          <p:spPr bwMode="auto">
            <a:xfrm>
              <a:off x="5241" y="2779"/>
              <a:ext cx="127" cy="127"/>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1" name="Oval 34"/>
            <p:cNvSpPr>
              <a:spLocks noChangeArrowheads="1"/>
            </p:cNvSpPr>
            <p:nvPr/>
          </p:nvSpPr>
          <p:spPr bwMode="auto">
            <a:xfrm>
              <a:off x="4704" y="2958"/>
              <a:ext cx="127" cy="127"/>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2" name="Oval 35"/>
            <p:cNvSpPr>
              <a:spLocks noChangeArrowheads="1"/>
            </p:cNvSpPr>
            <p:nvPr/>
          </p:nvSpPr>
          <p:spPr bwMode="auto">
            <a:xfrm>
              <a:off x="4883" y="2958"/>
              <a:ext cx="127" cy="127"/>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3" name="Oval 36"/>
            <p:cNvSpPr>
              <a:spLocks noChangeArrowheads="1"/>
            </p:cNvSpPr>
            <p:nvPr/>
          </p:nvSpPr>
          <p:spPr bwMode="auto">
            <a:xfrm>
              <a:off x="5062" y="2958"/>
              <a:ext cx="127" cy="127"/>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4" name="Oval 37"/>
            <p:cNvSpPr>
              <a:spLocks noChangeArrowheads="1"/>
            </p:cNvSpPr>
            <p:nvPr/>
          </p:nvSpPr>
          <p:spPr bwMode="auto">
            <a:xfrm>
              <a:off x="5241" y="2958"/>
              <a:ext cx="127" cy="127"/>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5" name="Oval 38"/>
            <p:cNvSpPr>
              <a:spLocks noChangeArrowheads="1"/>
            </p:cNvSpPr>
            <p:nvPr/>
          </p:nvSpPr>
          <p:spPr bwMode="auto">
            <a:xfrm>
              <a:off x="4883" y="3137"/>
              <a:ext cx="127" cy="127"/>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6" name="Oval 39"/>
            <p:cNvSpPr>
              <a:spLocks noChangeArrowheads="1"/>
            </p:cNvSpPr>
            <p:nvPr/>
          </p:nvSpPr>
          <p:spPr bwMode="auto">
            <a:xfrm>
              <a:off x="5241" y="3137"/>
              <a:ext cx="127" cy="127"/>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p:spPr>
        <p:txBody>
          <a:bodyPr/>
          <a:lstStyle/>
          <a:p>
            <a:endParaRPr lang="he-IL"/>
          </a:p>
        </p:txBody>
      </p:sp>
      <p:sp>
        <p:nvSpPr>
          <p:cNvPr id="145411"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smtClean="0"/>
              <a:t>Click to edit Master title style</a:t>
            </a:r>
          </a:p>
        </p:txBody>
      </p:sp>
      <p:sp>
        <p:nvSpPr>
          <p:cNvPr id="145412" name="Rectangle 4"/>
          <p:cNvSpPr>
            <a:spLocks noGrp="1" noChangeArrowheads="1"/>
          </p:cNvSpPr>
          <p:nvPr>
            <p:ph type="subTitle" idx="1"/>
          </p:nvPr>
        </p:nvSpPr>
        <p:spPr>
          <a:xfrm>
            <a:off x="849313" y="3049588"/>
            <a:ext cx="6248400" cy="2362200"/>
          </a:xfrm>
        </p:spPr>
        <p:txBody>
          <a:bodyPr/>
          <a:lstStyle>
            <a:lvl1pPr marL="0" indent="0" algn="r">
              <a:buFont typeface="Wingdings" pitchFamily="2" charset="2"/>
              <a:buNone/>
              <a:defRPr sz="3200"/>
            </a:lvl1pPr>
          </a:lstStyle>
          <a:p>
            <a:pPr lvl="0"/>
            <a:r>
              <a:rPr lang="en-US" altLang="en-US" noProof="0" smtClean="0"/>
              <a:t>Click to edit Master subtitle style</a:t>
            </a:r>
          </a:p>
        </p:txBody>
      </p:sp>
      <p:sp>
        <p:nvSpPr>
          <p:cNvPr id="38" name="Rectangle 5"/>
          <p:cNvSpPr>
            <a:spLocks noGrp="1" noChangeArrowheads="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39" name="Rectangle 6"/>
          <p:cNvSpPr>
            <a:spLocks noGrp="1" noChangeArrowheads="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40" name="Rectangle 7"/>
          <p:cNvSpPr>
            <a:spLocks noGrp="1" noChangeArrowheads="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1E1CE827-1D9C-4C1A-844A-DFBD901F57F5}" type="slidenum">
              <a:rPr lang="en-US" altLang="en-US"/>
              <a:pPr>
                <a:defRPr/>
              </a:pPr>
              <a:t>‹#›</a:t>
            </a:fld>
            <a:endParaRPr lang="en-US"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5" name="מציין מיקום של כותרת תחתונה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6" name="מציין מיקום של מספר שקופית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24CCC79A-EADD-4C29-809F-BF70DF348D2A}" type="slidenum">
              <a:rPr lang="en-US" altLang="en-US"/>
              <a:pPr>
                <a:defRPr/>
              </a:pPr>
              <a:t>‹#›</a:t>
            </a:fld>
            <a:endParaRPr lang="en-US"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5" name="מציין מיקום של כותרת תחתונה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6" name="מציין מיקום של מספר שקופית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E8FF7C60-DED4-4D65-A926-1877B9448CE0}" type="slidenum">
              <a:rPr lang="en-US" altLang="en-US"/>
              <a:pPr>
                <a:defRPr/>
              </a:pPr>
              <a:t>‹#›</a:t>
            </a:fld>
            <a:endParaRPr lang="en-US"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6" name="מציין מיקום של כותרת תחתונה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7" name="מציין מיקום של מספר שקופית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1E4DAC22-5501-4752-ACE5-91305106CC58}" type="slidenum">
              <a:rPr lang="en-US" altLang="en-US"/>
              <a:pPr>
                <a:defRPr/>
              </a:pPr>
              <a:t>‹#›</a:t>
            </a:fld>
            <a:endParaRPr lang="en-US"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8" name="מציין מיקום של כותרת תחתונה 7"/>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9" name="מציין מיקום של מספר שקופית 8"/>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1390BBA5-C8F6-431D-A165-44B95A9AE2F3}"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e-IL" smtClean="0"/>
              <a:t>לחץ כדי לערוך סגנונות טקסט של תבנית בסיס</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7C70BD80-0B4F-48E5-80DD-1EEE262C1241}"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4" name="מציין מיקום של כותרת תחתונה 3"/>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5" name="מציין מיקום של מספר שקופית 4"/>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7018D23D-B69D-40F9-8071-68FA01D38F93}" type="slidenum">
              <a:rPr lang="en-US" altLang="en-US"/>
              <a:pPr>
                <a:defRPr/>
              </a:pPr>
              <a:t>‹#›</a:t>
            </a:fld>
            <a:endParaRPr lang="en-US"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3" name="מציין מיקום של כותרת תחתונה 2"/>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4" name="מציין מיקום של מספר שקופית 3"/>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F9E8F096-D1AA-4BF8-8DE4-FD360AE8FC08}" type="slidenum">
              <a:rPr lang="en-US" altLang="en-US"/>
              <a:pPr>
                <a:defRPr/>
              </a:pPr>
              <a:t>‹#›</a:t>
            </a:fld>
            <a:endParaRPr lang="en-US"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6" name="מציין מיקום של כותרת תחתונה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7" name="מציין מיקום של מספר שקופית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A764286B-C1AB-485A-B1D9-BB593F8BFBDC}" type="slidenum">
              <a:rPr lang="en-US" altLang="en-US"/>
              <a:pPr>
                <a:defRPr/>
              </a:pPr>
              <a:t>‹#›</a:t>
            </a:fld>
            <a:endParaRPr lang="en-US"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smtClean="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6" name="מציין מיקום של כותרת תחתונה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7" name="מציין מיקום של מספר שקופית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5817877C-3BD1-442E-A1D9-F7B0C4E7FDE1}" type="slidenum">
              <a:rPr lang="en-US" altLang="en-US"/>
              <a:pPr>
                <a:defRPr/>
              </a:pPr>
              <a:t>‹#›</a:t>
            </a:fld>
            <a:endParaRPr lang="en-US"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5" name="מציין מיקום של כותרת תחתונה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6" name="מציין מיקום של מספר שקופית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94675B96-D2DC-4894-8852-75EFEF016CBE}" type="slidenum">
              <a:rPr lang="en-US" altLang="en-US"/>
              <a:pPr>
                <a:defRPr/>
              </a:pPr>
              <a:t>‹#›</a:t>
            </a:fld>
            <a:endParaRPr lang="en-US"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122238"/>
            <a:ext cx="2057400" cy="6008687"/>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122238"/>
            <a:ext cx="6019800" cy="6008687"/>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5" name="מציין מיקום של כותרת תחתונה 4"/>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6" name="מציין מיקום של מספר שקופית 5"/>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AFB65FCC-3B13-4EA9-98D9-EB54BCFCABB9}" type="slidenum">
              <a:rPr lang="en-US" altLang="en-US"/>
              <a:pPr>
                <a:defRPr/>
              </a:pPr>
              <a:t>‹#›</a:t>
            </a:fld>
            <a:endParaRPr lang="en-US"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כותרת, טקסט ותוכן">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122238"/>
            <a:ext cx="7543800" cy="1295400"/>
          </a:xfrm>
        </p:spPr>
        <p:txBody>
          <a:bodyPr/>
          <a:lstStyle/>
          <a:p>
            <a:r>
              <a:rPr lang="he-IL" smtClean="0"/>
              <a:t>לחץ כדי לערוך סגנון כותרת של תבנית בסיס</a:t>
            </a:r>
            <a:endParaRPr lang="he-IL"/>
          </a:p>
        </p:txBody>
      </p:sp>
      <p:sp>
        <p:nvSpPr>
          <p:cNvPr id="3" name="מציין מיקום טקסט 2"/>
          <p:cNvSpPr>
            <a:spLocks noGrp="1"/>
          </p:cNvSpPr>
          <p:nvPr>
            <p:ph type="body" sz="half" idx="1"/>
          </p:nvPr>
        </p:nvSpPr>
        <p:spPr>
          <a:xfrm>
            <a:off x="457200" y="1719263"/>
            <a:ext cx="4038600" cy="4411662"/>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719263"/>
            <a:ext cx="4038600" cy="4411662"/>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algn="ctr" rtl="1">
              <a:defRPr/>
            </a:lvl1pPr>
          </a:lstStyle>
          <a:p>
            <a:pPr>
              <a:defRPr/>
            </a:pPr>
            <a:endParaRPr lang="en-US" altLang="en-US"/>
          </a:p>
        </p:txBody>
      </p:sp>
      <p:sp>
        <p:nvSpPr>
          <p:cNvPr id="6" name="מציין מיקום של כותרת תחתונה 5"/>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endParaRPr lang="en-US" altLang="en-US"/>
          </a:p>
        </p:txBody>
      </p:sp>
      <p:sp>
        <p:nvSpPr>
          <p:cNvPr id="7" name="מציין מיקום של מספר שקופית 6"/>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rtl="1">
              <a:defRPr/>
            </a:lvl1pPr>
          </a:lstStyle>
          <a:p>
            <a:pPr>
              <a:defRPr/>
            </a:pPr>
            <a:fld id="{15DDD6F4-0059-4CAB-A139-AE5B60B001BD}"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7D5C2D5-912D-4262-8D94-29A4DA2FA23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4638"/>
            <a:ext cx="8229600" cy="1143000"/>
          </a:xfrm>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E9D50847-C0E1-48EE-8606-D5973AFDDB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64482F05-EB34-409A-BC2F-386904E1704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72AC0412-5D0D-4224-AD34-C719AAB3EF3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4763EC1C-8182-4CE6-8AA0-CEE824F1903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smtClean="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57177013-569C-41B2-8EDD-A5C1D3887CD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620000" cy="6858000"/>
            <a:chOff x="0" y="0"/>
            <a:chExt cx="4800" cy="4320"/>
          </a:xfrm>
        </p:grpSpPr>
        <p:grpSp>
          <p:nvGrpSpPr>
            <p:cNvPr id="1032" name="Group 3"/>
            <p:cNvGrpSpPr>
              <a:grpSpLocks/>
            </p:cNvGrpSpPr>
            <p:nvPr userDrawn="1"/>
          </p:nvGrpSpPr>
          <p:grpSpPr bwMode="auto">
            <a:xfrm>
              <a:off x="0" y="0"/>
              <a:ext cx="2016" cy="4320"/>
              <a:chOff x="0" y="0"/>
              <a:chExt cx="2016" cy="4320"/>
            </a:xfrm>
          </p:grpSpPr>
          <p:sp>
            <p:nvSpPr>
              <p:cNvPr id="10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he-IL"/>
              </a:p>
            </p:txBody>
          </p:sp>
          <p:sp>
            <p:nvSpPr>
              <p:cNvPr id="1037" name="Freeform 5"/>
              <p:cNvSpPr>
                <a:spLocks/>
              </p:cNvSpPr>
              <p:nvPr userDrawn="1"/>
            </p:nvSpPr>
            <p:spPr bwMode="auto">
              <a:xfrm>
                <a:off x="288" y="0"/>
                <a:ext cx="1728" cy="735"/>
              </a:xfrm>
              <a:custGeom>
                <a:avLst/>
                <a:gdLst>
                  <a:gd name="T0" fmla="*/ 1728 w 1728"/>
                  <a:gd name="T1" fmla="*/ 0 h 735"/>
                  <a:gd name="T2" fmla="*/ 1728 w 1728"/>
                  <a:gd name="T3" fmla="*/ 480 h 735"/>
                  <a:gd name="T4" fmla="*/ 380 w 1728"/>
                  <a:gd name="T5" fmla="*/ 482 h 735"/>
                  <a:gd name="T6" fmla="*/ 354 w 1728"/>
                  <a:gd name="T7" fmla="*/ 480 h 735"/>
                  <a:gd name="T8" fmla="*/ 308 w 1728"/>
                  <a:gd name="T9" fmla="*/ 489 h 735"/>
                  <a:gd name="T10" fmla="*/ 246 w 1728"/>
                  <a:gd name="T11" fmla="*/ 531 h 735"/>
                  <a:gd name="T12" fmla="*/ 206 w 1728"/>
                  <a:gd name="T13" fmla="*/ 597 h 735"/>
                  <a:gd name="T14" fmla="*/ 192 w 1728"/>
                  <a:gd name="T15" fmla="*/ 666 h 735"/>
                  <a:gd name="T16" fmla="*/ 192 w 1728"/>
                  <a:gd name="T17" fmla="*/ 735 h 735"/>
                  <a:gd name="T18" fmla="*/ 0 w 1728"/>
                  <a:gd name="T19" fmla="*/ 735 h 735"/>
                  <a:gd name="T20" fmla="*/ 0 w 1728"/>
                  <a:gd name="T21" fmla="*/ 480 h 735"/>
                  <a:gd name="T22" fmla="*/ 0 w 1728"/>
                  <a:gd name="T23" fmla="*/ 0 h 735"/>
                  <a:gd name="T24" fmla="*/ 1728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he-IL"/>
              </a:p>
            </p:txBody>
          </p:sp>
        </p:grpSp>
        <p:grpSp>
          <p:nvGrpSpPr>
            <p:cNvPr id="1033" name="Group 6"/>
            <p:cNvGrpSpPr>
              <a:grpSpLocks/>
            </p:cNvGrpSpPr>
            <p:nvPr/>
          </p:nvGrpSpPr>
          <p:grpSpPr bwMode="auto">
            <a:xfrm>
              <a:off x="144" y="1248"/>
              <a:ext cx="4656" cy="201"/>
              <a:chOff x="144" y="1248"/>
              <a:chExt cx="4656" cy="201"/>
            </a:xfrm>
          </p:grpSpPr>
          <p:sp>
            <p:nvSpPr>
              <p:cNvPr id="1034"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he-IL"/>
              </a:p>
            </p:txBody>
          </p:sp>
          <p:sp>
            <p:nvSpPr>
              <p:cNvPr id="1035"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he-IL"/>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ar-SA" smtClean="0"/>
              <a:t>انقر لتحرير نمط العنوان الرئيسي</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33803" name="Rectangle 11"/>
          <p:cNvSpPr>
            <a:spLocks noGrp="1" noChangeArrowheads="1"/>
          </p:cNvSpPr>
          <p:nvPr>
            <p:ph type="dt" sz="half" idx="2"/>
          </p:nvPr>
        </p:nvSpPr>
        <p:spPr bwMode="auto">
          <a:xfrm>
            <a:off x="2438400" y="6248400"/>
            <a:ext cx="2130425" cy="474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rtl="0">
              <a:defRPr sz="1400"/>
            </a:lvl1pPr>
          </a:lstStyle>
          <a:p>
            <a:pPr>
              <a:defRPr/>
            </a:pPr>
            <a:endParaRPr lang="en-US"/>
          </a:p>
        </p:txBody>
      </p:sp>
      <p:sp>
        <p:nvSpPr>
          <p:cNvPr id="33804" name="Rectangle 12"/>
          <p:cNvSpPr>
            <a:spLocks noGrp="1" noChangeArrowheads="1"/>
          </p:cNvSpPr>
          <p:nvPr>
            <p:ph type="ftr" sz="quarter" idx="3"/>
          </p:nvPr>
        </p:nvSpPr>
        <p:spPr bwMode="auto">
          <a:xfrm>
            <a:off x="5791200" y="6248400"/>
            <a:ext cx="2897188" cy="4746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rtl="0">
              <a:defRPr sz="1400"/>
            </a:lvl1pPr>
          </a:lstStyle>
          <a:p>
            <a:pPr>
              <a:defRPr/>
            </a:pPr>
            <a:endParaRPr lang="en-US"/>
          </a:p>
        </p:txBody>
      </p:sp>
      <p:sp>
        <p:nvSpPr>
          <p:cNvPr id="33805" name="Rectangle 13"/>
          <p:cNvSpPr>
            <a:spLocks noGrp="1" noChangeArrowheads="1"/>
          </p:cNvSpPr>
          <p:nvPr>
            <p:ph type="sldNum" sz="quarter" idx="4"/>
          </p:nvPr>
        </p:nvSpPr>
        <p:spPr bwMode="auto">
          <a:xfrm>
            <a:off x="84138" y="6242050"/>
            <a:ext cx="587375" cy="488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l" rtl="0">
              <a:defRPr sz="2600" b="1">
                <a:solidFill>
                  <a:schemeClr val="bg1"/>
                </a:solidFill>
              </a:defRPr>
            </a:lvl1pPr>
          </a:lstStyle>
          <a:p>
            <a:pPr>
              <a:defRPr/>
            </a:pPr>
            <a:fld id="{247A3F7D-773E-45D1-A793-959FBADB5D2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28"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Lst>
  <p:txStyles>
    <p:titleStyle>
      <a:lvl1pPr algn="l" rtl="1" eaLnBrk="0" fontAlgn="base" hangingPunct="0">
        <a:lnSpc>
          <a:spcPct val="90000"/>
        </a:lnSpc>
        <a:spcBef>
          <a:spcPct val="0"/>
        </a:spcBef>
        <a:spcAft>
          <a:spcPct val="0"/>
        </a:spcAft>
        <a:defRPr sz="3600" b="1">
          <a:solidFill>
            <a:schemeClr val="tx2"/>
          </a:solidFill>
          <a:latin typeface="+mj-lt"/>
          <a:ea typeface="+mj-ea"/>
          <a:cs typeface="Arial" pitchFamily="34" charset="0"/>
        </a:defRPr>
      </a:lvl1pPr>
      <a:lvl2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2pPr>
      <a:lvl3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3pPr>
      <a:lvl4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4pPr>
      <a:lvl5pPr algn="l" rtl="1" eaLnBrk="0" fontAlgn="base" hangingPunct="0">
        <a:lnSpc>
          <a:spcPct val="90000"/>
        </a:lnSpc>
        <a:spcBef>
          <a:spcPct val="0"/>
        </a:spcBef>
        <a:spcAft>
          <a:spcPct val="0"/>
        </a:spcAft>
        <a:defRPr sz="3600" b="1">
          <a:solidFill>
            <a:schemeClr val="tx2"/>
          </a:solidFill>
          <a:latin typeface="Arial" pitchFamily="34" charset="0"/>
          <a:cs typeface="Arial" pitchFamily="34" charset="0"/>
        </a:defRPr>
      </a:lvl5pPr>
      <a:lvl6pPr marL="457200" algn="l" rtl="1" fontAlgn="base">
        <a:lnSpc>
          <a:spcPct val="90000"/>
        </a:lnSpc>
        <a:spcBef>
          <a:spcPct val="0"/>
        </a:spcBef>
        <a:spcAft>
          <a:spcPct val="0"/>
        </a:spcAft>
        <a:defRPr sz="3600" b="1">
          <a:solidFill>
            <a:schemeClr val="tx2"/>
          </a:solidFill>
          <a:latin typeface="Arial" pitchFamily="34" charset="0"/>
          <a:cs typeface="Times New Roman (Arabic)" charset="-78"/>
        </a:defRPr>
      </a:lvl6pPr>
      <a:lvl7pPr marL="914400" algn="l" rtl="1" fontAlgn="base">
        <a:lnSpc>
          <a:spcPct val="90000"/>
        </a:lnSpc>
        <a:spcBef>
          <a:spcPct val="0"/>
        </a:spcBef>
        <a:spcAft>
          <a:spcPct val="0"/>
        </a:spcAft>
        <a:defRPr sz="3600" b="1">
          <a:solidFill>
            <a:schemeClr val="tx2"/>
          </a:solidFill>
          <a:latin typeface="Arial" pitchFamily="34" charset="0"/>
          <a:cs typeface="Times New Roman (Arabic)" charset="-78"/>
        </a:defRPr>
      </a:lvl7pPr>
      <a:lvl8pPr marL="1371600" algn="l" rtl="1" fontAlgn="base">
        <a:lnSpc>
          <a:spcPct val="90000"/>
        </a:lnSpc>
        <a:spcBef>
          <a:spcPct val="0"/>
        </a:spcBef>
        <a:spcAft>
          <a:spcPct val="0"/>
        </a:spcAft>
        <a:defRPr sz="3600" b="1">
          <a:solidFill>
            <a:schemeClr val="tx2"/>
          </a:solidFill>
          <a:latin typeface="Arial" pitchFamily="34" charset="0"/>
          <a:cs typeface="Times New Roman (Arabic)" charset="-78"/>
        </a:defRPr>
      </a:lvl8pPr>
      <a:lvl9pPr marL="1828800" algn="l" rtl="1" fontAlgn="base">
        <a:lnSpc>
          <a:spcPct val="90000"/>
        </a:lnSpc>
        <a:spcBef>
          <a:spcPct val="0"/>
        </a:spcBef>
        <a:spcAft>
          <a:spcPct val="0"/>
        </a:spcAft>
        <a:defRPr sz="3600" b="1">
          <a:solidFill>
            <a:schemeClr val="tx2"/>
          </a:solidFill>
          <a:latin typeface="Arial" pitchFamily="34" charset="0"/>
          <a:cs typeface="Times New Roman (Arabic)" charset="-78"/>
        </a:defRPr>
      </a:lvl9pPr>
    </p:titleStyle>
    <p:bodyStyle>
      <a:lvl1pPr marL="342900" indent="-342900" algn="r" rtl="1"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Arial" pitchFamily="34" charset="0"/>
        </a:defRPr>
      </a:lvl1pPr>
      <a:lvl2pPr marL="742950" indent="-285750" algn="r" rtl="1" eaLnBrk="0" fontAlgn="base" hangingPunct="0">
        <a:spcBef>
          <a:spcPct val="20000"/>
        </a:spcBef>
        <a:spcAft>
          <a:spcPct val="0"/>
        </a:spcAft>
        <a:buClr>
          <a:schemeClr val="tx1"/>
        </a:buClr>
        <a:buSzPct val="75000"/>
        <a:buChar char="–"/>
        <a:defRPr sz="2400">
          <a:solidFill>
            <a:schemeClr val="tx1"/>
          </a:solidFill>
          <a:latin typeface="+mn-lt"/>
          <a:cs typeface="Arial" pitchFamily="34" charset="0"/>
        </a:defRPr>
      </a:lvl2pPr>
      <a:lvl3pPr marL="1143000" indent="-228600" algn="r" rtl="1"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cs typeface="Arial" pitchFamily="34" charset="0"/>
        </a:defRPr>
      </a:lvl3pPr>
      <a:lvl4pPr marL="1600200" indent="-228600" algn="r" rtl="1" eaLnBrk="0" fontAlgn="base" hangingPunct="0">
        <a:spcBef>
          <a:spcPct val="20000"/>
        </a:spcBef>
        <a:spcAft>
          <a:spcPct val="0"/>
        </a:spcAft>
        <a:buClr>
          <a:schemeClr val="tx1"/>
        </a:buClr>
        <a:buSzPct val="80000"/>
        <a:buChar char="–"/>
        <a:defRPr>
          <a:solidFill>
            <a:schemeClr val="tx1"/>
          </a:solidFill>
          <a:latin typeface="+mn-lt"/>
          <a:cs typeface="Arial" pitchFamily="34" charset="0"/>
        </a:defRPr>
      </a:lvl4pPr>
      <a:lvl5pPr marL="2057400" indent="-228600" algn="r" rtl="1" eaLnBrk="0" fontAlgn="base" hangingPunct="0">
        <a:spcBef>
          <a:spcPct val="20000"/>
        </a:spcBef>
        <a:spcAft>
          <a:spcPct val="0"/>
        </a:spcAft>
        <a:buClr>
          <a:schemeClr val="tx1"/>
        </a:buClr>
        <a:buSzPct val="65000"/>
        <a:buFont typeface="Wingdings" pitchFamily="2" charset="2"/>
        <a:buChar char="l"/>
        <a:defRPr>
          <a:solidFill>
            <a:schemeClr val="tx1"/>
          </a:solidFill>
          <a:latin typeface="+mn-lt"/>
          <a:cs typeface="Arial" pitchFamily="34" charset="0"/>
        </a:defRPr>
      </a:lvl5pPr>
      <a:lvl6pPr marL="25146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Arial" pitchFamily="34" charset="0"/>
        </a:defRPr>
      </a:lvl6pPr>
      <a:lvl7pPr marL="29718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Arial" pitchFamily="34" charset="0"/>
        </a:defRPr>
      </a:lvl7pPr>
      <a:lvl8pPr marL="34290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Arial" pitchFamily="34" charset="0"/>
        </a:defRPr>
      </a:lvl8pPr>
      <a:lvl9pPr marL="3886200" indent="-228600" algn="r" rtl="1" fontAlgn="base">
        <a:spcBef>
          <a:spcPct val="20000"/>
        </a:spcBef>
        <a:spcAft>
          <a:spcPct val="0"/>
        </a:spcAft>
        <a:buClr>
          <a:schemeClr val="tx1"/>
        </a:buClr>
        <a:buSzPct val="65000"/>
        <a:buFont typeface="Wingdings" pitchFamily="2" charset="2"/>
        <a:buChar char="l"/>
        <a:defRPr>
          <a:solidFill>
            <a:schemeClr val="tx1"/>
          </a:solidFill>
          <a:latin typeface="+mn-lt"/>
          <a:cs typeface="Arial" pitchFamily="34" charset="0"/>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58372" name="Rectangle 4"/>
          <p:cNvSpPr>
            <a:spLocks noGrp="1" noChangeArrowheads="1"/>
          </p:cNvSpPr>
          <p:nvPr>
            <p:ph type="dt" sz="half" idx="2"/>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endParaRPr lang="en-US"/>
          </a:p>
        </p:txBody>
      </p:sp>
      <p:sp>
        <p:nvSpPr>
          <p:cNvPr id="5837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58374" name="Rectangle 6"/>
          <p:cNvSpPr>
            <a:spLocks noGrp="1" noChangeArrowheads="1"/>
          </p:cNvSpPr>
          <p:nvPr>
            <p:ph type="sldNum" sz="quarter" idx="4"/>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fld id="{210D890F-EABE-4AEC-9028-5D50174F2DD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Lst>
  <p:txStyles>
    <p:titleStyle>
      <a:lvl1pPr algn="ctr" rtl="1" eaLnBrk="0" fontAlgn="base" hangingPunct="0">
        <a:spcBef>
          <a:spcPct val="0"/>
        </a:spcBef>
        <a:spcAft>
          <a:spcPct val="0"/>
        </a:spcAft>
        <a:defRPr sz="4400">
          <a:solidFill>
            <a:schemeClr val="tx2"/>
          </a:solidFill>
          <a:latin typeface="+mj-lt"/>
          <a:ea typeface="+mj-ea"/>
          <a:cs typeface="Arial" pitchFamily="34" charset="0"/>
        </a:defRPr>
      </a:lvl1pPr>
      <a:lvl2pPr algn="ctr" rtl="1" eaLnBrk="0" fontAlgn="base" hangingPunct="0">
        <a:spcBef>
          <a:spcPct val="0"/>
        </a:spcBef>
        <a:spcAft>
          <a:spcPct val="0"/>
        </a:spcAft>
        <a:defRPr sz="4400">
          <a:solidFill>
            <a:schemeClr val="tx2"/>
          </a:solidFill>
          <a:latin typeface="Arial" pitchFamily="34" charset="0"/>
          <a:cs typeface="Arial" pitchFamily="34" charset="0"/>
        </a:defRPr>
      </a:lvl2pPr>
      <a:lvl3pPr algn="ctr" rtl="1" eaLnBrk="0" fontAlgn="base" hangingPunct="0">
        <a:spcBef>
          <a:spcPct val="0"/>
        </a:spcBef>
        <a:spcAft>
          <a:spcPct val="0"/>
        </a:spcAft>
        <a:defRPr sz="4400">
          <a:solidFill>
            <a:schemeClr val="tx2"/>
          </a:solidFill>
          <a:latin typeface="Arial" pitchFamily="34" charset="0"/>
          <a:cs typeface="Arial" pitchFamily="34" charset="0"/>
        </a:defRPr>
      </a:lvl3pPr>
      <a:lvl4pPr algn="ctr" rtl="1" eaLnBrk="0" fontAlgn="base" hangingPunct="0">
        <a:spcBef>
          <a:spcPct val="0"/>
        </a:spcBef>
        <a:spcAft>
          <a:spcPct val="0"/>
        </a:spcAft>
        <a:defRPr sz="4400">
          <a:solidFill>
            <a:schemeClr val="tx2"/>
          </a:solidFill>
          <a:latin typeface="Arial" pitchFamily="34" charset="0"/>
          <a:cs typeface="Arial" pitchFamily="34" charset="0"/>
        </a:defRPr>
      </a:lvl4pPr>
      <a:lvl5pPr algn="ctr" rtl="1"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Times New Roman (Arabic)" charset="-78"/>
        </a:defRPr>
      </a:lvl6pPr>
      <a:lvl7pPr marL="914400" algn="ctr" rtl="1" fontAlgn="base">
        <a:spcBef>
          <a:spcPct val="0"/>
        </a:spcBef>
        <a:spcAft>
          <a:spcPct val="0"/>
        </a:spcAft>
        <a:defRPr sz="4400">
          <a:solidFill>
            <a:schemeClr val="tx2"/>
          </a:solidFill>
          <a:latin typeface="Arial" pitchFamily="34" charset="0"/>
          <a:cs typeface="Times New Roman (Arabic)" charset="-78"/>
        </a:defRPr>
      </a:lvl7pPr>
      <a:lvl8pPr marL="1371600" algn="ctr" rtl="1" fontAlgn="base">
        <a:spcBef>
          <a:spcPct val="0"/>
        </a:spcBef>
        <a:spcAft>
          <a:spcPct val="0"/>
        </a:spcAft>
        <a:defRPr sz="4400">
          <a:solidFill>
            <a:schemeClr val="tx2"/>
          </a:solidFill>
          <a:latin typeface="Arial" pitchFamily="34" charset="0"/>
          <a:cs typeface="Times New Roman (Arabic)" charset="-78"/>
        </a:defRPr>
      </a:lvl8pPr>
      <a:lvl9pPr marL="1828800" algn="ctr" rtl="1" fontAlgn="base">
        <a:spcBef>
          <a:spcPct val="0"/>
        </a:spcBef>
        <a:spcAft>
          <a:spcPct val="0"/>
        </a:spcAft>
        <a:defRPr sz="4400">
          <a:solidFill>
            <a:schemeClr val="tx2"/>
          </a:solidFill>
          <a:latin typeface="Arial" pitchFamily="34" charset="0"/>
          <a:cs typeface="Times New Roman (Arabic)" charset="-78"/>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Arial" pitchFamily="34" charset="0"/>
        </a:defRPr>
      </a:lvl1pPr>
      <a:lvl2pPr marL="742950" indent="-285750" algn="r" rtl="1" eaLnBrk="0" fontAlgn="base" hangingPunct="0">
        <a:spcBef>
          <a:spcPct val="20000"/>
        </a:spcBef>
        <a:spcAft>
          <a:spcPct val="0"/>
        </a:spcAft>
        <a:buChar char="–"/>
        <a:defRPr sz="2800">
          <a:solidFill>
            <a:schemeClr val="tx1"/>
          </a:solidFill>
          <a:latin typeface="+mn-lt"/>
          <a:cs typeface="Arial" pitchFamily="34" charset="0"/>
        </a:defRPr>
      </a:lvl2pPr>
      <a:lvl3pPr marL="1143000" indent="-228600" algn="r" rtl="1" eaLnBrk="0" fontAlgn="base" hangingPunct="0">
        <a:spcBef>
          <a:spcPct val="20000"/>
        </a:spcBef>
        <a:spcAft>
          <a:spcPct val="0"/>
        </a:spcAft>
        <a:buChar char="•"/>
        <a:defRPr sz="2400">
          <a:solidFill>
            <a:schemeClr val="tx1"/>
          </a:solidFill>
          <a:latin typeface="+mn-lt"/>
          <a:cs typeface="Arial" pitchFamily="34" charset="0"/>
        </a:defRPr>
      </a:lvl3pPr>
      <a:lvl4pPr marL="1600200" indent="-228600" algn="r" rtl="1" eaLnBrk="0" fontAlgn="base" hangingPunct="0">
        <a:spcBef>
          <a:spcPct val="20000"/>
        </a:spcBef>
        <a:spcAft>
          <a:spcPct val="0"/>
        </a:spcAft>
        <a:buChar char="–"/>
        <a:defRPr sz="2000">
          <a:solidFill>
            <a:schemeClr val="tx1"/>
          </a:solidFill>
          <a:latin typeface="+mn-lt"/>
          <a:cs typeface="Arial" pitchFamily="34" charset="0"/>
        </a:defRPr>
      </a:lvl4pPr>
      <a:lvl5pPr marL="2057400" indent="-228600" algn="r" rtl="1" eaLnBrk="0" fontAlgn="base" hangingPunct="0">
        <a:spcBef>
          <a:spcPct val="20000"/>
        </a:spcBef>
        <a:spcAft>
          <a:spcPct val="0"/>
        </a:spcAft>
        <a:buChar char="»"/>
        <a:defRPr sz="2000">
          <a:solidFill>
            <a:schemeClr val="tx1"/>
          </a:solidFill>
          <a:latin typeface="+mn-lt"/>
          <a:cs typeface="Arial" pitchFamily="34" charset="0"/>
        </a:defRPr>
      </a:lvl5pPr>
      <a:lvl6pPr marL="2514600" indent="-228600" algn="r" rtl="1" fontAlgn="base">
        <a:spcBef>
          <a:spcPct val="20000"/>
        </a:spcBef>
        <a:spcAft>
          <a:spcPct val="0"/>
        </a:spcAft>
        <a:buChar char="»"/>
        <a:defRPr sz="2000">
          <a:solidFill>
            <a:schemeClr val="tx1"/>
          </a:solidFill>
          <a:latin typeface="+mn-lt"/>
          <a:cs typeface="Arial" pitchFamily="34" charset="0"/>
        </a:defRPr>
      </a:lvl6pPr>
      <a:lvl7pPr marL="2971800" indent="-228600" algn="r" rtl="1" fontAlgn="base">
        <a:spcBef>
          <a:spcPct val="20000"/>
        </a:spcBef>
        <a:spcAft>
          <a:spcPct val="0"/>
        </a:spcAft>
        <a:buChar char="»"/>
        <a:defRPr sz="2000">
          <a:solidFill>
            <a:schemeClr val="tx1"/>
          </a:solidFill>
          <a:latin typeface="+mn-lt"/>
          <a:cs typeface="Arial" pitchFamily="34" charset="0"/>
        </a:defRPr>
      </a:lvl7pPr>
      <a:lvl8pPr marL="3429000" indent="-228600" algn="r" rtl="1" fontAlgn="base">
        <a:spcBef>
          <a:spcPct val="20000"/>
        </a:spcBef>
        <a:spcAft>
          <a:spcPct val="0"/>
        </a:spcAft>
        <a:buChar char="»"/>
        <a:defRPr sz="2000">
          <a:solidFill>
            <a:schemeClr val="tx1"/>
          </a:solidFill>
          <a:latin typeface="+mn-lt"/>
          <a:cs typeface="Arial" pitchFamily="34" charset="0"/>
        </a:defRPr>
      </a:lvl8pPr>
      <a:lvl9pPr marL="3886200" indent="-228600" algn="r" rtl="1" fontAlgn="base">
        <a:spcBef>
          <a:spcPct val="20000"/>
        </a:spcBef>
        <a:spcAft>
          <a:spcPct val="0"/>
        </a:spcAft>
        <a:buChar char="»"/>
        <a:defRPr sz="2000">
          <a:solidFill>
            <a:schemeClr val="tx1"/>
          </a:solidFill>
          <a:latin typeface="+mn-lt"/>
          <a:cs typeface="Arial" pitchFamily="34" charset="0"/>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Line 2"/>
          <p:cNvSpPr>
            <a:spLocks noChangeShapeType="1"/>
          </p:cNvSpPr>
          <p:nvPr/>
        </p:nvSpPr>
        <p:spPr bwMode="auto">
          <a:xfrm>
            <a:off x="7962900" y="152400"/>
            <a:ext cx="0" cy="1524000"/>
          </a:xfrm>
          <a:prstGeom prst="line">
            <a:avLst/>
          </a:prstGeom>
          <a:noFill/>
          <a:ln w="9525">
            <a:solidFill>
              <a:schemeClr val="tx1"/>
            </a:solidFill>
            <a:round/>
            <a:headEnd/>
            <a:tailEnd/>
          </a:ln>
          <a:effectLst/>
        </p:spPr>
        <p:txBody>
          <a:bodyPr/>
          <a:lstStyle/>
          <a:p>
            <a:endParaRPr lang="he-IL"/>
          </a:p>
        </p:txBody>
      </p:sp>
      <p:sp>
        <p:nvSpPr>
          <p:cNvPr id="3075" name="Rectangle 3"/>
          <p:cNvSpPr>
            <a:spLocks noGrp="1" noChangeArrowheads="1"/>
          </p:cNvSpPr>
          <p:nvPr>
            <p:ph type="title"/>
          </p:nvPr>
        </p:nvSpPr>
        <p:spPr bwMode="auto">
          <a:xfrm>
            <a:off x="457200" y="122238"/>
            <a:ext cx="7543800"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3076"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4389"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a:defRPr sz="1000">
                <a:solidFill>
                  <a:srgbClr val="FFFFFF"/>
                </a:solidFill>
              </a:defRPr>
            </a:lvl1pPr>
          </a:lstStyle>
          <a:p>
            <a:pPr>
              <a:defRPr/>
            </a:pPr>
            <a:endParaRPr lang="en-US" altLang="en-US"/>
          </a:p>
        </p:txBody>
      </p:sp>
      <p:sp>
        <p:nvSpPr>
          <p:cNvPr id="144390"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a:defRPr sz="1000">
                <a:solidFill>
                  <a:srgbClr val="FFFFFF"/>
                </a:solidFill>
              </a:defRPr>
            </a:lvl1pPr>
          </a:lstStyle>
          <a:p>
            <a:pPr>
              <a:defRPr/>
            </a:pPr>
            <a:endParaRPr lang="en-US" altLang="en-US"/>
          </a:p>
        </p:txBody>
      </p:sp>
      <p:sp>
        <p:nvSpPr>
          <p:cNvPr id="144391"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rtl="0">
              <a:defRPr sz="1000">
                <a:solidFill>
                  <a:srgbClr val="FFFFFF"/>
                </a:solidFill>
              </a:defRPr>
            </a:lvl1pPr>
          </a:lstStyle>
          <a:p>
            <a:pPr>
              <a:defRPr/>
            </a:pPr>
            <a:fld id="{39FB1302-D409-461A-A7BC-8C2B5A883BA7}" type="slidenum">
              <a:rPr lang="en-US" altLang="en-US"/>
              <a:pPr>
                <a:defRPr/>
              </a:pPr>
              <a:t>‹#›</a:t>
            </a:fld>
            <a:endParaRPr lang="en-US" altLang="en-US"/>
          </a:p>
        </p:txBody>
      </p:sp>
      <p:grpSp>
        <p:nvGrpSpPr>
          <p:cNvPr id="3080" name="Group 8"/>
          <p:cNvGrpSpPr>
            <a:grpSpLocks/>
          </p:cNvGrpSpPr>
          <p:nvPr/>
        </p:nvGrpSpPr>
        <p:grpSpPr bwMode="auto">
          <a:xfrm>
            <a:off x="8153400" y="152400"/>
            <a:ext cx="792163" cy="1295400"/>
            <a:chOff x="5136" y="960"/>
            <a:chExt cx="528" cy="864"/>
          </a:xfrm>
        </p:grpSpPr>
        <p:sp>
          <p:nvSpPr>
            <p:cNvPr id="3081" name="Oval 9"/>
            <p:cNvSpPr>
              <a:spLocks noChangeArrowheads="1"/>
            </p:cNvSpPr>
            <p:nvPr/>
          </p:nvSpPr>
          <p:spPr bwMode="auto">
            <a:xfrm>
              <a:off x="5136" y="960"/>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2" name="Oval 10"/>
            <p:cNvSpPr>
              <a:spLocks noChangeArrowheads="1"/>
            </p:cNvSpPr>
            <p:nvPr/>
          </p:nvSpPr>
          <p:spPr bwMode="auto">
            <a:xfrm>
              <a:off x="5248" y="960"/>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3" name="Oval 11"/>
            <p:cNvSpPr>
              <a:spLocks noChangeArrowheads="1"/>
            </p:cNvSpPr>
            <p:nvPr/>
          </p:nvSpPr>
          <p:spPr bwMode="auto">
            <a:xfrm>
              <a:off x="5360" y="960"/>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4" name="Oval 12"/>
            <p:cNvSpPr>
              <a:spLocks noChangeArrowheads="1"/>
            </p:cNvSpPr>
            <p:nvPr/>
          </p:nvSpPr>
          <p:spPr bwMode="auto">
            <a:xfrm>
              <a:off x="5136" y="1072"/>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5" name="Oval 13"/>
            <p:cNvSpPr>
              <a:spLocks noChangeArrowheads="1"/>
            </p:cNvSpPr>
            <p:nvPr/>
          </p:nvSpPr>
          <p:spPr bwMode="auto">
            <a:xfrm>
              <a:off x="5248" y="1072"/>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6" name="Oval 14"/>
            <p:cNvSpPr>
              <a:spLocks noChangeArrowheads="1"/>
            </p:cNvSpPr>
            <p:nvPr/>
          </p:nvSpPr>
          <p:spPr bwMode="auto">
            <a:xfrm>
              <a:off x="5360" y="1072"/>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7" name="Oval 15"/>
            <p:cNvSpPr>
              <a:spLocks noChangeArrowheads="1"/>
            </p:cNvSpPr>
            <p:nvPr/>
          </p:nvSpPr>
          <p:spPr bwMode="auto">
            <a:xfrm>
              <a:off x="5472" y="1072"/>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88" name="Oval 16"/>
            <p:cNvSpPr>
              <a:spLocks noChangeArrowheads="1"/>
            </p:cNvSpPr>
            <p:nvPr/>
          </p:nvSpPr>
          <p:spPr bwMode="auto">
            <a:xfrm>
              <a:off x="5136" y="1184"/>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89" name="Oval 17"/>
            <p:cNvSpPr>
              <a:spLocks noChangeArrowheads="1"/>
            </p:cNvSpPr>
            <p:nvPr/>
          </p:nvSpPr>
          <p:spPr bwMode="auto">
            <a:xfrm>
              <a:off x="5248" y="1184"/>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90" name="Oval 18"/>
            <p:cNvSpPr>
              <a:spLocks noChangeArrowheads="1"/>
            </p:cNvSpPr>
            <p:nvPr/>
          </p:nvSpPr>
          <p:spPr bwMode="auto">
            <a:xfrm>
              <a:off x="5360" y="1184"/>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91" name="Oval 19"/>
            <p:cNvSpPr>
              <a:spLocks noChangeArrowheads="1"/>
            </p:cNvSpPr>
            <p:nvPr/>
          </p:nvSpPr>
          <p:spPr bwMode="auto">
            <a:xfrm>
              <a:off x="5472" y="1184"/>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92" name="Oval 20"/>
            <p:cNvSpPr>
              <a:spLocks noChangeArrowheads="1"/>
            </p:cNvSpPr>
            <p:nvPr/>
          </p:nvSpPr>
          <p:spPr bwMode="auto">
            <a:xfrm>
              <a:off x="5584" y="1184"/>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093" name="Oval 21"/>
            <p:cNvSpPr>
              <a:spLocks noChangeArrowheads="1"/>
            </p:cNvSpPr>
            <p:nvPr/>
          </p:nvSpPr>
          <p:spPr bwMode="auto">
            <a:xfrm>
              <a:off x="5136" y="1296"/>
              <a:ext cx="80" cy="80"/>
            </a:xfrm>
            <a:prstGeom prst="ellipse">
              <a:avLst/>
            </a:prstGeom>
            <a:solidFill>
              <a:schemeClr val="tx2"/>
            </a:solidFill>
            <a:ln w="9525">
              <a:noFill/>
              <a:round/>
              <a:headEnd/>
              <a:tailEnd/>
            </a:ln>
            <a:effectLst/>
          </p:spPr>
          <p:txBody>
            <a:bodyPr wrap="none" anchor="ctr"/>
            <a:lstStyle/>
            <a:p>
              <a:pPr algn="l" rtl="0"/>
              <a:endParaRPr lang="he-IL">
                <a:solidFill>
                  <a:srgbClr val="FFFFFF"/>
                </a:solidFill>
              </a:endParaRPr>
            </a:p>
          </p:txBody>
        </p:sp>
        <p:sp>
          <p:nvSpPr>
            <p:cNvPr id="3094" name="Oval 22"/>
            <p:cNvSpPr>
              <a:spLocks noChangeArrowheads="1"/>
            </p:cNvSpPr>
            <p:nvPr/>
          </p:nvSpPr>
          <p:spPr bwMode="auto">
            <a:xfrm>
              <a:off x="5248" y="1296"/>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95" name="Oval 23"/>
            <p:cNvSpPr>
              <a:spLocks noChangeArrowheads="1"/>
            </p:cNvSpPr>
            <p:nvPr/>
          </p:nvSpPr>
          <p:spPr bwMode="auto">
            <a:xfrm>
              <a:off x="5360" y="1296"/>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96" name="Oval 24"/>
            <p:cNvSpPr>
              <a:spLocks noChangeArrowheads="1"/>
            </p:cNvSpPr>
            <p:nvPr/>
          </p:nvSpPr>
          <p:spPr bwMode="auto">
            <a:xfrm>
              <a:off x="5472" y="1296"/>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097" name="Oval 25"/>
            <p:cNvSpPr>
              <a:spLocks noChangeArrowheads="1"/>
            </p:cNvSpPr>
            <p:nvPr/>
          </p:nvSpPr>
          <p:spPr bwMode="auto">
            <a:xfrm>
              <a:off x="5136" y="1408"/>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98" name="Oval 26"/>
            <p:cNvSpPr>
              <a:spLocks noChangeArrowheads="1"/>
            </p:cNvSpPr>
            <p:nvPr/>
          </p:nvSpPr>
          <p:spPr bwMode="auto">
            <a:xfrm>
              <a:off x="5248" y="1408"/>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099" name="Oval 27"/>
            <p:cNvSpPr>
              <a:spLocks noChangeArrowheads="1"/>
            </p:cNvSpPr>
            <p:nvPr/>
          </p:nvSpPr>
          <p:spPr bwMode="auto">
            <a:xfrm>
              <a:off x="5360" y="1408"/>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100" name="Oval 28"/>
            <p:cNvSpPr>
              <a:spLocks noChangeArrowheads="1"/>
            </p:cNvSpPr>
            <p:nvPr/>
          </p:nvSpPr>
          <p:spPr bwMode="auto">
            <a:xfrm>
              <a:off x="5472" y="1408"/>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101" name="Oval 29"/>
            <p:cNvSpPr>
              <a:spLocks noChangeArrowheads="1"/>
            </p:cNvSpPr>
            <p:nvPr/>
          </p:nvSpPr>
          <p:spPr bwMode="auto">
            <a:xfrm>
              <a:off x="5584" y="1408"/>
              <a:ext cx="80" cy="80"/>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102" name="Oval 30"/>
            <p:cNvSpPr>
              <a:spLocks noChangeArrowheads="1"/>
            </p:cNvSpPr>
            <p:nvPr/>
          </p:nvSpPr>
          <p:spPr bwMode="auto">
            <a:xfrm>
              <a:off x="5136" y="1520"/>
              <a:ext cx="80" cy="80"/>
            </a:xfrm>
            <a:prstGeom prst="ellipse">
              <a:avLst/>
            </a:prstGeom>
            <a:solidFill>
              <a:schemeClr val="accent2"/>
            </a:solidFill>
            <a:ln w="9525">
              <a:noFill/>
              <a:round/>
              <a:headEnd/>
              <a:tailEnd/>
            </a:ln>
            <a:effectLst/>
          </p:spPr>
          <p:txBody>
            <a:bodyPr wrap="none" anchor="ctr"/>
            <a:lstStyle/>
            <a:p>
              <a:pPr algn="l" rtl="0"/>
              <a:endParaRPr lang="he-IL">
                <a:solidFill>
                  <a:srgbClr val="FFFFFF"/>
                </a:solidFill>
              </a:endParaRPr>
            </a:p>
          </p:txBody>
        </p:sp>
        <p:sp>
          <p:nvSpPr>
            <p:cNvPr id="3103" name="Oval 31"/>
            <p:cNvSpPr>
              <a:spLocks noChangeArrowheads="1"/>
            </p:cNvSpPr>
            <p:nvPr/>
          </p:nvSpPr>
          <p:spPr bwMode="auto">
            <a:xfrm>
              <a:off x="5248" y="1520"/>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104" name="Oval 32"/>
            <p:cNvSpPr>
              <a:spLocks noChangeArrowheads="1"/>
            </p:cNvSpPr>
            <p:nvPr/>
          </p:nvSpPr>
          <p:spPr bwMode="auto">
            <a:xfrm>
              <a:off x="5360" y="1520"/>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105" name="Oval 33"/>
            <p:cNvSpPr>
              <a:spLocks noChangeArrowheads="1"/>
            </p:cNvSpPr>
            <p:nvPr/>
          </p:nvSpPr>
          <p:spPr bwMode="auto">
            <a:xfrm>
              <a:off x="5472" y="1520"/>
              <a:ext cx="80" cy="80"/>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106" name="Oval 34"/>
            <p:cNvSpPr>
              <a:spLocks noChangeArrowheads="1"/>
            </p:cNvSpPr>
            <p:nvPr/>
          </p:nvSpPr>
          <p:spPr bwMode="auto">
            <a:xfrm>
              <a:off x="5136" y="1632"/>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107" name="Oval 35"/>
            <p:cNvSpPr>
              <a:spLocks noChangeArrowheads="1"/>
            </p:cNvSpPr>
            <p:nvPr/>
          </p:nvSpPr>
          <p:spPr bwMode="auto">
            <a:xfrm>
              <a:off x="5248" y="1632"/>
              <a:ext cx="80" cy="80"/>
            </a:xfrm>
            <a:prstGeom prst="ellipse">
              <a:avLst/>
            </a:prstGeom>
            <a:solidFill>
              <a:schemeClr val="accent1"/>
            </a:solidFill>
            <a:ln w="9525">
              <a:noFill/>
              <a:round/>
              <a:headEnd/>
              <a:tailEnd/>
            </a:ln>
            <a:effectLst/>
          </p:spPr>
          <p:txBody>
            <a:bodyPr wrap="none" anchor="ctr"/>
            <a:lstStyle/>
            <a:p>
              <a:pPr algn="l" rtl="0"/>
              <a:endParaRPr lang="he-IL">
                <a:solidFill>
                  <a:srgbClr val="FFFFFF"/>
                </a:solidFill>
              </a:endParaRPr>
            </a:p>
          </p:txBody>
        </p:sp>
        <p:sp>
          <p:nvSpPr>
            <p:cNvPr id="3108" name="Oval 36"/>
            <p:cNvSpPr>
              <a:spLocks noChangeArrowheads="1"/>
            </p:cNvSpPr>
            <p:nvPr/>
          </p:nvSpPr>
          <p:spPr bwMode="auto">
            <a:xfrm>
              <a:off x="5360" y="1632"/>
              <a:ext cx="80" cy="80"/>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109" name="Oval 37"/>
            <p:cNvSpPr>
              <a:spLocks noChangeArrowheads="1"/>
            </p:cNvSpPr>
            <p:nvPr/>
          </p:nvSpPr>
          <p:spPr bwMode="auto">
            <a:xfrm>
              <a:off x="5472" y="1632"/>
              <a:ext cx="80" cy="80"/>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110" name="Oval 38"/>
            <p:cNvSpPr>
              <a:spLocks noChangeArrowheads="1"/>
            </p:cNvSpPr>
            <p:nvPr/>
          </p:nvSpPr>
          <p:spPr bwMode="auto">
            <a:xfrm>
              <a:off x="5248" y="1744"/>
              <a:ext cx="80" cy="80"/>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sp>
          <p:nvSpPr>
            <p:cNvPr id="3111" name="Oval 39"/>
            <p:cNvSpPr>
              <a:spLocks noChangeArrowheads="1"/>
            </p:cNvSpPr>
            <p:nvPr/>
          </p:nvSpPr>
          <p:spPr bwMode="auto">
            <a:xfrm>
              <a:off x="5472" y="1744"/>
              <a:ext cx="80" cy="80"/>
            </a:xfrm>
            <a:prstGeom prst="ellipse">
              <a:avLst/>
            </a:prstGeom>
            <a:solidFill>
              <a:schemeClr val="folHlink"/>
            </a:solidFill>
            <a:ln w="9525">
              <a:noFill/>
              <a:round/>
              <a:headEnd/>
              <a:tailEnd/>
            </a:ln>
            <a:effectLst/>
          </p:spPr>
          <p:txBody>
            <a:bodyPr wrap="none" anchor="ctr"/>
            <a:lstStyle/>
            <a:p>
              <a:pPr algn="l" rtl="0"/>
              <a:endParaRPr lang="he-IL">
                <a:solidFill>
                  <a:srgbClr val="FFFFFF"/>
                </a:solidFill>
              </a:endParaRPr>
            </a:p>
          </p:txBody>
        </p:sp>
      </p:grpSp>
    </p:spTree>
  </p:cSld>
  <p:clrMap bg1="dk2" tx1="lt1" bg2="dk1"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timing>
    <p:tnLst>
      <p:par>
        <p:cTn id="1" dur="indefinite" restart="never" nodeType="tmRoot"/>
      </p:par>
    </p:tnLst>
  </p:timing>
  <p:txStyles>
    <p:titleStyle>
      <a:lvl1pPr algn="l" rtl="0" eaLnBrk="0" fontAlgn="base" hangingPunct="0">
        <a:spcBef>
          <a:spcPct val="0"/>
        </a:spcBef>
        <a:spcAft>
          <a:spcPct val="0"/>
        </a:spcAft>
        <a:defRPr sz="3900" b="1">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itchFamily="34" charset="0"/>
          <a:cs typeface="Arial" pitchFamily="34" charset="0"/>
        </a:defRPr>
      </a:lvl2pPr>
      <a:lvl3pPr algn="l" rtl="0" eaLnBrk="0" fontAlgn="base" hangingPunct="0">
        <a:spcBef>
          <a:spcPct val="0"/>
        </a:spcBef>
        <a:spcAft>
          <a:spcPct val="0"/>
        </a:spcAft>
        <a:defRPr sz="3900" b="1">
          <a:solidFill>
            <a:schemeClr val="tx2"/>
          </a:solidFill>
          <a:latin typeface="Arial" pitchFamily="34" charset="0"/>
          <a:cs typeface="Arial" pitchFamily="34" charset="0"/>
        </a:defRPr>
      </a:lvl3pPr>
      <a:lvl4pPr algn="l" rtl="0" eaLnBrk="0" fontAlgn="base" hangingPunct="0">
        <a:spcBef>
          <a:spcPct val="0"/>
        </a:spcBef>
        <a:spcAft>
          <a:spcPct val="0"/>
        </a:spcAft>
        <a:defRPr sz="3900" b="1">
          <a:solidFill>
            <a:schemeClr val="tx2"/>
          </a:solidFill>
          <a:latin typeface="Arial" pitchFamily="34" charset="0"/>
          <a:cs typeface="Arial" pitchFamily="34" charset="0"/>
        </a:defRPr>
      </a:lvl4pPr>
      <a:lvl5pPr algn="l" rtl="0" eaLnBrk="0" fontAlgn="base" hangingPunct="0">
        <a:spcBef>
          <a:spcPct val="0"/>
        </a:spcBef>
        <a:spcAft>
          <a:spcPct val="0"/>
        </a:spcAft>
        <a:defRPr sz="3900" b="1">
          <a:solidFill>
            <a:schemeClr val="tx2"/>
          </a:solidFill>
          <a:latin typeface="Arial" pitchFamily="34" charset="0"/>
          <a:cs typeface="Arial" pitchFamily="34" charset="0"/>
        </a:defRPr>
      </a:lvl5pPr>
      <a:lvl6pPr marL="457200" algn="l" rtl="0" fontAlgn="base">
        <a:spcBef>
          <a:spcPct val="0"/>
        </a:spcBef>
        <a:spcAft>
          <a:spcPct val="0"/>
        </a:spcAft>
        <a:defRPr sz="3900" b="1">
          <a:solidFill>
            <a:schemeClr val="tx2"/>
          </a:solidFill>
          <a:latin typeface="Arial" pitchFamily="34" charset="0"/>
          <a:cs typeface="Arial" pitchFamily="34" charset="0"/>
        </a:defRPr>
      </a:lvl6pPr>
      <a:lvl7pPr marL="914400" algn="l" rtl="0" fontAlgn="base">
        <a:spcBef>
          <a:spcPct val="0"/>
        </a:spcBef>
        <a:spcAft>
          <a:spcPct val="0"/>
        </a:spcAft>
        <a:defRPr sz="3900" b="1">
          <a:solidFill>
            <a:schemeClr val="tx2"/>
          </a:solidFill>
          <a:latin typeface="Arial" pitchFamily="34" charset="0"/>
          <a:cs typeface="Arial" pitchFamily="34" charset="0"/>
        </a:defRPr>
      </a:lvl7pPr>
      <a:lvl8pPr marL="1371600" algn="l" rtl="0" fontAlgn="base">
        <a:spcBef>
          <a:spcPct val="0"/>
        </a:spcBef>
        <a:spcAft>
          <a:spcPct val="0"/>
        </a:spcAft>
        <a:defRPr sz="3900" b="1">
          <a:solidFill>
            <a:schemeClr val="tx2"/>
          </a:solidFill>
          <a:latin typeface="Arial" pitchFamily="34" charset="0"/>
          <a:cs typeface="Arial" pitchFamily="34" charset="0"/>
        </a:defRPr>
      </a:lvl8pPr>
      <a:lvl9pPr marL="1828800" algn="l" rtl="0" fontAlgn="base">
        <a:spcBef>
          <a:spcPct val="0"/>
        </a:spcBef>
        <a:spcAft>
          <a:spcPct val="0"/>
        </a:spcAft>
        <a:defRPr sz="3900" b="1">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cs typeface="+mn-cs"/>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cs typeface="+mn-cs"/>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cs typeface="+mn-cs"/>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chemeClr val="tx1"/>
          </a:solidFill>
          <a:latin typeface="+mn-lt"/>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hyperlink" Target="file:///F:\Shereen\bodyanimation\brain\neurtrns.ex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1.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31.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250825" y="836613"/>
            <a:ext cx="7993063" cy="2016125"/>
          </a:xfrm>
          <a:solidFill>
            <a:schemeClr val="bg1"/>
          </a:solidFill>
        </p:spPr>
        <p:txBody>
          <a:bodyPr/>
          <a:lstStyle/>
          <a:p>
            <a:pPr algn="ctr" eaLnBrk="1" hangingPunct="1"/>
            <a:r>
              <a:rPr lang="en-US" sz="6000" b="0" dirty="0" smtClean="0">
                <a:solidFill>
                  <a:srgbClr val="FFFF00"/>
                </a:solidFill>
              </a:rPr>
              <a:t/>
            </a:r>
            <a:br>
              <a:rPr lang="en-US" sz="6000" b="0" dirty="0" smtClean="0">
                <a:solidFill>
                  <a:srgbClr val="FFFF00"/>
                </a:solidFill>
              </a:rPr>
            </a:br>
            <a:r>
              <a:rPr lang="en-US" sz="6000" b="0" dirty="0" smtClean="0">
                <a:solidFill>
                  <a:srgbClr val="FFFF00"/>
                </a:solidFill>
              </a:rPr>
              <a:t/>
            </a:r>
            <a:br>
              <a:rPr lang="en-US" sz="6000" b="0" dirty="0" smtClean="0">
                <a:solidFill>
                  <a:srgbClr val="FFFF00"/>
                </a:solidFill>
              </a:rPr>
            </a:br>
            <a:r>
              <a:rPr lang="en-US" sz="6000" b="0" dirty="0" smtClean="0">
                <a:solidFill>
                  <a:srgbClr val="FFFF00"/>
                </a:solidFill>
              </a:rPr>
              <a:t/>
            </a:r>
            <a:br>
              <a:rPr lang="en-US" sz="6000" b="0" dirty="0" smtClean="0">
                <a:solidFill>
                  <a:srgbClr val="FFFF00"/>
                </a:solidFill>
              </a:rPr>
            </a:br>
            <a:r>
              <a:rPr lang="en-US" sz="6000" b="0" dirty="0" smtClean="0">
                <a:solidFill>
                  <a:srgbClr val="FFFF00"/>
                </a:solidFill>
              </a:rPr>
              <a:t/>
            </a:r>
            <a:br>
              <a:rPr lang="en-US" sz="6000" b="0" dirty="0" smtClean="0">
                <a:solidFill>
                  <a:srgbClr val="FFFF00"/>
                </a:solidFill>
              </a:rPr>
            </a:br>
            <a:r>
              <a:rPr lang="en-US" sz="6000" b="0" dirty="0" smtClean="0">
                <a:solidFill>
                  <a:srgbClr val="FFFF00"/>
                </a:solidFill>
              </a:rPr>
              <a:t/>
            </a:r>
            <a:br>
              <a:rPr lang="en-US" sz="6000" b="0" dirty="0" smtClean="0">
                <a:solidFill>
                  <a:srgbClr val="FFFF00"/>
                </a:solidFill>
              </a:rPr>
            </a:br>
            <a:r>
              <a:rPr lang="ar-JO" sz="6000" b="0" dirty="0" smtClean="0">
                <a:solidFill>
                  <a:srgbClr val="FFFF00"/>
                </a:solidFill>
              </a:rPr>
              <a:t>جهاز </a:t>
            </a:r>
            <a:r>
              <a:rPr lang="ar-JO" sz="6000" b="0" dirty="0" err="1" smtClean="0">
                <a:solidFill>
                  <a:srgbClr val="FFFF00"/>
                </a:solidFill>
              </a:rPr>
              <a:t>الأعصاب </a:t>
            </a:r>
            <a:r>
              <a:rPr lang="ar-JO" sz="6000" b="0" dirty="0" smtClean="0">
                <a:solidFill>
                  <a:srgbClr val="FFFF00"/>
                </a:solidFill>
              </a:rPr>
              <a:t>- جهاز رقابة </a:t>
            </a:r>
            <a:r>
              <a:rPr lang="en-US" sz="6000" b="0" dirty="0" smtClean="0">
                <a:solidFill>
                  <a:srgbClr val="FFFF00"/>
                </a:solidFill>
              </a:rPr>
              <a:t/>
            </a:r>
            <a:br>
              <a:rPr lang="en-US" sz="6000" b="0" dirty="0" smtClean="0">
                <a:solidFill>
                  <a:srgbClr val="FFFF00"/>
                </a:solidFill>
              </a:rPr>
            </a:br>
            <a:r>
              <a:rPr lang="ar-JO" sz="6000" b="0" dirty="0" smtClean="0">
                <a:solidFill>
                  <a:srgbClr val="FFFF00"/>
                </a:solidFill>
              </a:rPr>
              <a:t>تنظيم وتنسيق</a:t>
            </a:r>
            <a:endParaRPr lang="en-US" sz="6000" b="0" dirty="0" smtClean="0">
              <a:solidFill>
                <a:srgbClr val="FFFF00"/>
              </a:solidFill>
            </a:endParaRPr>
          </a:p>
        </p:txBody>
      </p:sp>
      <p:sp>
        <p:nvSpPr>
          <p:cNvPr id="3" name="TextBox 2"/>
          <p:cNvSpPr txBox="1"/>
          <p:nvPr/>
        </p:nvSpPr>
        <p:spPr>
          <a:xfrm>
            <a:off x="899592" y="3501008"/>
            <a:ext cx="5472608" cy="584775"/>
          </a:xfrm>
          <a:prstGeom prst="rect">
            <a:avLst/>
          </a:prstGeom>
          <a:noFill/>
        </p:spPr>
        <p:txBody>
          <a:bodyPr wrap="square" rtlCol="1">
            <a:spAutoFit/>
          </a:bodyPr>
          <a:lstStyle/>
          <a:p>
            <a:r>
              <a:rPr lang="he-IL" sz="3200" b="1" dirty="0" smtClean="0">
                <a:solidFill>
                  <a:srgbClr val="FFFF00"/>
                </a:solidFill>
              </a:rPr>
              <a:t>מערכת העצבים</a:t>
            </a:r>
            <a:endParaRPr lang="he-IL" sz="3200" b="1"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neurology.co.il/img/nerve_2.gif"/>
          <p:cNvPicPr>
            <a:picLocks noChangeAspect="1" noChangeArrowheads="1"/>
          </p:cNvPicPr>
          <p:nvPr/>
        </p:nvPicPr>
        <p:blipFill>
          <a:blip r:embed="rId3" cstate="screen"/>
          <a:srcRect/>
          <a:stretch>
            <a:fillRect/>
          </a:stretch>
        </p:blipFill>
        <p:spPr bwMode="auto">
          <a:xfrm>
            <a:off x="209550" y="2060575"/>
            <a:ext cx="8621713" cy="4176713"/>
          </a:xfrm>
          <a:prstGeom prst="rect">
            <a:avLst/>
          </a:prstGeom>
          <a:noFill/>
          <a:ln w="9525">
            <a:noFill/>
            <a:miter lim="800000"/>
            <a:headEnd/>
            <a:tailEnd/>
          </a:ln>
        </p:spPr>
      </p:pic>
      <p:sp>
        <p:nvSpPr>
          <p:cNvPr id="26627" name="TextBox 4"/>
          <p:cNvSpPr txBox="1">
            <a:spLocks noChangeArrowheads="1"/>
          </p:cNvSpPr>
          <p:nvPr/>
        </p:nvSpPr>
        <p:spPr bwMode="auto">
          <a:xfrm>
            <a:off x="611188" y="6237288"/>
            <a:ext cx="8064500" cy="461962"/>
          </a:xfrm>
          <a:prstGeom prst="rect">
            <a:avLst/>
          </a:prstGeom>
          <a:noFill/>
          <a:ln w="9525">
            <a:noFill/>
            <a:miter lim="800000"/>
            <a:headEnd/>
            <a:tailEnd/>
          </a:ln>
        </p:spPr>
        <p:txBody>
          <a:bodyPr>
            <a:spAutoFit/>
          </a:bodyPr>
          <a:lstStyle/>
          <a:p>
            <a:pPr algn="r"/>
            <a:r>
              <a:rPr lang="he-IL" sz="2400" b="1">
                <a:solidFill>
                  <a:srgbClr val="FFFFFF"/>
                </a:solidFill>
              </a:rPr>
              <a:t>** </a:t>
            </a:r>
            <a:r>
              <a:rPr lang="ar-JO" sz="2400" b="1">
                <a:solidFill>
                  <a:srgbClr val="FFFFFF"/>
                </a:solidFill>
              </a:rPr>
              <a:t>الخلية الهدف ممكن ان تكون خلية عصبية , خلية عضلة , او خلية غدة</a:t>
            </a:r>
            <a:endParaRPr lang="he-IL" sz="2400" b="1">
              <a:solidFill>
                <a:srgbClr val="FFFFFF"/>
              </a:solidFill>
            </a:endParaRPr>
          </a:p>
        </p:txBody>
      </p:sp>
      <p:sp>
        <p:nvSpPr>
          <p:cNvPr id="26628" name="TextBox 2"/>
          <p:cNvSpPr txBox="1">
            <a:spLocks noChangeArrowheads="1"/>
          </p:cNvSpPr>
          <p:nvPr/>
        </p:nvSpPr>
        <p:spPr bwMode="auto">
          <a:xfrm>
            <a:off x="1619250" y="765175"/>
            <a:ext cx="5832475" cy="768350"/>
          </a:xfrm>
          <a:prstGeom prst="rect">
            <a:avLst/>
          </a:prstGeom>
          <a:noFill/>
          <a:ln w="9525">
            <a:noFill/>
            <a:miter lim="800000"/>
            <a:headEnd/>
            <a:tailEnd/>
          </a:ln>
        </p:spPr>
        <p:txBody>
          <a:bodyPr>
            <a:spAutoFit/>
          </a:bodyPr>
          <a:lstStyle/>
          <a:p>
            <a:r>
              <a:rPr lang="ar-JO" sz="4400" b="1"/>
              <a:t>الخلية العصبية - نويرون</a:t>
            </a:r>
            <a:endParaRPr lang="he-IL" sz="4400" b="1"/>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p:txBody>
          <a:bodyPr/>
          <a:lstStyle/>
          <a:p>
            <a:pPr algn="ctr" eaLnBrk="1" hangingPunct="1"/>
            <a:r>
              <a:rPr lang="ar-SA" sz="4800" smtClean="0"/>
              <a:t>انواع </a:t>
            </a:r>
            <a:r>
              <a:rPr lang="ar-SA" sz="5400" smtClean="0"/>
              <a:t>النويرونات</a:t>
            </a:r>
            <a:endParaRPr lang="en-US" sz="5400" smtClean="0"/>
          </a:p>
        </p:txBody>
      </p:sp>
      <p:sp>
        <p:nvSpPr>
          <p:cNvPr id="20483" name="Rectangle 3"/>
          <p:cNvSpPr>
            <a:spLocks noGrp="1" noChangeArrowheads="1"/>
          </p:cNvSpPr>
          <p:nvPr>
            <p:ph type="body" sz="half" idx="1"/>
          </p:nvPr>
        </p:nvSpPr>
        <p:spPr>
          <a:xfrm>
            <a:off x="755650" y="2362200"/>
            <a:ext cx="5473700" cy="4495800"/>
          </a:xfrm>
        </p:spPr>
        <p:txBody>
          <a:bodyPr/>
          <a:lstStyle/>
          <a:p>
            <a:pPr eaLnBrk="1" hangingPunct="1">
              <a:buFont typeface="Wingdings" pitchFamily="2" charset="2"/>
              <a:buNone/>
            </a:pPr>
            <a:r>
              <a:rPr lang="ar-SA" b="1" smtClean="0">
                <a:solidFill>
                  <a:srgbClr val="660066"/>
                </a:solidFill>
              </a:rPr>
              <a:t>تتمركز في الجلد، العين، الأذن، والأعضاء الداخلية. تستقبل المعلومات من خلايا حسية</a:t>
            </a:r>
          </a:p>
          <a:p>
            <a:pPr eaLnBrk="1" hangingPunct="1">
              <a:buFont typeface="Wingdings" pitchFamily="2" charset="2"/>
              <a:buNone/>
            </a:pPr>
            <a:endParaRPr lang="ar-SA" b="1" smtClean="0">
              <a:solidFill>
                <a:srgbClr val="660066"/>
              </a:solidFill>
            </a:endParaRPr>
          </a:p>
          <a:p>
            <a:pPr eaLnBrk="1" hangingPunct="1">
              <a:buFont typeface="Wingdings" pitchFamily="2" charset="2"/>
              <a:buNone/>
            </a:pPr>
            <a:r>
              <a:rPr lang="ar-SA" b="1" smtClean="0"/>
              <a:t>   </a:t>
            </a:r>
            <a:r>
              <a:rPr lang="ar-SA" b="1" smtClean="0">
                <a:solidFill>
                  <a:srgbClr val="336600"/>
                </a:solidFill>
              </a:rPr>
              <a:t>تتمركز في الدماغ والنخاع الشوكي – تستقبل وتعالج المعلومات ثم تنقل ردود الفعل.</a:t>
            </a:r>
          </a:p>
          <a:p>
            <a:pPr eaLnBrk="1" hangingPunct="1">
              <a:buFont typeface="Wingdings" pitchFamily="2" charset="2"/>
              <a:buNone/>
            </a:pPr>
            <a:endParaRPr lang="ar-SA" b="1" smtClean="0">
              <a:solidFill>
                <a:srgbClr val="336600"/>
              </a:solidFill>
            </a:endParaRPr>
          </a:p>
          <a:p>
            <a:pPr eaLnBrk="1" hangingPunct="1">
              <a:buFont typeface="Wingdings" pitchFamily="2" charset="2"/>
              <a:buNone/>
            </a:pPr>
            <a:r>
              <a:rPr lang="ar-SA" b="1" smtClean="0"/>
              <a:t>   </a:t>
            </a:r>
            <a:r>
              <a:rPr lang="ar-SA" b="1" smtClean="0">
                <a:solidFill>
                  <a:srgbClr val="CC3300"/>
                </a:solidFill>
              </a:rPr>
              <a:t>تنقل ردود الفعل من الدماغ والنخاع الشوكي الى اعضاء الجسم-العضلات والغدد .</a:t>
            </a:r>
            <a:endParaRPr lang="en-US" b="1" smtClean="0">
              <a:solidFill>
                <a:srgbClr val="CC3300"/>
              </a:solidFill>
            </a:endParaRPr>
          </a:p>
        </p:txBody>
      </p:sp>
      <p:sp>
        <p:nvSpPr>
          <p:cNvPr id="20484" name="Rectangle 4"/>
          <p:cNvSpPr>
            <a:spLocks noGrp="1" noChangeArrowheads="1"/>
          </p:cNvSpPr>
          <p:nvPr>
            <p:ph type="body" sz="half" idx="2"/>
          </p:nvPr>
        </p:nvSpPr>
        <p:spPr>
          <a:xfrm>
            <a:off x="5368925" y="2349500"/>
            <a:ext cx="3775075" cy="4248150"/>
          </a:xfrm>
        </p:spPr>
        <p:txBody>
          <a:bodyPr/>
          <a:lstStyle/>
          <a:p>
            <a:pPr marL="533400" indent="-533400" eaLnBrk="1" hangingPunct="1">
              <a:buFontTx/>
              <a:buAutoNum type="arabicPeriod"/>
            </a:pPr>
            <a:r>
              <a:rPr lang="ar-SA" b="1" smtClean="0">
                <a:solidFill>
                  <a:srgbClr val="660066"/>
                </a:solidFill>
              </a:rPr>
              <a:t>نويرونات  حسية:</a:t>
            </a:r>
          </a:p>
          <a:p>
            <a:pPr marL="533400" indent="-533400" eaLnBrk="1" hangingPunct="1">
              <a:buFontTx/>
              <a:buAutoNum type="arabicPeriod"/>
            </a:pPr>
            <a:endParaRPr lang="ar-SA" b="1" smtClean="0">
              <a:solidFill>
                <a:srgbClr val="660066"/>
              </a:solidFill>
            </a:endParaRPr>
          </a:p>
          <a:p>
            <a:pPr marL="533400" indent="-533400" eaLnBrk="1" hangingPunct="1">
              <a:buFontTx/>
              <a:buAutoNum type="arabicPeriod"/>
            </a:pPr>
            <a:endParaRPr lang="ar-SA" b="1" smtClean="0"/>
          </a:p>
          <a:p>
            <a:pPr marL="533400" indent="-533400" eaLnBrk="1" hangingPunct="1">
              <a:buFontTx/>
              <a:buAutoNum type="arabicPeriod"/>
            </a:pPr>
            <a:r>
              <a:rPr lang="ar-SA" b="1" smtClean="0">
                <a:solidFill>
                  <a:srgbClr val="336600"/>
                </a:solidFill>
              </a:rPr>
              <a:t>نويرونات رابطة:</a:t>
            </a:r>
          </a:p>
          <a:p>
            <a:pPr marL="533400" indent="-533400" eaLnBrk="1" hangingPunct="1">
              <a:buFontTx/>
              <a:buNone/>
            </a:pPr>
            <a:endParaRPr lang="ar-SA" b="1" smtClean="0"/>
          </a:p>
          <a:p>
            <a:pPr marL="533400" indent="-533400" eaLnBrk="1" hangingPunct="1">
              <a:buFontTx/>
              <a:buNone/>
            </a:pPr>
            <a:endParaRPr lang="ar-SA" b="1" smtClean="0"/>
          </a:p>
          <a:p>
            <a:pPr marL="533400" indent="-533400" eaLnBrk="1" hangingPunct="1">
              <a:buFontTx/>
              <a:buAutoNum type="arabicPeriod"/>
            </a:pPr>
            <a:r>
              <a:rPr lang="ar-SA" b="1" smtClean="0">
                <a:solidFill>
                  <a:srgbClr val="CC3300"/>
                </a:solidFill>
              </a:rPr>
              <a:t>نويرونات حركية:</a:t>
            </a:r>
            <a:endParaRPr lang="en-US" b="1" smtClean="0">
              <a:solidFill>
                <a:srgbClr val="CC33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768" decel="100000"/>
                                        <p:tgtEl>
                                          <p:spTgt spid="20482"/>
                                        </p:tgtEl>
                                      </p:cBhvr>
                                    </p:animEffect>
                                    <p:animScale>
                                      <p:cBhvr>
                                        <p:cTn id="8" dur="768" decel="100000"/>
                                        <p:tgtEl>
                                          <p:spTgt spid="20482"/>
                                        </p:tgtEl>
                                      </p:cBhvr>
                                      <p:from x="10000" y="10000"/>
                                      <p:to x="200000" y="450000"/>
                                    </p:animScale>
                                    <p:animScale>
                                      <p:cBhvr>
                                        <p:cTn id="9" dur="1230" accel="100000" fill="hold">
                                          <p:stCondLst>
                                            <p:cond delay="768"/>
                                          </p:stCondLst>
                                        </p:cTn>
                                        <p:tgtEl>
                                          <p:spTgt spid="20482"/>
                                        </p:tgtEl>
                                      </p:cBhvr>
                                      <p:from x="200000" y="450000"/>
                                      <p:to x="100000" y="100000"/>
                                    </p:animScale>
                                    <p:set>
                                      <p:cBhvr>
                                        <p:cTn id="10" dur="768" fill="hold"/>
                                        <p:tgtEl>
                                          <p:spTgt spid="20482"/>
                                        </p:tgtEl>
                                        <p:attrNameLst>
                                          <p:attrName>ppt_x</p:attrName>
                                        </p:attrNameLst>
                                      </p:cBhvr>
                                      <p:to>
                                        <p:strVal val="(0.5)"/>
                                      </p:to>
                                    </p:set>
                                    <p:anim from="(0.5)" to="(#ppt_x)" calcmode="lin" valueType="num">
                                      <p:cBhvr>
                                        <p:cTn id="11" dur="1230" accel="100000" fill="hold">
                                          <p:stCondLst>
                                            <p:cond delay="768"/>
                                          </p:stCondLst>
                                        </p:cTn>
                                        <p:tgtEl>
                                          <p:spTgt spid="20482"/>
                                        </p:tgtEl>
                                        <p:attrNameLst>
                                          <p:attrName>ppt_x</p:attrName>
                                        </p:attrNameLst>
                                      </p:cBhvr>
                                    </p:anim>
                                    <p:set>
                                      <p:cBhvr>
                                        <p:cTn id="12" dur="768" fill="hold"/>
                                        <p:tgtEl>
                                          <p:spTgt spid="20482"/>
                                        </p:tgtEl>
                                        <p:attrNameLst>
                                          <p:attrName>ppt_y</p:attrName>
                                        </p:attrNameLst>
                                      </p:cBhvr>
                                      <p:to>
                                        <p:strVal val="(#ppt_y+0.4)"/>
                                      </p:to>
                                    </p:set>
                                    <p:anim from="(#ppt_y+0.4)" to="(#ppt_y)" calcmode="lin" valueType="num">
                                      <p:cBhvr>
                                        <p:cTn id="13" dur="1230" accel="100000" fill="hold">
                                          <p:stCondLst>
                                            <p:cond delay="768"/>
                                          </p:stCondLst>
                                        </p:cTn>
                                        <p:tgtEl>
                                          <p:spTgt spid="20482"/>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20483">
                                            <p:txEl>
                                              <p:pRg st="0" end="0"/>
                                            </p:txEl>
                                          </p:spTgt>
                                        </p:tgtEl>
                                        <p:attrNameLst>
                                          <p:attrName>style.visibility</p:attrName>
                                        </p:attrNameLst>
                                      </p:cBhvr>
                                      <p:to>
                                        <p:strVal val="visible"/>
                                      </p:to>
                                    </p:set>
                                    <p:anim calcmode="lin" valueType="num">
                                      <p:cBhvr>
                                        <p:cTn id="18" dur="500" fill="hold"/>
                                        <p:tgtEl>
                                          <p:spTgt spid="2048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048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20483">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20483">
                                            <p:txEl>
                                              <p:pRg st="2" end="2"/>
                                            </p:txEl>
                                          </p:spTgt>
                                        </p:tgtEl>
                                        <p:attrNameLst>
                                          <p:attrName>style.visibility</p:attrName>
                                        </p:attrNameLst>
                                      </p:cBhvr>
                                      <p:to>
                                        <p:strVal val="visible"/>
                                      </p:to>
                                    </p:set>
                                    <p:anim calcmode="lin" valueType="num">
                                      <p:cBhvr>
                                        <p:cTn id="25" dur="500" fill="hold"/>
                                        <p:tgtEl>
                                          <p:spTgt spid="2048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2048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20483">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3" presetClass="entr" presetSubtype="0" fill="hold" grpId="0" nodeType="clickEffect">
                                  <p:stCondLst>
                                    <p:cond delay="0"/>
                                  </p:stCondLst>
                                  <p:childTnLst>
                                    <p:set>
                                      <p:cBhvr>
                                        <p:cTn id="31" dur="1" fill="hold">
                                          <p:stCondLst>
                                            <p:cond delay="0"/>
                                          </p:stCondLst>
                                        </p:cTn>
                                        <p:tgtEl>
                                          <p:spTgt spid="20483">
                                            <p:txEl>
                                              <p:pRg st="4" end="4"/>
                                            </p:txEl>
                                          </p:spTgt>
                                        </p:tgtEl>
                                        <p:attrNameLst>
                                          <p:attrName>style.visibility</p:attrName>
                                        </p:attrNameLst>
                                      </p:cBhvr>
                                      <p:to>
                                        <p:strVal val="visible"/>
                                      </p:to>
                                    </p:set>
                                    <p:anim calcmode="lin" valueType="num">
                                      <p:cBhvr>
                                        <p:cTn id="32" dur="500" fill="hold"/>
                                        <p:tgtEl>
                                          <p:spTgt spid="20483">
                                            <p:txEl>
                                              <p:pRg st="4" end="4"/>
                                            </p:txEl>
                                          </p:spTgt>
                                        </p:tgtEl>
                                        <p:attrNameLst>
                                          <p:attrName>ppt_w</p:attrName>
                                        </p:attrNameLst>
                                      </p:cBhvr>
                                      <p:tavLst>
                                        <p:tav tm="0">
                                          <p:val>
                                            <p:fltVal val="0"/>
                                          </p:val>
                                        </p:tav>
                                        <p:tav tm="100000">
                                          <p:val>
                                            <p:strVal val="#ppt_w"/>
                                          </p:val>
                                        </p:tav>
                                      </p:tavLst>
                                    </p:anim>
                                    <p:anim calcmode="lin" valueType="num">
                                      <p:cBhvr>
                                        <p:cTn id="33" dur="500" fill="hold"/>
                                        <p:tgtEl>
                                          <p:spTgt spid="20483">
                                            <p:txEl>
                                              <p:pRg st="4" end="4"/>
                                            </p:txEl>
                                          </p:spTgt>
                                        </p:tgtEl>
                                        <p:attrNameLst>
                                          <p:attrName>ppt_h</p:attrName>
                                        </p:attrNameLst>
                                      </p:cBhvr>
                                      <p:tavLst>
                                        <p:tav tm="0">
                                          <p:val>
                                            <p:fltVal val="0"/>
                                          </p:val>
                                        </p:tav>
                                        <p:tav tm="100000">
                                          <p:val>
                                            <p:strVal val="#ppt_h"/>
                                          </p:val>
                                        </p:tav>
                                      </p:tavLst>
                                    </p:anim>
                                    <p:animEffect transition="in" filter="fade">
                                      <p:cBhvr>
                                        <p:cTn id="34" dur="500"/>
                                        <p:tgtEl>
                                          <p:spTgt spid="20483">
                                            <p:txEl>
                                              <p:pRg st="4" end="4"/>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53" presetClass="entr" presetSubtype="0" fill="hold" grpId="0" nodeType="clickEffect">
                                  <p:stCondLst>
                                    <p:cond delay="0"/>
                                  </p:stCondLst>
                                  <p:childTnLst>
                                    <p:set>
                                      <p:cBhvr>
                                        <p:cTn id="38" dur="1" fill="hold">
                                          <p:stCondLst>
                                            <p:cond delay="0"/>
                                          </p:stCondLst>
                                        </p:cTn>
                                        <p:tgtEl>
                                          <p:spTgt spid="20484">
                                            <p:txEl>
                                              <p:pRg st="0" end="0"/>
                                            </p:txEl>
                                          </p:spTgt>
                                        </p:tgtEl>
                                        <p:attrNameLst>
                                          <p:attrName>style.visibility</p:attrName>
                                        </p:attrNameLst>
                                      </p:cBhvr>
                                      <p:to>
                                        <p:strVal val="visible"/>
                                      </p:to>
                                    </p:set>
                                    <p:anim calcmode="lin" valueType="num">
                                      <p:cBhvr>
                                        <p:cTn id="39" dur="500" fill="hold"/>
                                        <p:tgtEl>
                                          <p:spTgt spid="20484">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20484">
                                            <p:txEl>
                                              <p:pRg st="0" end="0"/>
                                            </p:txEl>
                                          </p:spTgt>
                                        </p:tgtEl>
                                        <p:attrNameLst>
                                          <p:attrName>ppt_h</p:attrName>
                                        </p:attrNameLst>
                                      </p:cBhvr>
                                      <p:tavLst>
                                        <p:tav tm="0">
                                          <p:val>
                                            <p:fltVal val="0"/>
                                          </p:val>
                                        </p:tav>
                                        <p:tav tm="100000">
                                          <p:val>
                                            <p:strVal val="#ppt_h"/>
                                          </p:val>
                                        </p:tav>
                                      </p:tavLst>
                                    </p:anim>
                                    <p:animEffect transition="in" filter="fade">
                                      <p:cBhvr>
                                        <p:cTn id="41" dur="500"/>
                                        <p:tgtEl>
                                          <p:spTgt spid="20484">
                                            <p:txEl>
                                              <p:pRg st="0" end="0"/>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53" presetClass="entr" presetSubtype="0" fill="hold" grpId="0" nodeType="clickEffect">
                                  <p:stCondLst>
                                    <p:cond delay="0"/>
                                  </p:stCondLst>
                                  <p:childTnLst>
                                    <p:set>
                                      <p:cBhvr>
                                        <p:cTn id="45" dur="1" fill="hold">
                                          <p:stCondLst>
                                            <p:cond delay="0"/>
                                          </p:stCondLst>
                                        </p:cTn>
                                        <p:tgtEl>
                                          <p:spTgt spid="20484">
                                            <p:txEl>
                                              <p:pRg st="3" end="3"/>
                                            </p:txEl>
                                          </p:spTgt>
                                        </p:tgtEl>
                                        <p:attrNameLst>
                                          <p:attrName>style.visibility</p:attrName>
                                        </p:attrNameLst>
                                      </p:cBhvr>
                                      <p:to>
                                        <p:strVal val="visible"/>
                                      </p:to>
                                    </p:set>
                                    <p:anim calcmode="lin" valueType="num">
                                      <p:cBhvr>
                                        <p:cTn id="46" dur="500" fill="hold"/>
                                        <p:tgtEl>
                                          <p:spTgt spid="20484">
                                            <p:txEl>
                                              <p:pRg st="3" end="3"/>
                                            </p:txEl>
                                          </p:spTgt>
                                        </p:tgtEl>
                                        <p:attrNameLst>
                                          <p:attrName>ppt_w</p:attrName>
                                        </p:attrNameLst>
                                      </p:cBhvr>
                                      <p:tavLst>
                                        <p:tav tm="0">
                                          <p:val>
                                            <p:fltVal val="0"/>
                                          </p:val>
                                        </p:tav>
                                        <p:tav tm="100000">
                                          <p:val>
                                            <p:strVal val="#ppt_w"/>
                                          </p:val>
                                        </p:tav>
                                      </p:tavLst>
                                    </p:anim>
                                    <p:anim calcmode="lin" valueType="num">
                                      <p:cBhvr>
                                        <p:cTn id="47" dur="500" fill="hold"/>
                                        <p:tgtEl>
                                          <p:spTgt spid="20484">
                                            <p:txEl>
                                              <p:pRg st="3" end="3"/>
                                            </p:txEl>
                                          </p:spTgt>
                                        </p:tgtEl>
                                        <p:attrNameLst>
                                          <p:attrName>ppt_h</p:attrName>
                                        </p:attrNameLst>
                                      </p:cBhvr>
                                      <p:tavLst>
                                        <p:tav tm="0">
                                          <p:val>
                                            <p:fltVal val="0"/>
                                          </p:val>
                                        </p:tav>
                                        <p:tav tm="100000">
                                          <p:val>
                                            <p:strVal val="#ppt_h"/>
                                          </p:val>
                                        </p:tav>
                                      </p:tavLst>
                                    </p:anim>
                                    <p:animEffect transition="in" filter="fade">
                                      <p:cBhvr>
                                        <p:cTn id="48" dur="500"/>
                                        <p:tgtEl>
                                          <p:spTgt spid="20484">
                                            <p:txEl>
                                              <p:pRg st="3" end="3"/>
                                            </p:txEl>
                                          </p:spTgt>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53" presetClass="entr" presetSubtype="0" fill="hold" grpId="0" nodeType="clickEffect">
                                  <p:stCondLst>
                                    <p:cond delay="0"/>
                                  </p:stCondLst>
                                  <p:childTnLst>
                                    <p:set>
                                      <p:cBhvr>
                                        <p:cTn id="52" dur="1" fill="hold">
                                          <p:stCondLst>
                                            <p:cond delay="0"/>
                                          </p:stCondLst>
                                        </p:cTn>
                                        <p:tgtEl>
                                          <p:spTgt spid="20484">
                                            <p:txEl>
                                              <p:pRg st="6" end="6"/>
                                            </p:txEl>
                                          </p:spTgt>
                                        </p:tgtEl>
                                        <p:attrNameLst>
                                          <p:attrName>style.visibility</p:attrName>
                                        </p:attrNameLst>
                                      </p:cBhvr>
                                      <p:to>
                                        <p:strVal val="visible"/>
                                      </p:to>
                                    </p:set>
                                    <p:anim calcmode="lin" valueType="num">
                                      <p:cBhvr>
                                        <p:cTn id="53" dur="500" fill="hold"/>
                                        <p:tgtEl>
                                          <p:spTgt spid="20484">
                                            <p:txEl>
                                              <p:pRg st="6" end="6"/>
                                            </p:txEl>
                                          </p:spTgt>
                                        </p:tgtEl>
                                        <p:attrNameLst>
                                          <p:attrName>ppt_w</p:attrName>
                                        </p:attrNameLst>
                                      </p:cBhvr>
                                      <p:tavLst>
                                        <p:tav tm="0">
                                          <p:val>
                                            <p:fltVal val="0"/>
                                          </p:val>
                                        </p:tav>
                                        <p:tav tm="100000">
                                          <p:val>
                                            <p:strVal val="#ppt_w"/>
                                          </p:val>
                                        </p:tav>
                                      </p:tavLst>
                                    </p:anim>
                                    <p:anim calcmode="lin" valueType="num">
                                      <p:cBhvr>
                                        <p:cTn id="54" dur="500" fill="hold"/>
                                        <p:tgtEl>
                                          <p:spTgt spid="20484">
                                            <p:txEl>
                                              <p:pRg st="6" end="6"/>
                                            </p:txEl>
                                          </p:spTgt>
                                        </p:tgtEl>
                                        <p:attrNameLst>
                                          <p:attrName>ppt_h</p:attrName>
                                        </p:attrNameLst>
                                      </p:cBhvr>
                                      <p:tavLst>
                                        <p:tav tm="0">
                                          <p:val>
                                            <p:fltVal val="0"/>
                                          </p:val>
                                        </p:tav>
                                        <p:tav tm="100000">
                                          <p:val>
                                            <p:strVal val="#ppt_h"/>
                                          </p:val>
                                        </p:tav>
                                      </p:tavLst>
                                    </p:anim>
                                    <p:animEffect transition="in" filter="fade">
                                      <p:cBhvr>
                                        <p:cTn id="55" dur="500"/>
                                        <p:tgtEl>
                                          <p:spTgt spid="2048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P spid="2048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idx="4294967295"/>
          </p:nvPr>
        </p:nvSpPr>
        <p:spPr>
          <a:xfrm>
            <a:off x="457200" y="704850"/>
            <a:ext cx="8686800" cy="1143000"/>
          </a:xfrm>
        </p:spPr>
        <p:txBody>
          <a:bodyPr lIns="0" rIns="0" bIns="0"/>
          <a:lstStyle/>
          <a:p>
            <a:pPr algn="ctr" eaLnBrk="1" hangingPunct="1">
              <a:defRPr/>
            </a:pPr>
            <a:r>
              <a:rPr lang="ar-JO" sz="4200" b="0" dirty="0" smtClean="0">
                <a:solidFill>
                  <a:srgbClr val="DFE1E7"/>
                </a:solidFill>
                <a:effectLst>
                  <a:outerShdw blurRad="38100" dist="38100" dir="2700000" algn="tl">
                    <a:srgbClr val="000000"/>
                  </a:outerShdw>
                </a:effectLst>
              </a:rPr>
              <a:t>لجميع الخلايا العصبية نفس المبنى</a:t>
            </a:r>
            <a:endParaRPr lang="he-IL" sz="4200" dirty="0" smtClean="0">
              <a:solidFill>
                <a:srgbClr val="DFE1E7"/>
              </a:solidFill>
            </a:endParaRPr>
          </a:p>
        </p:txBody>
      </p:sp>
      <p:pic>
        <p:nvPicPr>
          <p:cNvPr id="28675" name="Picture 2" descr="http://upload.wikimedia.org/wikipedia/he/6/67/Neuron-no_labels.test.PNG"/>
          <p:cNvPicPr>
            <a:picLocks noChangeAspect="1" noChangeArrowheads="1"/>
          </p:cNvPicPr>
          <p:nvPr/>
        </p:nvPicPr>
        <p:blipFill>
          <a:blip r:embed="rId3" cstate="screen"/>
          <a:srcRect/>
          <a:stretch>
            <a:fillRect/>
          </a:stretch>
        </p:blipFill>
        <p:spPr bwMode="auto">
          <a:xfrm>
            <a:off x="323850" y="1916113"/>
            <a:ext cx="8312150" cy="4471987"/>
          </a:xfrm>
          <a:prstGeom prst="rect">
            <a:avLst/>
          </a:prstGeom>
          <a:noFill/>
          <a:ln w="9525">
            <a:noFill/>
            <a:miter lim="800000"/>
            <a:headEnd/>
            <a:tailEnd/>
          </a:ln>
        </p:spPr>
      </p:pic>
      <p:sp>
        <p:nvSpPr>
          <p:cNvPr id="5" name="TextBox 4"/>
          <p:cNvSpPr txBox="1"/>
          <p:nvPr/>
        </p:nvSpPr>
        <p:spPr>
          <a:xfrm>
            <a:off x="6156325" y="1935163"/>
            <a:ext cx="1655763" cy="519112"/>
          </a:xfrm>
          <a:prstGeom prst="rect">
            <a:avLst/>
          </a:prstGeom>
          <a:noFill/>
        </p:spPr>
        <p:txBody>
          <a:bodyPr>
            <a:spAutoFit/>
          </a:bodyPr>
          <a:lstStyle>
            <a:lvl1pPr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defRPr/>
            </a:pPr>
            <a:r>
              <a:rPr lang="he-IL" sz="2800" b="1" smtClean="0">
                <a:solidFill>
                  <a:srgbClr val="CC99FF"/>
                </a:solidFill>
                <a:effectLst>
                  <a:outerShdw blurRad="38100" dist="38100" dir="2700000" algn="tl">
                    <a:srgbClr val="000000"/>
                  </a:outerShdw>
                </a:effectLst>
              </a:rPr>
              <a:t>דנדריטים</a:t>
            </a:r>
          </a:p>
        </p:txBody>
      </p:sp>
      <p:sp>
        <p:nvSpPr>
          <p:cNvPr id="6" name="TextBox 5"/>
          <p:cNvSpPr txBox="1"/>
          <p:nvPr/>
        </p:nvSpPr>
        <p:spPr>
          <a:xfrm>
            <a:off x="4284663" y="3087688"/>
            <a:ext cx="1655762" cy="519112"/>
          </a:xfrm>
          <a:prstGeom prst="rect">
            <a:avLst/>
          </a:prstGeom>
          <a:noFill/>
        </p:spPr>
        <p:txBody>
          <a:bodyPr>
            <a:spAutoFit/>
          </a:bodyPr>
          <a:lstStyle>
            <a:lvl1pPr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defRPr/>
            </a:pPr>
            <a:r>
              <a:rPr lang="he-IL" sz="2800" b="1" smtClean="0">
                <a:solidFill>
                  <a:srgbClr val="CC99FF"/>
                </a:solidFill>
                <a:effectLst>
                  <a:outerShdw blurRad="38100" dist="38100" dir="2700000" algn="tl">
                    <a:srgbClr val="000000"/>
                  </a:outerShdw>
                </a:effectLst>
              </a:rPr>
              <a:t>גוף התא</a:t>
            </a:r>
          </a:p>
        </p:txBody>
      </p:sp>
      <p:sp>
        <p:nvSpPr>
          <p:cNvPr id="7" name="TextBox 6"/>
          <p:cNvSpPr txBox="1"/>
          <p:nvPr/>
        </p:nvSpPr>
        <p:spPr>
          <a:xfrm>
            <a:off x="6659563" y="5949950"/>
            <a:ext cx="1944687" cy="519113"/>
          </a:xfrm>
          <a:prstGeom prst="rect">
            <a:avLst/>
          </a:prstGeom>
          <a:noFill/>
        </p:spPr>
        <p:txBody>
          <a:bodyPr>
            <a:spAutoFit/>
          </a:bodyPr>
          <a:lstStyle>
            <a:lvl1pPr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defRPr/>
            </a:pPr>
            <a:r>
              <a:rPr lang="he-IL" sz="2800" b="1" smtClean="0">
                <a:solidFill>
                  <a:srgbClr val="CC99FF"/>
                </a:solidFill>
                <a:effectLst>
                  <a:outerShdw blurRad="38100" dist="38100" dir="2700000" algn="tl">
                    <a:srgbClr val="000000"/>
                  </a:outerShdw>
                </a:effectLst>
              </a:rPr>
              <a:t>גרעין התא</a:t>
            </a:r>
          </a:p>
        </p:txBody>
      </p:sp>
      <p:sp>
        <p:nvSpPr>
          <p:cNvPr id="8" name="TextBox 7"/>
          <p:cNvSpPr txBox="1"/>
          <p:nvPr/>
        </p:nvSpPr>
        <p:spPr>
          <a:xfrm>
            <a:off x="2555875" y="3087688"/>
            <a:ext cx="1655763" cy="519112"/>
          </a:xfrm>
          <a:prstGeom prst="rect">
            <a:avLst/>
          </a:prstGeom>
          <a:noFill/>
        </p:spPr>
        <p:txBody>
          <a:bodyPr>
            <a:spAutoFit/>
          </a:bodyPr>
          <a:lstStyle>
            <a:lvl1pPr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defRPr/>
            </a:pPr>
            <a:r>
              <a:rPr lang="he-IL" sz="2800" b="1" smtClean="0">
                <a:solidFill>
                  <a:srgbClr val="CC99FF"/>
                </a:solidFill>
                <a:effectLst>
                  <a:outerShdw blurRad="38100" dist="38100" dir="2700000" algn="tl">
                    <a:srgbClr val="000000"/>
                  </a:outerShdw>
                </a:effectLst>
              </a:rPr>
              <a:t>אקסון</a:t>
            </a:r>
          </a:p>
        </p:txBody>
      </p:sp>
      <p:sp>
        <p:nvSpPr>
          <p:cNvPr id="9" name="TextBox 8"/>
          <p:cNvSpPr txBox="1"/>
          <p:nvPr/>
        </p:nvSpPr>
        <p:spPr>
          <a:xfrm>
            <a:off x="539750" y="2008188"/>
            <a:ext cx="1655763" cy="519112"/>
          </a:xfrm>
          <a:prstGeom prst="rect">
            <a:avLst/>
          </a:prstGeom>
          <a:noFill/>
        </p:spPr>
        <p:txBody>
          <a:bodyPr>
            <a:spAutoFit/>
          </a:bodyPr>
          <a:lstStyle>
            <a:lvl1pPr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defRPr/>
            </a:pPr>
            <a:r>
              <a:rPr lang="he-IL" sz="2800" b="1" smtClean="0">
                <a:solidFill>
                  <a:srgbClr val="CC99FF"/>
                </a:solidFill>
                <a:effectLst>
                  <a:outerShdw blurRad="38100" dist="38100" dir="2700000" algn="tl">
                    <a:srgbClr val="000000"/>
                  </a:outerShdw>
                </a:effectLst>
              </a:rPr>
              <a:t>סינפסה</a:t>
            </a:r>
          </a:p>
        </p:txBody>
      </p:sp>
      <p:sp>
        <p:nvSpPr>
          <p:cNvPr id="10" name="TextBox 9"/>
          <p:cNvSpPr txBox="1"/>
          <p:nvPr/>
        </p:nvSpPr>
        <p:spPr>
          <a:xfrm>
            <a:off x="3132138" y="5824538"/>
            <a:ext cx="1655762" cy="519112"/>
          </a:xfrm>
          <a:prstGeom prst="rect">
            <a:avLst/>
          </a:prstGeom>
          <a:noFill/>
        </p:spPr>
        <p:txBody>
          <a:bodyPr>
            <a:spAutoFit/>
          </a:bodyPr>
          <a:lstStyle>
            <a:lvl1pPr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defRPr/>
            </a:pPr>
            <a:r>
              <a:rPr lang="he-IL" sz="2800" b="1" smtClean="0">
                <a:solidFill>
                  <a:srgbClr val="CC99FF"/>
                </a:solidFill>
                <a:effectLst>
                  <a:outerShdw blurRad="38100" dist="38100" dir="2700000" algn="tl">
                    <a:srgbClr val="000000"/>
                  </a:outerShdw>
                </a:effectLst>
              </a:rPr>
              <a:t>תאי גליה</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idx="4294967295"/>
          </p:nvPr>
        </p:nvSpPr>
        <p:spPr>
          <a:xfrm>
            <a:off x="684213" y="23813"/>
            <a:ext cx="8229600" cy="1143000"/>
          </a:xfrm>
        </p:spPr>
        <p:txBody>
          <a:bodyPr lIns="0" rIns="0" bIns="0"/>
          <a:lstStyle/>
          <a:p>
            <a:pPr algn="ctr" eaLnBrk="1" hangingPunct="1">
              <a:defRPr/>
            </a:pPr>
            <a:r>
              <a:rPr lang="ar-JO" sz="6200" b="0" dirty="0" err="1" smtClean="0">
                <a:solidFill>
                  <a:srgbClr val="DFE1E7"/>
                </a:solidFill>
                <a:effectLst>
                  <a:outerShdw blurRad="38100" dist="38100" dir="2700000" algn="tl">
                    <a:srgbClr val="000000"/>
                  </a:outerShdw>
                </a:effectLst>
              </a:rPr>
              <a:t>سينابسا</a:t>
            </a:r>
            <a:endParaRPr lang="he-IL" sz="6200" b="0" dirty="0" smtClean="0">
              <a:solidFill>
                <a:srgbClr val="DFE1E7"/>
              </a:solidFill>
              <a:effectLst>
                <a:outerShdw blurRad="38100" dist="38100" dir="2700000" algn="tl">
                  <a:srgbClr val="000000"/>
                </a:outerShdw>
              </a:effectLst>
            </a:endParaRPr>
          </a:p>
        </p:txBody>
      </p:sp>
      <p:sp>
        <p:nvSpPr>
          <p:cNvPr id="29699" name="מציין מיקום תוכן 2"/>
          <p:cNvSpPr>
            <a:spLocks noGrp="1"/>
          </p:cNvSpPr>
          <p:nvPr>
            <p:ph idx="4294967295"/>
          </p:nvPr>
        </p:nvSpPr>
        <p:spPr>
          <a:xfrm>
            <a:off x="4284663" y="1719263"/>
            <a:ext cx="4402137" cy="4411662"/>
          </a:xfrm>
        </p:spPr>
        <p:txBody>
          <a:bodyPr/>
          <a:lstStyle/>
          <a:p>
            <a:pPr marL="273050" indent="-273050" algn="r" rtl="1" eaLnBrk="1" hangingPunct="1"/>
            <a:r>
              <a:rPr lang="ar-JO" sz="2800" b="1" smtClean="0"/>
              <a:t>السينابسا هي المنطقة بين الخلية الناقلة والخلية المستقبلة</a:t>
            </a:r>
            <a:endParaRPr lang="he-IL" sz="2800" b="1" smtClean="0"/>
          </a:p>
          <a:p>
            <a:pPr marL="273050" indent="-273050" algn="r" rtl="1" eaLnBrk="1" hangingPunct="1"/>
            <a:r>
              <a:rPr lang="ar-JO" sz="2800" b="1" smtClean="0"/>
              <a:t>الأكسون في الخلية الناقلة ينقل التحفيزات للخلية الهدف بطريقة كيماوية  بواسطة نواقل عصبية – نويروترانسميتوريم الخلية الناقلة تحرر النواقل العصبية  الى السينابسا وخلية الهدف تستقبلها</a:t>
            </a:r>
            <a:endParaRPr lang="he-IL" sz="2800" b="1" smtClean="0"/>
          </a:p>
        </p:txBody>
      </p:sp>
      <p:pic>
        <p:nvPicPr>
          <p:cNvPr id="29700" name="Picture 5" descr="http://www.infomed.co.il/images/DefinitionsImages/g_2741.jpg"/>
          <p:cNvPicPr>
            <a:picLocks noChangeAspect="1" noChangeArrowheads="1"/>
          </p:cNvPicPr>
          <p:nvPr/>
        </p:nvPicPr>
        <p:blipFill>
          <a:blip r:embed="rId3" cstate="screen"/>
          <a:srcRect/>
          <a:stretch>
            <a:fillRect/>
          </a:stretch>
        </p:blipFill>
        <p:spPr bwMode="auto">
          <a:xfrm>
            <a:off x="0" y="1341438"/>
            <a:ext cx="4427538" cy="4765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descr="9132_M"/>
          <p:cNvPicPr>
            <a:picLocks noGrp="1" noChangeAspect="1" noChangeArrowheads="1"/>
          </p:cNvPicPr>
          <p:nvPr>
            <p:ph idx="1"/>
          </p:nvPr>
        </p:nvPicPr>
        <p:blipFill>
          <a:blip r:embed="rId2" cstate="screen"/>
          <a:srcRect/>
          <a:stretch>
            <a:fillRect/>
          </a:stretch>
        </p:blipFill>
        <p:spPr>
          <a:xfrm>
            <a:off x="2555875" y="981075"/>
            <a:ext cx="4570413" cy="5597525"/>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pPr algn="ctr" eaLnBrk="1" hangingPunct="1"/>
            <a:r>
              <a:rPr lang="ar-SA" sz="4400" smtClean="0"/>
              <a:t>التلاؤم بين المبنى والوظيفة </a:t>
            </a:r>
            <a:endParaRPr lang="en-US" sz="4400" smtClean="0"/>
          </a:p>
        </p:txBody>
      </p:sp>
      <p:sp>
        <p:nvSpPr>
          <p:cNvPr id="7171" name="Rectangle 3"/>
          <p:cNvSpPr>
            <a:spLocks noGrp="1" noChangeArrowheads="1"/>
          </p:cNvSpPr>
          <p:nvPr>
            <p:ph type="body" sz="half" idx="1"/>
          </p:nvPr>
        </p:nvSpPr>
        <p:spPr>
          <a:xfrm>
            <a:off x="179388" y="2205038"/>
            <a:ext cx="5040312" cy="4392612"/>
          </a:xfrm>
        </p:spPr>
        <p:txBody>
          <a:bodyPr/>
          <a:lstStyle/>
          <a:p>
            <a:pPr algn="ctr" eaLnBrk="1" hangingPunct="1">
              <a:buFont typeface="Wingdings" pitchFamily="2" charset="2"/>
              <a:buNone/>
            </a:pPr>
            <a:r>
              <a:rPr lang="ar-SA" b="1" u="sng" smtClean="0">
                <a:solidFill>
                  <a:srgbClr val="000099"/>
                </a:solidFill>
              </a:rPr>
              <a:t> التلاؤم مع الوظيفة</a:t>
            </a:r>
          </a:p>
          <a:p>
            <a:pPr eaLnBrk="1" hangingPunct="1"/>
            <a:r>
              <a:rPr lang="ar-SA" b="1" smtClean="0">
                <a:solidFill>
                  <a:srgbClr val="FF0066"/>
                </a:solidFill>
              </a:rPr>
              <a:t> التقاط المعلومات من كل مكان في</a:t>
            </a:r>
            <a:r>
              <a:rPr lang="ar-SA" b="1" smtClean="0"/>
              <a:t> </a:t>
            </a:r>
            <a:r>
              <a:rPr lang="ar-SA" b="1" smtClean="0">
                <a:solidFill>
                  <a:srgbClr val="FF0066"/>
                </a:solidFill>
              </a:rPr>
              <a:t>الجسم.</a:t>
            </a:r>
          </a:p>
          <a:p>
            <a:pPr eaLnBrk="1" hangingPunct="1"/>
            <a:r>
              <a:rPr lang="ar-SA" b="1" smtClean="0"/>
              <a:t> </a:t>
            </a:r>
            <a:r>
              <a:rPr lang="ar-SA" b="1" smtClean="0">
                <a:solidFill>
                  <a:schemeClr val="hlink"/>
                </a:solidFill>
              </a:rPr>
              <a:t>يضمن التقاط وايصال المعلومات</a:t>
            </a:r>
            <a:r>
              <a:rPr lang="ar-SA" b="1" smtClean="0"/>
              <a:t> </a:t>
            </a:r>
            <a:r>
              <a:rPr lang="ar-SA" b="1" smtClean="0">
                <a:solidFill>
                  <a:schemeClr val="hlink"/>
                </a:solidFill>
              </a:rPr>
              <a:t>بسرعة كبيرة</a:t>
            </a:r>
          </a:p>
          <a:p>
            <a:pPr eaLnBrk="1" hangingPunct="1"/>
            <a:r>
              <a:rPr lang="ar-SA" b="1" smtClean="0">
                <a:solidFill>
                  <a:schemeClr val="folHlink"/>
                </a:solidFill>
              </a:rPr>
              <a:t>تنسيق تام بين</a:t>
            </a:r>
            <a:r>
              <a:rPr lang="ar-SA" b="1" smtClean="0"/>
              <a:t> </a:t>
            </a:r>
            <a:r>
              <a:rPr lang="ar-SA" b="1" smtClean="0">
                <a:solidFill>
                  <a:schemeClr val="folHlink"/>
                </a:solidFill>
              </a:rPr>
              <a:t>الاجهزة</a:t>
            </a:r>
          </a:p>
          <a:p>
            <a:pPr eaLnBrk="1" hangingPunct="1"/>
            <a:r>
              <a:rPr lang="ar-SA" b="1" smtClean="0"/>
              <a:t> </a:t>
            </a:r>
            <a:r>
              <a:rPr lang="ar-SA" b="1" smtClean="0">
                <a:solidFill>
                  <a:srgbClr val="660066"/>
                </a:solidFill>
              </a:rPr>
              <a:t>الرسل بين الخلايا والدماغ</a:t>
            </a:r>
          </a:p>
          <a:p>
            <a:pPr algn="ctr" eaLnBrk="1" hangingPunct="1">
              <a:buFont typeface="Wingdings" pitchFamily="2" charset="2"/>
              <a:buNone/>
            </a:pPr>
            <a:endParaRPr lang="en-US" b="1" smtClean="0">
              <a:solidFill>
                <a:srgbClr val="660066"/>
              </a:solidFill>
            </a:endParaRPr>
          </a:p>
        </p:txBody>
      </p:sp>
      <p:sp>
        <p:nvSpPr>
          <p:cNvPr id="7172" name="Rectangle 4"/>
          <p:cNvSpPr>
            <a:spLocks noGrp="1" noChangeArrowheads="1"/>
          </p:cNvSpPr>
          <p:nvPr>
            <p:ph type="body" sz="half" idx="2"/>
          </p:nvPr>
        </p:nvSpPr>
        <p:spPr>
          <a:xfrm>
            <a:off x="5148263" y="2205038"/>
            <a:ext cx="3775075" cy="4495800"/>
          </a:xfrm>
        </p:spPr>
        <p:txBody>
          <a:bodyPr/>
          <a:lstStyle/>
          <a:p>
            <a:pPr algn="ctr" eaLnBrk="1" hangingPunct="1">
              <a:lnSpc>
                <a:spcPct val="90000"/>
              </a:lnSpc>
              <a:buFont typeface="Wingdings" pitchFamily="2" charset="2"/>
              <a:buNone/>
            </a:pPr>
            <a:r>
              <a:rPr lang="ar-SA" b="1" i="1" u="sng" smtClean="0">
                <a:solidFill>
                  <a:srgbClr val="000099"/>
                </a:solidFill>
              </a:rPr>
              <a:t> </a:t>
            </a:r>
            <a:r>
              <a:rPr lang="ar-SA" b="1" u="sng" smtClean="0">
                <a:solidFill>
                  <a:srgbClr val="000099"/>
                </a:solidFill>
              </a:rPr>
              <a:t>مميزات المبنى</a:t>
            </a:r>
          </a:p>
          <a:p>
            <a:pPr eaLnBrk="1" hangingPunct="1">
              <a:lnSpc>
                <a:spcPct val="90000"/>
              </a:lnSpc>
            </a:pPr>
            <a:r>
              <a:rPr lang="ar-SA" b="1" smtClean="0"/>
              <a:t> </a:t>
            </a:r>
            <a:r>
              <a:rPr lang="ar-SA" b="1" smtClean="0">
                <a:solidFill>
                  <a:srgbClr val="FF0066"/>
                </a:solidFill>
              </a:rPr>
              <a:t>يتشعب في كل اجزاء الجسم.</a:t>
            </a:r>
            <a:endParaRPr lang="ar-SA" b="1" smtClean="0"/>
          </a:p>
          <a:p>
            <a:pPr eaLnBrk="1" hangingPunct="1">
              <a:lnSpc>
                <a:spcPct val="90000"/>
              </a:lnSpc>
            </a:pPr>
            <a:r>
              <a:rPr lang="ar-SA" b="1" smtClean="0">
                <a:solidFill>
                  <a:schemeClr val="hlink"/>
                </a:solidFill>
              </a:rPr>
              <a:t> نقل المعلومات على شكل سيال</a:t>
            </a:r>
            <a:r>
              <a:rPr lang="ar-SA" b="1" smtClean="0"/>
              <a:t> </a:t>
            </a:r>
            <a:r>
              <a:rPr lang="ar-SA" b="1" smtClean="0">
                <a:solidFill>
                  <a:schemeClr val="hlink"/>
                </a:solidFill>
              </a:rPr>
              <a:t>عصبي.</a:t>
            </a:r>
          </a:p>
          <a:p>
            <a:pPr eaLnBrk="1" hangingPunct="1">
              <a:lnSpc>
                <a:spcPct val="90000"/>
              </a:lnSpc>
            </a:pPr>
            <a:r>
              <a:rPr lang="ar-SA" b="1" smtClean="0">
                <a:solidFill>
                  <a:schemeClr val="folHlink"/>
                </a:solidFill>
              </a:rPr>
              <a:t>  وجود سيطرة مركزية.</a:t>
            </a:r>
          </a:p>
          <a:p>
            <a:pPr eaLnBrk="1" hangingPunct="1">
              <a:lnSpc>
                <a:spcPct val="90000"/>
              </a:lnSpc>
            </a:pPr>
            <a:r>
              <a:rPr lang="ar-SA" b="1" smtClean="0">
                <a:solidFill>
                  <a:srgbClr val="660066"/>
                </a:solidFill>
              </a:rPr>
              <a:t>  يتكون من خلايا خاصة </a:t>
            </a:r>
          </a:p>
          <a:p>
            <a:pPr eaLnBrk="1" hangingPunct="1">
              <a:lnSpc>
                <a:spcPct val="90000"/>
              </a:lnSpc>
              <a:buFont typeface="Wingdings" pitchFamily="2" charset="2"/>
              <a:buNone/>
            </a:pPr>
            <a:r>
              <a:rPr lang="ar-SA" b="1" smtClean="0"/>
              <a:t>    </a:t>
            </a:r>
            <a:r>
              <a:rPr lang="ar-SA" b="1" smtClean="0">
                <a:solidFill>
                  <a:srgbClr val="660066"/>
                </a:solidFill>
              </a:rPr>
              <a:t>( ن</a:t>
            </a:r>
            <a:r>
              <a:rPr lang="ar-JO" b="1" smtClean="0">
                <a:solidFill>
                  <a:srgbClr val="660066"/>
                </a:solidFill>
              </a:rPr>
              <a:t>و</a:t>
            </a:r>
            <a:r>
              <a:rPr lang="ar-SA" b="1" smtClean="0">
                <a:solidFill>
                  <a:srgbClr val="660066"/>
                </a:solidFill>
              </a:rPr>
              <a:t>يرون = خلية عصبية)</a:t>
            </a:r>
          </a:p>
          <a:p>
            <a:pPr eaLnBrk="1" hangingPunct="1">
              <a:lnSpc>
                <a:spcPct val="90000"/>
              </a:lnSpc>
            </a:pPr>
            <a:endParaRPr lang="en-US" b="1" smtClean="0">
              <a:solidFill>
                <a:srgbClr val="660066"/>
              </a:solidFill>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2000" fill="hold"/>
                                        <p:tgtEl>
                                          <p:spTgt spid="7170"/>
                                        </p:tgtEl>
                                        <p:attrNameLst>
                                          <p:attrName>ppt_w</p:attrName>
                                        </p:attrNameLst>
                                      </p:cBhvr>
                                      <p:tavLst>
                                        <p:tav tm="0">
                                          <p:val>
                                            <p:strVal val="#ppt_w*2.5"/>
                                          </p:val>
                                        </p:tav>
                                        <p:tav tm="100000">
                                          <p:val>
                                            <p:strVal val="#ppt_w"/>
                                          </p:val>
                                        </p:tav>
                                      </p:tavLst>
                                    </p:anim>
                                    <p:anim calcmode="lin" valueType="num">
                                      <p:cBhvr>
                                        <p:cTn id="8" dur="2000" fill="hold"/>
                                        <p:tgtEl>
                                          <p:spTgt spid="7170"/>
                                        </p:tgtEl>
                                        <p:attrNameLst>
                                          <p:attrName>ppt_h</p:attrName>
                                        </p:attrNameLst>
                                      </p:cBhvr>
                                      <p:tavLst>
                                        <p:tav tm="0">
                                          <p:val>
                                            <p:strVal val="#ppt_h"/>
                                          </p:val>
                                        </p:tav>
                                        <p:tav tm="100000">
                                          <p:val>
                                            <p:strVal val="#ppt_h"/>
                                          </p:val>
                                        </p:tav>
                                      </p:tavLst>
                                    </p:anim>
                                    <p:anim calcmode="lin" valueType="num">
                                      <p:cBhvr>
                                        <p:cTn id="9" dur="2000" fill="hold"/>
                                        <p:tgtEl>
                                          <p:spTgt spid="717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717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717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7172">
                                            <p:txEl>
                                              <p:pRg st="0" end="0"/>
                                            </p:txEl>
                                          </p:spTgt>
                                        </p:tgtEl>
                                        <p:attrNameLst>
                                          <p:attrName>style.visibility</p:attrName>
                                        </p:attrNameLst>
                                      </p:cBhvr>
                                      <p:to>
                                        <p:strVal val="visible"/>
                                      </p:to>
                                    </p:set>
                                    <p:animEffect transition="in" filter="wipe(left)">
                                      <p:cBhvr>
                                        <p:cTn id="16" dur="500"/>
                                        <p:tgtEl>
                                          <p:spTgt spid="7172">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171">
                                            <p:txEl>
                                              <p:pRg st="0" end="0"/>
                                            </p:txEl>
                                          </p:spTgt>
                                        </p:tgtEl>
                                        <p:attrNameLst>
                                          <p:attrName>style.visibility</p:attrName>
                                        </p:attrNameLst>
                                      </p:cBhvr>
                                      <p:to>
                                        <p:strVal val="visible"/>
                                      </p:to>
                                    </p:set>
                                    <p:animEffect transition="in" filter="wipe(left)">
                                      <p:cBhvr>
                                        <p:cTn id="21" dur="500"/>
                                        <p:tgtEl>
                                          <p:spTgt spid="7171">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171">
                                            <p:txEl>
                                              <p:pRg st="1" end="1"/>
                                            </p:txEl>
                                          </p:spTgt>
                                        </p:tgtEl>
                                        <p:attrNameLst>
                                          <p:attrName>style.visibility</p:attrName>
                                        </p:attrNameLst>
                                      </p:cBhvr>
                                      <p:to>
                                        <p:strVal val="visible"/>
                                      </p:to>
                                    </p:set>
                                    <p:animEffect transition="in" filter="wipe(left)">
                                      <p:cBhvr>
                                        <p:cTn id="26" dur="500"/>
                                        <p:tgtEl>
                                          <p:spTgt spid="7171">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171">
                                            <p:txEl>
                                              <p:pRg st="2" end="2"/>
                                            </p:txEl>
                                          </p:spTgt>
                                        </p:tgtEl>
                                        <p:attrNameLst>
                                          <p:attrName>style.visibility</p:attrName>
                                        </p:attrNameLst>
                                      </p:cBhvr>
                                      <p:to>
                                        <p:strVal val="visible"/>
                                      </p:to>
                                    </p:set>
                                    <p:animEffect transition="in" filter="wipe(left)">
                                      <p:cBhvr>
                                        <p:cTn id="31" dur="500"/>
                                        <p:tgtEl>
                                          <p:spTgt spid="7171">
                                            <p:txEl>
                                              <p:pRg st="2" end="2"/>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171">
                                            <p:txEl>
                                              <p:pRg st="3" end="3"/>
                                            </p:txEl>
                                          </p:spTgt>
                                        </p:tgtEl>
                                        <p:attrNameLst>
                                          <p:attrName>style.visibility</p:attrName>
                                        </p:attrNameLst>
                                      </p:cBhvr>
                                      <p:to>
                                        <p:strVal val="visible"/>
                                      </p:to>
                                    </p:set>
                                    <p:animEffect transition="in" filter="wipe(left)">
                                      <p:cBhvr>
                                        <p:cTn id="36" dur="500"/>
                                        <p:tgtEl>
                                          <p:spTgt spid="7171">
                                            <p:txEl>
                                              <p:pRg st="3" end="3"/>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7171">
                                            <p:txEl>
                                              <p:pRg st="4" end="4"/>
                                            </p:txEl>
                                          </p:spTgt>
                                        </p:tgtEl>
                                        <p:attrNameLst>
                                          <p:attrName>style.visibility</p:attrName>
                                        </p:attrNameLst>
                                      </p:cBhvr>
                                      <p:to>
                                        <p:strVal val="visible"/>
                                      </p:to>
                                    </p:set>
                                    <p:animEffect transition="in" filter="wipe(left)">
                                      <p:cBhvr>
                                        <p:cTn id="41" dur="500"/>
                                        <p:tgtEl>
                                          <p:spTgt spid="7171">
                                            <p:txEl>
                                              <p:pRg st="4" end="4"/>
                                            </p:txEl>
                                          </p:spTgt>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7172">
                                            <p:txEl>
                                              <p:pRg st="1" end="1"/>
                                            </p:txEl>
                                          </p:spTgt>
                                        </p:tgtEl>
                                        <p:attrNameLst>
                                          <p:attrName>style.visibility</p:attrName>
                                        </p:attrNameLst>
                                      </p:cBhvr>
                                      <p:to>
                                        <p:strVal val="visible"/>
                                      </p:to>
                                    </p:set>
                                    <p:animEffect transition="in" filter="wipe(left)">
                                      <p:cBhvr>
                                        <p:cTn id="46" dur="500"/>
                                        <p:tgtEl>
                                          <p:spTgt spid="7172">
                                            <p:txEl>
                                              <p:pRg st="1" end="1"/>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7172">
                                            <p:txEl>
                                              <p:pRg st="2" end="2"/>
                                            </p:txEl>
                                          </p:spTgt>
                                        </p:tgtEl>
                                        <p:attrNameLst>
                                          <p:attrName>style.visibility</p:attrName>
                                        </p:attrNameLst>
                                      </p:cBhvr>
                                      <p:to>
                                        <p:strVal val="visible"/>
                                      </p:to>
                                    </p:set>
                                    <p:animEffect transition="in" filter="wipe(left)">
                                      <p:cBhvr>
                                        <p:cTn id="51" dur="5000"/>
                                        <p:tgtEl>
                                          <p:spTgt spid="7172">
                                            <p:txEl>
                                              <p:pRg st="2" end="2"/>
                                            </p:txEl>
                                          </p:spTgt>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7172">
                                            <p:txEl>
                                              <p:pRg st="3" end="3"/>
                                            </p:txEl>
                                          </p:spTgt>
                                        </p:tgtEl>
                                        <p:attrNameLst>
                                          <p:attrName>style.visibility</p:attrName>
                                        </p:attrNameLst>
                                      </p:cBhvr>
                                      <p:to>
                                        <p:strVal val="visible"/>
                                      </p:to>
                                    </p:set>
                                    <p:animEffect transition="in" filter="wipe(left)">
                                      <p:cBhvr>
                                        <p:cTn id="56" dur="500"/>
                                        <p:tgtEl>
                                          <p:spTgt spid="7172">
                                            <p:txEl>
                                              <p:pRg st="3" end="3"/>
                                            </p:txEl>
                                          </p:spTgt>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7172">
                                            <p:txEl>
                                              <p:pRg st="4" end="4"/>
                                            </p:txEl>
                                          </p:spTgt>
                                        </p:tgtEl>
                                        <p:attrNameLst>
                                          <p:attrName>style.visibility</p:attrName>
                                        </p:attrNameLst>
                                      </p:cBhvr>
                                      <p:to>
                                        <p:strVal val="visible"/>
                                      </p:to>
                                    </p:set>
                                    <p:animEffect transition="in" filter="wipe(left)">
                                      <p:cBhvr>
                                        <p:cTn id="61" dur="500"/>
                                        <p:tgtEl>
                                          <p:spTgt spid="7172">
                                            <p:txEl>
                                              <p:pRg st="4" end="4"/>
                                            </p:txEl>
                                          </p:spTgt>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7172">
                                            <p:txEl>
                                              <p:pRg st="5" end="5"/>
                                            </p:txEl>
                                          </p:spTgt>
                                        </p:tgtEl>
                                        <p:attrNameLst>
                                          <p:attrName>style.visibility</p:attrName>
                                        </p:attrNameLst>
                                      </p:cBhvr>
                                      <p:to>
                                        <p:strVal val="visible"/>
                                      </p:to>
                                    </p:set>
                                    <p:animEffect transition="in" filter="wipe(left)">
                                      <p:cBhvr>
                                        <p:cTn id="66" dur="500"/>
                                        <p:tgtEl>
                                          <p:spTgt spid="71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P spid="717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p:txBody>
          <a:bodyPr/>
          <a:lstStyle/>
          <a:p>
            <a:pPr algn="ctr" eaLnBrk="1" hangingPunct="1"/>
            <a:r>
              <a:rPr lang="ar-SA" sz="4800" smtClean="0"/>
              <a:t>تركيب جهاز الاعصاب</a:t>
            </a:r>
            <a:endParaRPr lang="en-US" sz="4800" smtClean="0"/>
          </a:p>
        </p:txBody>
      </p:sp>
      <p:sp>
        <p:nvSpPr>
          <p:cNvPr id="32771" name="Rectangle 3"/>
          <p:cNvSpPr>
            <a:spLocks noGrp="1" noChangeArrowheads="1"/>
          </p:cNvSpPr>
          <p:nvPr>
            <p:ph type="body" idx="1"/>
          </p:nvPr>
        </p:nvSpPr>
        <p:spPr>
          <a:xfrm>
            <a:off x="0" y="2362200"/>
            <a:ext cx="9144000" cy="4235450"/>
          </a:xfrm>
        </p:spPr>
        <p:txBody>
          <a:bodyPr/>
          <a:lstStyle/>
          <a:p>
            <a:pPr marL="533400" indent="-533400" eaLnBrk="1" hangingPunct="1">
              <a:buFont typeface="Wingdings" pitchFamily="2" charset="2"/>
              <a:buNone/>
            </a:pPr>
            <a:r>
              <a:rPr lang="ar-SA" sz="3200" b="1" smtClean="0"/>
              <a:t>  يمكن تقسيم الجهاز العصبي عند الانسان الى جزئين رئيسيين: </a:t>
            </a:r>
          </a:p>
          <a:p>
            <a:pPr marL="533400" indent="-533400" eaLnBrk="1" hangingPunct="1"/>
            <a:r>
              <a:rPr lang="ar-SA" sz="3200" b="1" smtClean="0">
                <a:solidFill>
                  <a:srgbClr val="CC00FF"/>
                </a:solidFill>
              </a:rPr>
              <a:t>جهاز الاعصاب المركزي</a:t>
            </a:r>
            <a:r>
              <a:rPr lang="ar-SA" sz="3200" b="1" smtClean="0"/>
              <a:t> =  يتكون من الدماغ والنخاع الشوكي. يقوم باستقبال المعلومات عن المحيط. </a:t>
            </a:r>
          </a:p>
          <a:p>
            <a:pPr marL="533400" indent="-533400" eaLnBrk="1" hangingPunct="1">
              <a:buFont typeface="Wingdings" pitchFamily="2" charset="2"/>
              <a:buNone/>
            </a:pPr>
            <a:endParaRPr lang="ar-SA" sz="3200" b="1" smtClean="0"/>
          </a:p>
          <a:p>
            <a:pPr marL="533400" indent="-533400" eaLnBrk="1" hangingPunct="1"/>
            <a:r>
              <a:rPr lang="ar-SA" sz="3200" b="1" smtClean="0">
                <a:solidFill>
                  <a:srgbClr val="FF0066"/>
                </a:solidFill>
              </a:rPr>
              <a:t>جهاز الاعصاب المحيطي</a:t>
            </a:r>
            <a:r>
              <a:rPr lang="ar-SA" sz="3200" b="1" smtClean="0"/>
              <a:t> = يتكون من شبكه اعصاب تربط الجهاز العصبي المركزي مع مختلف اعضاء الجسم.</a:t>
            </a:r>
            <a:endParaRPr lang="en-US" sz="3200" b="1"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neuron3"/>
          <p:cNvPicPr>
            <a:picLocks noGrp="1" noChangeAspect="1" noChangeArrowheads="1"/>
          </p:cNvPicPr>
          <p:nvPr>
            <p:ph/>
          </p:nvPr>
        </p:nvPicPr>
        <p:blipFill>
          <a:blip r:embed="rId2" cstate="screen"/>
          <a:srcRect/>
          <a:stretch>
            <a:fillRect/>
          </a:stretch>
        </p:blipFill>
        <p:spPr>
          <a:xfrm>
            <a:off x="1223963" y="1584325"/>
            <a:ext cx="5976937" cy="4537075"/>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p:txBody>
          <a:bodyPr/>
          <a:lstStyle/>
          <a:p>
            <a:pPr algn="ctr" eaLnBrk="1" hangingPunct="1"/>
            <a:r>
              <a:rPr lang="ar-SA" sz="4400" smtClean="0"/>
              <a:t>عمل اجزاء النويرون</a:t>
            </a:r>
            <a:endParaRPr lang="en-US" sz="4400" smtClean="0"/>
          </a:p>
        </p:txBody>
      </p:sp>
      <p:sp>
        <p:nvSpPr>
          <p:cNvPr id="10243" name="Rectangle 3"/>
          <p:cNvSpPr>
            <a:spLocks noGrp="1" noChangeArrowheads="1"/>
          </p:cNvSpPr>
          <p:nvPr>
            <p:ph type="body" sz="half" idx="1"/>
          </p:nvPr>
        </p:nvSpPr>
        <p:spPr>
          <a:xfrm>
            <a:off x="395288" y="2349500"/>
            <a:ext cx="6624637" cy="4508500"/>
          </a:xfrm>
        </p:spPr>
        <p:txBody>
          <a:bodyPr/>
          <a:lstStyle/>
          <a:p>
            <a:pPr eaLnBrk="1" hangingPunct="1">
              <a:lnSpc>
                <a:spcPct val="90000"/>
              </a:lnSpc>
              <a:buFont typeface="Wingdings" pitchFamily="2" charset="2"/>
              <a:buNone/>
            </a:pPr>
            <a:r>
              <a:rPr lang="ar-SA" sz="3200" b="1" smtClean="0">
                <a:solidFill>
                  <a:schemeClr val="accent2"/>
                </a:solidFill>
              </a:rPr>
              <a:t>=</a:t>
            </a:r>
            <a:r>
              <a:rPr lang="ar-SA" sz="3200" b="1" smtClean="0">
                <a:solidFill>
                  <a:schemeClr val="hlink"/>
                </a:solidFill>
              </a:rPr>
              <a:t> </a:t>
            </a:r>
            <a:r>
              <a:rPr lang="ar-SA" sz="3200" b="1" smtClean="0">
                <a:solidFill>
                  <a:srgbClr val="000066"/>
                </a:solidFill>
              </a:rPr>
              <a:t>تستقبل</a:t>
            </a:r>
            <a:r>
              <a:rPr lang="ar-SA" sz="3200" b="1" smtClean="0">
                <a:solidFill>
                  <a:schemeClr val="hlink"/>
                </a:solidFill>
              </a:rPr>
              <a:t> التأثيرات من محيط (داخلي / خارجي) وتنقلها لجسم الخلية.</a:t>
            </a:r>
          </a:p>
          <a:p>
            <a:pPr eaLnBrk="1" hangingPunct="1">
              <a:lnSpc>
                <a:spcPct val="90000"/>
              </a:lnSpc>
              <a:buFont typeface="Wingdings" pitchFamily="2" charset="2"/>
              <a:buNone/>
            </a:pPr>
            <a:endParaRPr lang="ar-SA" sz="3200" b="1" smtClean="0">
              <a:solidFill>
                <a:schemeClr val="tx2"/>
              </a:solidFill>
            </a:endParaRPr>
          </a:p>
          <a:p>
            <a:pPr eaLnBrk="1" hangingPunct="1">
              <a:lnSpc>
                <a:spcPct val="90000"/>
              </a:lnSpc>
              <a:buFont typeface="Wingdings" pitchFamily="2" charset="2"/>
              <a:buNone/>
            </a:pPr>
            <a:r>
              <a:rPr lang="ar-SA" sz="3200" b="1" smtClean="0">
                <a:solidFill>
                  <a:schemeClr val="accent2"/>
                </a:solidFill>
              </a:rPr>
              <a:t>= </a:t>
            </a:r>
            <a:r>
              <a:rPr lang="ar-SA" sz="3200" b="1" smtClean="0">
                <a:solidFill>
                  <a:schemeClr val="hlink"/>
                </a:solidFill>
              </a:rPr>
              <a:t>تمر عبره المعلومات ويجددها لمواصلة  طريقها الى خلية اخرى.</a:t>
            </a:r>
          </a:p>
          <a:p>
            <a:pPr eaLnBrk="1" hangingPunct="1">
              <a:lnSpc>
                <a:spcPct val="90000"/>
              </a:lnSpc>
              <a:buFont typeface="Wingdings" pitchFamily="2" charset="2"/>
              <a:buNone/>
            </a:pPr>
            <a:endParaRPr lang="ar-SA" sz="3200" b="1" smtClean="0">
              <a:solidFill>
                <a:schemeClr val="hlink"/>
              </a:solidFill>
            </a:endParaRPr>
          </a:p>
          <a:p>
            <a:pPr eaLnBrk="1" hangingPunct="1">
              <a:lnSpc>
                <a:spcPct val="90000"/>
              </a:lnSpc>
              <a:buFont typeface="Wingdings" pitchFamily="2" charset="2"/>
              <a:buNone/>
            </a:pPr>
            <a:r>
              <a:rPr lang="ar-SA" sz="3200" b="1" smtClean="0">
                <a:solidFill>
                  <a:schemeClr val="accent2"/>
                </a:solidFill>
              </a:rPr>
              <a:t>=</a:t>
            </a:r>
            <a:r>
              <a:rPr lang="ar-SA" sz="3200" b="1" smtClean="0">
                <a:solidFill>
                  <a:schemeClr val="tx2"/>
                </a:solidFill>
              </a:rPr>
              <a:t> </a:t>
            </a:r>
            <a:r>
              <a:rPr lang="ar-SA" sz="3200" b="1" smtClean="0">
                <a:solidFill>
                  <a:schemeClr val="hlink"/>
                </a:solidFill>
              </a:rPr>
              <a:t>يمرر المعلومات من جسم الخلية الى خلايا الهدف المحددة (خلية عصبية اخرى /خلية عضلية /خلية غدة).</a:t>
            </a:r>
          </a:p>
        </p:txBody>
      </p:sp>
      <p:sp>
        <p:nvSpPr>
          <p:cNvPr id="10244" name="Rectangle 4"/>
          <p:cNvSpPr>
            <a:spLocks noGrp="1" noChangeArrowheads="1"/>
          </p:cNvSpPr>
          <p:nvPr>
            <p:ph type="body" sz="half" idx="2"/>
          </p:nvPr>
        </p:nvSpPr>
        <p:spPr>
          <a:xfrm>
            <a:off x="6372225" y="2349500"/>
            <a:ext cx="2590800" cy="3724275"/>
          </a:xfrm>
        </p:spPr>
        <p:txBody>
          <a:bodyPr/>
          <a:lstStyle/>
          <a:p>
            <a:pPr marL="533400" indent="-533400" eaLnBrk="1" hangingPunct="1">
              <a:buFontTx/>
              <a:buNone/>
            </a:pPr>
            <a:r>
              <a:rPr lang="ar-SA" sz="3200" b="1" smtClean="0">
                <a:solidFill>
                  <a:schemeClr val="tx2"/>
                </a:solidFill>
              </a:rPr>
              <a:t>الدندريتات</a:t>
            </a:r>
          </a:p>
          <a:p>
            <a:pPr marL="533400" indent="-533400" eaLnBrk="1" hangingPunct="1">
              <a:buFontTx/>
              <a:buNone/>
            </a:pPr>
            <a:endParaRPr lang="ar-SA" sz="3200" b="1" smtClean="0">
              <a:solidFill>
                <a:schemeClr val="tx2"/>
              </a:solidFill>
            </a:endParaRPr>
          </a:p>
          <a:p>
            <a:pPr marL="533400" indent="-533400" eaLnBrk="1" hangingPunct="1">
              <a:buFontTx/>
              <a:buNone/>
            </a:pPr>
            <a:endParaRPr lang="ar-SA" sz="3200" b="1" smtClean="0">
              <a:solidFill>
                <a:schemeClr val="tx2"/>
              </a:solidFill>
            </a:endParaRPr>
          </a:p>
          <a:p>
            <a:pPr marL="533400" indent="-533400" eaLnBrk="1" hangingPunct="1">
              <a:buFontTx/>
              <a:buNone/>
            </a:pPr>
            <a:r>
              <a:rPr lang="ar-SA" sz="3200" b="1" smtClean="0">
                <a:solidFill>
                  <a:schemeClr val="tx2"/>
                </a:solidFill>
              </a:rPr>
              <a:t>جسم الخلية</a:t>
            </a:r>
          </a:p>
          <a:p>
            <a:pPr marL="533400" indent="-533400" eaLnBrk="1" hangingPunct="1">
              <a:buFontTx/>
              <a:buNone/>
            </a:pPr>
            <a:endParaRPr lang="ar-SA" sz="3200" b="1" smtClean="0">
              <a:solidFill>
                <a:schemeClr val="tx2"/>
              </a:solidFill>
            </a:endParaRPr>
          </a:p>
          <a:p>
            <a:pPr marL="533400" indent="-533400" eaLnBrk="1" hangingPunct="1">
              <a:buFontTx/>
              <a:buNone/>
            </a:pPr>
            <a:r>
              <a:rPr lang="ar-SA" sz="3200" b="1" smtClean="0">
                <a:solidFill>
                  <a:schemeClr val="tx2"/>
                </a:solidFill>
              </a:rPr>
              <a:t> الاكسون</a:t>
            </a:r>
          </a:p>
          <a:p>
            <a:pPr marL="533400" indent="-533400" eaLnBrk="1" hangingPunct="1">
              <a:buFontTx/>
              <a:buNone/>
            </a:pPr>
            <a:endParaRPr lang="ar-SA" sz="3200" b="1" smtClean="0">
              <a:solidFill>
                <a:schemeClr val="tx2"/>
              </a:solidFill>
            </a:endParaRPr>
          </a:p>
          <a:p>
            <a:pPr marL="533400" indent="-533400" eaLnBrk="1" hangingPunct="1">
              <a:buFontTx/>
              <a:buNone/>
            </a:pPr>
            <a:endParaRPr lang="ar-SA" sz="3200" b="1" smtClean="0">
              <a:solidFill>
                <a:schemeClr val="tx2"/>
              </a:solidFill>
            </a:endParaRPr>
          </a:p>
          <a:p>
            <a:pPr marL="533400" indent="-533400" eaLnBrk="1" hangingPunct="1">
              <a:buFontTx/>
              <a:buNone/>
            </a:pPr>
            <a:endParaRPr lang="ar-SA" sz="3200" b="1" smtClean="0">
              <a:solidFill>
                <a:schemeClr val="tx2"/>
              </a:solidFill>
            </a:endParaRPr>
          </a:p>
          <a:p>
            <a:pPr marL="533400" indent="-533400" eaLnBrk="1" hangingPunct="1">
              <a:buFontTx/>
              <a:buNone/>
            </a:pPr>
            <a:endParaRPr lang="ar-SA" sz="3200" b="1" smtClean="0">
              <a:solidFill>
                <a:schemeClr val="tx2"/>
              </a:solidFill>
            </a:endParaRPr>
          </a:p>
          <a:p>
            <a:pPr marL="533400" indent="-533400" eaLnBrk="1" hangingPunct="1">
              <a:buFont typeface="Wingdings" pitchFamily="2" charset="2"/>
              <a:buNone/>
            </a:pPr>
            <a:endParaRPr lang="en-US" sz="3200" b="1" smtClean="0">
              <a:solidFill>
                <a:schemeClr val="tx2"/>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768" decel="100000"/>
                                        <p:tgtEl>
                                          <p:spTgt spid="10242"/>
                                        </p:tgtEl>
                                      </p:cBhvr>
                                    </p:animEffect>
                                    <p:animScale>
                                      <p:cBhvr>
                                        <p:cTn id="8" dur="768" decel="100000"/>
                                        <p:tgtEl>
                                          <p:spTgt spid="10242"/>
                                        </p:tgtEl>
                                      </p:cBhvr>
                                      <p:from x="10000" y="10000"/>
                                      <p:to x="200000" y="450000"/>
                                    </p:animScale>
                                    <p:animScale>
                                      <p:cBhvr>
                                        <p:cTn id="9" dur="1230" accel="100000" fill="hold">
                                          <p:stCondLst>
                                            <p:cond delay="768"/>
                                          </p:stCondLst>
                                        </p:cTn>
                                        <p:tgtEl>
                                          <p:spTgt spid="10242"/>
                                        </p:tgtEl>
                                      </p:cBhvr>
                                      <p:from x="200000" y="450000"/>
                                      <p:to x="100000" y="100000"/>
                                    </p:animScale>
                                    <p:set>
                                      <p:cBhvr>
                                        <p:cTn id="10" dur="768" fill="hold"/>
                                        <p:tgtEl>
                                          <p:spTgt spid="10242"/>
                                        </p:tgtEl>
                                        <p:attrNameLst>
                                          <p:attrName>ppt_x</p:attrName>
                                        </p:attrNameLst>
                                      </p:cBhvr>
                                      <p:to>
                                        <p:strVal val="(0.5)"/>
                                      </p:to>
                                    </p:set>
                                    <p:anim from="(0.5)" to="(#ppt_x)" calcmode="lin" valueType="num">
                                      <p:cBhvr>
                                        <p:cTn id="11" dur="1230" accel="100000" fill="hold">
                                          <p:stCondLst>
                                            <p:cond delay="768"/>
                                          </p:stCondLst>
                                        </p:cTn>
                                        <p:tgtEl>
                                          <p:spTgt spid="10242"/>
                                        </p:tgtEl>
                                        <p:attrNameLst>
                                          <p:attrName>ppt_x</p:attrName>
                                        </p:attrNameLst>
                                      </p:cBhvr>
                                    </p:anim>
                                    <p:set>
                                      <p:cBhvr>
                                        <p:cTn id="12" dur="768" fill="hold"/>
                                        <p:tgtEl>
                                          <p:spTgt spid="10242"/>
                                        </p:tgtEl>
                                        <p:attrNameLst>
                                          <p:attrName>ppt_y</p:attrName>
                                        </p:attrNameLst>
                                      </p:cBhvr>
                                      <p:to>
                                        <p:strVal val="(#ppt_y+0.4)"/>
                                      </p:to>
                                    </p:set>
                                    <p:anim from="(#ppt_y+0.4)" to="(#ppt_y)" calcmode="lin" valueType="num">
                                      <p:cBhvr>
                                        <p:cTn id="13" dur="1230" accel="100000" fill="hold">
                                          <p:stCondLst>
                                            <p:cond delay="768"/>
                                          </p:stCondLst>
                                        </p:cTn>
                                        <p:tgtEl>
                                          <p:spTgt spid="10242"/>
                                        </p:tgtEl>
                                        <p:attrNameLst>
                                          <p:attrName>ppt_y</p:attrName>
                                        </p:attrNameLst>
                                      </p:cBhvr>
                                    </p:anim>
                                  </p:childTnLst>
                                </p:cTn>
                              </p:par>
                              <p:par>
                                <p:cTn id="14" presetID="53" presetClass="entr" presetSubtype="0" fill="hold" grpId="0" nodeType="withEffect">
                                  <p:stCondLst>
                                    <p:cond delay="0"/>
                                  </p:stCondLst>
                                  <p:childTnLst>
                                    <p:set>
                                      <p:cBhvr>
                                        <p:cTn id="15" dur="1" fill="hold">
                                          <p:stCondLst>
                                            <p:cond delay="0"/>
                                          </p:stCondLst>
                                        </p:cTn>
                                        <p:tgtEl>
                                          <p:spTgt spid="10244">
                                            <p:txEl>
                                              <p:pRg st="0" end="0"/>
                                            </p:txEl>
                                          </p:spTgt>
                                        </p:tgtEl>
                                        <p:attrNameLst>
                                          <p:attrName>style.visibility</p:attrName>
                                        </p:attrNameLst>
                                      </p:cBhvr>
                                      <p:to>
                                        <p:strVal val="visible"/>
                                      </p:to>
                                    </p:set>
                                    <p:anim calcmode="lin" valueType="num">
                                      <p:cBhvr>
                                        <p:cTn id="16" dur="500" fill="hold"/>
                                        <p:tgtEl>
                                          <p:spTgt spid="10244">
                                            <p:txEl>
                                              <p:pRg st="0" end="0"/>
                                            </p:txEl>
                                          </p:spTgt>
                                        </p:tgtEl>
                                        <p:attrNameLst>
                                          <p:attrName>ppt_w</p:attrName>
                                        </p:attrNameLst>
                                      </p:cBhvr>
                                      <p:tavLst>
                                        <p:tav tm="0">
                                          <p:val>
                                            <p:fltVal val="0"/>
                                          </p:val>
                                        </p:tav>
                                        <p:tav tm="100000">
                                          <p:val>
                                            <p:strVal val="#ppt_w"/>
                                          </p:val>
                                        </p:tav>
                                      </p:tavLst>
                                    </p:anim>
                                    <p:anim calcmode="lin" valueType="num">
                                      <p:cBhvr>
                                        <p:cTn id="17" dur="500" fill="hold"/>
                                        <p:tgtEl>
                                          <p:spTgt spid="10244">
                                            <p:txEl>
                                              <p:pRg st="0" end="0"/>
                                            </p:txEl>
                                          </p:spTgt>
                                        </p:tgtEl>
                                        <p:attrNameLst>
                                          <p:attrName>ppt_h</p:attrName>
                                        </p:attrNameLst>
                                      </p:cBhvr>
                                      <p:tavLst>
                                        <p:tav tm="0">
                                          <p:val>
                                            <p:fltVal val="0"/>
                                          </p:val>
                                        </p:tav>
                                        <p:tav tm="100000">
                                          <p:val>
                                            <p:strVal val="#ppt_h"/>
                                          </p:val>
                                        </p:tav>
                                      </p:tavLst>
                                    </p:anim>
                                    <p:animEffect transition="in" filter="fade">
                                      <p:cBhvr>
                                        <p:cTn id="18" dur="500"/>
                                        <p:tgtEl>
                                          <p:spTgt spid="10244">
                                            <p:txEl>
                                              <p:pRg st="0" end="0"/>
                                            </p:txEl>
                                          </p:spTgt>
                                        </p:tgtEl>
                                      </p:cBhvr>
                                    </p:animEffect>
                                  </p:childTnLst>
                                </p:cTn>
                              </p:par>
                              <p:par>
                                <p:cTn id="19" presetID="53" presetClass="entr" presetSubtype="0" fill="hold" grpId="0" nodeType="withEffect">
                                  <p:stCondLst>
                                    <p:cond delay="0"/>
                                  </p:stCondLst>
                                  <p:childTnLst>
                                    <p:set>
                                      <p:cBhvr>
                                        <p:cTn id="20" dur="1" fill="hold">
                                          <p:stCondLst>
                                            <p:cond delay="0"/>
                                          </p:stCondLst>
                                        </p:cTn>
                                        <p:tgtEl>
                                          <p:spTgt spid="10244">
                                            <p:txEl>
                                              <p:pRg st="3" end="3"/>
                                            </p:txEl>
                                          </p:spTgt>
                                        </p:tgtEl>
                                        <p:attrNameLst>
                                          <p:attrName>style.visibility</p:attrName>
                                        </p:attrNameLst>
                                      </p:cBhvr>
                                      <p:to>
                                        <p:strVal val="visible"/>
                                      </p:to>
                                    </p:set>
                                    <p:anim calcmode="lin" valueType="num">
                                      <p:cBhvr>
                                        <p:cTn id="21" dur="500" fill="hold"/>
                                        <p:tgtEl>
                                          <p:spTgt spid="10244">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10244">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10244">
                                            <p:txEl>
                                              <p:pRg st="3" end="3"/>
                                            </p:txEl>
                                          </p:spTgt>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10244">
                                            <p:txEl>
                                              <p:pRg st="5" end="5"/>
                                            </p:txEl>
                                          </p:spTgt>
                                        </p:tgtEl>
                                        <p:attrNameLst>
                                          <p:attrName>style.visibility</p:attrName>
                                        </p:attrNameLst>
                                      </p:cBhvr>
                                      <p:to>
                                        <p:strVal val="visible"/>
                                      </p:to>
                                    </p:set>
                                    <p:anim calcmode="lin" valueType="num">
                                      <p:cBhvr>
                                        <p:cTn id="26" dur="500" fill="hold"/>
                                        <p:tgtEl>
                                          <p:spTgt spid="10244">
                                            <p:txEl>
                                              <p:pRg st="5" end="5"/>
                                            </p:txEl>
                                          </p:spTgt>
                                        </p:tgtEl>
                                        <p:attrNameLst>
                                          <p:attrName>ppt_w</p:attrName>
                                        </p:attrNameLst>
                                      </p:cBhvr>
                                      <p:tavLst>
                                        <p:tav tm="0">
                                          <p:val>
                                            <p:fltVal val="0"/>
                                          </p:val>
                                        </p:tav>
                                        <p:tav tm="100000">
                                          <p:val>
                                            <p:strVal val="#ppt_w"/>
                                          </p:val>
                                        </p:tav>
                                      </p:tavLst>
                                    </p:anim>
                                    <p:anim calcmode="lin" valueType="num">
                                      <p:cBhvr>
                                        <p:cTn id="27" dur="500" fill="hold"/>
                                        <p:tgtEl>
                                          <p:spTgt spid="10244">
                                            <p:txEl>
                                              <p:pRg st="5" end="5"/>
                                            </p:txEl>
                                          </p:spTgt>
                                        </p:tgtEl>
                                        <p:attrNameLst>
                                          <p:attrName>ppt_h</p:attrName>
                                        </p:attrNameLst>
                                      </p:cBhvr>
                                      <p:tavLst>
                                        <p:tav tm="0">
                                          <p:val>
                                            <p:fltVal val="0"/>
                                          </p:val>
                                        </p:tav>
                                        <p:tav tm="100000">
                                          <p:val>
                                            <p:strVal val="#ppt_h"/>
                                          </p:val>
                                        </p:tav>
                                      </p:tavLst>
                                    </p:anim>
                                    <p:animEffect transition="in" filter="fade">
                                      <p:cBhvr>
                                        <p:cTn id="28" dur="500"/>
                                        <p:tgtEl>
                                          <p:spTgt spid="10244">
                                            <p:txEl>
                                              <p:pRg st="5" end="5"/>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10243">
                                            <p:txEl>
                                              <p:pRg st="0" end="0"/>
                                            </p:txEl>
                                          </p:spTgt>
                                        </p:tgtEl>
                                        <p:attrNameLst>
                                          <p:attrName>style.visibility</p:attrName>
                                        </p:attrNameLst>
                                      </p:cBhvr>
                                      <p:to>
                                        <p:strVal val="visible"/>
                                      </p:to>
                                    </p:set>
                                    <p:anim calcmode="lin" valueType="num">
                                      <p:cBhvr>
                                        <p:cTn id="33" dur="5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10243">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10243">
                                            <p:txEl>
                                              <p:pRg st="0" end="0"/>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10243">
                                            <p:txEl>
                                              <p:pRg st="2" end="2"/>
                                            </p:txEl>
                                          </p:spTgt>
                                        </p:tgtEl>
                                        <p:attrNameLst>
                                          <p:attrName>style.visibility</p:attrName>
                                        </p:attrNameLst>
                                      </p:cBhvr>
                                      <p:to>
                                        <p:strVal val="visible"/>
                                      </p:to>
                                    </p:set>
                                    <p:anim calcmode="lin" valueType="num">
                                      <p:cBhvr>
                                        <p:cTn id="40" dur="5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41" dur="500" fill="hold"/>
                                        <p:tgtEl>
                                          <p:spTgt spid="10243">
                                            <p:txEl>
                                              <p:pRg st="2" end="2"/>
                                            </p:txEl>
                                          </p:spTgt>
                                        </p:tgtEl>
                                        <p:attrNameLst>
                                          <p:attrName>ppt_h</p:attrName>
                                        </p:attrNameLst>
                                      </p:cBhvr>
                                      <p:tavLst>
                                        <p:tav tm="0">
                                          <p:val>
                                            <p:fltVal val="0"/>
                                          </p:val>
                                        </p:tav>
                                        <p:tav tm="100000">
                                          <p:val>
                                            <p:strVal val="#ppt_h"/>
                                          </p:val>
                                        </p:tav>
                                      </p:tavLst>
                                    </p:anim>
                                    <p:animEffect transition="in" filter="fade">
                                      <p:cBhvr>
                                        <p:cTn id="42" dur="500"/>
                                        <p:tgtEl>
                                          <p:spTgt spid="10243">
                                            <p:txEl>
                                              <p:pRg st="2" end="2"/>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10243">
                                            <p:txEl>
                                              <p:pRg st="4" end="4"/>
                                            </p:txEl>
                                          </p:spTgt>
                                        </p:tgtEl>
                                        <p:attrNameLst>
                                          <p:attrName>style.visibility</p:attrName>
                                        </p:attrNameLst>
                                      </p:cBhvr>
                                      <p:to>
                                        <p:strVal val="visible"/>
                                      </p:to>
                                    </p:set>
                                    <p:anim calcmode="lin" valueType="num">
                                      <p:cBhvr>
                                        <p:cTn id="47" dur="5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10243">
                                            <p:txEl>
                                              <p:pRg st="4" end="4"/>
                                            </p:txEl>
                                          </p:spTgt>
                                        </p:tgtEl>
                                        <p:attrNameLst>
                                          <p:attrName>ppt_h</p:attrName>
                                        </p:attrNameLst>
                                      </p:cBhvr>
                                      <p:tavLst>
                                        <p:tav tm="0">
                                          <p:val>
                                            <p:fltVal val="0"/>
                                          </p:val>
                                        </p:tav>
                                        <p:tav tm="100000">
                                          <p:val>
                                            <p:strVal val="#ppt_h"/>
                                          </p:val>
                                        </p:tav>
                                      </p:tavLst>
                                    </p:anim>
                                    <p:animEffect transition="in" filter="fade">
                                      <p:cBhvr>
                                        <p:cTn id="49" dur="500"/>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P spid="10244"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AutoShape 2"/>
          <p:cNvSpPr>
            <a:spLocks noGrp="1" noChangeArrowheads="1"/>
          </p:cNvSpPr>
          <p:nvPr>
            <p:ph type="title" idx="4294967295"/>
          </p:nvPr>
        </p:nvSpPr>
        <p:spPr>
          <a:xfrm>
            <a:off x="935038" y="836613"/>
            <a:ext cx="8208962" cy="1143000"/>
          </a:xfrm>
        </p:spPr>
        <p:txBody>
          <a:bodyPr/>
          <a:lstStyle/>
          <a:p>
            <a:pPr algn="ctr" eaLnBrk="1" hangingPunct="1"/>
            <a:r>
              <a:rPr lang="ar-SA" sz="4400" smtClean="0"/>
              <a:t>تمرير المعلومات عبر الاعصاب</a:t>
            </a:r>
            <a:endParaRPr lang="en-US" sz="4400" smtClean="0"/>
          </a:p>
        </p:txBody>
      </p:sp>
      <p:sp>
        <p:nvSpPr>
          <p:cNvPr id="11267" name="Rectangle 3"/>
          <p:cNvSpPr>
            <a:spLocks noGrp="1" noChangeArrowheads="1"/>
          </p:cNvSpPr>
          <p:nvPr>
            <p:ph type="body" idx="4294967295"/>
          </p:nvPr>
        </p:nvSpPr>
        <p:spPr>
          <a:xfrm>
            <a:off x="323850" y="2403475"/>
            <a:ext cx="8229600" cy="4454525"/>
          </a:xfrm>
        </p:spPr>
        <p:txBody>
          <a:bodyPr/>
          <a:lstStyle/>
          <a:p>
            <a:pPr marL="609600" indent="-609600" eaLnBrk="1" hangingPunct="1">
              <a:lnSpc>
                <a:spcPct val="80000"/>
              </a:lnSpc>
              <a:buFont typeface="Wingdings" pitchFamily="2" charset="2"/>
              <a:buNone/>
            </a:pPr>
            <a:r>
              <a:rPr lang="ar-SA" b="1" smtClean="0">
                <a:solidFill>
                  <a:srgbClr val="660066"/>
                </a:solidFill>
              </a:rPr>
              <a:t>1- تلتقط الدندريتات المحفزات (ضوئية، صوتية، كيماوية) من المحيط</a:t>
            </a:r>
          </a:p>
          <a:p>
            <a:pPr marL="609600" indent="-609600" eaLnBrk="1" hangingPunct="1">
              <a:lnSpc>
                <a:spcPct val="80000"/>
              </a:lnSpc>
              <a:buFont typeface="Wingdings" pitchFamily="2" charset="2"/>
              <a:buNone/>
            </a:pPr>
            <a:r>
              <a:rPr lang="ar-SA" b="1" smtClean="0">
                <a:solidFill>
                  <a:srgbClr val="660066"/>
                </a:solidFill>
              </a:rPr>
              <a:t>      ( الخارجي \ داخلي)، وتمررها لجسم الخلية.</a:t>
            </a:r>
          </a:p>
          <a:p>
            <a:pPr marL="609600" indent="-609600" eaLnBrk="1" hangingPunct="1">
              <a:lnSpc>
                <a:spcPct val="80000"/>
              </a:lnSpc>
              <a:buFont typeface="Wingdings" pitchFamily="2" charset="2"/>
              <a:buNone/>
            </a:pPr>
            <a:endParaRPr lang="ar-SA" b="1" smtClean="0">
              <a:solidFill>
                <a:srgbClr val="660066"/>
              </a:solidFill>
            </a:endParaRPr>
          </a:p>
          <a:p>
            <a:pPr marL="609600" indent="-609600" eaLnBrk="1" hangingPunct="1">
              <a:lnSpc>
                <a:spcPct val="80000"/>
              </a:lnSpc>
              <a:buFont typeface="Wingdings" pitchFamily="2" charset="2"/>
              <a:buNone/>
            </a:pPr>
            <a:r>
              <a:rPr lang="ar-SA" b="1" smtClean="0">
                <a:solidFill>
                  <a:srgbClr val="660066"/>
                </a:solidFill>
              </a:rPr>
              <a:t> 2- </a:t>
            </a:r>
            <a:r>
              <a:rPr lang="ar-SA" b="1" smtClean="0">
                <a:solidFill>
                  <a:srgbClr val="A50021"/>
                </a:solidFill>
              </a:rPr>
              <a:t>يلتقط جسم الخلية المعلومة.</a:t>
            </a:r>
          </a:p>
          <a:p>
            <a:pPr marL="609600" indent="-609600" eaLnBrk="1" hangingPunct="1">
              <a:lnSpc>
                <a:spcPct val="80000"/>
              </a:lnSpc>
              <a:buFont typeface="Wingdings" pitchFamily="2" charset="2"/>
              <a:buNone/>
            </a:pPr>
            <a:endParaRPr lang="ar-SA" b="1" smtClean="0">
              <a:solidFill>
                <a:srgbClr val="A50021"/>
              </a:solidFill>
            </a:endParaRPr>
          </a:p>
          <a:p>
            <a:pPr marL="609600" indent="-609600" eaLnBrk="1" hangingPunct="1">
              <a:lnSpc>
                <a:spcPct val="80000"/>
              </a:lnSpc>
              <a:buFont typeface="Wingdings" pitchFamily="2" charset="2"/>
              <a:buNone/>
            </a:pPr>
            <a:r>
              <a:rPr lang="ar-SA" b="1" smtClean="0">
                <a:solidFill>
                  <a:srgbClr val="663300"/>
                </a:solidFill>
              </a:rPr>
              <a:t>3- تنتقل المعلومة من الخلية وتمر عبر قناة الاتصال – الأكسون .</a:t>
            </a:r>
          </a:p>
          <a:p>
            <a:pPr marL="609600" indent="-609600" eaLnBrk="1" hangingPunct="1">
              <a:lnSpc>
                <a:spcPct val="80000"/>
              </a:lnSpc>
              <a:buFont typeface="Wingdings" pitchFamily="2" charset="2"/>
              <a:buNone/>
            </a:pPr>
            <a:endParaRPr lang="ar-SA" b="1" smtClean="0">
              <a:solidFill>
                <a:srgbClr val="660066"/>
              </a:solidFill>
            </a:endParaRPr>
          </a:p>
          <a:p>
            <a:pPr marL="609600" indent="-609600" eaLnBrk="1" hangingPunct="1">
              <a:lnSpc>
                <a:spcPct val="80000"/>
              </a:lnSpc>
              <a:buFont typeface="Wingdings" pitchFamily="2" charset="2"/>
              <a:buNone/>
            </a:pPr>
            <a:r>
              <a:rPr lang="ar-SA" b="1" smtClean="0">
                <a:solidFill>
                  <a:srgbClr val="003300"/>
                </a:solidFill>
              </a:rPr>
              <a:t>4- تنتقل المعلومة  للخلية المجاورة  عبر نهايات الأكسون.</a:t>
            </a:r>
          </a:p>
          <a:p>
            <a:pPr marL="609600" indent="-609600" eaLnBrk="1" hangingPunct="1">
              <a:lnSpc>
                <a:spcPct val="80000"/>
              </a:lnSpc>
              <a:buFont typeface="Wingdings" pitchFamily="2" charset="2"/>
              <a:buNone/>
            </a:pPr>
            <a:endParaRPr lang="ar-SA" b="1" smtClean="0">
              <a:solidFill>
                <a:srgbClr val="003300"/>
              </a:solidFill>
            </a:endParaRPr>
          </a:p>
          <a:p>
            <a:pPr marL="609600" indent="-609600" eaLnBrk="1" hangingPunct="1">
              <a:lnSpc>
                <a:spcPct val="80000"/>
              </a:lnSpc>
              <a:buFont typeface="Wingdings" pitchFamily="2" charset="2"/>
              <a:buNone/>
            </a:pPr>
            <a:r>
              <a:rPr lang="ar-SA" sz="1800" b="1" smtClean="0">
                <a:solidFill>
                  <a:srgbClr val="660066"/>
                </a:solidFill>
              </a:rPr>
              <a:t> </a:t>
            </a:r>
            <a:endParaRPr lang="en-US" sz="1800" b="1" smtClean="0">
              <a:solidFill>
                <a:srgbClr val="660066"/>
              </a:solidFill>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2000" fill="hold"/>
                                        <p:tgtEl>
                                          <p:spTgt spid="11266"/>
                                        </p:tgtEl>
                                        <p:attrNameLst>
                                          <p:attrName>ppt_w</p:attrName>
                                        </p:attrNameLst>
                                      </p:cBhvr>
                                      <p:tavLst>
                                        <p:tav tm="0">
                                          <p:val>
                                            <p:strVal val="#ppt_w"/>
                                          </p:val>
                                        </p:tav>
                                        <p:tav tm="100000">
                                          <p:val>
                                            <p:strVal val="#ppt_w"/>
                                          </p:val>
                                        </p:tav>
                                      </p:tavLst>
                                    </p:anim>
                                    <p:anim calcmode="lin" valueType="num">
                                      <p:cBhvr>
                                        <p:cTn id="8" dur="2000" fill="hold"/>
                                        <p:tgtEl>
                                          <p:spTgt spid="11266"/>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1266"/>
                                        </p:tgtEl>
                                        <p:attrNameLst>
                                          <p:attrName>ppt_x</p:attrName>
                                        </p:attrNameLst>
                                      </p:cBhvr>
                                      <p:tavLst>
                                        <p:tav tm="0">
                                          <p:val>
                                            <p:strVal val="#ppt_x-.4"/>
                                          </p:val>
                                        </p:tav>
                                        <p:tav tm="100000">
                                          <p:val>
                                            <p:strVal val="#ppt_x"/>
                                          </p:val>
                                        </p:tav>
                                      </p:tavLst>
                                    </p:anim>
                                    <p:anim calcmode="lin" valueType="num">
                                      <p:cBhvr>
                                        <p:cTn id="10" dur="2000" fill="hold"/>
                                        <p:tgtEl>
                                          <p:spTgt spid="11266"/>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40" presetClass="entr" presetSubtype="0" fill="hold" grpId="0" nodeType="clickEffect">
                                  <p:stCondLst>
                                    <p:cond delay="0"/>
                                  </p:stCondLst>
                                  <p:iterate type="lt">
                                    <p:tmPct val="10000"/>
                                  </p:iterate>
                                  <p:childTnLst>
                                    <p:set>
                                      <p:cBhvr>
                                        <p:cTn id="14" dur="1" fill="hold">
                                          <p:stCondLst>
                                            <p:cond delay="0"/>
                                          </p:stCondLst>
                                        </p:cTn>
                                        <p:tgtEl>
                                          <p:spTgt spid="11267">
                                            <p:txEl>
                                              <p:pRg st="0" end="0"/>
                                            </p:txEl>
                                          </p:spTgt>
                                        </p:tgtEl>
                                        <p:attrNameLst>
                                          <p:attrName>style.visibility</p:attrName>
                                        </p:attrNameLst>
                                      </p:cBhvr>
                                      <p:to>
                                        <p:strVal val="visible"/>
                                      </p:to>
                                    </p:set>
                                    <p:animEffect transition="in" filter="fade">
                                      <p:cBhvr>
                                        <p:cTn id="15" dur="500">
                                          <p:stCondLst>
                                            <p:cond delay="0"/>
                                          </p:stCondLst>
                                        </p:cTn>
                                        <p:tgtEl>
                                          <p:spTgt spid="11267">
                                            <p:txEl>
                                              <p:pRg st="0" end="0"/>
                                            </p:txEl>
                                          </p:spTgt>
                                        </p:tgtEl>
                                      </p:cBhvr>
                                    </p:animEffect>
                                    <p:anim calcmode="lin" valueType="num">
                                      <p:cBhvr>
                                        <p:cTn id="16" dur="500" fill="hold">
                                          <p:stCondLst>
                                            <p:cond delay="0"/>
                                          </p:stCondLst>
                                        </p:cTn>
                                        <p:tgtEl>
                                          <p:spTgt spid="11267">
                                            <p:txEl>
                                              <p:pRg st="0" end="0"/>
                                            </p:txEl>
                                          </p:spTgt>
                                        </p:tgtEl>
                                        <p:attrNameLst>
                                          <p:attrName>ppt_x</p:attrName>
                                        </p:attrNameLst>
                                      </p:cBhvr>
                                      <p:tavLst>
                                        <p:tav tm="0">
                                          <p:val>
                                            <p:strVal val="#ppt_x-.1"/>
                                          </p:val>
                                        </p:tav>
                                        <p:tav tm="100000">
                                          <p:val>
                                            <p:strVal val="#ppt_x"/>
                                          </p:val>
                                        </p:tav>
                                      </p:tavLst>
                                    </p:anim>
                                    <p:anim calcmode="lin" valueType="num">
                                      <p:cBhvr>
                                        <p:cTn id="17" dur="500" fill="hold">
                                          <p:stCondLst>
                                            <p:cond delay="0"/>
                                          </p:stCondLst>
                                        </p:cTn>
                                        <p:tgtEl>
                                          <p:spTgt spid="112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40" presetClass="entr" presetSubtype="0" fill="hold" grpId="0" nodeType="clickEffect">
                                  <p:stCondLst>
                                    <p:cond delay="0"/>
                                  </p:stCondLst>
                                  <p:iterate type="lt">
                                    <p:tmPct val="10000"/>
                                  </p:iterate>
                                  <p:childTnLst>
                                    <p:set>
                                      <p:cBhvr>
                                        <p:cTn id="21" dur="1" fill="hold">
                                          <p:stCondLst>
                                            <p:cond delay="0"/>
                                          </p:stCondLst>
                                        </p:cTn>
                                        <p:tgtEl>
                                          <p:spTgt spid="11267">
                                            <p:txEl>
                                              <p:pRg st="1" end="1"/>
                                            </p:txEl>
                                          </p:spTgt>
                                        </p:tgtEl>
                                        <p:attrNameLst>
                                          <p:attrName>style.visibility</p:attrName>
                                        </p:attrNameLst>
                                      </p:cBhvr>
                                      <p:to>
                                        <p:strVal val="visible"/>
                                      </p:to>
                                    </p:set>
                                    <p:animEffect transition="in" filter="fade">
                                      <p:cBhvr>
                                        <p:cTn id="22" dur="500">
                                          <p:stCondLst>
                                            <p:cond delay="0"/>
                                          </p:stCondLst>
                                        </p:cTn>
                                        <p:tgtEl>
                                          <p:spTgt spid="11267">
                                            <p:txEl>
                                              <p:pRg st="1" end="1"/>
                                            </p:txEl>
                                          </p:spTgt>
                                        </p:tgtEl>
                                      </p:cBhvr>
                                    </p:animEffect>
                                    <p:anim calcmode="lin" valueType="num">
                                      <p:cBhvr>
                                        <p:cTn id="23" dur="500" fill="hold">
                                          <p:stCondLst>
                                            <p:cond delay="0"/>
                                          </p:stCondLst>
                                        </p:cTn>
                                        <p:tgtEl>
                                          <p:spTgt spid="11267">
                                            <p:txEl>
                                              <p:pRg st="1" end="1"/>
                                            </p:txEl>
                                          </p:spTgt>
                                        </p:tgtEl>
                                        <p:attrNameLst>
                                          <p:attrName>ppt_x</p:attrName>
                                        </p:attrNameLst>
                                      </p:cBhvr>
                                      <p:tavLst>
                                        <p:tav tm="0">
                                          <p:val>
                                            <p:strVal val="#ppt_x-.1"/>
                                          </p:val>
                                        </p:tav>
                                        <p:tav tm="100000">
                                          <p:val>
                                            <p:strVal val="#ppt_x"/>
                                          </p:val>
                                        </p:tav>
                                      </p:tavLst>
                                    </p:anim>
                                    <p:anim calcmode="lin" valueType="num">
                                      <p:cBhvr>
                                        <p:cTn id="24" dur="500" fill="hold">
                                          <p:stCondLst>
                                            <p:cond delay="0"/>
                                          </p:stCondLst>
                                        </p:cTn>
                                        <p:tgtEl>
                                          <p:spTgt spid="112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40" presetClass="entr" presetSubtype="0" fill="hold" grpId="0" nodeType="clickEffect">
                                  <p:stCondLst>
                                    <p:cond delay="0"/>
                                  </p:stCondLst>
                                  <p:iterate type="lt">
                                    <p:tmPct val="10000"/>
                                  </p:iterate>
                                  <p:childTnLst>
                                    <p:set>
                                      <p:cBhvr>
                                        <p:cTn id="28" dur="1" fill="hold">
                                          <p:stCondLst>
                                            <p:cond delay="0"/>
                                          </p:stCondLst>
                                        </p:cTn>
                                        <p:tgtEl>
                                          <p:spTgt spid="11267">
                                            <p:txEl>
                                              <p:pRg st="3" end="3"/>
                                            </p:txEl>
                                          </p:spTgt>
                                        </p:tgtEl>
                                        <p:attrNameLst>
                                          <p:attrName>style.visibility</p:attrName>
                                        </p:attrNameLst>
                                      </p:cBhvr>
                                      <p:to>
                                        <p:strVal val="visible"/>
                                      </p:to>
                                    </p:set>
                                    <p:animEffect transition="in" filter="fade">
                                      <p:cBhvr>
                                        <p:cTn id="29" dur="500">
                                          <p:stCondLst>
                                            <p:cond delay="0"/>
                                          </p:stCondLst>
                                        </p:cTn>
                                        <p:tgtEl>
                                          <p:spTgt spid="11267">
                                            <p:txEl>
                                              <p:pRg st="3" end="3"/>
                                            </p:txEl>
                                          </p:spTgt>
                                        </p:tgtEl>
                                      </p:cBhvr>
                                    </p:animEffect>
                                    <p:anim calcmode="lin" valueType="num">
                                      <p:cBhvr>
                                        <p:cTn id="30" dur="500" fill="hold">
                                          <p:stCondLst>
                                            <p:cond delay="0"/>
                                          </p:stCondLst>
                                        </p:cTn>
                                        <p:tgtEl>
                                          <p:spTgt spid="11267">
                                            <p:txEl>
                                              <p:pRg st="3" end="3"/>
                                            </p:txEl>
                                          </p:spTgt>
                                        </p:tgtEl>
                                        <p:attrNameLst>
                                          <p:attrName>ppt_x</p:attrName>
                                        </p:attrNameLst>
                                      </p:cBhvr>
                                      <p:tavLst>
                                        <p:tav tm="0">
                                          <p:val>
                                            <p:strVal val="#ppt_x-.1"/>
                                          </p:val>
                                        </p:tav>
                                        <p:tav tm="100000">
                                          <p:val>
                                            <p:strVal val="#ppt_x"/>
                                          </p:val>
                                        </p:tav>
                                      </p:tavLst>
                                    </p:anim>
                                    <p:anim calcmode="lin" valueType="num">
                                      <p:cBhvr>
                                        <p:cTn id="31" dur="500" fill="hold">
                                          <p:stCondLst>
                                            <p:cond delay="0"/>
                                          </p:stCondLst>
                                        </p:cTn>
                                        <p:tgtEl>
                                          <p:spTgt spid="112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0" presetClass="entr" presetSubtype="0" fill="hold" grpId="0" nodeType="clickEffect">
                                  <p:stCondLst>
                                    <p:cond delay="0"/>
                                  </p:stCondLst>
                                  <p:iterate type="lt">
                                    <p:tmPct val="10000"/>
                                  </p:iterate>
                                  <p:childTnLst>
                                    <p:set>
                                      <p:cBhvr>
                                        <p:cTn id="35" dur="1" fill="hold">
                                          <p:stCondLst>
                                            <p:cond delay="0"/>
                                          </p:stCondLst>
                                        </p:cTn>
                                        <p:tgtEl>
                                          <p:spTgt spid="11267">
                                            <p:txEl>
                                              <p:pRg st="5" end="5"/>
                                            </p:txEl>
                                          </p:spTgt>
                                        </p:tgtEl>
                                        <p:attrNameLst>
                                          <p:attrName>style.visibility</p:attrName>
                                        </p:attrNameLst>
                                      </p:cBhvr>
                                      <p:to>
                                        <p:strVal val="visible"/>
                                      </p:to>
                                    </p:set>
                                    <p:animEffect transition="in" filter="fade">
                                      <p:cBhvr>
                                        <p:cTn id="36" dur="500">
                                          <p:stCondLst>
                                            <p:cond delay="0"/>
                                          </p:stCondLst>
                                        </p:cTn>
                                        <p:tgtEl>
                                          <p:spTgt spid="11267">
                                            <p:txEl>
                                              <p:pRg st="5" end="5"/>
                                            </p:txEl>
                                          </p:spTgt>
                                        </p:tgtEl>
                                      </p:cBhvr>
                                    </p:animEffect>
                                    <p:anim calcmode="lin" valueType="num">
                                      <p:cBhvr>
                                        <p:cTn id="37" dur="500" fill="hold">
                                          <p:stCondLst>
                                            <p:cond delay="0"/>
                                          </p:stCondLst>
                                        </p:cTn>
                                        <p:tgtEl>
                                          <p:spTgt spid="11267">
                                            <p:txEl>
                                              <p:pRg st="5" end="5"/>
                                            </p:txEl>
                                          </p:spTgt>
                                        </p:tgtEl>
                                        <p:attrNameLst>
                                          <p:attrName>ppt_x</p:attrName>
                                        </p:attrNameLst>
                                      </p:cBhvr>
                                      <p:tavLst>
                                        <p:tav tm="0">
                                          <p:val>
                                            <p:strVal val="#ppt_x-.1"/>
                                          </p:val>
                                        </p:tav>
                                        <p:tav tm="100000">
                                          <p:val>
                                            <p:strVal val="#ppt_x"/>
                                          </p:val>
                                        </p:tav>
                                      </p:tavLst>
                                    </p:anim>
                                    <p:anim calcmode="lin" valueType="num">
                                      <p:cBhvr>
                                        <p:cTn id="38" dur="500" fill="hold">
                                          <p:stCondLst>
                                            <p:cond delay="0"/>
                                          </p:stCondLst>
                                        </p:cTn>
                                        <p:tgtEl>
                                          <p:spTgt spid="112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40" presetClass="entr" presetSubtype="0" fill="hold" grpId="0" nodeType="clickEffect">
                                  <p:stCondLst>
                                    <p:cond delay="0"/>
                                  </p:stCondLst>
                                  <p:iterate type="lt">
                                    <p:tmPct val="10000"/>
                                  </p:iterate>
                                  <p:childTnLst>
                                    <p:set>
                                      <p:cBhvr>
                                        <p:cTn id="42" dur="1" fill="hold">
                                          <p:stCondLst>
                                            <p:cond delay="0"/>
                                          </p:stCondLst>
                                        </p:cTn>
                                        <p:tgtEl>
                                          <p:spTgt spid="11267">
                                            <p:txEl>
                                              <p:pRg st="7" end="7"/>
                                            </p:txEl>
                                          </p:spTgt>
                                        </p:tgtEl>
                                        <p:attrNameLst>
                                          <p:attrName>style.visibility</p:attrName>
                                        </p:attrNameLst>
                                      </p:cBhvr>
                                      <p:to>
                                        <p:strVal val="visible"/>
                                      </p:to>
                                    </p:set>
                                    <p:animEffect transition="in" filter="fade">
                                      <p:cBhvr>
                                        <p:cTn id="43" dur="500">
                                          <p:stCondLst>
                                            <p:cond delay="0"/>
                                          </p:stCondLst>
                                        </p:cTn>
                                        <p:tgtEl>
                                          <p:spTgt spid="11267">
                                            <p:txEl>
                                              <p:pRg st="7" end="7"/>
                                            </p:txEl>
                                          </p:spTgt>
                                        </p:tgtEl>
                                      </p:cBhvr>
                                    </p:animEffect>
                                    <p:anim calcmode="lin" valueType="num">
                                      <p:cBhvr>
                                        <p:cTn id="44" dur="500" fill="hold">
                                          <p:stCondLst>
                                            <p:cond delay="0"/>
                                          </p:stCondLst>
                                        </p:cTn>
                                        <p:tgtEl>
                                          <p:spTgt spid="11267">
                                            <p:txEl>
                                              <p:pRg st="7" end="7"/>
                                            </p:txEl>
                                          </p:spTgt>
                                        </p:tgtEl>
                                        <p:attrNameLst>
                                          <p:attrName>ppt_x</p:attrName>
                                        </p:attrNameLst>
                                      </p:cBhvr>
                                      <p:tavLst>
                                        <p:tav tm="0">
                                          <p:val>
                                            <p:strVal val="#ppt_x-.1"/>
                                          </p:val>
                                        </p:tav>
                                        <p:tav tm="100000">
                                          <p:val>
                                            <p:strVal val="#ppt_x"/>
                                          </p:val>
                                        </p:tav>
                                      </p:tavLst>
                                    </p:anim>
                                    <p:anim calcmode="lin" valueType="num">
                                      <p:cBhvr>
                                        <p:cTn id="45" dur="500" fill="hold">
                                          <p:stCondLst>
                                            <p:cond delay="0"/>
                                          </p:stCondLst>
                                        </p:cTn>
                                        <p:tgtEl>
                                          <p:spTgt spid="1126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40" presetClass="entr" presetSubtype="0" fill="hold" grpId="0" nodeType="clickEffect">
                                  <p:stCondLst>
                                    <p:cond delay="0"/>
                                  </p:stCondLst>
                                  <p:iterate type="lt">
                                    <p:tmPct val="10000"/>
                                  </p:iterate>
                                  <p:childTnLst>
                                    <p:set>
                                      <p:cBhvr>
                                        <p:cTn id="49" dur="1" fill="hold">
                                          <p:stCondLst>
                                            <p:cond delay="0"/>
                                          </p:stCondLst>
                                        </p:cTn>
                                        <p:tgtEl>
                                          <p:spTgt spid="11267">
                                            <p:txEl>
                                              <p:pRg st="9" end="9"/>
                                            </p:txEl>
                                          </p:spTgt>
                                        </p:tgtEl>
                                        <p:attrNameLst>
                                          <p:attrName>style.visibility</p:attrName>
                                        </p:attrNameLst>
                                      </p:cBhvr>
                                      <p:to>
                                        <p:strVal val="visible"/>
                                      </p:to>
                                    </p:set>
                                    <p:animEffect transition="in" filter="fade">
                                      <p:cBhvr>
                                        <p:cTn id="50" dur="500">
                                          <p:stCondLst>
                                            <p:cond delay="0"/>
                                          </p:stCondLst>
                                        </p:cTn>
                                        <p:tgtEl>
                                          <p:spTgt spid="11267">
                                            <p:txEl>
                                              <p:pRg st="9" end="9"/>
                                            </p:txEl>
                                          </p:spTgt>
                                        </p:tgtEl>
                                      </p:cBhvr>
                                    </p:animEffect>
                                    <p:anim calcmode="lin" valueType="num">
                                      <p:cBhvr>
                                        <p:cTn id="51" dur="500" fill="hold">
                                          <p:stCondLst>
                                            <p:cond delay="0"/>
                                          </p:stCondLst>
                                        </p:cTn>
                                        <p:tgtEl>
                                          <p:spTgt spid="11267">
                                            <p:txEl>
                                              <p:pRg st="9" end="9"/>
                                            </p:txEl>
                                          </p:spTgt>
                                        </p:tgtEl>
                                        <p:attrNameLst>
                                          <p:attrName>ppt_x</p:attrName>
                                        </p:attrNameLst>
                                      </p:cBhvr>
                                      <p:tavLst>
                                        <p:tav tm="0">
                                          <p:val>
                                            <p:strVal val="#ppt_x-.1"/>
                                          </p:val>
                                        </p:tav>
                                        <p:tav tm="100000">
                                          <p:val>
                                            <p:strVal val="#ppt_x"/>
                                          </p:val>
                                        </p:tav>
                                      </p:tavLst>
                                    </p:anim>
                                    <p:anim calcmode="lin" valueType="num">
                                      <p:cBhvr>
                                        <p:cTn id="52" dur="500" fill="hold">
                                          <p:stCondLst>
                                            <p:cond delay="0"/>
                                          </p:stCondLst>
                                        </p:cTn>
                                        <p:tgtEl>
                                          <p:spTgt spid="11267">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395288" y="1557338"/>
            <a:ext cx="8229600" cy="5145087"/>
          </a:xfrm>
        </p:spPr>
        <p:txBody>
          <a:bodyPr/>
          <a:lstStyle/>
          <a:p>
            <a:pPr algn="ctr" eaLnBrk="1" hangingPunct="1">
              <a:buFont typeface="Wingdings" pitchFamily="2" charset="2"/>
              <a:buNone/>
              <a:defRPr/>
            </a:pPr>
            <a:endParaRPr lang="ar-JO" dirty="0" smtClean="0"/>
          </a:p>
          <a:p>
            <a:pPr algn="ctr" eaLnBrk="1" hangingPunct="1">
              <a:buFont typeface="Wingdings" pitchFamily="2" charset="2"/>
              <a:buNone/>
              <a:defRPr/>
            </a:pPr>
            <a:r>
              <a:rPr lang="ar-JO" dirty="0" smtClean="0"/>
              <a:t>تتغير الظروف في الجسم كل الوقت , حتى يتم الحفاظ على </a:t>
            </a:r>
            <a:r>
              <a:rPr lang="ar-JO" dirty="0" err="1" smtClean="0"/>
              <a:t>الهوميوستازيس</a:t>
            </a:r>
            <a:r>
              <a:rPr lang="ar-JO" dirty="0" smtClean="0"/>
              <a:t> ( العمل السليم للجسم ) جميع الأجهزة يجب ان تعمل معا وبتناسق تام , ولكن يجب ان يكون جهاز مراقب لجميع هذه الأجهزة وعملها .الجهازان المسؤولان</a:t>
            </a:r>
            <a:r>
              <a:rPr lang="he-IL" dirty="0" smtClean="0"/>
              <a:t> </a:t>
            </a:r>
            <a:r>
              <a:rPr lang="ar-JO" dirty="0" smtClean="0"/>
              <a:t>عن     </a:t>
            </a:r>
          </a:p>
          <a:p>
            <a:pPr algn="ctr" eaLnBrk="1" hangingPunct="1">
              <a:buFont typeface="Wingdings" pitchFamily="2" charset="2"/>
              <a:buNone/>
              <a:defRPr/>
            </a:pPr>
            <a:r>
              <a:rPr lang="ar-JO" sz="4400" dirty="0" smtClean="0">
                <a:solidFill>
                  <a:srgbClr val="FF3399"/>
                </a:solidFill>
              </a:rPr>
              <a:t>ا</a:t>
            </a:r>
            <a:r>
              <a:rPr lang="ar-JO" sz="4000" dirty="0" smtClean="0">
                <a:solidFill>
                  <a:srgbClr val="FF3399"/>
                </a:solidFill>
              </a:rPr>
              <a:t>لتنسيق</a:t>
            </a:r>
            <a:r>
              <a:rPr lang="ar-JO" sz="4000" dirty="0" smtClean="0"/>
              <a:t> , </a:t>
            </a:r>
            <a:r>
              <a:rPr lang="ar-JO" sz="4000" dirty="0" smtClean="0">
                <a:solidFill>
                  <a:srgbClr val="FFCCFF"/>
                </a:solidFill>
              </a:rPr>
              <a:t>التنظيم </a:t>
            </a:r>
            <a:r>
              <a:rPr lang="ar-JO" sz="4000" dirty="0" smtClean="0">
                <a:solidFill>
                  <a:schemeClr val="tx2">
                    <a:lumMod val="90000"/>
                  </a:schemeClr>
                </a:solidFill>
              </a:rPr>
              <a:t>والرقابة</a:t>
            </a:r>
            <a:endParaRPr lang="he-IL" sz="4400" dirty="0" smtClean="0">
              <a:solidFill>
                <a:schemeClr val="tx2">
                  <a:lumMod val="90000"/>
                </a:schemeClr>
              </a:solidFill>
            </a:endParaRPr>
          </a:p>
          <a:p>
            <a:pPr algn="ctr" eaLnBrk="1" hangingPunct="1">
              <a:buFont typeface="Wingdings" pitchFamily="2" charset="2"/>
              <a:buNone/>
              <a:defRPr/>
            </a:pPr>
            <a:endParaRPr lang="en-US" sz="34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36867" name="AutoShape 3"/>
          <p:cNvSpPr>
            <a:spLocks noChangeArrowheads="1"/>
          </p:cNvSpPr>
          <p:nvPr/>
        </p:nvSpPr>
        <p:spPr bwMode="auto">
          <a:xfrm rot="5400000">
            <a:off x="6588125" y="333375"/>
            <a:ext cx="509588"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36868" name="AutoShape 4"/>
          <p:cNvSpPr>
            <a:spLocks noChangeArrowheads="1"/>
          </p:cNvSpPr>
          <p:nvPr/>
        </p:nvSpPr>
        <p:spPr bwMode="auto">
          <a:xfrm rot="2687189">
            <a:off x="5003800" y="0"/>
            <a:ext cx="509588"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36869" name="AutoShape 5"/>
          <p:cNvSpPr>
            <a:spLocks noChangeArrowheads="1"/>
          </p:cNvSpPr>
          <p:nvPr/>
        </p:nvSpPr>
        <p:spPr bwMode="auto">
          <a:xfrm rot="5175372">
            <a:off x="6732588" y="1628775"/>
            <a:ext cx="509588" cy="1373187"/>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36870" name="AutoShape 6"/>
          <p:cNvSpPr>
            <a:spLocks noChangeArrowheads="1"/>
          </p:cNvSpPr>
          <p:nvPr/>
        </p:nvSpPr>
        <p:spPr bwMode="auto">
          <a:xfrm rot="-2037571">
            <a:off x="2627313" y="333375"/>
            <a:ext cx="509587"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37891" name="AutoShape 3"/>
          <p:cNvSpPr>
            <a:spLocks noChangeArrowheads="1"/>
          </p:cNvSpPr>
          <p:nvPr/>
        </p:nvSpPr>
        <p:spPr bwMode="auto">
          <a:xfrm rot="5400000">
            <a:off x="6588125" y="404813"/>
            <a:ext cx="509587"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37892" name="AutoShape 4"/>
          <p:cNvSpPr>
            <a:spLocks noChangeArrowheads="1"/>
          </p:cNvSpPr>
          <p:nvPr/>
        </p:nvSpPr>
        <p:spPr bwMode="auto">
          <a:xfrm rot="2687189">
            <a:off x="5003800" y="0"/>
            <a:ext cx="509588"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37893" name="AutoShape 5"/>
          <p:cNvSpPr>
            <a:spLocks noChangeArrowheads="1"/>
          </p:cNvSpPr>
          <p:nvPr/>
        </p:nvSpPr>
        <p:spPr bwMode="auto">
          <a:xfrm rot="5175372">
            <a:off x="6732588" y="1628775"/>
            <a:ext cx="509588" cy="1373187"/>
          </a:xfrm>
          <a:prstGeom prst="lightningBolt">
            <a:avLst/>
          </a:prstGeom>
          <a:solidFill>
            <a:srgbClr val="000080"/>
          </a:solidFill>
          <a:ln w="9525">
            <a:solidFill>
              <a:srgbClr val="000080"/>
            </a:solidFill>
            <a:miter lim="800000"/>
            <a:headEnd/>
            <a:tailEnd/>
          </a:ln>
          <a:effectLst/>
        </p:spPr>
        <p:txBody>
          <a:bodyPr wrap="none" anchor="ctr"/>
          <a:lstStyle/>
          <a:p>
            <a:endParaRPr lang="he-IL"/>
          </a:p>
        </p:txBody>
      </p:sp>
      <p:sp>
        <p:nvSpPr>
          <p:cNvPr id="37894" name="AutoShape 6"/>
          <p:cNvSpPr>
            <a:spLocks noChangeArrowheads="1"/>
          </p:cNvSpPr>
          <p:nvPr/>
        </p:nvSpPr>
        <p:spPr bwMode="auto">
          <a:xfrm rot="-2037571">
            <a:off x="2627313" y="333375"/>
            <a:ext cx="509587"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37895" name="Line 7"/>
          <p:cNvSpPr>
            <a:spLocks noChangeShapeType="1"/>
          </p:cNvSpPr>
          <p:nvPr/>
        </p:nvSpPr>
        <p:spPr bwMode="auto">
          <a:xfrm flipH="1">
            <a:off x="4572000" y="1916113"/>
            <a:ext cx="504825" cy="288925"/>
          </a:xfrm>
          <a:prstGeom prst="line">
            <a:avLst/>
          </a:prstGeom>
          <a:noFill/>
          <a:ln w="76200">
            <a:solidFill>
              <a:srgbClr val="000080"/>
            </a:solidFill>
            <a:round/>
            <a:headEnd/>
            <a:tailEnd type="triangle" w="med" len="med"/>
          </a:ln>
          <a:effectLst/>
        </p:spPr>
        <p:txBody>
          <a:bodyPr/>
          <a:lstStyle/>
          <a:p>
            <a:endParaRPr lang="he-IL"/>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38915" name="Line 3"/>
          <p:cNvSpPr>
            <a:spLocks noChangeShapeType="1"/>
          </p:cNvSpPr>
          <p:nvPr/>
        </p:nvSpPr>
        <p:spPr bwMode="auto">
          <a:xfrm flipH="1">
            <a:off x="3779838" y="2205038"/>
            <a:ext cx="504825" cy="288925"/>
          </a:xfrm>
          <a:prstGeom prst="line">
            <a:avLst/>
          </a:prstGeom>
          <a:noFill/>
          <a:ln w="76200">
            <a:solidFill>
              <a:srgbClr val="000080"/>
            </a:solidFill>
            <a:round/>
            <a:headEnd/>
            <a:tailEnd type="triangle" w="med" len="med"/>
          </a:ln>
          <a:effectLst/>
        </p:spPr>
        <p:txBody>
          <a:bodyPr/>
          <a:lstStyle/>
          <a:p>
            <a:endParaRPr lang="he-IL"/>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39939" name="Line 3"/>
          <p:cNvSpPr>
            <a:spLocks noChangeShapeType="1"/>
          </p:cNvSpPr>
          <p:nvPr/>
        </p:nvSpPr>
        <p:spPr bwMode="auto">
          <a:xfrm flipH="1">
            <a:off x="2700338" y="2565400"/>
            <a:ext cx="504825" cy="288925"/>
          </a:xfrm>
          <a:prstGeom prst="line">
            <a:avLst/>
          </a:prstGeom>
          <a:noFill/>
          <a:ln w="76200">
            <a:solidFill>
              <a:srgbClr val="000080"/>
            </a:solidFill>
            <a:round/>
            <a:headEnd/>
            <a:tailEnd type="triangle" w="med" len="med"/>
          </a:ln>
          <a:effectLst/>
        </p:spPr>
        <p:txBody>
          <a:bodyPr/>
          <a:lstStyle/>
          <a:p>
            <a:endParaRPr lang="he-IL"/>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40963" name="Line 3"/>
          <p:cNvSpPr>
            <a:spLocks noChangeShapeType="1"/>
          </p:cNvSpPr>
          <p:nvPr/>
        </p:nvSpPr>
        <p:spPr bwMode="auto">
          <a:xfrm>
            <a:off x="2484438" y="3860800"/>
            <a:ext cx="358775" cy="720725"/>
          </a:xfrm>
          <a:prstGeom prst="line">
            <a:avLst/>
          </a:prstGeom>
          <a:noFill/>
          <a:ln w="76200">
            <a:solidFill>
              <a:srgbClr val="000080"/>
            </a:solidFill>
            <a:round/>
            <a:headEnd/>
            <a:tailEnd type="triangle" w="med" len="med"/>
          </a:ln>
          <a:effectLst/>
        </p:spPr>
        <p:txBody>
          <a:bodyPr/>
          <a:lstStyle/>
          <a:p>
            <a:endParaRPr lang="he-IL"/>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41987" name="Line 3"/>
          <p:cNvSpPr>
            <a:spLocks noChangeShapeType="1"/>
          </p:cNvSpPr>
          <p:nvPr/>
        </p:nvSpPr>
        <p:spPr bwMode="auto">
          <a:xfrm>
            <a:off x="3563938" y="5157788"/>
            <a:ext cx="501650" cy="504825"/>
          </a:xfrm>
          <a:prstGeom prst="line">
            <a:avLst/>
          </a:prstGeom>
          <a:noFill/>
          <a:ln w="76200">
            <a:solidFill>
              <a:srgbClr val="000080"/>
            </a:solidFill>
            <a:round/>
            <a:headEnd/>
            <a:tailEnd type="triangle" w="med" len="med"/>
          </a:ln>
          <a:effectLst/>
        </p:spPr>
        <p:txBody>
          <a:bodyPr/>
          <a:lstStyle/>
          <a:p>
            <a:endParaRPr lang="he-IL"/>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43011" name="Line 3"/>
          <p:cNvSpPr>
            <a:spLocks noChangeShapeType="1"/>
          </p:cNvSpPr>
          <p:nvPr/>
        </p:nvSpPr>
        <p:spPr bwMode="auto">
          <a:xfrm>
            <a:off x="3563938" y="5157788"/>
            <a:ext cx="501650" cy="504825"/>
          </a:xfrm>
          <a:prstGeom prst="line">
            <a:avLst/>
          </a:prstGeom>
          <a:noFill/>
          <a:ln w="76200">
            <a:solidFill>
              <a:srgbClr val="000080"/>
            </a:solidFill>
            <a:round/>
            <a:headEnd/>
            <a:tailEnd type="triangle" w="med" len="med"/>
          </a:ln>
          <a:effectLst/>
        </p:spPr>
        <p:txBody>
          <a:bodyPr/>
          <a:lstStyle/>
          <a:p>
            <a:endParaRPr lang="he-IL"/>
          </a:p>
        </p:txBody>
      </p:sp>
      <p:sp>
        <p:nvSpPr>
          <p:cNvPr id="43012" name="Line 4"/>
          <p:cNvSpPr>
            <a:spLocks noChangeShapeType="1"/>
          </p:cNvSpPr>
          <p:nvPr/>
        </p:nvSpPr>
        <p:spPr bwMode="auto">
          <a:xfrm flipH="1">
            <a:off x="3851275" y="5805488"/>
            <a:ext cx="144463" cy="431800"/>
          </a:xfrm>
          <a:prstGeom prst="line">
            <a:avLst/>
          </a:prstGeom>
          <a:noFill/>
          <a:ln w="76200">
            <a:solidFill>
              <a:srgbClr val="000080"/>
            </a:solidFill>
            <a:round/>
            <a:headEnd/>
            <a:tailEnd type="triangle" w="med" len="med"/>
          </a:ln>
          <a:effectLst/>
        </p:spPr>
        <p:txBody>
          <a:bodyPr/>
          <a:lstStyle/>
          <a:p>
            <a:endParaRPr lang="he-IL"/>
          </a:p>
        </p:txBody>
      </p:sp>
      <p:sp>
        <p:nvSpPr>
          <p:cNvPr id="43013" name="Line 5"/>
          <p:cNvSpPr>
            <a:spLocks noChangeShapeType="1"/>
          </p:cNvSpPr>
          <p:nvPr/>
        </p:nvSpPr>
        <p:spPr bwMode="auto">
          <a:xfrm>
            <a:off x="4140200" y="5734050"/>
            <a:ext cx="360363" cy="287338"/>
          </a:xfrm>
          <a:prstGeom prst="line">
            <a:avLst/>
          </a:prstGeom>
          <a:noFill/>
          <a:ln w="76200">
            <a:solidFill>
              <a:srgbClr val="000080"/>
            </a:solidFill>
            <a:round/>
            <a:headEnd/>
            <a:tailEnd type="triangle" w="med" len="med"/>
          </a:ln>
          <a:effectLst/>
        </p:spPr>
        <p:txBody>
          <a:bodyPr/>
          <a:lstStyle/>
          <a:p>
            <a:endParaRPr lang="he-IL"/>
          </a:p>
        </p:txBody>
      </p:sp>
      <p:sp>
        <p:nvSpPr>
          <p:cNvPr id="43014" name="Line 6"/>
          <p:cNvSpPr>
            <a:spLocks noChangeShapeType="1"/>
          </p:cNvSpPr>
          <p:nvPr/>
        </p:nvSpPr>
        <p:spPr bwMode="auto">
          <a:xfrm flipV="1">
            <a:off x="4211638" y="5589588"/>
            <a:ext cx="431800" cy="71437"/>
          </a:xfrm>
          <a:prstGeom prst="line">
            <a:avLst/>
          </a:prstGeom>
          <a:noFill/>
          <a:ln w="76200">
            <a:solidFill>
              <a:srgbClr val="000080"/>
            </a:solidFill>
            <a:round/>
            <a:headEnd/>
            <a:tailEnd type="triangle" w="med" len="med"/>
          </a:ln>
          <a:effectLst/>
        </p:spPr>
        <p:txBody>
          <a:bodyPr/>
          <a:lstStyle/>
          <a:p>
            <a:endParaRPr lang="he-IL"/>
          </a:p>
        </p:txBody>
      </p:sp>
      <p:sp>
        <p:nvSpPr>
          <p:cNvPr id="43015" name="Oval 8"/>
          <p:cNvSpPr>
            <a:spLocks noChangeArrowheads="1"/>
          </p:cNvSpPr>
          <p:nvPr/>
        </p:nvSpPr>
        <p:spPr bwMode="auto">
          <a:xfrm>
            <a:off x="5580063" y="5661025"/>
            <a:ext cx="71437"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3016" name="Oval 9"/>
          <p:cNvSpPr>
            <a:spLocks noChangeArrowheads="1"/>
          </p:cNvSpPr>
          <p:nvPr/>
        </p:nvSpPr>
        <p:spPr bwMode="auto">
          <a:xfrm>
            <a:off x="5003800" y="5734050"/>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3017" name="Oval 10"/>
          <p:cNvSpPr>
            <a:spLocks noChangeArrowheads="1"/>
          </p:cNvSpPr>
          <p:nvPr/>
        </p:nvSpPr>
        <p:spPr bwMode="auto">
          <a:xfrm>
            <a:off x="4859338" y="6237288"/>
            <a:ext cx="71437"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3018" name="Oval 11"/>
          <p:cNvSpPr>
            <a:spLocks noChangeArrowheads="1"/>
          </p:cNvSpPr>
          <p:nvPr/>
        </p:nvSpPr>
        <p:spPr bwMode="auto">
          <a:xfrm>
            <a:off x="5076825" y="5373688"/>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3019" name="Oval 12"/>
          <p:cNvSpPr>
            <a:spLocks noChangeArrowheads="1"/>
          </p:cNvSpPr>
          <p:nvPr/>
        </p:nvSpPr>
        <p:spPr bwMode="auto">
          <a:xfrm>
            <a:off x="4500563" y="6308725"/>
            <a:ext cx="71437"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3020" name="Oval 13"/>
          <p:cNvSpPr>
            <a:spLocks noChangeArrowheads="1"/>
          </p:cNvSpPr>
          <p:nvPr/>
        </p:nvSpPr>
        <p:spPr bwMode="auto">
          <a:xfrm>
            <a:off x="5292725" y="6021388"/>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3021" name="Oval 14"/>
          <p:cNvSpPr>
            <a:spLocks noChangeArrowheads="1"/>
          </p:cNvSpPr>
          <p:nvPr/>
        </p:nvSpPr>
        <p:spPr bwMode="auto">
          <a:xfrm>
            <a:off x="5292725" y="5734050"/>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p:cNvSpPr>
            <a:spLocks noGrp="1" noChangeArrowheads="1"/>
          </p:cNvSpPr>
          <p:nvPr>
            <p:ph type="title"/>
          </p:nvPr>
        </p:nvSpPr>
        <p:spPr>
          <a:xfrm>
            <a:off x="323850" y="692150"/>
            <a:ext cx="8229600" cy="1143000"/>
          </a:xfrm>
        </p:spPr>
        <p:txBody>
          <a:bodyPr/>
          <a:lstStyle/>
          <a:p>
            <a:pPr algn="ctr" eaLnBrk="1" hangingPunct="1"/>
            <a:r>
              <a:rPr lang="ar-SA" sz="3200" smtClean="0"/>
              <a:t>انتقال المعلومات يكون بوسيلتين: </a:t>
            </a:r>
            <a:br>
              <a:rPr lang="ar-SA" sz="3200" smtClean="0"/>
            </a:br>
            <a:r>
              <a:rPr lang="ar-SA" sz="3200" smtClean="0">
                <a:solidFill>
                  <a:srgbClr val="A50021"/>
                </a:solidFill>
              </a:rPr>
              <a:t>كيميائية </a:t>
            </a:r>
            <a:r>
              <a:rPr lang="ar-SA" sz="3200" smtClean="0"/>
              <a:t>و </a:t>
            </a:r>
            <a:r>
              <a:rPr lang="ar-SA" sz="3200" smtClean="0">
                <a:solidFill>
                  <a:srgbClr val="990033"/>
                </a:solidFill>
              </a:rPr>
              <a:t>كهربائية</a:t>
            </a:r>
            <a:endParaRPr lang="en-US" sz="3200" smtClean="0">
              <a:solidFill>
                <a:srgbClr val="990033"/>
              </a:solidFill>
            </a:endParaRPr>
          </a:p>
        </p:txBody>
      </p:sp>
      <p:sp>
        <p:nvSpPr>
          <p:cNvPr id="44035" name="Rectangle 3"/>
          <p:cNvSpPr>
            <a:spLocks noGrp="1" noChangeArrowheads="1"/>
          </p:cNvSpPr>
          <p:nvPr>
            <p:ph type="body" idx="1"/>
          </p:nvPr>
        </p:nvSpPr>
        <p:spPr>
          <a:xfrm>
            <a:off x="250825" y="2420938"/>
            <a:ext cx="8353425" cy="4608512"/>
          </a:xfrm>
        </p:spPr>
        <p:txBody>
          <a:bodyPr/>
          <a:lstStyle/>
          <a:p>
            <a:pPr eaLnBrk="1" hangingPunct="1">
              <a:buFont typeface="Wingdings" pitchFamily="2" charset="2"/>
              <a:buNone/>
            </a:pPr>
            <a:r>
              <a:rPr lang="ar-SA" sz="3600" b="1" smtClean="0"/>
              <a:t>المحفزات الخارجية او الداخلية تتحول في الدندريتات لسيالات  عصبية كهربائية، تستمر من جسم الخلية الى الاكسون وحتى اطراف الأكسون، وهناك يتحول السيال العصبي لإشارات كيميائية. هذه الاشارات الكيميائية تسمى ناقلات عصبية </a:t>
            </a:r>
            <a:r>
              <a:rPr lang="ar-SA" sz="3600" b="1" smtClean="0">
                <a:solidFill>
                  <a:srgbClr val="CC0000"/>
                </a:solidFill>
              </a:rPr>
              <a:t>(</a:t>
            </a:r>
            <a:r>
              <a:rPr lang="he-IL" sz="3600" b="1" smtClean="0">
                <a:solidFill>
                  <a:srgbClr val="CC0000"/>
                </a:solidFill>
              </a:rPr>
              <a:t>נוירוטרנסמיטר)</a:t>
            </a:r>
            <a:r>
              <a:rPr lang="he-IL" sz="3600" b="1" smtClean="0"/>
              <a:t> </a:t>
            </a:r>
            <a:r>
              <a:rPr lang="ar-SA" sz="3600" b="1" smtClean="0"/>
              <a:t>تفرز من أطراف الأكسون إلى الفراغ المحيط بخلية الهدف – التشابك العصبي </a:t>
            </a:r>
            <a:r>
              <a:rPr lang="ar-SA" sz="3600" b="1" smtClean="0">
                <a:solidFill>
                  <a:srgbClr val="CC0000"/>
                </a:solidFill>
              </a:rPr>
              <a:t>(السينابس)</a:t>
            </a:r>
            <a:r>
              <a:rPr lang="ar-SA" sz="3600" b="1" smtClean="0"/>
              <a:t>.</a:t>
            </a:r>
            <a:endParaRPr lang="en-US" sz="3600" b="1"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neuron"/>
          <p:cNvPicPr>
            <a:picLocks noChangeAspect="1" noChangeArrowheads="1"/>
          </p:cNvPicPr>
          <p:nvPr/>
        </p:nvPicPr>
        <p:blipFill>
          <a:blip r:embed="rId2" cstate="screen"/>
          <a:srcRect/>
          <a:stretch>
            <a:fillRect/>
          </a:stretch>
        </p:blipFill>
        <p:spPr bwMode="auto">
          <a:xfrm>
            <a:off x="1547813" y="333375"/>
            <a:ext cx="5594350" cy="6524625"/>
          </a:xfrm>
          <a:prstGeom prst="rect">
            <a:avLst/>
          </a:prstGeom>
          <a:noFill/>
          <a:ln w="9525">
            <a:noFill/>
            <a:miter lim="800000"/>
            <a:headEnd/>
            <a:tailEnd/>
          </a:ln>
        </p:spPr>
      </p:pic>
      <p:sp>
        <p:nvSpPr>
          <p:cNvPr id="45059" name="Line 3"/>
          <p:cNvSpPr>
            <a:spLocks noChangeShapeType="1"/>
          </p:cNvSpPr>
          <p:nvPr/>
        </p:nvSpPr>
        <p:spPr bwMode="auto">
          <a:xfrm>
            <a:off x="3563938" y="5157788"/>
            <a:ext cx="501650" cy="504825"/>
          </a:xfrm>
          <a:prstGeom prst="line">
            <a:avLst/>
          </a:prstGeom>
          <a:noFill/>
          <a:ln w="76200">
            <a:solidFill>
              <a:srgbClr val="000080"/>
            </a:solidFill>
            <a:round/>
            <a:headEnd/>
            <a:tailEnd type="triangle" w="med" len="med"/>
          </a:ln>
          <a:effectLst/>
        </p:spPr>
        <p:txBody>
          <a:bodyPr/>
          <a:lstStyle/>
          <a:p>
            <a:endParaRPr lang="he-IL"/>
          </a:p>
        </p:txBody>
      </p:sp>
      <p:sp>
        <p:nvSpPr>
          <p:cNvPr id="45060" name="Line 4"/>
          <p:cNvSpPr>
            <a:spLocks noChangeShapeType="1"/>
          </p:cNvSpPr>
          <p:nvPr/>
        </p:nvSpPr>
        <p:spPr bwMode="auto">
          <a:xfrm flipH="1">
            <a:off x="3851275" y="5805488"/>
            <a:ext cx="144463" cy="431800"/>
          </a:xfrm>
          <a:prstGeom prst="line">
            <a:avLst/>
          </a:prstGeom>
          <a:noFill/>
          <a:ln w="76200">
            <a:solidFill>
              <a:srgbClr val="000080"/>
            </a:solidFill>
            <a:round/>
            <a:headEnd/>
            <a:tailEnd type="triangle" w="med" len="med"/>
          </a:ln>
          <a:effectLst/>
        </p:spPr>
        <p:txBody>
          <a:bodyPr/>
          <a:lstStyle/>
          <a:p>
            <a:endParaRPr lang="he-IL"/>
          </a:p>
        </p:txBody>
      </p:sp>
      <p:sp>
        <p:nvSpPr>
          <p:cNvPr id="45061" name="Line 5"/>
          <p:cNvSpPr>
            <a:spLocks noChangeShapeType="1"/>
          </p:cNvSpPr>
          <p:nvPr/>
        </p:nvSpPr>
        <p:spPr bwMode="auto">
          <a:xfrm>
            <a:off x="4140200" y="5734050"/>
            <a:ext cx="360363" cy="287338"/>
          </a:xfrm>
          <a:prstGeom prst="line">
            <a:avLst/>
          </a:prstGeom>
          <a:noFill/>
          <a:ln w="76200">
            <a:solidFill>
              <a:srgbClr val="000080"/>
            </a:solidFill>
            <a:round/>
            <a:headEnd/>
            <a:tailEnd type="triangle" w="med" len="med"/>
          </a:ln>
          <a:effectLst/>
        </p:spPr>
        <p:txBody>
          <a:bodyPr/>
          <a:lstStyle/>
          <a:p>
            <a:endParaRPr lang="he-IL"/>
          </a:p>
        </p:txBody>
      </p:sp>
      <p:sp>
        <p:nvSpPr>
          <p:cNvPr id="45062" name="Line 6"/>
          <p:cNvSpPr>
            <a:spLocks noChangeShapeType="1"/>
          </p:cNvSpPr>
          <p:nvPr/>
        </p:nvSpPr>
        <p:spPr bwMode="auto">
          <a:xfrm flipV="1">
            <a:off x="4211638" y="5589588"/>
            <a:ext cx="431800" cy="71437"/>
          </a:xfrm>
          <a:prstGeom prst="line">
            <a:avLst/>
          </a:prstGeom>
          <a:noFill/>
          <a:ln w="76200">
            <a:solidFill>
              <a:srgbClr val="000080"/>
            </a:solidFill>
            <a:round/>
            <a:headEnd/>
            <a:tailEnd type="triangle" w="med" len="med"/>
          </a:ln>
          <a:effectLst/>
        </p:spPr>
        <p:txBody>
          <a:bodyPr/>
          <a:lstStyle/>
          <a:p>
            <a:endParaRPr lang="he-IL"/>
          </a:p>
        </p:txBody>
      </p:sp>
      <p:sp>
        <p:nvSpPr>
          <p:cNvPr id="45063" name="Oval 7"/>
          <p:cNvSpPr>
            <a:spLocks noChangeArrowheads="1"/>
          </p:cNvSpPr>
          <p:nvPr/>
        </p:nvSpPr>
        <p:spPr bwMode="auto">
          <a:xfrm>
            <a:off x="5580063" y="5661025"/>
            <a:ext cx="71437"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64" name="Oval 8"/>
          <p:cNvSpPr>
            <a:spLocks noChangeArrowheads="1"/>
          </p:cNvSpPr>
          <p:nvPr/>
        </p:nvSpPr>
        <p:spPr bwMode="auto">
          <a:xfrm>
            <a:off x="5003800" y="5734050"/>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65" name="Oval 9"/>
          <p:cNvSpPr>
            <a:spLocks noChangeArrowheads="1"/>
          </p:cNvSpPr>
          <p:nvPr/>
        </p:nvSpPr>
        <p:spPr bwMode="auto">
          <a:xfrm>
            <a:off x="4859338" y="6237288"/>
            <a:ext cx="71437"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66" name="Oval 10"/>
          <p:cNvSpPr>
            <a:spLocks noChangeArrowheads="1"/>
          </p:cNvSpPr>
          <p:nvPr/>
        </p:nvSpPr>
        <p:spPr bwMode="auto">
          <a:xfrm>
            <a:off x="5076825" y="5373688"/>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67" name="Oval 11"/>
          <p:cNvSpPr>
            <a:spLocks noChangeArrowheads="1"/>
          </p:cNvSpPr>
          <p:nvPr/>
        </p:nvSpPr>
        <p:spPr bwMode="auto">
          <a:xfrm>
            <a:off x="4500563" y="6308725"/>
            <a:ext cx="71437"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68" name="Oval 12"/>
          <p:cNvSpPr>
            <a:spLocks noChangeArrowheads="1"/>
          </p:cNvSpPr>
          <p:nvPr/>
        </p:nvSpPr>
        <p:spPr bwMode="auto">
          <a:xfrm>
            <a:off x="5292725" y="6021388"/>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69" name="Oval 13"/>
          <p:cNvSpPr>
            <a:spLocks noChangeArrowheads="1"/>
          </p:cNvSpPr>
          <p:nvPr/>
        </p:nvSpPr>
        <p:spPr bwMode="auto">
          <a:xfrm>
            <a:off x="5292725" y="5734050"/>
            <a:ext cx="71438" cy="73025"/>
          </a:xfrm>
          <a:prstGeom prst="ellipse">
            <a:avLst/>
          </a:prstGeom>
          <a:solidFill>
            <a:schemeClr val="accent1"/>
          </a:solidFill>
          <a:ln w="57150">
            <a:solidFill>
              <a:srgbClr val="FF0066"/>
            </a:solidFill>
            <a:round/>
            <a:headEnd/>
            <a:tailEnd/>
          </a:ln>
          <a:effectLst/>
        </p:spPr>
        <p:txBody>
          <a:bodyPr wrap="none" anchor="ctr"/>
          <a:lstStyle/>
          <a:p>
            <a:endParaRPr lang="he-IL"/>
          </a:p>
        </p:txBody>
      </p:sp>
      <p:sp>
        <p:nvSpPr>
          <p:cNvPr id="45070" name="AutoShape 14"/>
          <p:cNvSpPr>
            <a:spLocks noChangeArrowheads="1"/>
          </p:cNvSpPr>
          <p:nvPr/>
        </p:nvSpPr>
        <p:spPr bwMode="auto">
          <a:xfrm rot="5175372">
            <a:off x="6156325" y="836613"/>
            <a:ext cx="509587" cy="1373188"/>
          </a:xfrm>
          <a:prstGeom prst="lightningBolt">
            <a:avLst/>
          </a:prstGeom>
          <a:solidFill>
            <a:srgbClr val="000080"/>
          </a:solidFill>
          <a:ln w="9525">
            <a:solidFill>
              <a:schemeClr val="tx1"/>
            </a:solidFill>
            <a:miter lim="800000"/>
            <a:headEnd/>
            <a:tailEnd/>
          </a:ln>
          <a:effectLst/>
        </p:spPr>
        <p:txBody>
          <a:bodyPr wrap="none" anchor="ctr"/>
          <a:lstStyle/>
          <a:p>
            <a:endParaRPr lang="he-IL"/>
          </a:p>
        </p:txBody>
      </p:sp>
      <p:sp>
        <p:nvSpPr>
          <p:cNvPr id="45071" name="Line 17"/>
          <p:cNvSpPr>
            <a:spLocks noChangeShapeType="1"/>
          </p:cNvSpPr>
          <p:nvPr/>
        </p:nvSpPr>
        <p:spPr bwMode="auto">
          <a:xfrm flipH="1">
            <a:off x="4572000" y="1916113"/>
            <a:ext cx="504825" cy="288925"/>
          </a:xfrm>
          <a:prstGeom prst="line">
            <a:avLst/>
          </a:prstGeom>
          <a:noFill/>
          <a:ln w="76200">
            <a:solidFill>
              <a:srgbClr val="000080"/>
            </a:solidFill>
            <a:round/>
            <a:headEnd/>
            <a:tailEnd type="triangle" w="med" len="med"/>
          </a:ln>
          <a:effectLst/>
        </p:spPr>
        <p:txBody>
          <a:bodyPr/>
          <a:lstStyle/>
          <a:p>
            <a:endParaRPr lang="he-IL"/>
          </a:p>
        </p:txBody>
      </p:sp>
      <p:sp>
        <p:nvSpPr>
          <p:cNvPr id="45072" name="Line 18"/>
          <p:cNvSpPr>
            <a:spLocks noChangeShapeType="1"/>
          </p:cNvSpPr>
          <p:nvPr/>
        </p:nvSpPr>
        <p:spPr bwMode="auto">
          <a:xfrm flipH="1">
            <a:off x="2700338" y="2565400"/>
            <a:ext cx="504825" cy="288925"/>
          </a:xfrm>
          <a:prstGeom prst="line">
            <a:avLst/>
          </a:prstGeom>
          <a:noFill/>
          <a:ln w="76200">
            <a:solidFill>
              <a:srgbClr val="000080"/>
            </a:solidFill>
            <a:round/>
            <a:headEnd/>
            <a:tailEnd type="triangle" w="med" len="med"/>
          </a:ln>
          <a:effectLst/>
        </p:spPr>
        <p:txBody>
          <a:bodyPr/>
          <a:lstStyle/>
          <a:p>
            <a:endParaRPr lang="he-IL"/>
          </a:p>
        </p:txBody>
      </p:sp>
      <p:sp>
        <p:nvSpPr>
          <p:cNvPr id="45073" name="Line 19"/>
          <p:cNvSpPr>
            <a:spLocks noChangeShapeType="1"/>
          </p:cNvSpPr>
          <p:nvPr/>
        </p:nvSpPr>
        <p:spPr bwMode="auto">
          <a:xfrm>
            <a:off x="2484438" y="3860800"/>
            <a:ext cx="358775" cy="720725"/>
          </a:xfrm>
          <a:prstGeom prst="line">
            <a:avLst/>
          </a:prstGeom>
          <a:noFill/>
          <a:ln w="76200">
            <a:solidFill>
              <a:srgbClr val="000080"/>
            </a:solidFill>
            <a:round/>
            <a:headEnd/>
            <a:tailEnd type="triangle" w="med" len="med"/>
          </a:ln>
          <a:effectLst/>
        </p:spPr>
        <p:txBody>
          <a:bodyPr/>
          <a:lstStyle/>
          <a:p>
            <a:endParaRPr lang="he-IL"/>
          </a:p>
        </p:txBody>
      </p:sp>
      <p:sp>
        <p:nvSpPr>
          <p:cNvPr id="45074" name="Text Box 21"/>
          <p:cNvSpPr txBox="1">
            <a:spLocks noChangeArrowheads="1"/>
          </p:cNvSpPr>
          <p:nvPr/>
        </p:nvSpPr>
        <p:spPr bwMode="auto">
          <a:xfrm>
            <a:off x="6804025" y="981075"/>
            <a:ext cx="1368425" cy="641350"/>
          </a:xfrm>
          <a:prstGeom prst="rect">
            <a:avLst/>
          </a:prstGeom>
          <a:noFill/>
          <a:ln w="9525">
            <a:noFill/>
            <a:miter lim="800000"/>
            <a:headEnd/>
            <a:tailEnd/>
          </a:ln>
          <a:effectLst/>
        </p:spPr>
        <p:txBody>
          <a:bodyPr>
            <a:spAutoFit/>
          </a:bodyPr>
          <a:lstStyle/>
          <a:p>
            <a:pPr>
              <a:spcBef>
                <a:spcPct val="50000"/>
              </a:spcBef>
            </a:pPr>
            <a:r>
              <a:rPr lang="ar-SA" sz="3600" b="1"/>
              <a:t>محفز</a:t>
            </a:r>
            <a:endParaRPr lang="en-US" sz="3600" b="1"/>
          </a:p>
        </p:txBody>
      </p:sp>
      <p:sp>
        <p:nvSpPr>
          <p:cNvPr id="45075" name="Text Box 22"/>
          <p:cNvSpPr txBox="1">
            <a:spLocks noChangeArrowheads="1"/>
          </p:cNvSpPr>
          <p:nvPr/>
        </p:nvSpPr>
        <p:spPr bwMode="auto">
          <a:xfrm>
            <a:off x="323850" y="4005263"/>
            <a:ext cx="2016125" cy="579437"/>
          </a:xfrm>
          <a:prstGeom prst="rect">
            <a:avLst/>
          </a:prstGeom>
          <a:noFill/>
          <a:ln w="9525">
            <a:noFill/>
            <a:miter lim="800000"/>
            <a:headEnd/>
            <a:tailEnd/>
          </a:ln>
          <a:effectLst/>
        </p:spPr>
        <p:txBody>
          <a:bodyPr>
            <a:spAutoFit/>
          </a:bodyPr>
          <a:lstStyle/>
          <a:p>
            <a:pPr>
              <a:spcBef>
                <a:spcPct val="50000"/>
              </a:spcBef>
            </a:pPr>
            <a:r>
              <a:rPr lang="ar-SA" sz="3200" b="1"/>
              <a:t>سيال عصبي </a:t>
            </a:r>
            <a:endParaRPr lang="en-US" sz="3200" b="1"/>
          </a:p>
        </p:txBody>
      </p:sp>
      <p:sp>
        <p:nvSpPr>
          <p:cNvPr id="45076" name="Text Box 23"/>
          <p:cNvSpPr txBox="1">
            <a:spLocks noChangeArrowheads="1"/>
          </p:cNvSpPr>
          <p:nvPr/>
        </p:nvSpPr>
        <p:spPr bwMode="auto">
          <a:xfrm>
            <a:off x="5508625" y="5084763"/>
            <a:ext cx="1943100" cy="519112"/>
          </a:xfrm>
          <a:prstGeom prst="rect">
            <a:avLst/>
          </a:prstGeom>
          <a:noFill/>
          <a:ln w="9525">
            <a:noFill/>
            <a:miter lim="800000"/>
            <a:headEnd/>
            <a:tailEnd/>
          </a:ln>
          <a:effectLst/>
        </p:spPr>
        <p:txBody>
          <a:bodyPr>
            <a:spAutoFit/>
          </a:bodyPr>
          <a:lstStyle/>
          <a:p>
            <a:pPr algn="r">
              <a:spcBef>
                <a:spcPct val="50000"/>
              </a:spcBef>
            </a:pPr>
            <a:r>
              <a:rPr lang="ar-SA" sz="2800" b="1"/>
              <a:t>ناقلات عصبية</a:t>
            </a:r>
            <a:endParaRPr lang="en-US" sz="2800" b="1"/>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AutoShape 5"/>
          <p:cNvSpPr>
            <a:spLocks noGrp="1" noChangeArrowheads="1"/>
          </p:cNvSpPr>
          <p:nvPr>
            <p:ph type="title"/>
          </p:nvPr>
        </p:nvSpPr>
        <p:spPr/>
        <p:txBody>
          <a:bodyPr/>
          <a:lstStyle/>
          <a:p>
            <a:pPr eaLnBrk="1" hangingPunct="1"/>
            <a:r>
              <a:rPr lang="ar-SA" smtClean="0"/>
              <a:t>ماذا يحدث في الفسحة السينابسية؟</a:t>
            </a:r>
            <a:endParaRPr lang="en-US" smtClean="0"/>
          </a:p>
        </p:txBody>
      </p:sp>
      <p:pic>
        <p:nvPicPr>
          <p:cNvPr id="46083" name="Picture 11" descr="brain_thinking_sm_wm"/>
          <p:cNvPicPr>
            <a:picLocks noGrp="1" noChangeAspect="1" noChangeArrowheads="1" noCrop="1"/>
          </p:cNvPicPr>
          <p:nvPr>
            <p:ph idx="1"/>
          </p:nvPr>
        </p:nvPicPr>
        <p:blipFill>
          <a:blip r:embed="rId2" cstate="screen"/>
          <a:srcRect/>
          <a:stretch>
            <a:fillRect/>
          </a:stretch>
        </p:blipFill>
        <p:spPr>
          <a:xfrm>
            <a:off x="1116013" y="2924175"/>
            <a:ext cx="3168650" cy="3168650"/>
          </a:xfrm>
          <a:noFill/>
        </p:spPr>
      </p:pic>
      <p:sp>
        <p:nvSpPr>
          <p:cNvPr id="48140" name="AutoShape 12"/>
          <p:cNvSpPr>
            <a:spLocks noChangeArrowheads="1"/>
          </p:cNvSpPr>
          <p:nvPr/>
        </p:nvSpPr>
        <p:spPr bwMode="auto">
          <a:xfrm>
            <a:off x="4284663" y="1700213"/>
            <a:ext cx="4535487" cy="3311525"/>
          </a:xfrm>
          <a:prstGeom prst="cloudCallout">
            <a:avLst>
              <a:gd name="adj1" fmla="val -70477"/>
              <a:gd name="adj2" fmla="val 37870"/>
            </a:avLst>
          </a:prstGeom>
          <a:solidFill>
            <a:schemeClr val="accent2"/>
          </a:solidFill>
          <a:ln w="9525">
            <a:solidFill>
              <a:schemeClr val="tx1"/>
            </a:solidFill>
            <a:round/>
            <a:headEnd/>
            <a:tailEnd/>
          </a:ln>
          <a:effectLst/>
        </p:spPr>
        <p:txBody>
          <a:bodyPr lIns="90000" tIns="46800" rIns="90000" bIns="46800"/>
          <a:lstStyle/>
          <a:p>
            <a:r>
              <a:rPr lang="ar-SA" sz="2400" b="1"/>
              <a:t>كيف تستلم خلية الهدف الاشارة التي ارسلت اليها على شكل ناقلات عصبية في الفسحة السينابسية؟</a:t>
            </a:r>
            <a:endParaRPr lang="en-US" sz="24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4814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11188" y="2754313"/>
            <a:ext cx="5940425" cy="4103687"/>
          </a:xfrm>
        </p:spPr>
        <p:txBody>
          <a:bodyPr/>
          <a:lstStyle/>
          <a:p>
            <a:pPr rtl="1" eaLnBrk="1" hangingPunct="1"/>
            <a:r>
              <a:rPr lang="he-IL" sz="3600" smtClean="0">
                <a:solidFill>
                  <a:schemeClr val="tx1"/>
                </a:solidFill>
              </a:rPr>
              <a:t/>
            </a:r>
            <a:br>
              <a:rPr lang="he-IL" sz="3600" smtClean="0">
                <a:solidFill>
                  <a:schemeClr val="tx1"/>
                </a:solidFill>
              </a:rPr>
            </a:br>
            <a:r>
              <a:rPr lang="ar-JO" sz="3600" smtClean="0">
                <a:solidFill>
                  <a:schemeClr val="tx1"/>
                </a:solidFill>
              </a:rPr>
              <a:t>جهاز الأعصاب</a:t>
            </a:r>
            <a:r>
              <a:rPr lang="he-IL" sz="3600" smtClean="0">
                <a:solidFill>
                  <a:schemeClr val="tx1"/>
                </a:solidFill>
              </a:rPr>
              <a:t/>
            </a:r>
            <a:br>
              <a:rPr lang="he-IL" sz="3600" smtClean="0">
                <a:solidFill>
                  <a:schemeClr val="tx1"/>
                </a:solidFill>
              </a:rPr>
            </a:br>
            <a:r>
              <a:rPr lang="he-IL" sz="3600" smtClean="0">
                <a:solidFill>
                  <a:schemeClr val="tx1"/>
                </a:solidFill>
              </a:rPr>
              <a:t/>
            </a:r>
            <a:br>
              <a:rPr lang="he-IL" sz="3600" smtClean="0">
                <a:solidFill>
                  <a:schemeClr val="tx1"/>
                </a:solidFill>
              </a:rPr>
            </a:br>
            <a:r>
              <a:rPr lang="ar-JO" sz="3600" smtClean="0">
                <a:solidFill>
                  <a:schemeClr val="tx1"/>
                </a:solidFill>
              </a:rPr>
              <a:t>استيعاب محفزات من البيئة الخارجية </a:t>
            </a:r>
            <a:r>
              <a:rPr lang="he-IL" sz="3600" smtClean="0">
                <a:solidFill>
                  <a:schemeClr val="tx1"/>
                </a:solidFill>
              </a:rPr>
              <a:t> </a:t>
            </a:r>
            <a:r>
              <a:rPr lang="ar-JO" sz="3600" smtClean="0">
                <a:solidFill>
                  <a:schemeClr val="tx1"/>
                </a:solidFill>
              </a:rPr>
              <a:t>(بواسطة الحواس ) ومحفزات داخلية , تنتقل هذه المحفزات الى الدماغ , يتم تفسيرها والرد عليها الى الأعضاء الداخلية أو الخارجية.</a:t>
            </a:r>
            <a:r>
              <a:rPr lang="he-IL" sz="3600" smtClean="0">
                <a:solidFill>
                  <a:schemeClr val="tx1"/>
                </a:solidFill>
              </a:rPr>
              <a:t/>
            </a:r>
            <a:br>
              <a:rPr lang="he-IL" sz="3600" smtClean="0">
                <a:solidFill>
                  <a:schemeClr val="tx1"/>
                </a:solidFill>
              </a:rPr>
            </a:br>
            <a:r>
              <a:rPr lang="he-IL" sz="3600" smtClean="0">
                <a:solidFill>
                  <a:schemeClr val="tx1"/>
                </a:solidFill>
              </a:rPr>
              <a:t/>
            </a:r>
            <a:br>
              <a:rPr lang="he-IL" sz="3600" smtClean="0">
                <a:solidFill>
                  <a:schemeClr val="tx1"/>
                </a:solidFill>
              </a:rPr>
            </a:br>
            <a:endParaRPr lang="en-US" sz="3600" smtClean="0">
              <a:solidFill>
                <a:schemeClr val="tx1"/>
              </a:solidFill>
            </a:endParaRPr>
          </a:p>
        </p:txBody>
      </p:sp>
      <p:pic>
        <p:nvPicPr>
          <p:cNvPr id="19459" name="Picture 4" descr="nerves"/>
          <p:cNvPicPr>
            <a:picLocks noChangeAspect="1" noChangeArrowheads="1"/>
          </p:cNvPicPr>
          <p:nvPr/>
        </p:nvPicPr>
        <p:blipFill>
          <a:blip r:embed="rId2" cstate="screen"/>
          <a:srcRect/>
          <a:stretch>
            <a:fillRect/>
          </a:stretch>
        </p:blipFill>
        <p:spPr bwMode="auto">
          <a:xfrm>
            <a:off x="7092950" y="1341438"/>
            <a:ext cx="2051050" cy="4048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4"/>
          <p:cNvSpPr>
            <a:spLocks/>
          </p:cNvSpPr>
          <p:nvPr/>
        </p:nvSpPr>
        <p:spPr bwMode="auto">
          <a:xfrm rot="-5400000">
            <a:off x="3505994" y="-950119"/>
            <a:ext cx="2492375" cy="4392613"/>
          </a:xfrm>
          <a:prstGeom prst="leftBracket">
            <a:avLst>
              <a:gd name="adj" fmla="val 38724"/>
            </a:avLst>
          </a:prstGeom>
          <a:solidFill>
            <a:srgbClr val="CCFFCC"/>
          </a:solidFill>
          <a:ln w="9525">
            <a:solidFill>
              <a:schemeClr val="tx1"/>
            </a:solidFill>
            <a:round/>
            <a:headEnd/>
            <a:tailEnd/>
          </a:ln>
          <a:effectLst/>
        </p:spPr>
        <p:txBody>
          <a:bodyPr wrap="none" lIns="90000" tIns="46800" rIns="90000" bIns="46800" anchor="ctr"/>
          <a:lstStyle/>
          <a:p>
            <a:endParaRPr lang="he-IL"/>
          </a:p>
        </p:txBody>
      </p:sp>
      <p:sp>
        <p:nvSpPr>
          <p:cNvPr id="47107" name="AutoShape 5"/>
          <p:cNvSpPr>
            <a:spLocks/>
          </p:cNvSpPr>
          <p:nvPr/>
        </p:nvSpPr>
        <p:spPr bwMode="auto">
          <a:xfrm rot="5400000">
            <a:off x="3188494" y="3055144"/>
            <a:ext cx="3357562" cy="4248150"/>
          </a:xfrm>
          <a:prstGeom prst="leftBracket">
            <a:avLst>
              <a:gd name="adj" fmla="val 27800"/>
            </a:avLst>
          </a:prstGeom>
          <a:solidFill>
            <a:srgbClr val="FFFF99"/>
          </a:solidFill>
          <a:ln w="9525">
            <a:solidFill>
              <a:schemeClr val="tx1"/>
            </a:solidFill>
            <a:round/>
            <a:headEnd/>
            <a:tailEnd/>
          </a:ln>
          <a:effectLst/>
        </p:spPr>
        <p:txBody>
          <a:bodyPr wrap="none" lIns="90000" tIns="46800" rIns="90000" bIns="46800" anchor="ctr"/>
          <a:lstStyle/>
          <a:p>
            <a:endParaRPr lang="he-IL"/>
          </a:p>
        </p:txBody>
      </p:sp>
      <p:sp>
        <p:nvSpPr>
          <p:cNvPr id="50184" name="Oval 8"/>
          <p:cNvSpPr>
            <a:spLocks noChangeArrowheads="1"/>
          </p:cNvSpPr>
          <p:nvPr/>
        </p:nvSpPr>
        <p:spPr bwMode="auto">
          <a:xfrm>
            <a:off x="4300538" y="1220788"/>
            <a:ext cx="792162" cy="1008062"/>
          </a:xfrm>
          <a:prstGeom prst="ellipse">
            <a:avLst/>
          </a:prstGeom>
          <a:solidFill>
            <a:srgbClr val="CCCCFF"/>
          </a:solidFill>
          <a:ln w="9525">
            <a:solidFill>
              <a:schemeClr val="tx1"/>
            </a:solidFill>
            <a:round/>
            <a:headEnd/>
            <a:tailEnd/>
          </a:ln>
          <a:effectLst/>
        </p:spPr>
        <p:txBody>
          <a:bodyPr wrap="none" lIns="90000" tIns="46800" rIns="90000" bIns="46800" anchor="ctr"/>
          <a:lstStyle/>
          <a:p>
            <a:endParaRPr lang="he-IL"/>
          </a:p>
        </p:txBody>
      </p:sp>
      <p:grpSp>
        <p:nvGrpSpPr>
          <p:cNvPr id="47109" name="קבוצה 1"/>
          <p:cNvGrpSpPr>
            <a:grpSpLocks/>
          </p:cNvGrpSpPr>
          <p:nvPr/>
        </p:nvGrpSpPr>
        <p:grpSpPr bwMode="auto">
          <a:xfrm>
            <a:off x="4427538" y="1436688"/>
            <a:ext cx="503237" cy="576262"/>
            <a:chOff x="5508625" y="-792163"/>
            <a:chExt cx="503238" cy="576263"/>
          </a:xfrm>
        </p:grpSpPr>
        <p:sp>
          <p:nvSpPr>
            <p:cNvPr id="47135" name="Oval 9"/>
            <p:cNvSpPr>
              <a:spLocks noChangeArrowheads="1"/>
            </p:cNvSpPr>
            <p:nvPr/>
          </p:nvSpPr>
          <p:spPr bwMode="auto">
            <a:xfrm>
              <a:off x="5724525" y="-792163"/>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7136" name="Oval 10"/>
            <p:cNvSpPr>
              <a:spLocks noChangeArrowheads="1"/>
            </p:cNvSpPr>
            <p:nvPr/>
          </p:nvSpPr>
          <p:spPr bwMode="auto">
            <a:xfrm>
              <a:off x="5940425" y="-576263"/>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7137" name="Oval 13"/>
            <p:cNvSpPr>
              <a:spLocks noChangeArrowheads="1"/>
            </p:cNvSpPr>
            <p:nvPr/>
          </p:nvSpPr>
          <p:spPr bwMode="auto">
            <a:xfrm>
              <a:off x="5508625" y="-719138"/>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7138" name="Oval 14"/>
            <p:cNvSpPr>
              <a:spLocks noChangeArrowheads="1"/>
            </p:cNvSpPr>
            <p:nvPr/>
          </p:nvSpPr>
          <p:spPr bwMode="auto">
            <a:xfrm>
              <a:off x="5724525" y="-360363"/>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grpSp>
      <p:sp>
        <p:nvSpPr>
          <p:cNvPr id="50193" name="Text Box 17"/>
          <p:cNvSpPr txBox="1">
            <a:spLocks noChangeArrowheads="1"/>
          </p:cNvSpPr>
          <p:nvPr/>
        </p:nvSpPr>
        <p:spPr bwMode="auto">
          <a:xfrm>
            <a:off x="5291138" y="860425"/>
            <a:ext cx="3709987" cy="1201738"/>
          </a:xfrm>
          <a:prstGeom prst="rect">
            <a:avLst/>
          </a:prstGeom>
          <a:noFill/>
          <a:ln w="9525">
            <a:noFill/>
            <a:miter lim="800000"/>
            <a:headEnd/>
            <a:tailEnd/>
          </a:ln>
          <a:effectLst/>
        </p:spPr>
        <p:txBody>
          <a:bodyPr lIns="90000" tIns="46800" rIns="90000" bIns="46800">
            <a:spAutoFit/>
          </a:bodyPr>
          <a:lstStyle/>
          <a:p>
            <a:pPr algn="r">
              <a:spcBef>
                <a:spcPct val="50000"/>
              </a:spcBef>
            </a:pPr>
            <a:r>
              <a:rPr lang="ar-SA" sz="2400" b="1">
                <a:solidFill>
                  <a:schemeClr val="accent2"/>
                </a:solidFill>
              </a:rPr>
              <a:t>1.اكياس سينابسية تحتوي على ناقلات عصبية</a:t>
            </a:r>
            <a:r>
              <a:rPr lang="ar-JO" sz="2400" b="1">
                <a:solidFill>
                  <a:schemeClr val="accent2"/>
                </a:solidFill>
              </a:rPr>
              <a:t> </a:t>
            </a:r>
            <a:r>
              <a:rPr lang="ar-SA" sz="2400" b="1">
                <a:solidFill>
                  <a:schemeClr val="accent2"/>
                </a:solidFill>
              </a:rPr>
              <a:t>تتجه نحو غشاء اطراف الاكسون</a:t>
            </a:r>
            <a:endParaRPr lang="en-US" sz="2400" b="1">
              <a:solidFill>
                <a:schemeClr val="accent2"/>
              </a:solidFill>
            </a:endParaRPr>
          </a:p>
        </p:txBody>
      </p:sp>
      <p:sp>
        <p:nvSpPr>
          <p:cNvPr id="47111" name="AutoShape 18"/>
          <p:cNvSpPr>
            <a:spLocks noChangeArrowheads="1"/>
          </p:cNvSpPr>
          <p:nvPr/>
        </p:nvSpPr>
        <p:spPr bwMode="auto">
          <a:xfrm>
            <a:off x="3995738" y="3357563"/>
            <a:ext cx="215900" cy="431800"/>
          </a:xfrm>
          <a:prstGeom prst="can">
            <a:avLst>
              <a:gd name="adj" fmla="val 50000"/>
            </a:avLst>
          </a:prstGeom>
          <a:solidFill>
            <a:srgbClr val="FF9900"/>
          </a:solidFill>
          <a:ln w="9525">
            <a:solidFill>
              <a:schemeClr val="tx1"/>
            </a:solidFill>
            <a:round/>
            <a:headEnd/>
            <a:tailEnd/>
          </a:ln>
          <a:effectLst/>
        </p:spPr>
        <p:txBody>
          <a:bodyPr wrap="none" lIns="90000" tIns="46800" rIns="90000" bIns="46800" anchor="ctr"/>
          <a:lstStyle/>
          <a:p>
            <a:endParaRPr lang="he-IL"/>
          </a:p>
        </p:txBody>
      </p:sp>
      <p:sp>
        <p:nvSpPr>
          <p:cNvPr id="47112" name="AutoShape 19"/>
          <p:cNvSpPr>
            <a:spLocks noChangeArrowheads="1"/>
          </p:cNvSpPr>
          <p:nvPr/>
        </p:nvSpPr>
        <p:spPr bwMode="auto">
          <a:xfrm>
            <a:off x="4859338" y="3284538"/>
            <a:ext cx="215900" cy="431800"/>
          </a:xfrm>
          <a:prstGeom prst="can">
            <a:avLst>
              <a:gd name="adj" fmla="val 50000"/>
            </a:avLst>
          </a:prstGeom>
          <a:solidFill>
            <a:srgbClr val="FF9900"/>
          </a:solidFill>
          <a:ln w="9525">
            <a:solidFill>
              <a:schemeClr val="tx1"/>
            </a:solidFill>
            <a:round/>
            <a:headEnd/>
            <a:tailEnd/>
          </a:ln>
          <a:effectLst/>
        </p:spPr>
        <p:txBody>
          <a:bodyPr wrap="none" lIns="90000" tIns="46800" rIns="90000" bIns="46800" anchor="ctr"/>
          <a:lstStyle/>
          <a:p>
            <a:endParaRPr lang="he-IL"/>
          </a:p>
        </p:txBody>
      </p:sp>
      <p:sp>
        <p:nvSpPr>
          <p:cNvPr id="47113" name="AutoShape 20"/>
          <p:cNvSpPr>
            <a:spLocks noChangeArrowheads="1"/>
          </p:cNvSpPr>
          <p:nvPr/>
        </p:nvSpPr>
        <p:spPr bwMode="auto">
          <a:xfrm>
            <a:off x="5724525" y="3357563"/>
            <a:ext cx="215900" cy="431800"/>
          </a:xfrm>
          <a:prstGeom prst="can">
            <a:avLst>
              <a:gd name="adj" fmla="val 50000"/>
            </a:avLst>
          </a:prstGeom>
          <a:solidFill>
            <a:srgbClr val="FF9900"/>
          </a:solidFill>
          <a:ln w="9525">
            <a:solidFill>
              <a:schemeClr val="tx1"/>
            </a:solidFill>
            <a:round/>
            <a:headEnd/>
            <a:tailEnd/>
          </a:ln>
          <a:effectLst/>
        </p:spPr>
        <p:txBody>
          <a:bodyPr wrap="none" lIns="90000" tIns="46800" rIns="90000" bIns="46800" anchor="ctr"/>
          <a:lstStyle/>
          <a:p>
            <a:endParaRPr lang="he-IL"/>
          </a:p>
        </p:txBody>
      </p:sp>
      <p:sp>
        <p:nvSpPr>
          <p:cNvPr id="47114" name="Text Box 21"/>
          <p:cNvSpPr txBox="1">
            <a:spLocks noChangeArrowheads="1"/>
          </p:cNvSpPr>
          <p:nvPr/>
        </p:nvSpPr>
        <p:spPr bwMode="auto">
          <a:xfrm>
            <a:off x="6300788" y="3284538"/>
            <a:ext cx="1439862" cy="519112"/>
          </a:xfrm>
          <a:prstGeom prst="rect">
            <a:avLst/>
          </a:prstGeom>
          <a:noFill/>
          <a:ln w="9525">
            <a:noFill/>
            <a:miter lim="800000"/>
            <a:headEnd/>
            <a:tailEnd/>
          </a:ln>
          <a:effectLst/>
        </p:spPr>
        <p:txBody>
          <a:bodyPr lIns="90000" tIns="46800" rIns="90000" bIns="46800">
            <a:spAutoFit/>
          </a:bodyPr>
          <a:lstStyle/>
          <a:p>
            <a:pPr algn="r">
              <a:spcBef>
                <a:spcPct val="50000"/>
              </a:spcBef>
            </a:pPr>
            <a:r>
              <a:rPr lang="ar-SA" sz="2800" b="1">
                <a:solidFill>
                  <a:srgbClr val="FF9966"/>
                </a:solidFill>
              </a:rPr>
              <a:t>مستقبلات</a:t>
            </a:r>
            <a:endParaRPr lang="en-US" sz="2800" b="1">
              <a:solidFill>
                <a:srgbClr val="FF9966"/>
              </a:solidFill>
            </a:endParaRPr>
          </a:p>
        </p:txBody>
      </p:sp>
      <p:sp>
        <p:nvSpPr>
          <p:cNvPr id="47115" name="Text Box 22"/>
          <p:cNvSpPr txBox="1">
            <a:spLocks noChangeArrowheads="1"/>
          </p:cNvSpPr>
          <p:nvPr/>
        </p:nvSpPr>
        <p:spPr bwMode="auto">
          <a:xfrm>
            <a:off x="3886200" y="6096000"/>
            <a:ext cx="2016125" cy="579438"/>
          </a:xfrm>
          <a:prstGeom prst="rect">
            <a:avLst/>
          </a:prstGeom>
          <a:noFill/>
          <a:ln w="9525">
            <a:noFill/>
            <a:miter lim="800000"/>
            <a:headEnd/>
            <a:tailEnd/>
          </a:ln>
          <a:effectLst/>
        </p:spPr>
        <p:txBody>
          <a:bodyPr lIns="90000" tIns="46800" rIns="90000" bIns="46800">
            <a:spAutoFit/>
          </a:bodyPr>
          <a:lstStyle/>
          <a:p>
            <a:pPr>
              <a:spcBef>
                <a:spcPct val="50000"/>
              </a:spcBef>
            </a:pPr>
            <a:r>
              <a:rPr lang="ar-SA" sz="3200">
                <a:cs typeface="Simplified Arabic" pitchFamily="18" charset="-78"/>
              </a:rPr>
              <a:t>خلية</a:t>
            </a:r>
            <a:r>
              <a:rPr lang="ar-SA">
                <a:cs typeface="PT Bold Arch" pitchFamily="2" charset="-78"/>
              </a:rPr>
              <a:t> </a:t>
            </a:r>
            <a:r>
              <a:rPr lang="ar-SA" sz="3200">
                <a:cs typeface="Simplified Arabic" pitchFamily="18" charset="-78"/>
              </a:rPr>
              <a:t>مستقبلة</a:t>
            </a:r>
            <a:endParaRPr lang="en-US" sz="3200">
              <a:cs typeface="Simplified Arabic" pitchFamily="18" charset="-78"/>
            </a:endParaRPr>
          </a:p>
        </p:txBody>
      </p:sp>
      <p:sp>
        <p:nvSpPr>
          <p:cNvPr id="47116" name="Text Box 23"/>
          <p:cNvSpPr txBox="1">
            <a:spLocks noChangeArrowheads="1"/>
          </p:cNvSpPr>
          <p:nvPr/>
        </p:nvSpPr>
        <p:spPr bwMode="auto">
          <a:xfrm>
            <a:off x="3779838" y="0"/>
            <a:ext cx="2016125" cy="579438"/>
          </a:xfrm>
          <a:prstGeom prst="rect">
            <a:avLst/>
          </a:prstGeom>
          <a:noFill/>
          <a:ln w="9525">
            <a:noFill/>
            <a:miter lim="800000"/>
            <a:headEnd/>
            <a:tailEnd/>
          </a:ln>
          <a:effectLst/>
        </p:spPr>
        <p:txBody>
          <a:bodyPr lIns="90000" tIns="46800" rIns="90000" bIns="46800">
            <a:spAutoFit/>
          </a:bodyPr>
          <a:lstStyle/>
          <a:p>
            <a:pPr>
              <a:spcBef>
                <a:spcPct val="50000"/>
              </a:spcBef>
            </a:pPr>
            <a:r>
              <a:rPr lang="ar-SA" sz="3200">
                <a:cs typeface="Simplified Arabic" pitchFamily="18" charset="-78"/>
              </a:rPr>
              <a:t>خلية ناقلة</a:t>
            </a:r>
            <a:endParaRPr lang="en-US" sz="3200">
              <a:cs typeface="Simplified Arabic" pitchFamily="18" charset="-78"/>
            </a:endParaRPr>
          </a:p>
        </p:txBody>
      </p:sp>
      <p:sp>
        <p:nvSpPr>
          <p:cNvPr id="50200" name="Oval 24"/>
          <p:cNvSpPr>
            <a:spLocks noChangeArrowheads="1"/>
          </p:cNvSpPr>
          <p:nvPr/>
        </p:nvSpPr>
        <p:spPr bwMode="auto">
          <a:xfrm>
            <a:off x="6588125" y="2997200"/>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1" name="Oval 25"/>
          <p:cNvSpPr>
            <a:spLocks noChangeArrowheads="1"/>
          </p:cNvSpPr>
          <p:nvPr/>
        </p:nvSpPr>
        <p:spPr bwMode="auto">
          <a:xfrm>
            <a:off x="3563938" y="2781300"/>
            <a:ext cx="71437"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2" name="Oval 26"/>
          <p:cNvSpPr>
            <a:spLocks noChangeArrowheads="1"/>
          </p:cNvSpPr>
          <p:nvPr/>
        </p:nvSpPr>
        <p:spPr bwMode="auto">
          <a:xfrm>
            <a:off x="6084888" y="2852738"/>
            <a:ext cx="71437"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3" name="Oval 27"/>
          <p:cNvSpPr>
            <a:spLocks noChangeArrowheads="1"/>
          </p:cNvSpPr>
          <p:nvPr/>
        </p:nvSpPr>
        <p:spPr bwMode="auto">
          <a:xfrm>
            <a:off x="5508625" y="2924175"/>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4" name="Oval 28"/>
          <p:cNvSpPr>
            <a:spLocks noChangeArrowheads="1"/>
          </p:cNvSpPr>
          <p:nvPr/>
        </p:nvSpPr>
        <p:spPr bwMode="auto">
          <a:xfrm>
            <a:off x="4859338" y="2852738"/>
            <a:ext cx="71437"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5" name="Oval 29"/>
          <p:cNvSpPr>
            <a:spLocks noChangeArrowheads="1"/>
          </p:cNvSpPr>
          <p:nvPr/>
        </p:nvSpPr>
        <p:spPr bwMode="auto">
          <a:xfrm>
            <a:off x="4211638" y="2924175"/>
            <a:ext cx="71437"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6" name="Oval 30"/>
          <p:cNvSpPr>
            <a:spLocks noChangeArrowheads="1"/>
          </p:cNvSpPr>
          <p:nvPr/>
        </p:nvSpPr>
        <p:spPr bwMode="auto">
          <a:xfrm>
            <a:off x="5219700" y="2708275"/>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7" name="Oval 31"/>
          <p:cNvSpPr>
            <a:spLocks noChangeArrowheads="1"/>
          </p:cNvSpPr>
          <p:nvPr/>
        </p:nvSpPr>
        <p:spPr bwMode="auto">
          <a:xfrm>
            <a:off x="5795963" y="2708275"/>
            <a:ext cx="71437"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8" name="Oval 32"/>
          <p:cNvSpPr>
            <a:spLocks noChangeArrowheads="1"/>
          </p:cNvSpPr>
          <p:nvPr/>
        </p:nvSpPr>
        <p:spPr bwMode="auto">
          <a:xfrm>
            <a:off x="3924300" y="2852738"/>
            <a:ext cx="71438"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09" name="Oval 33"/>
          <p:cNvSpPr>
            <a:spLocks noChangeArrowheads="1"/>
          </p:cNvSpPr>
          <p:nvPr/>
        </p:nvSpPr>
        <p:spPr bwMode="auto">
          <a:xfrm>
            <a:off x="4572000" y="2852738"/>
            <a:ext cx="71438"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0210" name="Text Box 34"/>
          <p:cNvSpPr txBox="1">
            <a:spLocks noChangeArrowheads="1"/>
          </p:cNvSpPr>
          <p:nvPr/>
        </p:nvSpPr>
        <p:spPr bwMode="auto">
          <a:xfrm>
            <a:off x="6313488" y="2466975"/>
            <a:ext cx="2641600" cy="833438"/>
          </a:xfrm>
          <a:prstGeom prst="rect">
            <a:avLst/>
          </a:prstGeom>
          <a:noFill/>
          <a:ln w="9525">
            <a:noFill/>
            <a:miter lim="800000"/>
            <a:headEnd/>
            <a:tailEnd/>
          </a:ln>
          <a:effectLst/>
        </p:spPr>
        <p:txBody>
          <a:bodyPr wrap="none" lIns="90000" tIns="46800" rIns="90000" bIns="46800">
            <a:spAutoFit/>
          </a:bodyPr>
          <a:lstStyle/>
          <a:p>
            <a:pPr algn="r"/>
            <a:r>
              <a:rPr lang="ar-SA" sz="2400" b="1">
                <a:solidFill>
                  <a:schemeClr val="accent2"/>
                </a:solidFill>
              </a:rPr>
              <a:t>2.افراز الناقلات العصبية</a:t>
            </a:r>
          </a:p>
          <a:p>
            <a:pPr algn="r"/>
            <a:r>
              <a:rPr lang="ar-SA" sz="2400" b="1">
                <a:solidFill>
                  <a:schemeClr val="accent2"/>
                </a:solidFill>
              </a:rPr>
              <a:t> للفسحة السينبسية</a:t>
            </a:r>
            <a:endParaRPr lang="en-US" sz="2400" b="1">
              <a:solidFill>
                <a:schemeClr val="accent2"/>
              </a:solidFill>
            </a:endParaRPr>
          </a:p>
        </p:txBody>
      </p:sp>
      <p:sp>
        <p:nvSpPr>
          <p:cNvPr id="50212" name="Text Box 36"/>
          <p:cNvSpPr txBox="1">
            <a:spLocks noChangeArrowheads="1"/>
          </p:cNvSpPr>
          <p:nvPr/>
        </p:nvSpPr>
        <p:spPr bwMode="auto">
          <a:xfrm>
            <a:off x="179388" y="3213100"/>
            <a:ext cx="3440112" cy="579438"/>
          </a:xfrm>
          <a:prstGeom prst="rect">
            <a:avLst/>
          </a:prstGeom>
          <a:noFill/>
          <a:ln w="9525">
            <a:noFill/>
            <a:miter lim="800000"/>
            <a:headEnd/>
            <a:tailEnd/>
          </a:ln>
          <a:effectLst/>
        </p:spPr>
        <p:txBody>
          <a:bodyPr wrap="none" lIns="90000" tIns="46800" rIns="90000" bIns="46800">
            <a:spAutoFit/>
          </a:bodyPr>
          <a:lstStyle/>
          <a:p>
            <a:pPr algn="r"/>
            <a:r>
              <a:rPr lang="ar-SA" sz="3200" b="1">
                <a:solidFill>
                  <a:srgbClr val="FF6600"/>
                </a:solidFill>
              </a:rPr>
              <a:t>3.ارتباط الناقل - مستقبل</a:t>
            </a:r>
            <a:endParaRPr lang="en-US" sz="3200" b="1">
              <a:solidFill>
                <a:srgbClr val="FF6600"/>
              </a:solidFill>
            </a:endParaRPr>
          </a:p>
        </p:txBody>
      </p:sp>
      <p:sp>
        <p:nvSpPr>
          <p:cNvPr id="50213" name="Text Box 37"/>
          <p:cNvSpPr txBox="1">
            <a:spLocks noChangeArrowheads="1"/>
          </p:cNvSpPr>
          <p:nvPr/>
        </p:nvSpPr>
        <p:spPr bwMode="auto">
          <a:xfrm>
            <a:off x="827088" y="4221163"/>
            <a:ext cx="2379662" cy="822325"/>
          </a:xfrm>
          <a:prstGeom prst="rect">
            <a:avLst/>
          </a:prstGeom>
          <a:noFill/>
          <a:ln w="9525">
            <a:noFill/>
            <a:miter lim="800000"/>
            <a:headEnd/>
            <a:tailEnd/>
          </a:ln>
          <a:effectLst/>
        </p:spPr>
        <p:txBody>
          <a:bodyPr wrap="none" lIns="90000" tIns="46800" rIns="90000" bIns="46800">
            <a:spAutoFit/>
          </a:bodyPr>
          <a:lstStyle/>
          <a:p>
            <a:pPr algn="r"/>
            <a:r>
              <a:rPr lang="ar-SA" sz="2400" b="1">
                <a:solidFill>
                  <a:srgbClr val="FF6600"/>
                </a:solidFill>
              </a:rPr>
              <a:t>4.تنتقل الاشارة للخلية </a:t>
            </a:r>
          </a:p>
          <a:p>
            <a:pPr algn="r"/>
            <a:r>
              <a:rPr lang="ar-SA" sz="2400" b="1">
                <a:solidFill>
                  <a:srgbClr val="FF6600"/>
                </a:solidFill>
              </a:rPr>
              <a:t>وتتحول لسيال عصبي</a:t>
            </a:r>
            <a:endParaRPr lang="en-US" sz="2400" b="1">
              <a:solidFill>
                <a:srgbClr val="FF6600"/>
              </a:solidFill>
            </a:endParaRPr>
          </a:p>
        </p:txBody>
      </p:sp>
      <p:sp>
        <p:nvSpPr>
          <p:cNvPr id="50214" name="AutoShape 38"/>
          <p:cNvSpPr>
            <a:spLocks noChangeArrowheads="1"/>
          </p:cNvSpPr>
          <p:nvPr/>
        </p:nvSpPr>
        <p:spPr bwMode="auto">
          <a:xfrm rot="20597206" flipH="1">
            <a:off x="3559175" y="4046538"/>
            <a:ext cx="719138" cy="1008062"/>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50215" name="AutoShape 39"/>
          <p:cNvSpPr>
            <a:spLocks noChangeArrowheads="1"/>
          </p:cNvSpPr>
          <p:nvPr/>
        </p:nvSpPr>
        <p:spPr bwMode="auto">
          <a:xfrm rot="19536930" flipH="1">
            <a:off x="4787900" y="4005263"/>
            <a:ext cx="719138" cy="1008062"/>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50216" name="AutoShape 40"/>
          <p:cNvSpPr>
            <a:spLocks noChangeArrowheads="1"/>
          </p:cNvSpPr>
          <p:nvPr/>
        </p:nvSpPr>
        <p:spPr bwMode="auto">
          <a:xfrm rot="17301342" flipH="1">
            <a:off x="5903913" y="4041775"/>
            <a:ext cx="936625" cy="720725"/>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50217" name="AutoShape 41"/>
          <p:cNvSpPr>
            <a:spLocks noChangeArrowheads="1"/>
          </p:cNvSpPr>
          <p:nvPr/>
        </p:nvSpPr>
        <p:spPr bwMode="auto">
          <a:xfrm rot="18033203" flipH="1">
            <a:off x="2844800" y="-144462"/>
            <a:ext cx="719138" cy="1008062"/>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50218" name="Text Box 42"/>
          <p:cNvSpPr txBox="1">
            <a:spLocks noChangeArrowheads="1"/>
          </p:cNvSpPr>
          <p:nvPr/>
        </p:nvSpPr>
        <p:spPr bwMode="auto">
          <a:xfrm>
            <a:off x="2813050" y="1587500"/>
            <a:ext cx="1501775" cy="641350"/>
          </a:xfrm>
          <a:prstGeom prst="rect">
            <a:avLst/>
          </a:prstGeom>
          <a:noFill/>
          <a:ln w="9525">
            <a:noFill/>
            <a:miter lim="800000"/>
            <a:headEnd/>
            <a:tailEnd/>
          </a:ln>
          <a:effectLst/>
        </p:spPr>
        <p:txBody>
          <a:bodyPr wrap="none" lIns="90000" tIns="46800" rIns="90000" bIns="46800">
            <a:spAutoFit/>
          </a:bodyPr>
          <a:lstStyle/>
          <a:p>
            <a:pPr algn="r"/>
            <a:r>
              <a:rPr lang="ar-SA" b="1">
                <a:solidFill>
                  <a:schemeClr val="accent2"/>
                </a:solidFill>
              </a:rPr>
              <a:t>سيال عصبي يصل</a:t>
            </a:r>
          </a:p>
          <a:p>
            <a:pPr algn="r"/>
            <a:r>
              <a:rPr lang="ar-SA" b="1">
                <a:solidFill>
                  <a:schemeClr val="accent2"/>
                </a:solidFill>
              </a:rPr>
              <a:t> لأطراف الاكسون</a:t>
            </a:r>
            <a:endParaRPr lang="en-US" b="1">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217"/>
                                        </p:tgtEl>
                                        <p:attrNameLst>
                                          <p:attrName>style.visibility</p:attrName>
                                        </p:attrNameLst>
                                      </p:cBhvr>
                                      <p:to>
                                        <p:strVal val="visible"/>
                                      </p:to>
                                    </p:set>
                                    <p:animEffect transition="in" filter="blinds(horizontal)">
                                      <p:cBhvr>
                                        <p:cTn id="7" dur="500"/>
                                        <p:tgtEl>
                                          <p:spTgt spid="50217"/>
                                        </p:tgtEl>
                                      </p:cBhvr>
                                    </p:animEffect>
                                  </p:childTnLst>
                                </p:cTn>
                              </p:par>
                              <p:par>
                                <p:cTn id="8" presetID="23" presetClass="entr" presetSubtype="16" fill="hold" grpId="0" nodeType="withEffect">
                                  <p:stCondLst>
                                    <p:cond delay="0"/>
                                  </p:stCondLst>
                                  <p:childTnLst>
                                    <p:set>
                                      <p:cBhvr>
                                        <p:cTn id="9" dur="1" fill="hold">
                                          <p:stCondLst>
                                            <p:cond delay="0"/>
                                          </p:stCondLst>
                                        </p:cTn>
                                        <p:tgtEl>
                                          <p:spTgt spid="50218"/>
                                        </p:tgtEl>
                                        <p:attrNameLst>
                                          <p:attrName>style.visibility</p:attrName>
                                        </p:attrNameLst>
                                      </p:cBhvr>
                                      <p:to>
                                        <p:strVal val="visible"/>
                                      </p:to>
                                    </p:set>
                                    <p:anim calcmode="lin" valueType="num">
                                      <p:cBhvr>
                                        <p:cTn id="10" dur="500" fill="hold"/>
                                        <p:tgtEl>
                                          <p:spTgt spid="50218"/>
                                        </p:tgtEl>
                                        <p:attrNameLst>
                                          <p:attrName>ppt_w</p:attrName>
                                        </p:attrNameLst>
                                      </p:cBhvr>
                                      <p:tavLst>
                                        <p:tav tm="0">
                                          <p:val>
                                            <p:fltVal val="0"/>
                                          </p:val>
                                        </p:tav>
                                        <p:tav tm="100000">
                                          <p:val>
                                            <p:strVal val="#ppt_w"/>
                                          </p:val>
                                        </p:tav>
                                      </p:tavLst>
                                    </p:anim>
                                    <p:anim calcmode="lin" valueType="num">
                                      <p:cBhvr>
                                        <p:cTn id="11" dur="500" fill="hold"/>
                                        <p:tgtEl>
                                          <p:spTgt spid="50218"/>
                                        </p:tgtEl>
                                        <p:attrNameLst>
                                          <p:attrName>ppt_h</p:attrName>
                                        </p:attrNameLst>
                                      </p:cBhvr>
                                      <p:tavLst>
                                        <p:tav tm="0">
                                          <p:val>
                                            <p:fltVal val="0"/>
                                          </p:val>
                                        </p:tav>
                                        <p:tav tm="100000">
                                          <p:val>
                                            <p:strVal val="#ppt_h"/>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42" presetClass="path" presetSubtype="0" accel="50000" decel="50000" fill="hold" grpId="0" nodeType="clickEffect">
                                  <p:stCondLst>
                                    <p:cond delay="0"/>
                                  </p:stCondLst>
                                  <p:childTnLst>
                                    <p:animMotion origin="layout" path="M 0.0 0.0  L 0.0 0.33372  E" pathEditMode="relative" ptsTypes="">
                                      <p:cBhvr>
                                        <p:cTn id="15" dur="3000" fill="hold"/>
                                        <p:tgtEl>
                                          <p:spTgt spid="50184"/>
                                        </p:tgtEl>
                                        <p:attrNameLst>
                                          <p:attrName>ppt_x</p:attrName>
                                          <p:attrName>ppt_y</p:attrName>
                                        </p:attrNameLst>
                                      </p:cBhvr>
                                    </p:animMotion>
                                  </p:childTnLst>
                                  <p:subTnLst>
                                    <p:set>
                                      <p:cBhvr override="childStyle">
                                        <p:cTn dur="1" fill="hold" display="0" masterRel="nextClick" afterEffect="1"/>
                                        <p:tgtEl>
                                          <p:spTgt spid="50184"/>
                                        </p:tgtEl>
                                        <p:attrNameLst>
                                          <p:attrName>style.visibility</p:attrName>
                                        </p:attrNameLst>
                                      </p:cBhvr>
                                      <p:to>
                                        <p:strVal val="hidden"/>
                                      </p:to>
                                    </p:set>
                                  </p:subTnLst>
                                </p:cTn>
                              </p:par>
                              <p:par>
                                <p:cTn id="16" presetID="23" presetClass="entr" presetSubtype="16" fill="hold" nodeType="withEffect">
                                  <p:stCondLst>
                                    <p:cond delay="0"/>
                                  </p:stCondLst>
                                  <p:childTnLst>
                                    <p:set>
                                      <p:cBhvr>
                                        <p:cTn id="17" dur="1" fill="hold">
                                          <p:stCondLst>
                                            <p:cond delay="0"/>
                                          </p:stCondLst>
                                        </p:cTn>
                                        <p:tgtEl>
                                          <p:spTgt spid="50193"/>
                                        </p:tgtEl>
                                        <p:attrNameLst>
                                          <p:attrName>style.visibility</p:attrName>
                                        </p:attrNameLst>
                                      </p:cBhvr>
                                      <p:to>
                                        <p:strVal val="visible"/>
                                      </p:to>
                                    </p:set>
                                    <p:anim calcmode="lin" valueType="num">
                                      <p:cBhvr>
                                        <p:cTn id="18" dur="500" fill="hold"/>
                                        <p:tgtEl>
                                          <p:spTgt spid="50193"/>
                                        </p:tgtEl>
                                        <p:attrNameLst>
                                          <p:attrName>ppt_w</p:attrName>
                                        </p:attrNameLst>
                                      </p:cBhvr>
                                      <p:tavLst>
                                        <p:tav tm="0">
                                          <p:val>
                                            <p:fltVal val="0"/>
                                          </p:val>
                                        </p:tav>
                                        <p:tav tm="100000">
                                          <p:val>
                                            <p:strVal val="#ppt_w"/>
                                          </p:val>
                                        </p:tav>
                                      </p:tavLst>
                                    </p:anim>
                                    <p:anim calcmode="lin" valueType="num">
                                      <p:cBhvr>
                                        <p:cTn id="19" dur="500" fill="hold"/>
                                        <p:tgtEl>
                                          <p:spTgt spid="50193"/>
                                        </p:tgtEl>
                                        <p:attrNameLst>
                                          <p:attrName>ppt_h</p:attrName>
                                        </p:attrNameLst>
                                      </p:cBhvr>
                                      <p:tavLst>
                                        <p:tav tm="0">
                                          <p:val>
                                            <p:fltVal val="0"/>
                                          </p:val>
                                        </p:tav>
                                        <p:tav tm="100000">
                                          <p:val>
                                            <p:strVal val="#ppt_h"/>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50200"/>
                                        </p:tgtEl>
                                        <p:attrNameLst>
                                          <p:attrName>style.visibility</p:attrName>
                                        </p:attrNameLst>
                                      </p:cBhvr>
                                      <p:to>
                                        <p:strVal val="visible"/>
                                      </p:to>
                                    </p:set>
                                    <p:animEffect transition="in" filter="blinds(horizontal)">
                                      <p:cBhvr>
                                        <p:cTn id="24" dur="500"/>
                                        <p:tgtEl>
                                          <p:spTgt spid="50200"/>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0201"/>
                                        </p:tgtEl>
                                        <p:attrNameLst>
                                          <p:attrName>style.visibility</p:attrName>
                                        </p:attrNameLst>
                                      </p:cBhvr>
                                      <p:to>
                                        <p:strVal val="visible"/>
                                      </p:to>
                                    </p:set>
                                    <p:animEffect transition="in" filter="blinds(horizontal)">
                                      <p:cBhvr>
                                        <p:cTn id="27" dur="500"/>
                                        <p:tgtEl>
                                          <p:spTgt spid="50201"/>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0202"/>
                                        </p:tgtEl>
                                        <p:attrNameLst>
                                          <p:attrName>style.visibility</p:attrName>
                                        </p:attrNameLst>
                                      </p:cBhvr>
                                      <p:to>
                                        <p:strVal val="visible"/>
                                      </p:to>
                                    </p:set>
                                    <p:animEffect transition="in" filter="blinds(horizontal)">
                                      <p:cBhvr>
                                        <p:cTn id="30" dur="500"/>
                                        <p:tgtEl>
                                          <p:spTgt spid="50202"/>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0203"/>
                                        </p:tgtEl>
                                        <p:attrNameLst>
                                          <p:attrName>style.visibility</p:attrName>
                                        </p:attrNameLst>
                                      </p:cBhvr>
                                      <p:to>
                                        <p:strVal val="visible"/>
                                      </p:to>
                                    </p:set>
                                    <p:animEffect transition="in" filter="blinds(horizontal)">
                                      <p:cBhvr>
                                        <p:cTn id="33" dur="500"/>
                                        <p:tgtEl>
                                          <p:spTgt spid="50203"/>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0204"/>
                                        </p:tgtEl>
                                        <p:attrNameLst>
                                          <p:attrName>style.visibility</p:attrName>
                                        </p:attrNameLst>
                                      </p:cBhvr>
                                      <p:to>
                                        <p:strVal val="visible"/>
                                      </p:to>
                                    </p:set>
                                    <p:animEffect transition="in" filter="blinds(horizontal)">
                                      <p:cBhvr>
                                        <p:cTn id="36" dur="500"/>
                                        <p:tgtEl>
                                          <p:spTgt spid="50204"/>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0205"/>
                                        </p:tgtEl>
                                        <p:attrNameLst>
                                          <p:attrName>style.visibility</p:attrName>
                                        </p:attrNameLst>
                                      </p:cBhvr>
                                      <p:to>
                                        <p:strVal val="visible"/>
                                      </p:to>
                                    </p:set>
                                    <p:animEffect transition="in" filter="blinds(horizontal)">
                                      <p:cBhvr>
                                        <p:cTn id="39" dur="500"/>
                                        <p:tgtEl>
                                          <p:spTgt spid="50205"/>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50206"/>
                                        </p:tgtEl>
                                        <p:attrNameLst>
                                          <p:attrName>style.visibility</p:attrName>
                                        </p:attrNameLst>
                                      </p:cBhvr>
                                      <p:to>
                                        <p:strVal val="visible"/>
                                      </p:to>
                                    </p:set>
                                    <p:animEffect transition="in" filter="blinds(horizontal)">
                                      <p:cBhvr>
                                        <p:cTn id="42" dur="500"/>
                                        <p:tgtEl>
                                          <p:spTgt spid="50206"/>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50207"/>
                                        </p:tgtEl>
                                        <p:attrNameLst>
                                          <p:attrName>style.visibility</p:attrName>
                                        </p:attrNameLst>
                                      </p:cBhvr>
                                      <p:to>
                                        <p:strVal val="visible"/>
                                      </p:to>
                                    </p:set>
                                    <p:animEffect transition="in" filter="blinds(horizontal)">
                                      <p:cBhvr>
                                        <p:cTn id="45" dur="500"/>
                                        <p:tgtEl>
                                          <p:spTgt spid="50207"/>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50208"/>
                                        </p:tgtEl>
                                        <p:attrNameLst>
                                          <p:attrName>style.visibility</p:attrName>
                                        </p:attrNameLst>
                                      </p:cBhvr>
                                      <p:to>
                                        <p:strVal val="visible"/>
                                      </p:to>
                                    </p:set>
                                    <p:animEffect transition="in" filter="blinds(horizontal)">
                                      <p:cBhvr>
                                        <p:cTn id="48" dur="500"/>
                                        <p:tgtEl>
                                          <p:spTgt spid="50208"/>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50209"/>
                                        </p:tgtEl>
                                        <p:attrNameLst>
                                          <p:attrName>style.visibility</p:attrName>
                                        </p:attrNameLst>
                                      </p:cBhvr>
                                      <p:to>
                                        <p:strVal val="visible"/>
                                      </p:to>
                                    </p:set>
                                    <p:animEffect transition="in" filter="blinds(horizontal)">
                                      <p:cBhvr>
                                        <p:cTn id="51" dur="500"/>
                                        <p:tgtEl>
                                          <p:spTgt spid="50209"/>
                                        </p:tgtEl>
                                      </p:cBhvr>
                                    </p:animEffect>
                                  </p:childTnLst>
                                </p:cTn>
                              </p:par>
                              <p:par>
                                <p:cTn id="52" presetID="23" presetClass="entr" presetSubtype="16" fill="hold" grpId="0" nodeType="withEffect">
                                  <p:stCondLst>
                                    <p:cond delay="0"/>
                                  </p:stCondLst>
                                  <p:childTnLst>
                                    <p:set>
                                      <p:cBhvr>
                                        <p:cTn id="53" dur="1" fill="hold">
                                          <p:stCondLst>
                                            <p:cond delay="0"/>
                                          </p:stCondLst>
                                        </p:cTn>
                                        <p:tgtEl>
                                          <p:spTgt spid="50210"/>
                                        </p:tgtEl>
                                        <p:attrNameLst>
                                          <p:attrName>style.visibility</p:attrName>
                                        </p:attrNameLst>
                                      </p:cBhvr>
                                      <p:to>
                                        <p:strVal val="visible"/>
                                      </p:to>
                                    </p:set>
                                    <p:anim calcmode="lin" valueType="num">
                                      <p:cBhvr>
                                        <p:cTn id="54" dur="500" fill="hold"/>
                                        <p:tgtEl>
                                          <p:spTgt spid="50210"/>
                                        </p:tgtEl>
                                        <p:attrNameLst>
                                          <p:attrName>ppt_w</p:attrName>
                                        </p:attrNameLst>
                                      </p:cBhvr>
                                      <p:tavLst>
                                        <p:tav tm="0">
                                          <p:val>
                                            <p:fltVal val="0"/>
                                          </p:val>
                                        </p:tav>
                                        <p:tav tm="100000">
                                          <p:val>
                                            <p:strVal val="#ppt_w"/>
                                          </p:val>
                                        </p:tav>
                                      </p:tavLst>
                                    </p:anim>
                                    <p:anim calcmode="lin" valueType="num">
                                      <p:cBhvr>
                                        <p:cTn id="55" dur="500" fill="hold"/>
                                        <p:tgtEl>
                                          <p:spTgt spid="50210"/>
                                        </p:tgtEl>
                                        <p:attrNameLst>
                                          <p:attrName>ppt_h</p:attrName>
                                        </p:attrNameLst>
                                      </p:cBhvr>
                                      <p:tavLst>
                                        <p:tav tm="0">
                                          <p:val>
                                            <p:fltVal val="0"/>
                                          </p:val>
                                        </p:tav>
                                        <p:tav tm="100000">
                                          <p:val>
                                            <p:strVal val="#ppt_h"/>
                                          </p:val>
                                        </p:tav>
                                      </p:tavLst>
                                    </p:anim>
                                  </p:childTnLst>
                                </p:cTn>
                              </p:par>
                            </p:childTnLst>
                          </p:cTn>
                        </p:par>
                      </p:childTnLst>
                    </p:cTn>
                  </p:par>
                  <p:par>
                    <p:cTn id="56" fill="hold" nodeType="clickPar">
                      <p:stCondLst>
                        <p:cond delay="indefinite"/>
                      </p:stCondLst>
                      <p:childTnLst>
                        <p:par>
                          <p:cTn id="57" fill="hold" nodeType="withGroup">
                            <p:stCondLst>
                              <p:cond delay="0"/>
                            </p:stCondLst>
                            <p:childTnLst>
                              <p:par>
                                <p:cTn id="58" presetID="0" presetClass="path" presetSubtype="0" accel="50000" decel="50000" fill="hold" grpId="1" nodeType="clickEffect">
                                  <p:stCondLst>
                                    <p:cond delay="0"/>
                                  </p:stCondLst>
                                  <p:childTnLst>
                                    <p:animMotion origin="layout" path="M -5.55556E-7 1.15875E-8 C 0.00052 0.00116 0.00017 0.00232 0.00156 0.00324 C 0.0026 0.00394 0.00451 0.00463 0.0066 0.00463 C 0.02101 0.00603 0.0309 0.00556 0.04375 0.00742 C 0.04497 0.00857 0.04549 0.00973 0.04722 0.01089 C 0.04844 0.01159 0.05104 0.01159 0.05226 0.01228 C 0.0533 0.01275 0.05313 0.01367 0.05399 0.01437 C 0.05608 0.01576 0.06094 0.01831 0.06094 0.01854 C 0.06024 0.02086 0.06007 0.02341 0.05903 0.02596 C 0.05833 0.02735 0.05573 0.03013 0.05573 0.03013 C 0.05139 0.0445 0.05156 0.03893 0.05399 0.06373 C 0.05417 0.06605 0.05504 0.06837 0.05573 0.07045 C 0.05677 0.07416 0.05903 0.08158 0.05903 0.08158 C 0.05955 0.08575 0.0599 0.09015 0.06094 0.09455 C 0.06111 0.09525 0.06215 0.09594 0.0625 0.09664 C 0.06476 0.10174 0.0599 0.10151 0.06597 0.10151 " pathEditMode="relative" rAng="0" ptsTypes="fffffffffffffffA">
                                      <p:cBhvr>
                                        <p:cTn id="59" dur="2000" fill="hold"/>
                                        <p:tgtEl>
                                          <p:spTgt spid="50206"/>
                                        </p:tgtEl>
                                        <p:attrNameLst>
                                          <p:attrName>ppt_x</p:attrName>
                                          <p:attrName>ppt_y</p:attrName>
                                        </p:attrNameLst>
                                      </p:cBhvr>
                                      <p:rCtr x="33" y="51"/>
                                    </p:animMotion>
                                  </p:childTnLst>
                                </p:cTn>
                              </p:par>
                              <p:par>
                                <p:cTn id="60" presetID="0" presetClass="path" presetSubtype="0" accel="50000" decel="50000" fill="hold" grpId="1" nodeType="withEffect">
                                  <p:stCondLst>
                                    <p:cond delay="0"/>
                                  </p:stCondLst>
                                  <p:childTnLst>
                                    <p:animMotion origin="layout" path="M 0.04549 0.00116 C 0.04427 0.00163 0.04236 0.00093 0.04201 0.00232 C 0.04132 0.0051 0.03993 0.00649 0.03889 0.00858 C 0.03889 0.01483 0.03889 0.02109 0.03906 0.02735 C 0.03924 0.03129 0.04201 0.03523 0.04358 0.03824 C 0.0441 0.03894 0.04427 0.04079 0.04479 0.04218 C 0.04531 0.0445 0.04583 0.04705 0.04653 0.04913 C 0.04635 0.05191 0.04635 0.0547 0.04618 0.05748 C 0.04583 0.06327 0.04583 0.05748 0.04583 0.05956 " pathEditMode="relative" rAng="0" ptsTypes="ffffffffA">
                                      <p:cBhvr>
                                        <p:cTn id="61" dur="2000" fill="hold"/>
                                        <p:tgtEl>
                                          <p:spTgt spid="50209"/>
                                        </p:tgtEl>
                                        <p:attrNameLst>
                                          <p:attrName>ppt_x</p:attrName>
                                          <p:attrName>ppt_y</p:attrName>
                                        </p:attrNameLst>
                                      </p:cBhvr>
                                      <p:rCtr x="-3" y="31"/>
                                    </p:animMotion>
                                  </p:childTnLst>
                                </p:cTn>
                              </p:par>
                              <p:par>
                                <p:cTn id="62" presetID="0" presetClass="path" presetSubtype="0" accel="50000" decel="50000" fill="hold" grpId="1" nodeType="withEffect">
                                  <p:stCondLst>
                                    <p:cond delay="0"/>
                                  </p:stCondLst>
                                  <p:childTnLst>
                                    <p:animMotion origin="layout" path="M -6.38889E-6 8.76014E-6 C 0.01249 0.00186 0.02395 0.00395 0.03454 0.01322 C 0.04548 0.03616 0.02899 0.00371 0.0427 0.02411 C 0.04531 0.02805 0.0493 0.03709 0.0493 0.03709 C 0.0519 0.04775 0.05746 0.06304 0.05746 0.0744 " pathEditMode="relative" ptsTypes="ffffA">
                                      <p:cBhvr>
                                        <p:cTn id="63" dur="2000" fill="hold"/>
                                        <p:tgtEl>
                                          <p:spTgt spid="50201"/>
                                        </p:tgtEl>
                                        <p:attrNameLst>
                                          <p:attrName>ppt_x</p:attrName>
                                          <p:attrName>ppt_y</p:attrName>
                                        </p:attrNameLst>
                                      </p:cBhvr>
                                    </p:animMotion>
                                  </p:childTnLst>
                                </p:cTn>
                              </p:par>
                              <p:par>
                                <p:cTn id="64" presetID="23" presetClass="entr" presetSubtype="16" fill="hold" grpId="0" nodeType="withEffect">
                                  <p:stCondLst>
                                    <p:cond delay="0"/>
                                  </p:stCondLst>
                                  <p:childTnLst>
                                    <p:set>
                                      <p:cBhvr>
                                        <p:cTn id="65" dur="1" fill="hold">
                                          <p:stCondLst>
                                            <p:cond delay="0"/>
                                          </p:stCondLst>
                                        </p:cTn>
                                        <p:tgtEl>
                                          <p:spTgt spid="50212"/>
                                        </p:tgtEl>
                                        <p:attrNameLst>
                                          <p:attrName>style.visibility</p:attrName>
                                        </p:attrNameLst>
                                      </p:cBhvr>
                                      <p:to>
                                        <p:strVal val="visible"/>
                                      </p:to>
                                    </p:set>
                                    <p:anim calcmode="lin" valueType="num">
                                      <p:cBhvr>
                                        <p:cTn id="66" dur="500" fill="hold"/>
                                        <p:tgtEl>
                                          <p:spTgt spid="50212"/>
                                        </p:tgtEl>
                                        <p:attrNameLst>
                                          <p:attrName>ppt_w</p:attrName>
                                        </p:attrNameLst>
                                      </p:cBhvr>
                                      <p:tavLst>
                                        <p:tav tm="0">
                                          <p:val>
                                            <p:fltVal val="0"/>
                                          </p:val>
                                        </p:tav>
                                        <p:tav tm="100000">
                                          <p:val>
                                            <p:strVal val="#ppt_w"/>
                                          </p:val>
                                        </p:tav>
                                      </p:tavLst>
                                    </p:anim>
                                    <p:anim calcmode="lin" valueType="num">
                                      <p:cBhvr>
                                        <p:cTn id="67" dur="500" fill="hold"/>
                                        <p:tgtEl>
                                          <p:spTgt spid="50212"/>
                                        </p:tgtEl>
                                        <p:attrNameLst>
                                          <p:attrName>ppt_h</p:attrName>
                                        </p:attrNameLst>
                                      </p:cBhvr>
                                      <p:tavLst>
                                        <p:tav tm="0">
                                          <p:val>
                                            <p:fltVal val="0"/>
                                          </p:val>
                                        </p:tav>
                                        <p:tav tm="100000">
                                          <p:val>
                                            <p:strVal val="#ppt_h"/>
                                          </p:val>
                                        </p:tav>
                                      </p:tavLst>
                                    </p:anim>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50214"/>
                                        </p:tgtEl>
                                        <p:attrNameLst>
                                          <p:attrName>style.visibility</p:attrName>
                                        </p:attrNameLst>
                                      </p:cBhvr>
                                      <p:to>
                                        <p:strVal val="visible"/>
                                      </p:to>
                                    </p:set>
                                    <p:animEffect transition="in" filter="blinds(horizontal)">
                                      <p:cBhvr>
                                        <p:cTn id="72" dur="500"/>
                                        <p:tgtEl>
                                          <p:spTgt spid="50214"/>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50215"/>
                                        </p:tgtEl>
                                        <p:attrNameLst>
                                          <p:attrName>style.visibility</p:attrName>
                                        </p:attrNameLst>
                                      </p:cBhvr>
                                      <p:to>
                                        <p:strVal val="visible"/>
                                      </p:to>
                                    </p:set>
                                    <p:animEffect transition="in" filter="blinds(horizontal)">
                                      <p:cBhvr>
                                        <p:cTn id="75" dur="500"/>
                                        <p:tgtEl>
                                          <p:spTgt spid="50215"/>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50216"/>
                                        </p:tgtEl>
                                        <p:attrNameLst>
                                          <p:attrName>style.visibility</p:attrName>
                                        </p:attrNameLst>
                                      </p:cBhvr>
                                      <p:to>
                                        <p:strVal val="visible"/>
                                      </p:to>
                                    </p:set>
                                    <p:animEffect transition="in" filter="blinds(horizontal)">
                                      <p:cBhvr>
                                        <p:cTn id="78" dur="500"/>
                                        <p:tgtEl>
                                          <p:spTgt spid="50216"/>
                                        </p:tgtEl>
                                      </p:cBhvr>
                                    </p:animEffect>
                                  </p:childTnLst>
                                </p:cTn>
                              </p:par>
                              <p:par>
                                <p:cTn id="79" presetID="23" presetClass="entr" presetSubtype="16" fill="hold" grpId="0" nodeType="withEffect">
                                  <p:stCondLst>
                                    <p:cond delay="0"/>
                                  </p:stCondLst>
                                  <p:childTnLst>
                                    <p:set>
                                      <p:cBhvr>
                                        <p:cTn id="80" dur="1" fill="hold">
                                          <p:stCondLst>
                                            <p:cond delay="0"/>
                                          </p:stCondLst>
                                        </p:cTn>
                                        <p:tgtEl>
                                          <p:spTgt spid="50213"/>
                                        </p:tgtEl>
                                        <p:attrNameLst>
                                          <p:attrName>style.visibility</p:attrName>
                                        </p:attrNameLst>
                                      </p:cBhvr>
                                      <p:to>
                                        <p:strVal val="visible"/>
                                      </p:to>
                                    </p:set>
                                    <p:anim calcmode="lin" valueType="num">
                                      <p:cBhvr>
                                        <p:cTn id="81" dur="500" fill="hold"/>
                                        <p:tgtEl>
                                          <p:spTgt spid="50213"/>
                                        </p:tgtEl>
                                        <p:attrNameLst>
                                          <p:attrName>ppt_w</p:attrName>
                                        </p:attrNameLst>
                                      </p:cBhvr>
                                      <p:tavLst>
                                        <p:tav tm="0">
                                          <p:val>
                                            <p:fltVal val="0"/>
                                          </p:val>
                                        </p:tav>
                                        <p:tav tm="100000">
                                          <p:val>
                                            <p:strVal val="#ppt_w"/>
                                          </p:val>
                                        </p:tav>
                                      </p:tavLst>
                                    </p:anim>
                                    <p:anim calcmode="lin" valueType="num">
                                      <p:cBhvr>
                                        <p:cTn id="82" dur="500" fill="hold"/>
                                        <p:tgtEl>
                                          <p:spTgt spid="502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4" grpId="0" animBg="1"/>
      <p:bldP spid="50200" grpId="0" animBg="1"/>
      <p:bldP spid="50201" grpId="0" animBg="1"/>
      <p:bldP spid="50201" grpId="1" animBg="1"/>
      <p:bldP spid="50202" grpId="0" animBg="1"/>
      <p:bldP spid="50203" grpId="0" animBg="1"/>
      <p:bldP spid="50204" grpId="0" animBg="1"/>
      <p:bldP spid="50205" grpId="0" animBg="1"/>
      <p:bldP spid="50206" grpId="0" animBg="1"/>
      <p:bldP spid="50206" grpId="1" animBg="1"/>
      <p:bldP spid="50207" grpId="0" animBg="1"/>
      <p:bldP spid="50208" grpId="0" animBg="1"/>
      <p:bldP spid="50209" grpId="0" animBg="1"/>
      <p:bldP spid="50209" grpId="1" animBg="1"/>
      <p:bldP spid="50210" grpId="0"/>
      <p:bldP spid="50212" grpId="0"/>
      <p:bldP spid="50213" grpId="0"/>
      <p:bldP spid="50214" grpId="0" animBg="1"/>
      <p:bldP spid="50215" grpId="0" animBg="1"/>
      <p:bldP spid="50216" grpId="0" animBg="1"/>
      <p:bldP spid="50217" grpId="0" animBg="1"/>
      <p:bldP spid="502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2"/>
          <p:cNvSpPr>
            <a:spLocks noGrp="1" noChangeArrowheads="1"/>
          </p:cNvSpPr>
          <p:nvPr>
            <p:ph type="title"/>
          </p:nvPr>
        </p:nvSpPr>
        <p:spPr/>
        <p:txBody>
          <a:bodyPr/>
          <a:lstStyle/>
          <a:p>
            <a:pPr eaLnBrk="1" hangingPunct="1"/>
            <a:r>
              <a:rPr lang="ar-SA" smtClean="0"/>
              <a:t>ماذا يحدث في الفسحة السينابسية؟</a:t>
            </a:r>
            <a:endParaRPr lang="en-US" smtClean="0"/>
          </a:p>
        </p:txBody>
      </p:sp>
      <p:pic>
        <p:nvPicPr>
          <p:cNvPr id="48131" name="Picture 3" descr="brain_thinking_sm_wm"/>
          <p:cNvPicPr>
            <a:picLocks noGrp="1" noChangeAspect="1" noChangeArrowheads="1" noCrop="1"/>
          </p:cNvPicPr>
          <p:nvPr>
            <p:ph idx="1"/>
          </p:nvPr>
        </p:nvPicPr>
        <p:blipFill>
          <a:blip r:embed="rId2" cstate="screen"/>
          <a:srcRect/>
          <a:stretch>
            <a:fillRect/>
          </a:stretch>
        </p:blipFill>
        <p:spPr>
          <a:xfrm>
            <a:off x="1042988" y="3357563"/>
            <a:ext cx="2962275" cy="2608262"/>
          </a:xfrm>
          <a:noFill/>
        </p:spPr>
      </p:pic>
      <p:sp>
        <p:nvSpPr>
          <p:cNvPr id="48132" name="AutoShape 4"/>
          <p:cNvSpPr>
            <a:spLocks noChangeArrowheads="1"/>
          </p:cNvSpPr>
          <p:nvPr/>
        </p:nvSpPr>
        <p:spPr bwMode="auto">
          <a:xfrm>
            <a:off x="4608513" y="1916113"/>
            <a:ext cx="4535487" cy="4465637"/>
          </a:xfrm>
          <a:prstGeom prst="cloudCallout">
            <a:avLst>
              <a:gd name="adj1" fmla="val -79088"/>
              <a:gd name="adj2" fmla="val 12778"/>
            </a:avLst>
          </a:prstGeom>
          <a:solidFill>
            <a:schemeClr val="accent2"/>
          </a:solidFill>
          <a:ln w="9525">
            <a:solidFill>
              <a:schemeClr val="tx1"/>
            </a:solidFill>
            <a:round/>
            <a:headEnd/>
            <a:tailEnd/>
          </a:ln>
          <a:effectLst/>
        </p:spPr>
        <p:txBody>
          <a:bodyPr lIns="90000" tIns="46800" rIns="90000" bIns="46800"/>
          <a:lstStyle/>
          <a:p>
            <a:r>
              <a:rPr lang="ar-SA" sz="2400" b="1"/>
              <a:t>بعد تمرير الاشارة لخلية الهدف، من المهم ايقاف عملية الارسال.</a:t>
            </a:r>
          </a:p>
          <a:p>
            <a:pPr>
              <a:buFontTx/>
              <a:buChar char="•"/>
            </a:pPr>
            <a:r>
              <a:rPr lang="ar-SA" sz="2400" b="1"/>
              <a:t>لماذا حسب رأيك تعتبر هذه العملية ضرورية في عمل الخلايا العصبية؟ </a:t>
            </a:r>
          </a:p>
          <a:p>
            <a:endParaRPr lang="ar-SA" sz="2400" b="1"/>
          </a:p>
          <a:p>
            <a:pPr>
              <a:buFontTx/>
              <a:buChar char="•"/>
            </a:pPr>
            <a:r>
              <a:rPr lang="ar-SA" sz="2400" b="1"/>
              <a:t>كيف يمكن تحقيقها؟</a:t>
            </a:r>
          </a:p>
          <a:p>
            <a:endParaRPr lang="en-US" sz="2400" b="1"/>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p:cNvSpPr>
          <p:nvPr/>
        </p:nvSpPr>
        <p:spPr bwMode="auto">
          <a:xfrm rot="-5400000">
            <a:off x="3505994" y="-950119"/>
            <a:ext cx="2492375" cy="4392613"/>
          </a:xfrm>
          <a:prstGeom prst="leftBracket">
            <a:avLst>
              <a:gd name="adj" fmla="val 38724"/>
            </a:avLst>
          </a:prstGeom>
          <a:solidFill>
            <a:srgbClr val="CCFFCC"/>
          </a:solidFill>
          <a:ln w="9525">
            <a:solidFill>
              <a:schemeClr val="tx1"/>
            </a:solidFill>
            <a:round/>
            <a:headEnd/>
            <a:tailEnd/>
          </a:ln>
          <a:effectLst/>
        </p:spPr>
        <p:txBody>
          <a:bodyPr wrap="none" lIns="90000" tIns="46800" rIns="90000" bIns="46800" anchor="ctr"/>
          <a:lstStyle/>
          <a:p>
            <a:endParaRPr lang="he-IL"/>
          </a:p>
        </p:txBody>
      </p:sp>
      <p:sp>
        <p:nvSpPr>
          <p:cNvPr id="49155" name="AutoShape 3"/>
          <p:cNvSpPr>
            <a:spLocks/>
          </p:cNvSpPr>
          <p:nvPr/>
        </p:nvSpPr>
        <p:spPr bwMode="auto">
          <a:xfrm rot="5400000">
            <a:off x="3188494" y="3055144"/>
            <a:ext cx="3357562" cy="4248150"/>
          </a:xfrm>
          <a:prstGeom prst="leftBracket">
            <a:avLst>
              <a:gd name="adj" fmla="val 27800"/>
            </a:avLst>
          </a:prstGeom>
          <a:solidFill>
            <a:srgbClr val="FFFF99"/>
          </a:solidFill>
          <a:ln w="9525">
            <a:solidFill>
              <a:schemeClr val="tx1"/>
            </a:solidFill>
            <a:round/>
            <a:headEnd/>
            <a:tailEnd/>
          </a:ln>
          <a:effectLst/>
        </p:spPr>
        <p:txBody>
          <a:bodyPr wrap="none" lIns="90000" tIns="46800" rIns="90000" bIns="46800" anchor="ctr"/>
          <a:lstStyle/>
          <a:p>
            <a:endParaRPr lang="he-IL"/>
          </a:p>
        </p:txBody>
      </p:sp>
      <p:sp>
        <p:nvSpPr>
          <p:cNvPr id="49156" name="AutoShape 13"/>
          <p:cNvSpPr>
            <a:spLocks noChangeArrowheads="1"/>
          </p:cNvSpPr>
          <p:nvPr/>
        </p:nvSpPr>
        <p:spPr bwMode="auto">
          <a:xfrm>
            <a:off x="3995738" y="3357563"/>
            <a:ext cx="215900" cy="431800"/>
          </a:xfrm>
          <a:prstGeom prst="can">
            <a:avLst>
              <a:gd name="adj" fmla="val 50000"/>
            </a:avLst>
          </a:prstGeom>
          <a:solidFill>
            <a:srgbClr val="FF9900"/>
          </a:solidFill>
          <a:ln w="9525">
            <a:solidFill>
              <a:schemeClr val="tx1"/>
            </a:solidFill>
            <a:round/>
            <a:headEnd/>
            <a:tailEnd/>
          </a:ln>
          <a:effectLst/>
        </p:spPr>
        <p:txBody>
          <a:bodyPr wrap="none" lIns="90000" tIns="46800" rIns="90000" bIns="46800" anchor="ctr"/>
          <a:lstStyle/>
          <a:p>
            <a:endParaRPr lang="he-IL"/>
          </a:p>
        </p:txBody>
      </p:sp>
      <p:sp>
        <p:nvSpPr>
          <p:cNvPr id="49157" name="AutoShape 14"/>
          <p:cNvSpPr>
            <a:spLocks noChangeArrowheads="1"/>
          </p:cNvSpPr>
          <p:nvPr/>
        </p:nvSpPr>
        <p:spPr bwMode="auto">
          <a:xfrm>
            <a:off x="4859338" y="3284538"/>
            <a:ext cx="215900" cy="431800"/>
          </a:xfrm>
          <a:prstGeom prst="can">
            <a:avLst>
              <a:gd name="adj" fmla="val 50000"/>
            </a:avLst>
          </a:prstGeom>
          <a:solidFill>
            <a:srgbClr val="FF9900"/>
          </a:solidFill>
          <a:ln w="9525">
            <a:solidFill>
              <a:schemeClr val="tx1"/>
            </a:solidFill>
            <a:round/>
            <a:headEnd/>
            <a:tailEnd/>
          </a:ln>
          <a:effectLst/>
        </p:spPr>
        <p:txBody>
          <a:bodyPr wrap="none" lIns="90000" tIns="46800" rIns="90000" bIns="46800" anchor="ctr"/>
          <a:lstStyle/>
          <a:p>
            <a:endParaRPr lang="he-IL"/>
          </a:p>
        </p:txBody>
      </p:sp>
      <p:sp>
        <p:nvSpPr>
          <p:cNvPr id="49158" name="AutoShape 15"/>
          <p:cNvSpPr>
            <a:spLocks noChangeArrowheads="1"/>
          </p:cNvSpPr>
          <p:nvPr/>
        </p:nvSpPr>
        <p:spPr bwMode="auto">
          <a:xfrm>
            <a:off x="5724525" y="3357563"/>
            <a:ext cx="215900" cy="431800"/>
          </a:xfrm>
          <a:prstGeom prst="can">
            <a:avLst>
              <a:gd name="adj" fmla="val 50000"/>
            </a:avLst>
          </a:prstGeom>
          <a:solidFill>
            <a:srgbClr val="FF9900"/>
          </a:solidFill>
          <a:ln w="9525">
            <a:solidFill>
              <a:schemeClr val="tx1"/>
            </a:solidFill>
            <a:round/>
            <a:headEnd/>
            <a:tailEnd/>
          </a:ln>
          <a:effectLst/>
        </p:spPr>
        <p:txBody>
          <a:bodyPr wrap="none" lIns="90000" tIns="46800" rIns="90000" bIns="46800" anchor="ctr"/>
          <a:lstStyle/>
          <a:p>
            <a:endParaRPr lang="he-IL"/>
          </a:p>
        </p:txBody>
      </p:sp>
      <p:sp>
        <p:nvSpPr>
          <p:cNvPr id="49159" name="Text Box 16"/>
          <p:cNvSpPr txBox="1">
            <a:spLocks noChangeArrowheads="1"/>
          </p:cNvSpPr>
          <p:nvPr/>
        </p:nvSpPr>
        <p:spPr bwMode="auto">
          <a:xfrm>
            <a:off x="2268538" y="3213100"/>
            <a:ext cx="1439862" cy="519113"/>
          </a:xfrm>
          <a:prstGeom prst="rect">
            <a:avLst/>
          </a:prstGeom>
          <a:noFill/>
          <a:ln w="9525">
            <a:noFill/>
            <a:miter lim="800000"/>
            <a:headEnd/>
            <a:tailEnd/>
          </a:ln>
          <a:effectLst/>
        </p:spPr>
        <p:txBody>
          <a:bodyPr lIns="90000" tIns="46800" rIns="90000" bIns="46800">
            <a:spAutoFit/>
          </a:bodyPr>
          <a:lstStyle/>
          <a:p>
            <a:pPr algn="r">
              <a:spcBef>
                <a:spcPct val="50000"/>
              </a:spcBef>
            </a:pPr>
            <a:r>
              <a:rPr lang="ar-SA" sz="2800" b="1">
                <a:solidFill>
                  <a:srgbClr val="FF9966"/>
                </a:solidFill>
              </a:rPr>
              <a:t>مستقبلات</a:t>
            </a:r>
            <a:endParaRPr lang="en-US" sz="2800" b="1">
              <a:solidFill>
                <a:srgbClr val="FF9966"/>
              </a:solidFill>
            </a:endParaRPr>
          </a:p>
        </p:txBody>
      </p:sp>
      <p:sp>
        <p:nvSpPr>
          <p:cNvPr id="49160" name="Text Box 17"/>
          <p:cNvSpPr txBox="1">
            <a:spLocks noChangeArrowheads="1"/>
          </p:cNvSpPr>
          <p:nvPr/>
        </p:nvSpPr>
        <p:spPr bwMode="auto">
          <a:xfrm>
            <a:off x="3924300" y="6092825"/>
            <a:ext cx="2016125" cy="579438"/>
          </a:xfrm>
          <a:prstGeom prst="rect">
            <a:avLst/>
          </a:prstGeom>
          <a:noFill/>
          <a:ln w="9525">
            <a:noFill/>
            <a:miter lim="800000"/>
            <a:headEnd/>
            <a:tailEnd/>
          </a:ln>
          <a:effectLst/>
        </p:spPr>
        <p:txBody>
          <a:bodyPr lIns="90000" tIns="46800" rIns="90000" bIns="46800">
            <a:spAutoFit/>
          </a:bodyPr>
          <a:lstStyle/>
          <a:p>
            <a:pPr>
              <a:spcBef>
                <a:spcPct val="50000"/>
              </a:spcBef>
            </a:pPr>
            <a:r>
              <a:rPr lang="ar-SA" sz="3200">
                <a:cs typeface="Simplified Arabic" pitchFamily="18" charset="-78"/>
              </a:rPr>
              <a:t>خلية مستقبلة</a:t>
            </a:r>
            <a:endParaRPr lang="en-US" sz="3200">
              <a:cs typeface="Simplified Arabic" pitchFamily="18" charset="-78"/>
            </a:endParaRPr>
          </a:p>
        </p:txBody>
      </p:sp>
      <p:sp>
        <p:nvSpPr>
          <p:cNvPr id="49161" name="Text Box 18"/>
          <p:cNvSpPr txBox="1">
            <a:spLocks noChangeArrowheads="1"/>
          </p:cNvSpPr>
          <p:nvPr/>
        </p:nvSpPr>
        <p:spPr bwMode="auto">
          <a:xfrm>
            <a:off x="3779838" y="0"/>
            <a:ext cx="2016125" cy="579438"/>
          </a:xfrm>
          <a:prstGeom prst="rect">
            <a:avLst/>
          </a:prstGeom>
          <a:noFill/>
          <a:ln w="9525">
            <a:noFill/>
            <a:miter lim="800000"/>
            <a:headEnd/>
            <a:tailEnd/>
          </a:ln>
          <a:effectLst/>
        </p:spPr>
        <p:txBody>
          <a:bodyPr lIns="90000" tIns="46800" rIns="90000" bIns="46800">
            <a:spAutoFit/>
          </a:bodyPr>
          <a:lstStyle/>
          <a:p>
            <a:pPr>
              <a:spcBef>
                <a:spcPct val="50000"/>
              </a:spcBef>
            </a:pPr>
            <a:r>
              <a:rPr lang="ar-SA" sz="3200">
                <a:cs typeface="Simplified Arabic" pitchFamily="18" charset="-78"/>
              </a:rPr>
              <a:t>خلية ناقلة</a:t>
            </a:r>
            <a:endParaRPr lang="en-US" sz="3200">
              <a:cs typeface="Simplified Arabic" pitchFamily="18" charset="-78"/>
            </a:endParaRPr>
          </a:p>
        </p:txBody>
      </p:sp>
      <p:sp>
        <p:nvSpPr>
          <p:cNvPr id="53267" name="Oval 19"/>
          <p:cNvSpPr>
            <a:spLocks noChangeArrowheads="1"/>
          </p:cNvSpPr>
          <p:nvPr/>
        </p:nvSpPr>
        <p:spPr bwMode="auto">
          <a:xfrm>
            <a:off x="6588125" y="2997200"/>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3268" name="Oval 20"/>
          <p:cNvSpPr>
            <a:spLocks noChangeArrowheads="1"/>
          </p:cNvSpPr>
          <p:nvPr/>
        </p:nvSpPr>
        <p:spPr bwMode="auto">
          <a:xfrm>
            <a:off x="3563938" y="2781300"/>
            <a:ext cx="71437"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9164" name="Oval 21"/>
          <p:cNvSpPr>
            <a:spLocks noChangeArrowheads="1"/>
          </p:cNvSpPr>
          <p:nvPr/>
        </p:nvSpPr>
        <p:spPr bwMode="auto">
          <a:xfrm>
            <a:off x="6084888" y="2852738"/>
            <a:ext cx="71437"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9165" name="Oval 23"/>
          <p:cNvSpPr>
            <a:spLocks noChangeArrowheads="1"/>
          </p:cNvSpPr>
          <p:nvPr/>
        </p:nvSpPr>
        <p:spPr bwMode="auto">
          <a:xfrm>
            <a:off x="4859338" y="2852738"/>
            <a:ext cx="71437"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3273" name="Oval 25"/>
          <p:cNvSpPr>
            <a:spLocks noChangeArrowheads="1"/>
          </p:cNvSpPr>
          <p:nvPr/>
        </p:nvSpPr>
        <p:spPr bwMode="auto">
          <a:xfrm>
            <a:off x="5219700" y="2708275"/>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9167" name="Oval 26"/>
          <p:cNvSpPr>
            <a:spLocks noChangeArrowheads="1"/>
          </p:cNvSpPr>
          <p:nvPr/>
        </p:nvSpPr>
        <p:spPr bwMode="auto">
          <a:xfrm>
            <a:off x="5795963" y="2708275"/>
            <a:ext cx="71437"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49168" name="Oval 27"/>
          <p:cNvSpPr>
            <a:spLocks noChangeArrowheads="1"/>
          </p:cNvSpPr>
          <p:nvPr/>
        </p:nvSpPr>
        <p:spPr bwMode="auto">
          <a:xfrm>
            <a:off x="3924300" y="2852738"/>
            <a:ext cx="71438"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3276" name="Oval 28"/>
          <p:cNvSpPr>
            <a:spLocks noChangeArrowheads="1"/>
          </p:cNvSpPr>
          <p:nvPr/>
        </p:nvSpPr>
        <p:spPr bwMode="auto">
          <a:xfrm>
            <a:off x="4572000" y="2852738"/>
            <a:ext cx="71438" cy="144462"/>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3280" name="AutoShape 32"/>
          <p:cNvSpPr>
            <a:spLocks noChangeArrowheads="1"/>
          </p:cNvSpPr>
          <p:nvPr/>
        </p:nvSpPr>
        <p:spPr bwMode="auto">
          <a:xfrm rot="20597206" flipH="1">
            <a:off x="3559175" y="4046538"/>
            <a:ext cx="719138" cy="1008062"/>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53281" name="AutoShape 33"/>
          <p:cNvSpPr>
            <a:spLocks noChangeArrowheads="1"/>
          </p:cNvSpPr>
          <p:nvPr/>
        </p:nvSpPr>
        <p:spPr bwMode="auto">
          <a:xfrm rot="19536930" flipH="1">
            <a:off x="4787900" y="4005263"/>
            <a:ext cx="719138" cy="1008062"/>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53282" name="AutoShape 34"/>
          <p:cNvSpPr>
            <a:spLocks noChangeArrowheads="1"/>
          </p:cNvSpPr>
          <p:nvPr/>
        </p:nvSpPr>
        <p:spPr bwMode="auto">
          <a:xfrm rot="17301342" flipH="1">
            <a:off x="5903913" y="4041775"/>
            <a:ext cx="936625" cy="720725"/>
          </a:xfrm>
          <a:prstGeom prst="lightningBolt">
            <a:avLst/>
          </a:prstGeom>
          <a:solidFill>
            <a:schemeClr val="accent2"/>
          </a:solidFill>
          <a:ln w="9525">
            <a:solidFill>
              <a:schemeClr val="tx1"/>
            </a:solidFill>
            <a:miter lim="800000"/>
            <a:headEnd/>
            <a:tailEnd/>
          </a:ln>
          <a:effectLst/>
        </p:spPr>
        <p:txBody>
          <a:bodyPr wrap="none" lIns="90000" tIns="46800" rIns="90000" bIns="46800" anchor="ctr"/>
          <a:lstStyle/>
          <a:p>
            <a:endParaRPr lang="he-IL"/>
          </a:p>
        </p:txBody>
      </p:sp>
      <p:sp>
        <p:nvSpPr>
          <p:cNvPr id="49173" name="AutoShape 45"/>
          <p:cNvSpPr>
            <a:spLocks noChangeArrowheads="1"/>
          </p:cNvSpPr>
          <p:nvPr/>
        </p:nvSpPr>
        <p:spPr bwMode="auto">
          <a:xfrm rot="5400000">
            <a:off x="3706812" y="2133601"/>
            <a:ext cx="720725" cy="431800"/>
          </a:xfrm>
          <a:prstGeom prst="flowChartOnlineStorage">
            <a:avLst/>
          </a:prstGeom>
          <a:solidFill>
            <a:srgbClr val="FFCCFF"/>
          </a:solidFill>
          <a:ln w="9525">
            <a:solidFill>
              <a:schemeClr val="tx1"/>
            </a:solidFill>
            <a:miter lim="800000"/>
            <a:headEnd/>
            <a:tailEnd/>
          </a:ln>
          <a:effectLst/>
        </p:spPr>
        <p:txBody>
          <a:bodyPr wrap="none" lIns="90000" tIns="46800" rIns="90000" bIns="46800" anchor="ctr"/>
          <a:lstStyle/>
          <a:p>
            <a:endParaRPr lang="he-IL"/>
          </a:p>
        </p:txBody>
      </p:sp>
      <p:sp>
        <p:nvSpPr>
          <p:cNvPr id="49174" name="AutoShape 46"/>
          <p:cNvSpPr>
            <a:spLocks noChangeArrowheads="1"/>
          </p:cNvSpPr>
          <p:nvPr/>
        </p:nvSpPr>
        <p:spPr bwMode="auto">
          <a:xfrm rot="5400000">
            <a:off x="4859337" y="2133601"/>
            <a:ext cx="720725" cy="431800"/>
          </a:xfrm>
          <a:prstGeom prst="flowChartOnlineStorage">
            <a:avLst/>
          </a:prstGeom>
          <a:solidFill>
            <a:srgbClr val="FFCCFF"/>
          </a:solidFill>
          <a:ln w="9525">
            <a:solidFill>
              <a:schemeClr val="tx1"/>
            </a:solidFill>
            <a:miter lim="800000"/>
            <a:headEnd/>
            <a:tailEnd/>
          </a:ln>
          <a:effectLst/>
        </p:spPr>
        <p:txBody>
          <a:bodyPr wrap="none" lIns="90000" tIns="46800" rIns="90000" bIns="46800" anchor="ctr"/>
          <a:lstStyle/>
          <a:p>
            <a:endParaRPr lang="he-IL"/>
          </a:p>
        </p:txBody>
      </p:sp>
      <p:sp>
        <p:nvSpPr>
          <p:cNvPr id="53295" name="Text Box 47"/>
          <p:cNvSpPr txBox="1">
            <a:spLocks noChangeArrowheads="1"/>
          </p:cNvSpPr>
          <p:nvPr/>
        </p:nvSpPr>
        <p:spPr bwMode="auto">
          <a:xfrm>
            <a:off x="1619250" y="1844675"/>
            <a:ext cx="2016125" cy="701675"/>
          </a:xfrm>
          <a:prstGeom prst="rect">
            <a:avLst/>
          </a:prstGeom>
          <a:noFill/>
          <a:ln w="9525">
            <a:noFill/>
            <a:miter lim="800000"/>
            <a:headEnd/>
            <a:tailEnd/>
          </a:ln>
          <a:effectLst/>
        </p:spPr>
        <p:txBody>
          <a:bodyPr lIns="90000" tIns="46800" rIns="90000" bIns="46800">
            <a:spAutoFit/>
          </a:bodyPr>
          <a:lstStyle/>
          <a:p>
            <a:pPr algn="r">
              <a:spcBef>
                <a:spcPct val="50000"/>
              </a:spcBef>
            </a:pPr>
            <a:r>
              <a:rPr lang="ar-SA" sz="2000" b="1">
                <a:solidFill>
                  <a:srgbClr val="660066"/>
                </a:solidFill>
              </a:rPr>
              <a:t>بروتينات تسترجع الناقلات العصبية</a:t>
            </a:r>
            <a:endParaRPr lang="en-US" sz="2000" b="1">
              <a:solidFill>
                <a:srgbClr val="660066"/>
              </a:solidFill>
            </a:endParaRPr>
          </a:p>
        </p:txBody>
      </p:sp>
      <p:sp>
        <p:nvSpPr>
          <p:cNvPr id="53272" name="Oval 24"/>
          <p:cNvSpPr>
            <a:spLocks noChangeArrowheads="1"/>
          </p:cNvSpPr>
          <p:nvPr/>
        </p:nvSpPr>
        <p:spPr bwMode="auto">
          <a:xfrm>
            <a:off x="4211638" y="2924175"/>
            <a:ext cx="71437"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3270" name="Oval 22"/>
          <p:cNvSpPr>
            <a:spLocks noChangeArrowheads="1"/>
          </p:cNvSpPr>
          <p:nvPr/>
        </p:nvSpPr>
        <p:spPr bwMode="auto">
          <a:xfrm>
            <a:off x="5508625" y="2924175"/>
            <a:ext cx="71438" cy="144463"/>
          </a:xfrm>
          <a:prstGeom prst="ellipse">
            <a:avLst/>
          </a:prstGeom>
          <a:solidFill>
            <a:schemeClr val="accent2"/>
          </a:solidFill>
          <a:ln w="9525">
            <a:solidFill>
              <a:schemeClr val="tx1"/>
            </a:solidFill>
            <a:round/>
            <a:headEnd/>
            <a:tailEnd/>
          </a:ln>
          <a:effectLst/>
        </p:spPr>
        <p:txBody>
          <a:bodyPr wrap="none" lIns="90000" tIns="46800" rIns="90000" bIns="46800" anchor="ctr"/>
          <a:lstStyle/>
          <a:p>
            <a:endParaRPr lang="he-IL"/>
          </a:p>
        </p:txBody>
      </p:sp>
      <p:sp>
        <p:nvSpPr>
          <p:cNvPr id="53296" name="AutoShape 48"/>
          <p:cNvSpPr>
            <a:spLocks noChangeArrowheads="1"/>
          </p:cNvSpPr>
          <p:nvPr/>
        </p:nvSpPr>
        <p:spPr bwMode="auto">
          <a:xfrm>
            <a:off x="5738813" y="3124200"/>
            <a:ext cx="287337" cy="287338"/>
          </a:xfrm>
          <a:prstGeom prst="flowChartMerge">
            <a:avLst/>
          </a:prstGeom>
          <a:solidFill>
            <a:srgbClr val="660033"/>
          </a:solidFill>
          <a:ln w="9525">
            <a:solidFill>
              <a:schemeClr val="tx1"/>
            </a:solidFill>
            <a:miter lim="800000"/>
            <a:headEnd/>
            <a:tailEnd/>
          </a:ln>
          <a:effectLst/>
        </p:spPr>
        <p:txBody>
          <a:bodyPr wrap="none" lIns="90000" tIns="46800" rIns="90000" bIns="46800" anchor="ctr"/>
          <a:lstStyle/>
          <a:p>
            <a:endParaRPr lang="he-IL"/>
          </a:p>
        </p:txBody>
      </p:sp>
      <p:sp>
        <p:nvSpPr>
          <p:cNvPr id="53297" name="Text Box 49"/>
          <p:cNvSpPr txBox="1">
            <a:spLocks noChangeArrowheads="1"/>
          </p:cNvSpPr>
          <p:nvPr/>
        </p:nvSpPr>
        <p:spPr bwMode="auto">
          <a:xfrm>
            <a:off x="6248400" y="1071563"/>
            <a:ext cx="1582738" cy="457200"/>
          </a:xfrm>
          <a:prstGeom prst="rect">
            <a:avLst/>
          </a:prstGeom>
          <a:noFill/>
          <a:ln w="9525">
            <a:noFill/>
            <a:miter lim="800000"/>
            <a:headEnd/>
            <a:tailEnd/>
          </a:ln>
          <a:effectLst/>
        </p:spPr>
        <p:txBody>
          <a:bodyPr wrap="none" lIns="90000" tIns="46800" rIns="90000" bIns="46800">
            <a:spAutoFit/>
          </a:bodyPr>
          <a:lstStyle/>
          <a:p>
            <a:pPr algn="r"/>
            <a:r>
              <a:rPr lang="ar-SA" sz="2400" b="1">
                <a:solidFill>
                  <a:srgbClr val="660033"/>
                </a:solidFill>
              </a:rPr>
              <a:t>انزيمات محللة</a:t>
            </a:r>
            <a:endParaRPr lang="en-US" sz="2400" b="1">
              <a:solidFill>
                <a:srgbClr val="660033"/>
              </a:solidFill>
            </a:endParaRPr>
          </a:p>
        </p:txBody>
      </p:sp>
      <p:sp>
        <p:nvSpPr>
          <p:cNvPr id="53298" name="AutoShape 50"/>
          <p:cNvSpPr>
            <a:spLocks noChangeArrowheads="1"/>
          </p:cNvSpPr>
          <p:nvPr/>
        </p:nvSpPr>
        <p:spPr bwMode="auto">
          <a:xfrm>
            <a:off x="4859338" y="3124200"/>
            <a:ext cx="287337" cy="287338"/>
          </a:xfrm>
          <a:prstGeom prst="flowChartMerge">
            <a:avLst/>
          </a:prstGeom>
          <a:solidFill>
            <a:srgbClr val="660033"/>
          </a:solidFill>
          <a:ln w="9525">
            <a:solidFill>
              <a:schemeClr val="tx1"/>
            </a:solidFill>
            <a:miter lim="800000"/>
            <a:headEnd/>
            <a:tailEnd/>
          </a:ln>
          <a:effectLst/>
        </p:spPr>
        <p:txBody>
          <a:bodyPr wrap="none" lIns="90000" tIns="46800" rIns="90000" bIns="46800" anchor="ctr"/>
          <a:lstStyle/>
          <a:p>
            <a:endParaRPr lang="he-IL"/>
          </a:p>
        </p:txBody>
      </p:sp>
      <p:sp>
        <p:nvSpPr>
          <p:cNvPr id="53299" name="AutoShape 51"/>
          <p:cNvSpPr>
            <a:spLocks noChangeArrowheads="1"/>
          </p:cNvSpPr>
          <p:nvPr/>
        </p:nvSpPr>
        <p:spPr bwMode="auto">
          <a:xfrm>
            <a:off x="3924300" y="3141663"/>
            <a:ext cx="287338" cy="287337"/>
          </a:xfrm>
          <a:prstGeom prst="flowChartMerge">
            <a:avLst/>
          </a:prstGeom>
          <a:solidFill>
            <a:srgbClr val="660033"/>
          </a:solidFill>
          <a:ln w="9525">
            <a:solidFill>
              <a:schemeClr val="tx1"/>
            </a:solidFill>
            <a:miter lim="800000"/>
            <a:headEnd/>
            <a:tailEnd/>
          </a:ln>
          <a:effectLst/>
        </p:spPr>
        <p:txBody>
          <a:bodyPr wrap="none" lIns="90000" tIns="46800" rIns="90000" bIns="46800" anchor="ctr"/>
          <a:lstStyle/>
          <a:p>
            <a:endParaRPr lang="he-IL"/>
          </a:p>
        </p:txBody>
      </p:sp>
      <p:sp>
        <p:nvSpPr>
          <p:cNvPr id="53300" name="Text Box 52"/>
          <p:cNvSpPr txBox="1">
            <a:spLocks noChangeArrowheads="1"/>
          </p:cNvSpPr>
          <p:nvPr/>
        </p:nvSpPr>
        <p:spPr bwMode="auto">
          <a:xfrm>
            <a:off x="6605588" y="3429000"/>
            <a:ext cx="2112962" cy="641350"/>
          </a:xfrm>
          <a:prstGeom prst="rect">
            <a:avLst/>
          </a:prstGeom>
          <a:noFill/>
          <a:ln w="9525">
            <a:noFill/>
            <a:miter lim="800000"/>
            <a:headEnd/>
            <a:tailEnd/>
          </a:ln>
          <a:effectLst/>
        </p:spPr>
        <p:txBody>
          <a:bodyPr wrap="none" lIns="90000" tIns="46800" rIns="90000" bIns="46800">
            <a:spAutoFit/>
          </a:bodyPr>
          <a:lstStyle/>
          <a:p>
            <a:pPr algn="r"/>
            <a:r>
              <a:rPr lang="ar-SA" b="1">
                <a:solidFill>
                  <a:srgbClr val="660033"/>
                </a:solidFill>
              </a:rPr>
              <a:t>الانزيمات المحللة تفكك</a:t>
            </a:r>
          </a:p>
          <a:p>
            <a:pPr algn="r"/>
            <a:r>
              <a:rPr lang="ar-SA" b="1">
                <a:solidFill>
                  <a:srgbClr val="660033"/>
                </a:solidFill>
              </a:rPr>
              <a:t> الناقلات العصبية وتهدمها</a:t>
            </a:r>
            <a:endParaRPr lang="en-US" b="1">
              <a:solidFill>
                <a:srgbClr val="660033"/>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0.00382 -0.01042 C -0.0033 -0.00927 -0.00364 -0.00788 -0.00225 -0.00695 C -0.00121 -0.00625 0.00087 -0.00533 0.00313 -0.00533 C 0.01841 -0.00394 0.02882 -0.0044 0.04236 -0.00231 C 0.04358 -0.00116 0.04427 0.00024 0.04601 0.00139 C 0.0474 0.00232 0.05018 0.00232 0.05139 0.00302 C 0.05243 0.00348 0.05226 0.00464 0.0533 0.00533 C 0.05538 0.00672 0.06059 0.00974 0.06059 0.00997 C 0.0599 0.01252 0.05973 0.0153 0.05851 0.01808 C 0.05782 0.0197 0.05504 0.02272 0.05504 0.02295 C 0.05052 0.03847 0.0507 0.03245 0.0533 0.0598 C 0.05348 0.06234 0.05434 0.06489 0.05504 0.06721 C 0.05608 0.07115 0.05851 0.07949 0.05851 0.07973 C 0.05903 0.0839 0.05938 0.08876 0.06059 0.09363 C 0.06077 0.09456 0.06181 0.09525 0.06216 0.09595 C 0.06459 0.10174 0.05938 0.10128 0.06598 0.10128 " pathEditMode="relative" rAng="0" ptsTypes="fffffffffffffffA">
                                      <p:cBhvr>
                                        <p:cTn id="6" dur="2000" fill="hold"/>
                                        <p:tgtEl>
                                          <p:spTgt spid="53273"/>
                                        </p:tgtEl>
                                        <p:attrNameLst>
                                          <p:attrName>ppt_x</p:attrName>
                                          <p:attrName>ppt_y</p:attrName>
                                        </p:attrNameLst>
                                      </p:cBhvr>
                                      <p:rCtr x="35" y="56"/>
                                    </p:animMotion>
                                  </p:childTnLst>
                                </p:cTn>
                              </p:par>
                              <p:par>
                                <p:cTn id="7" presetID="0" presetClass="path" presetSubtype="0" accel="50000" decel="50000" fill="hold" grpId="0" nodeType="withEffect">
                                  <p:stCondLst>
                                    <p:cond delay="0"/>
                                  </p:stCondLst>
                                  <p:childTnLst>
                                    <p:animMotion origin="layout" path="M 0.04549 0.00116 C 0.04427 0.00163 0.04236 0.00093 0.04201 0.00232 C 0.04132 0.0051 0.03993 0.00649 0.03889 0.00858 C 0.03889 0.01483 0.03889 0.02109 0.03906 0.02735 C 0.03924 0.03129 0.04201 0.03523 0.04358 0.03824 C 0.0441 0.03894 0.04427 0.04079 0.04479 0.04218 C 0.04531 0.0445 0.04583 0.04705 0.04653 0.04913 C 0.04635 0.05191 0.04635 0.0547 0.04618 0.05748 C 0.04583 0.06327 0.04583 0.05748 0.04583 0.05956 " pathEditMode="relative" rAng="0" ptsTypes="ffffffffA">
                                      <p:cBhvr>
                                        <p:cTn id="8" dur="2000" fill="hold"/>
                                        <p:tgtEl>
                                          <p:spTgt spid="53276"/>
                                        </p:tgtEl>
                                        <p:attrNameLst>
                                          <p:attrName>ppt_x</p:attrName>
                                          <p:attrName>ppt_y</p:attrName>
                                        </p:attrNameLst>
                                      </p:cBhvr>
                                      <p:rCtr x="-3" y="31"/>
                                    </p:animMotion>
                                  </p:childTnLst>
                                </p:cTn>
                              </p:par>
                              <p:par>
                                <p:cTn id="9" presetID="0" presetClass="path" presetSubtype="0" accel="50000" decel="50000" fill="hold" grpId="0" nodeType="withEffect">
                                  <p:stCondLst>
                                    <p:cond delay="0"/>
                                  </p:stCondLst>
                                  <p:childTnLst>
                                    <p:animMotion origin="layout" path="M -6.38889E-6 8.76014E-6 C 0.01249 0.00186 0.02395 0.00395 0.03454 0.01322 C 0.04548 0.03616 0.02899 0.00371 0.0427 0.02411 C 0.04531 0.02805 0.0493 0.03709 0.0493 0.03709 C 0.0519 0.04775 0.05746 0.06304 0.05746 0.0744 " pathEditMode="relative" rAng="0" ptsTypes="ffffA">
                                      <p:cBhvr>
                                        <p:cTn id="10" dur="2000" fill="hold"/>
                                        <p:tgtEl>
                                          <p:spTgt spid="53268"/>
                                        </p:tgtEl>
                                        <p:attrNameLst>
                                          <p:attrName>ppt_x</p:attrName>
                                          <p:attrName>ppt_y</p:attrName>
                                        </p:attrNameLst>
                                      </p:cBhvr>
                                      <p:rCtr x="0" y="0"/>
                                    </p:animMotion>
                                  </p:childTnLst>
                                </p:cTn>
                              </p:par>
                            </p:childTnLst>
                          </p:cTn>
                        </p:par>
                        <p:par>
                          <p:cTn id="11" fill="hold" nodeType="afterGroup">
                            <p:stCondLst>
                              <p:cond delay="2000"/>
                            </p:stCondLst>
                            <p:childTnLst>
                              <p:par>
                                <p:cTn id="12" presetID="3" presetClass="entr" presetSubtype="10" fill="hold" grpId="0" nodeType="afterEffect">
                                  <p:stCondLst>
                                    <p:cond delay="0"/>
                                  </p:stCondLst>
                                  <p:childTnLst>
                                    <p:set>
                                      <p:cBhvr>
                                        <p:cTn id="13" dur="1" fill="hold">
                                          <p:stCondLst>
                                            <p:cond delay="0"/>
                                          </p:stCondLst>
                                        </p:cTn>
                                        <p:tgtEl>
                                          <p:spTgt spid="53280"/>
                                        </p:tgtEl>
                                        <p:attrNameLst>
                                          <p:attrName>style.visibility</p:attrName>
                                        </p:attrNameLst>
                                      </p:cBhvr>
                                      <p:to>
                                        <p:strVal val="visible"/>
                                      </p:to>
                                    </p:set>
                                    <p:animEffect transition="in" filter="blinds(horizontal)">
                                      <p:cBhvr>
                                        <p:cTn id="14" dur="500"/>
                                        <p:tgtEl>
                                          <p:spTgt spid="53280"/>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53281"/>
                                        </p:tgtEl>
                                        <p:attrNameLst>
                                          <p:attrName>style.visibility</p:attrName>
                                        </p:attrNameLst>
                                      </p:cBhvr>
                                      <p:to>
                                        <p:strVal val="visible"/>
                                      </p:to>
                                    </p:set>
                                    <p:animEffect transition="in" filter="blinds(horizontal)">
                                      <p:cBhvr>
                                        <p:cTn id="17" dur="500"/>
                                        <p:tgtEl>
                                          <p:spTgt spid="53281"/>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53282"/>
                                        </p:tgtEl>
                                        <p:attrNameLst>
                                          <p:attrName>style.visibility</p:attrName>
                                        </p:attrNameLst>
                                      </p:cBhvr>
                                      <p:to>
                                        <p:strVal val="visible"/>
                                      </p:to>
                                    </p:set>
                                    <p:animEffect transition="in" filter="blinds(horizontal)">
                                      <p:cBhvr>
                                        <p:cTn id="20" dur="500"/>
                                        <p:tgtEl>
                                          <p:spTgt spid="5328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0" presetClass="path" presetSubtype="0" accel="50000" decel="50000" fill="hold" grpId="0" nodeType="clickEffect">
                                  <p:stCondLst>
                                    <p:cond delay="0"/>
                                  </p:stCondLst>
                                  <p:childTnLst>
                                    <p:animMotion origin="layout" path="M 4.72222E-6 -2.75782E-6 C -0.00435 -0.01599 0.00173 0.00394 -0.0066 -0.01297 C -0.00869 -0.01715 -0.0099 -0.02178 -0.01146 -0.02618 C -0.01476 -0.03499 -0.01546 -0.04403 -0.0198 -0.05237 C -0.02483 -0.07439 -0.02275 -0.08737 -0.02136 -0.11378 C -0.02066 -0.12792 -0.01997 -0.13279 -0.0132 -0.14229 C -0.01129 -0.14971 -0.0099 -0.1555 -0.0066 -0.16199 C -0.00469 -0.1694 -0.00435 -0.17937 0.00329 -0.17937 " pathEditMode="relative" ptsTypes="fffffffA">
                                      <p:cBhvr>
                                        <p:cTn id="24" dur="2000" fill="hold"/>
                                        <p:tgtEl>
                                          <p:spTgt spid="53272"/>
                                        </p:tgtEl>
                                        <p:attrNameLst>
                                          <p:attrName>ppt_x</p:attrName>
                                          <p:attrName>ppt_y</p:attrName>
                                        </p:attrNameLst>
                                      </p:cBhvr>
                                    </p:animMotion>
                                  </p:childTnLst>
                                </p:cTn>
                              </p:par>
                              <p:par>
                                <p:cTn id="25" presetID="0" presetClass="path" presetSubtype="0" accel="50000" decel="50000" fill="hold" grpId="0" nodeType="withEffect">
                                  <p:stCondLst>
                                    <p:cond delay="0"/>
                                  </p:stCondLst>
                                  <p:childTnLst>
                                    <p:animMotion origin="layout" path="M 2.77778E-6 2.29432E-6 C -0.00035 -0.00371 2.77778E-6 -0.00788 -0.00104 -0.01089 C -0.00191 -0.01298 -0.00365 -0.01205 -0.00469 -0.01321 C -0.00972 -0.01831 -0.01354 -0.02735 -0.01875 -0.03059 C -0.01945 -0.03268 -0.02014 -0.03523 -0.02101 -0.03708 C -0.02205 -0.03894 -0.02361 -0.0394 -0.02448 -0.04149 C -0.02865 -0.05029 -0.02969 -0.05863 -0.03264 -0.0679 C -0.03403 -0.07764 -0.03646 -0.0839 -0.03733 -0.09409 C -0.03629 -0.11124 -0.03611 -0.1277 -0.02813 -0.13789 C -0.02535 -0.15203 -0.02917 -0.13813 -0.02344 -0.1467 C -0.01615 -0.15759 -0.02604 -0.15018 -0.01754 -0.15527 C -0.01684 -0.15759 -0.01632 -0.16037 -0.01528 -0.162 C -0.0125 -0.16594 -0.00226 -0.16848 0.00121 -0.16848 " pathEditMode="relative" rAng="0" ptsTypes="ffffffffffffA">
                                      <p:cBhvr>
                                        <p:cTn id="26" dur="2000" fill="hold"/>
                                        <p:tgtEl>
                                          <p:spTgt spid="53270"/>
                                        </p:tgtEl>
                                        <p:attrNameLst>
                                          <p:attrName>ppt_x</p:attrName>
                                          <p:attrName>ppt_y</p:attrName>
                                        </p:attrNameLst>
                                      </p:cBhvr>
                                      <p:rCtr x="-18" y="-84"/>
                                    </p:animMotion>
                                  </p:childTnLst>
                                </p:cTn>
                              </p:par>
                              <p:par>
                                <p:cTn id="27" presetID="23" presetClass="entr" presetSubtype="16" fill="hold" grpId="0" nodeType="withEffect">
                                  <p:stCondLst>
                                    <p:cond delay="0"/>
                                  </p:stCondLst>
                                  <p:childTnLst>
                                    <p:set>
                                      <p:cBhvr>
                                        <p:cTn id="28" dur="1" fill="hold">
                                          <p:stCondLst>
                                            <p:cond delay="0"/>
                                          </p:stCondLst>
                                        </p:cTn>
                                        <p:tgtEl>
                                          <p:spTgt spid="53295"/>
                                        </p:tgtEl>
                                        <p:attrNameLst>
                                          <p:attrName>style.visibility</p:attrName>
                                        </p:attrNameLst>
                                      </p:cBhvr>
                                      <p:to>
                                        <p:strVal val="visible"/>
                                      </p:to>
                                    </p:set>
                                    <p:anim calcmode="lin" valueType="num">
                                      <p:cBhvr>
                                        <p:cTn id="29" dur="500" fill="hold"/>
                                        <p:tgtEl>
                                          <p:spTgt spid="53295"/>
                                        </p:tgtEl>
                                        <p:attrNameLst>
                                          <p:attrName>ppt_w</p:attrName>
                                        </p:attrNameLst>
                                      </p:cBhvr>
                                      <p:tavLst>
                                        <p:tav tm="0">
                                          <p:val>
                                            <p:fltVal val="0"/>
                                          </p:val>
                                        </p:tav>
                                        <p:tav tm="100000">
                                          <p:val>
                                            <p:strVal val="#ppt_w"/>
                                          </p:val>
                                        </p:tav>
                                      </p:tavLst>
                                    </p:anim>
                                    <p:anim calcmode="lin" valueType="num">
                                      <p:cBhvr>
                                        <p:cTn id="30" dur="500" fill="hold"/>
                                        <p:tgtEl>
                                          <p:spTgt spid="53295"/>
                                        </p:tgtEl>
                                        <p:attrNameLst>
                                          <p:attrName>ppt_h</p:attrName>
                                        </p:attrNameLst>
                                      </p:cBhvr>
                                      <p:tavLst>
                                        <p:tav tm="0">
                                          <p:val>
                                            <p:fltVal val="0"/>
                                          </p:val>
                                        </p:tav>
                                        <p:tav tm="100000">
                                          <p:val>
                                            <p:strVal val="#ppt_h"/>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0" presetClass="path" presetSubtype="0" accel="50000" decel="50000" fill="hold" grpId="0" nodeType="clickEffect">
                                  <p:stCondLst>
                                    <p:cond delay="0"/>
                                  </p:stCondLst>
                                  <p:childTnLst>
                                    <p:animMotion origin="layout" path="M -2.77778E-7 -2.52607E-6 C -0.00469 0.02457 -0.00816 0.05168 -0.01406 0.07231 C -0.01597 0.09965 -0.01892 0.12723 -0.02344 0.15041 C -0.025 0.17011 -0.02656 0.18448 -0.02969 0.20116 C -0.03108 0.22364 -0.03316 0.24519 -0.0342 0.26837 C -0.03542 0.29317 -0.0375 0.34091 -0.0375 0.34137 C -0.03924 0.48297 -0.03889 0.4197 -0.03889 0.53187 " pathEditMode="relative" rAng="0" ptsTypes="ffffffA">
                                      <p:cBhvr>
                                        <p:cTn id="34" dur="2000" fill="hold"/>
                                        <p:tgtEl>
                                          <p:spTgt spid="53296"/>
                                        </p:tgtEl>
                                        <p:attrNameLst>
                                          <p:attrName>ppt_x</p:attrName>
                                          <p:attrName>ppt_y</p:attrName>
                                        </p:attrNameLst>
                                      </p:cBhvr>
                                      <p:rCtr x="-20" y="266"/>
                                    </p:animMotion>
                                  </p:childTnLst>
                                </p:cTn>
                              </p:par>
                              <p:par>
                                <p:cTn id="35" presetID="23" presetClass="entr" presetSubtype="16" fill="hold" grpId="0" nodeType="withEffect">
                                  <p:stCondLst>
                                    <p:cond delay="0"/>
                                  </p:stCondLst>
                                  <p:childTnLst>
                                    <p:set>
                                      <p:cBhvr>
                                        <p:cTn id="36" dur="1" fill="hold">
                                          <p:stCondLst>
                                            <p:cond delay="0"/>
                                          </p:stCondLst>
                                        </p:cTn>
                                        <p:tgtEl>
                                          <p:spTgt spid="53297"/>
                                        </p:tgtEl>
                                        <p:attrNameLst>
                                          <p:attrName>style.visibility</p:attrName>
                                        </p:attrNameLst>
                                      </p:cBhvr>
                                      <p:to>
                                        <p:strVal val="visible"/>
                                      </p:to>
                                    </p:set>
                                    <p:anim calcmode="lin" valueType="num">
                                      <p:cBhvr>
                                        <p:cTn id="37" dur="500" fill="hold"/>
                                        <p:tgtEl>
                                          <p:spTgt spid="53297"/>
                                        </p:tgtEl>
                                        <p:attrNameLst>
                                          <p:attrName>ppt_w</p:attrName>
                                        </p:attrNameLst>
                                      </p:cBhvr>
                                      <p:tavLst>
                                        <p:tav tm="0">
                                          <p:val>
                                            <p:fltVal val="0"/>
                                          </p:val>
                                        </p:tav>
                                        <p:tav tm="100000">
                                          <p:val>
                                            <p:strVal val="#ppt_w"/>
                                          </p:val>
                                        </p:tav>
                                      </p:tavLst>
                                    </p:anim>
                                    <p:anim calcmode="lin" valueType="num">
                                      <p:cBhvr>
                                        <p:cTn id="38" dur="500" fill="hold"/>
                                        <p:tgtEl>
                                          <p:spTgt spid="53297"/>
                                        </p:tgtEl>
                                        <p:attrNameLst>
                                          <p:attrName>ppt_h</p:attrName>
                                        </p:attrNameLst>
                                      </p:cBhvr>
                                      <p:tavLst>
                                        <p:tav tm="0">
                                          <p:val>
                                            <p:fltVal val="0"/>
                                          </p:val>
                                        </p:tav>
                                        <p:tav tm="100000">
                                          <p:val>
                                            <p:strVal val="#ppt_h"/>
                                          </p:val>
                                        </p:tav>
                                      </p:tavLst>
                                    </p:anim>
                                  </p:childTnLst>
                                </p:cTn>
                              </p:par>
                              <p:par>
                                <p:cTn id="39" presetID="5" presetClass="exit" presetSubtype="10" fill="hold" grpId="0" nodeType="withEffect">
                                  <p:stCondLst>
                                    <p:cond delay="0"/>
                                  </p:stCondLst>
                                  <p:childTnLst>
                                    <p:animEffect transition="out" filter="checkerboard(across)">
                                      <p:cBhvr>
                                        <p:cTn id="40" dur="500"/>
                                        <p:tgtEl>
                                          <p:spTgt spid="53267"/>
                                        </p:tgtEl>
                                      </p:cBhvr>
                                    </p:animEffect>
                                    <p:set>
                                      <p:cBhvr>
                                        <p:cTn id="41" dur="1" fill="hold">
                                          <p:stCondLst>
                                            <p:cond delay="499"/>
                                          </p:stCondLst>
                                        </p:cTn>
                                        <p:tgtEl>
                                          <p:spTgt spid="53267"/>
                                        </p:tgtEl>
                                        <p:attrNameLst>
                                          <p:attrName>style.visibility</p:attrName>
                                        </p:attrNameLst>
                                      </p:cBhvr>
                                      <p:to>
                                        <p:strVal val="hidden"/>
                                      </p:to>
                                    </p:set>
                                  </p:childTnLst>
                                  <p:subTnLst>
                                    <p:set>
                                      <p:cBhvr override="childStyle">
                                        <p:cTn dur="1" fill="hold" display="0" masterRel="sameClick" afterEffect="1">
                                          <p:stCondLst>
                                            <p:cond evt="end" delay="0">
                                              <p:tn val="39"/>
                                            </p:cond>
                                          </p:stCondLst>
                                        </p:cTn>
                                        <p:tgtEl>
                                          <p:spTgt spid="53267"/>
                                        </p:tgtEl>
                                        <p:attrNameLst>
                                          <p:attrName>style.visibility</p:attrName>
                                        </p:attrNameLst>
                                      </p:cBhvr>
                                      <p:to>
                                        <p:strVal val="hidden"/>
                                      </p:to>
                                    </p:set>
                                  </p:subTnLst>
                                </p:cTn>
                              </p:par>
                              <p:par>
                                <p:cTn id="42" presetID="0" presetClass="path" presetSubtype="0" accel="50000" decel="50000" fill="hold" grpId="0" nodeType="withEffect">
                                  <p:stCondLst>
                                    <p:cond delay="0"/>
                                  </p:stCondLst>
                                  <p:childTnLst>
                                    <p:animMotion origin="layout" path="M 0.04115 -0.04102 C 0.03872 -0.01367 0.03646 0.01553 0.03247 0.03755 C 0.03143 0.06698 0.02917 0.09734 0.02622 0.12237 C 0.02518 0.14276 0.02396 0.15922 0.0224 0.17683 C 0.02118 0.20116 0.01962 0.22503 0.0191 0.25029 C 0.01841 0.27625 0.01684 0.32816 0.01684 0.32909 C 0.0158 0.48297 0.01632 0.41414 0.01632 0.53604 " pathEditMode="relative" rAng="0" ptsTypes="ffffffA">
                                      <p:cBhvr>
                                        <p:cTn id="43" dur="2000" fill="hold"/>
                                        <p:tgtEl>
                                          <p:spTgt spid="53298"/>
                                        </p:tgtEl>
                                        <p:attrNameLst>
                                          <p:attrName>ppt_x</p:attrName>
                                          <p:attrName>ppt_y</p:attrName>
                                        </p:attrNameLst>
                                      </p:cBhvr>
                                      <p:rCtr x="-13" y="289"/>
                                    </p:animMotion>
                                  </p:childTnLst>
                                </p:cTn>
                              </p:par>
                              <p:par>
                                <p:cTn id="44" presetID="0" presetClass="path" presetSubtype="0" accel="50000" decel="50000" fill="hold" grpId="0" nodeType="withEffect">
                                  <p:stCondLst>
                                    <p:cond delay="0"/>
                                  </p:stCondLst>
                                  <p:childTnLst>
                                    <p:animMotion origin="layout" path="M -2.5E-6 -2.52607E-6 C 0.01459 0.02364 0.02604 0.04983 0.04462 0.06953 C 0.05104 0.09595 0.06059 0.1226 0.07483 0.14485 C 0.08004 0.16362 0.08472 0.17729 0.09497 0.19328 C 0.09948 0.21507 0.10608 0.23592 0.1099 0.25817 C 0.11337 0.28181 0.11997 0.3277 0.11997 0.32816 C 0.12622 0.46443 0.12448 0.40348 0.12448 0.51101 " pathEditMode="relative" rAng="0" ptsTypes="ffffffA">
                                      <p:cBhvr>
                                        <p:cTn id="45" dur="2000" fill="hold"/>
                                        <p:tgtEl>
                                          <p:spTgt spid="53299"/>
                                        </p:tgtEl>
                                        <p:attrNameLst>
                                          <p:attrName>ppt_x</p:attrName>
                                          <p:attrName>ppt_y</p:attrName>
                                        </p:attrNameLst>
                                      </p:cBhvr>
                                      <p:rCtr x="63" y="255"/>
                                    </p:animMotion>
                                  </p:childTnLst>
                                </p:cTn>
                              </p:par>
                            </p:childTnLst>
                          </p:cTn>
                        </p:par>
                        <p:par>
                          <p:cTn id="46" fill="hold" nodeType="afterGroup">
                            <p:stCondLst>
                              <p:cond delay="2000"/>
                            </p:stCondLst>
                            <p:childTnLst>
                              <p:par>
                                <p:cTn id="47" presetID="23" presetClass="entr" presetSubtype="16" fill="hold" grpId="0" nodeType="afterEffect">
                                  <p:stCondLst>
                                    <p:cond delay="0"/>
                                  </p:stCondLst>
                                  <p:childTnLst>
                                    <p:set>
                                      <p:cBhvr>
                                        <p:cTn id="48" dur="1" fill="hold">
                                          <p:stCondLst>
                                            <p:cond delay="0"/>
                                          </p:stCondLst>
                                        </p:cTn>
                                        <p:tgtEl>
                                          <p:spTgt spid="53300"/>
                                        </p:tgtEl>
                                        <p:attrNameLst>
                                          <p:attrName>style.visibility</p:attrName>
                                        </p:attrNameLst>
                                      </p:cBhvr>
                                      <p:to>
                                        <p:strVal val="visible"/>
                                      </p:to>
                                    </p:set>
                                    <p:anim calcmode="lin" valueType="num">
                                      <p:cBhvr>
                                        <p:cTn id="49" dur="500" fill="hold"/>
                                        <p:tgtEl>
                                          <p:spTgt spid="53300"/>
                                        </p:tgtEl>
                                        <p:attrNameLst>
                                          <p:attrName>ppt_w</p:attrName>
                                        </p:attrNameLst>
                                      </p:cBhvr>
                                      <p:tavLst>
                                        <p:tav tm="0">
                                          <p:val>
                                            <p:fltVal val="0"/>
                                          </p:val>
                                        </p:tav>
                                        <p:tav tm="100000">
                                          <p:val>
                                            <p:strVal val="#ppt_w"/>
                                          </p:val>
                                        </p:tav>
                                      </p:tavLst>
                                    </p:anim>
                                    <p:anim calcmode="lin" valueType="num">
                                      <p:cBhvr>
                                        <p:cTn id="50" dur="500" fill="hold"/>
                                        <p:tgtEl>
                                          <p:spTgt spid="5330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7" grpId="0" animBg="1"/>
      <p:bldP spid="53268" grpId="0" animBg="1"/>
      <p:bldP spid="53273" grpId="0" animBg="1"/>
      <p:bldP spid="53276" grpId="0" animBg="1"/>
      <p:bldP spid="53280" grpId="0" animBg="1"/>
      <p:bldP spid="53281" grpId="0" animBg="1"/>
      <p:bldP spid="53282" grpId="0" animBg="1"/>
      <p:bldP spid="53295" grpId="0"/>
      <p:bldP spid="53272" grpId="0" animBg="1"/>
      <p:bldP spid="53270" grpId="0" animBg="1"/>
      <p:bldP spid="53296" grpId="0" animBg="1"/>
      <p:bldP spid="53297" grpId="0"/>
      <p:bldP spid="53298" grpId="0" animBg="1"/>
      <p:bldP spid="53299" grpId="0" animBg="1"/>
      <p:bldP spid="5330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AutoShape 2"/>
          <p:cNvSpPr>
            <a:spLocks noGrp="1" noChangeArrowheads="1"/>
          </p:cNvSpPr>
          <p:nvPr>
            <p:ph type="title"/>
          </p:nvPr>
        </p:nvSpPr>
        <p:spPr/>
        <p:txBody>
          <a:bodyPr/>
          <a:lstStyle/>
          <a:p>
            <a:pPr eaLnBrk="1" hangingPunct="1"/>
            <a:r>
              <a:rPr lang="ar-SA" sz="4400" smtClean="0"/>
              <a:t>تفريغ المستقبلات من الناقلات العصبية</a:t>
            </a:r>
            <a:endParaRPr lang="en-US" sz="4400" smtClean="0"/>
          </a:p>
        </p:txBody>
      </p:sp>
      <p:sp>
        <p:nvSpPr>
          <p:cNvPr id="52227" name="Rectangle 3"/>
          <p:cNvSpPr>
            <a:spLocks noGrp="1" noChangeArrowheads="1"/>
          </p:cNvSpPr>
          <p:nvPr>
            <p:ph type="body" idx="1"/>
          </p:nvPr>
        </p:nvSpPr>
        <p:spPr>
          <a:xfrm>
            <a:off x="838200" y="2362200"/>
            <a:ext cx="8305800" cy="4162425"/>
          </a:xfrm>
        </p:spPr>
        <p:txBody>
          <a:bodyPr/>
          <a:lstStyle/>
          <a:p>
            <a:pPr algn="ctr" eaLnBrk="1" hangingPunct="1"/>
            <a:r>
              <a:rPr lang="ar-SA" b="1" smtClean="0"/>
              <a:t>اضافة للناقلات العصبية تفرز من الخلية العصبية الناقلة </a:t>
            </a:r>
            <a:r>
              <a:rPr lang="ar-SA" b="1" smtClean="0">
                <a:solidFill>
                  <a:srgbClr val="FF3300"/>
                </a:solidFill>
              </a:rPr>
              <a:t>انزيمات محللة</a:t>
            </a:r>
            <a:r>
              <a:rPr lang="ar-SA" b="1" smtClean="0"/>
              <a:t> للفسحة السينابسية، وتقوم هذه الانزيمات بتحليل الناقلات العصبية ، وبذلك تفرغ المستقبلات منها.</a:t>
            </a:r>
          </a:p>
          <a:p>
            <a:pPr algn="ctr" eaLnBrk="1" hangingPunct="1"/>
            <a:r>
              <a:rPr lang="ar-SA" b="1" smtClean="0"/>
              <a:t>على غشاء الخلية العصبية عند اطراف الاكسون يوجد بروتينات خاصة وظيفتها استرجاع الناقل العصبي من جديد للخلية المرسلة، وبذلك تقلل من تركيزه في الفسحة السينابسية مما يمنع ارتباط اكثر بين الناقل العصبي وبين المستقبل.</a:t>
            </a:r>
          </a:p>
          <a:p>
            <a:pPr algn="ctr" eaLnBrk="1" hangingPunct="1">
              <a:buFont typeface="Wingdings" pitchFamily="2" charset="2"/>
              <a:buNone/>
            </a:pPr>
            <a:r>
              <a:rPr lang="ar-SA" b="1" smtClean="0">
                <a:solidFill>
                  <a:srgbClr val="FF3300"/>
                </a:solidFill>
              </a:rPr>
              <a:t>الخلية العصبية تستخدم الوسيلتين لتفريغ المستقبلات من الخلية المجاورة لتصبح مستعدة للاشارة التالية.</a:t>
            </a:r>
            <a:r>
              <a:rPr lang="ar-SA" b="1" smtClean="0"/>
              <a:t> </a:t>
            </a:r>
            <a:endParaRPr lang="en-US" b="1" smtClean="0"/>
          </a:p>
        </p:txBody>
      </p:sp>
      <p:sp>
        <p:nvSpPr>
          <p:cNvPr id="50180" name="AutoShape 4">
            <a:hlinkClick r:id="rId2" action="ppaction://program" highlightClick="1"/>
          </p:cNvPr>
          <p:cNvSpPr>
            <a:spLocks noChangeArrowheads="1"/>
          </p:cNvSpPr>
          <p:nvPr/>
        </p:nvSpPr>
        <p:spPr bwMode="auto">
          <a:xfrm>
            <a:off x="1331913" y="6237288"/>
            <a:ext cx="431800" cy="360362"/>
          </a:xfrm>
          <a:prstGeom prst="actionButtonInformation">
            <a:avLst/>
          </a:prstGeom>
          <a:solidFill>
            <a:schemeClr val="accent2"/>
          </a:solidFill>
          <a:ln w="9525">
            <a:noFill/>
            <a:miter lim="800000"/>
            <a:headEnd/>
            <a:tailEnd/>
          </a:ln>
          <a:effectLst/>
        </p:spPr>
        <p:txBody>
          <a:bodyPr wrap="none" lIns="90000" tIns="46800" rIns="90000" bIns="46800" anchor="ctr"/>
          <a:lstStyle/>
          <a:p>
            <a:endParaRPr lang="he-IL"/>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mph" presetSubtype="2" fill="hold" nodeType="withEffect">
                                  <p:stCondLst>
                                    <p:cond delay="0"/>
                                  </p:stCondLst>
                                  <p:childTnLst>
                                    <p:animClr clrSpc="rgb" dir="cw">
                                      <p:cBhvr>
                                        <p:cTn id="6" dur="500" fill="hold"/>
                                        <p:tgtEl>
                                          <p:spTgt spid="52226"/>
                                        </p:tgtEl>
                                        <p:attrNameLst>
                                          <p:attrName>stroke.color</p:attrName>
                                        </p:attrNameLst>
                                      </p:cBhvr>
                                      <p:to>
                                        <a:srgbClr val="FF3300"/>
                                      </p:to>
                                    </p:animClr>
                                    <p:set>
                                      <p:cBhvr>
                                        <p:cTn id="7" dur="500" fill="hold"/>
                                        <p:tgtEl>
                                          <p:spTgt spid="52226"/>
                                        </p:tgtEl>
                                        <p:attrNameLst>
                                          <p:attrName>stroke.on</p:attrName>
                                        </p:attrNameLst>
                                      </p:cBhvr>
                                      <p:to>
                                        <p:strVal val="true"/>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2227">
                                            <p:txEl>
                                              <p:pRg st="0" end="0"/>
                                            </p:txEl>
                                          </p:spTgt>
                                        </p:tgtEl>
                                        <p:attrNameLst>
                                          <p:attrName>style.visibility</p:attrName>
                                        </p:attrNameLst>
                                      </p:cBhvr>
                                      <p:to>
                                        <p:strVal val="visible"/>
                                      </p:to>
                                    </p:set>
                                    <p:animEffect transition="in" filter="checkerboard(across)">
                                      <p:cBhvr>
                                        <p:cTn id="12" dur="500"/>
                                        <p:tgtEl>
                                          <p:spTgt spid="52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2227">
                                            <p:txEl>
                                              <p:pRg st="1" end="1"/>
                                            </p:txEl>
                                          </p:spTgt>
                                        </p:tgtEl>
                                        <p:attrNameLst>
                                          <p:attrName>style.visibility</p:attrName>
                                        </p:attrNameLst>
                                      </p:cBhvr>
                                      <p:to>
                                        <p:strVal val="visible"/>
                                      </p:to>
                                    </p:set>
                                    <p:animEffect transition="in" filter="checkerboard(across)">
                                      <p:cBhvr>
                                        <p:cTn id="17" dur="500"/>
                                        <p:tgtEl>
                                          <p:spTgt spid="5222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2227">
                                            <p:txEl>
                                              <p:pRg st="2" end="2"/>
                                            </p:txEl>
                                          </p:spTgt>
                                        </p:tgtEl>
                                        <p:attrNameLst>
                                          <p:attrName>style.visibility</p:attrName>
                                        </p:attrNameLst>
                                      </p:cBhvr>
                                      <p:to>
                                        <p:strVal val="visible"/>
                                      </p:to>
                                    </p:set>
                                    <p:animEffect transition="in" filter="checkerboard(across)">
                                      <p:cBhvr>
                                        <p:cTn id="22" dur="500"/>
                                        <p:tgtEl>
                                          <p:spTgt spid="522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idx="4294967295"/>
          </p:nvPr>
        </p:nvSpPr>
        <p:spPr>
          <a:xfrm>
            <a:off x="611188" y="0"/>
            <a:ext cx="8229600" cy="1143000"/>
          </a:xfrm>
        </p:spPr>
        <p:txBody>
          <a:bodyPr lIns="0" rIns="0" bIns="0"/>
          <a:lstStyle/>
          <a:p>
            <a:pPr algn="ctr" eaLnBrk="1" hangingPunct="1">
              <a:defRPr/>
            </a:pPr>
            <a:r>
              <a:rPr lang="ar-JO" sz="6200" b="0" dirty="0" smtClean="0">
                <a:effectLst>
                  <a:outerShdw blurRad="38100" dist="38100" dir="2700000" algn="tl">
                    <a:srgbClr val="000000"/>
                  </a:outerShdw>
                </a:effectLst>
              </a:rPr>
              <a:t>التغذية المرتدة</a:t>
            </a:r>
            <a:endParaRPr lang="he-IL" sz="6200" b="0" dirty="0" smtClean="0">
              <a:effectLst>
                <a:outerShdw blurRad="38100" dist="38100" dir="2700000" algn="tl">
                  <a:srgbClr val="000000"/>
                </a:outerShdw>
              </a:effectLst>
            </a:endParaRPr>
          </a:p>
        </p:txBody>
      </p:sp>
      <p:sp>
        <p:nvSpPr>
          <p:cNvPr id="7" name="מסגרת משופעת 6"/>
          <p:cNvSpPr>
            <a:spLocks noChangeArrowheads="1"/>
          </p:cNvSpPr>
          <p:nvPr/>
        </p:nvSpPr>
        <p:spPr bwMode="auto">
          <a:xfrm>
            <a:off x="2916238" y="1484313"/>
            <a:ext cx="3095625" cy="1296987"/>
          </a:xfrm>
          <a:prstGeom prst="bevel">
            <a:avLst>
              <a:gd name="adj" fmla="val 12500"/>
            </a:avLst>
          </a:prstGeom>
          <a:solidFill>
            <a:schemeClr val="folHlink"/>
          </a:solidFill>
          <a:ln w="25400" algn="ctr">
            <a:solidFill>
              <a:srgbClr val="FFFF99"/>
            </a:solidFill>
            <a:miter lim="800000"/>
            <a:headEnd/>
            <a:tailEnd/>
          </a:ln>
        </p:spPr>
        <p:txBody>
          <a:bodyPr anchor="ctr"/>
          <a:lstStyle/>
          <a:p>
            <a:pPr>
              <a:defRPr/>
            </a:pPr>
            <a:r>
              <a:rPr lang="ar-JO" sz="3200" b="1" dirty="0" err="1">
                <a:solidFill>
                  <a:srgbClr val="FFFF00"/>
                </a:solidFill>
                <a:effectLst>
                  <a:outerShdw blurRad="38100" dist="38100" dir="2700000" algn="tl">
                    <a:srgbClr val="000000">
                      <a:alpha val="43137"/>
                    </a:srgbClr>
                  </a:outerShdw>
                </a:effectLst>
                <a:latin typeface="Arial"/>
                <a:cs typeface="Arial"/>
              </a:rPr>
              <a:t>مجسات</a:t>
            </a:r>
            <a:r>
              <a:rPr lang="ar-JO" sz="3200" b="1" dirty="0">
                <a:solidFill>
                  <a:srgbClr val="FFFF00"/>
                </a:solidFill>
                <a:effectLst>
                  <a:outerShdw blurRad="38100" dist="38100" dir="2700000" algn="tl">
                    <a:srgbClr val="000000">
                      <a:alpha val="43137"/>
                    </a:srgbClr>
                  </a:outerShdw>
                </a:effectLst>
                <a:latin typeface="Arial"/>
                <a:cs typeface="Arial"/>
              </a:rPr>
              <a:t> حساسة للتغيير</a:t>
            </a:r>
            <a:endParaRPr lang="he-IL" sz="3200" b="1" dirty="0">
              <a:solidFill>
                <a:srgbClr val="FFFF00"/>
              </a:solidFill>
              <a:effectLst>
                <a:outerShdw blurRad="38100" dist="38100" dir="2700000" algn="tl">
                  <a:srgbClr val="000000">
                    <a:alpha val="43137"/>
                  </a:srgbClr>
                </a:outerShdw>
              </a:effectLst>
              <a:latin typeface="Arial"/>
              <a:cs typeface="Arial"/>
            </a:endParaRPr>
          </a:p>
        </p:txBody>
      </p:sp>
      <p:sp>
        <p:nvSpPr>
          <p:cNvPr id="8" name="מסגרת משופעת 7"/>
          <p:cNvSpPr>
            <a:spLocks noChangeArrowheads="1"/>
          </p:cNvSpPr>
          <p:nvPr/>
        </p:nvSpPr>
        <p:spPr bwMode="auto">
          <a:xfrm>
            <a:off x="684213" y="5229225"/>
            <a:ext cx="2303462" cy="1295400"/>
          </a:xfrm>
          <a:prstGeom prst="bevel">
            <a:avLst>
              <a:gd name="adj" fmla="val 12500"/>
            </a:avLst>
          </a:prstGeom>
          <a:solidFill>
            <a:schemeClr val="folHlink"/>
          </a:solidFill>
          <a:ln w="25400" algn="ctr">
            <a:solidFill>
              <a:srgbClr val="FFFF99"/>
            </a:solidFill>
            <a:miter lim="800000"/>
            <a:headEnd/>
            <a:tailEnd/>
          </a:ln>
        </p:spPr>
        <p:txBody>
          <a:bodyPr anchor="ctr"/>
          <a:lstStyle/>
          <a:p>
            <a:pPr>
              <a:defRPr/>
            </a:pPr>
            <a:r>
              <a:rPr lang="ar-JO" sz="3600" b="1" dirty="0">
                <a:solidFill>
                  <a:srgbClr val="FFFF00"/>
                </a:solidFill>
                <a:effectLst>
                  <a:outerShdw blurRad="38100" dist="38100" dir="2700000" algn="tl">
                    <a:srgbClr val="000000">
                      <a:alpha val="43137"/>
                    </a:srgbClr>
                  </a:outerShdw>
                </a:effectLst>
                <a:latin typeface="Arial"/>
                <a:cs typeface="Arial"/>
              </a:rPr>
              <a:t>الأعضاء</a:t>
            </a:r>
            <a:endParaRPr lang="he-IL" sz="3600" b="1" dirty="0">
              <a:solidFill>
                <a:srgbClr val="FFFF00"/>
              </a:solidFill>
              <a:effectLst>
                <a:outerShdw blurRad="38100" dist="38100" dir="2700000" algn="tl">
                  <a:srgbClr val="000000">
                    <a:alpha val="43137"/>
                  </a:srgbClr>
                </a:outerShdw>
              </a:effectLst>
              <a:latin typeface="Arial"/>
              <a:cs typeface="Arial"/>
            </a:endParaRPr>
          </a:p>
        </p:txBody>
      </p:sp>
      <p:sp>
        <p:nvSpPr>
          <p:cNvPr id="9" name="מסגרת משופעת 8"/>
          <p:cNvSpPr>
            <a:spLocks noChangeArrowheads="1"/>
          </p:cNvSpPr>
          <p:nvPr/>
        </p:nvSpPr>
        <p:spPr bwMode="auto">
          <a:xfrm>
            <a:off x="6372225" y="5229225"/>
            <a:ext cx="2303463" cy="1295400"/>
          </a:xfrm>
          <a:prstGeom prst="bevel">
            <a:avLst>
              <a:gd name="adj" fmla="val 12500"/>
            </a:avLst>
          </a:prstGeom>
          <a:solidFill>
            <a:schemeClr val="folHlink"/>
          </a:solidFill>
          <a:ln w="25400" algn="ctr">
            <a:solidFill>
              <a:srgbClr val="FFFF99"/>
            </a:solidFill>
            <a:miter lim="800000"/>
            <a:headEnd/>
            <a:tailEnd/>
          </a:ln>
        </p:spPr>
        <p:txBody>
          <a:bodyPr anchor="ctr"/>
          <a:lstStyle/>
          <a:p>
            <a:pPr>
              <a:defRPr/>
            </a:pPr>
            <a:r>
              <a:rPr lang="ar-JO" sz="3600" b="1" dirty="0">
                <a:solidFill>
                  <a:srgbClr val="FFFF00"/>
                </a:solidFill>
                <a:effectLst>
                  <a:outerShdw blurRad="38100" dist="38100" dir="2700000" algn="tl">
                    <a:srgbClr val="000000">
                      <a:alpha val="43137"/>
                    </a:srgbClr>
                  </a:outerShdw>
                </a:effectLst>
                <a:latin typeface="Arial"/>
                <a:cs typeface="Arial"/>
              </a:rPr>
              <a:t>مركز الرقابة</a:t>
            </a:r>
            <a:endParaRPr lang="he-IL" sz="3600" b="1" dirty="0">
              <a:solidFill>
                <a:srgbClr val="FFFF00"/>
              </a:solidFill>
              <a:effectLst>
                <a:outerShdw blurRad="38100" dist="38100" dir="2700000" algn="tl">
                  <a:srgbClr val="000000">
                    <a:alpha val="43137"/>
                  </a:srgbClr>
                </a:outerShdw>
              </a:effectLst>
              <a:latin typeface="Arial"/>
              <a:cs typeface="Arial"/>
            </a:endParaRPr>
          </a:p>
        </p:txBody>
      </p:sp>
      <p:sp>
        <p:nvSpPr>
          <p:cNvPr id="13" name="חץ ימינה מקווקו 12"/>
          <p:cNvSpPr>
            <a:spLocks noChangeArrowheads="1"/>
          </p:cNvSpPr>
          <p:nvPr/>
        </p:nvSpPr>
        <p:spPr bwMode="auto">
          <a:xfrm rot="2836439">
            <a:off x="5582444" y="3109119"/>
            <a:ext cx="2051050" cy="1296988"/>
          </a:xfrm>
          <a:custGeom>
            <a:avLst/>
            <a:gdLst>
              <a:gd name="T0" fmla="*/ 1605885 w 2051050"/>
              <a:gd name="T1" fmla="*/ 0 h 1296988"/>
              <a:gd name="T2" fmla="*/ 0 w 2051050"/>
              <a:gd name="T3" fmla="*/ 648494 h 1296988"/>
              <a:gd name="T4" fmla="*/ 1605885 w 2051050"/>
              <a:gd name="T5" fmla="*/ 1296988 h 1296988"/>
              <a:gd name="T6" fmla="*/ 2051050 w 2051050"/>
              <a:gd name="T7" fmla="*/ 648494 h 1296988"/>
              <a:gd name="T8" fmla="*/ 17694720 60000 65536"/>
              <a:gd name="T9" fmla="*/ 11796480 60000 65536"/>
              <a:gd name="T10" fmla="*/ 5898240 60000 65536"/>
              <a:gd name="T11" fmla="*/ 0 60000 65536"/>
              <a:gd name="T12" fmla="*/ 202654 w 2051050"/>
              <a:gd name="T13" fmla="*/ 324247 h 1296988"/>
              <a:gd name="T14" fmla="*/ 1828467 w 2051050"/>
              <a:gd name="T15" fmla="*/ 972741 h 1296988"/>
            </a:gdLst>
            <a:ahLst/>
            <a:cxnLst>
              <a:cxn ang="T8">
                <a:pos x="T0" y="T1"/>
              </a:cxn>
              <a:cxn ang="T9">
                <a:pos x="T2" y="T3"/>
              </a:cxn>
              <a:cxn ang="T10">
                <a:pos x="T4" y="T5"/>
              </a:cxn>
              <a:cxn ang="T11">
                <a:pos x="T6" y="T7"/>
              </a:cxn>
            </a:cxnLst>
            <a:rect l="T12" t="T13" r="T14" b="T15"/>
            <a:pathLst>
              <a:path w="2051050" h="1296988">
                <a:moveTo>
                  <a:pt x="0" y="324247"/>
                </a:moveTo>
                <a:lnTo>
                  <a:pt x="40531" y="324247"/>
                </a:lnTo>
                <a:lnTo>
                  <a:pt x="40531" y="972741"/>
                </a:lnTo>
                <a:lnTo>
                  <a:pt x="0" y="972741"/>
                </a:lnTo>
                <a:close/>
                <a:moveTo>
                  <a:pt x="81062" y="324247"/>
                </a:moveTo>
                <a:lnTo>
                  <a:pt x="162124" y="324247"/>
                </a:lnTo>
                <a:lnTo>
                  <a:pt x="162124" y="972741"/>
                </a:lnTo>
                <a:lnTo>
                  <a:pt x="81062" y="972741"/>
                </a:lnTo>
                <a:close/>
                <a:moveTo>
                  <a:pt x="202654" y="324247"/>
                </a:moveTo>
                <a:lnTo>
                  <a:pt x="1605885" y="324247"/>
                </a:lnTo>
                <a:lnTo>
                  <a:pt x="1605885" y="0"/>
                </a:lnTo>
                <a:lnTo>
                  <a:pt x="2051050" y="648494"/>
                </a:lnTo>
                <a:lnTo>
                  <a:pt x="1605885" y="1296988"/>
                </a:lnTo>
                <a:lnTo>
                  <a:pt x="1605885" y="972741"/>
                </a:lnTo>
                <a:lnTo>
                  <a:pt x="202654" y="972741"/>
                </a:lnTo>
                <a:close/>
              </a:path>
            </a:pathLst>
          </a:custGeom>
          <a:solidFill>
            <a:schemeClr val="folHlink"/>
          </a:solidFill>
          <a:ln w="25400" algn="ctr">
            <a:solidFill>
              <a:srgbClr val="FFFF99"/>
            </a:solidFill>
            <a:miter lim="800000"/>
            <a:headEnd/>
            <a:tailEnd/>
          </a:ln>
        </p:spPr>
        <p:txBody>
          <a:bodyPr anchor="ctr"/>
          <a:lstStyle/>
          <a:p>
            <a:pPr>
              <a:defRPr/>
            </a:pPr>
            <a:r>
              <a:rPr lang="ar-JO" sz="3600" b="1" dirty="0">
                <a:solidFill>
                  <a:srgbClr val="FFFF00"/>
                </a:solidFill>
                <a:effectLst>
                  <a:outerShdw blurRad="38100" dist="38100" dir="2700000" algn="tl">
                    <a:srgbClr val="000000">
                      <a:alpha val="43137"/>
                    </a:srgbClr>
                  </a:outerShdw>
                </a:effectLst>
                <a:latin typeface="Arial"/>
                <a:cs typeface="Arial"/>
              </a:rPr>
              <a:t>تحفيز</a:t>
            </a:r>
            <a:endParaRPr lang="he-IL" sz="3600" b="1" dirty="0">
              <a:solidFill>
                <a:srgbClr val="FFFF00"/>
              </a:solidFill>
              <a:effectLst>
                <a:outerShdw blurRad="38100" dist="38100" dir="2700000" algn="tl">
                  <a:srgbClr val="000000">
                    <a:alpha val="43137"/>
                  </a:srgbClr>
                </a:outerShdw>
              </a:effectLst>
              <a:latin typeface="Arial"/>
              <a:cs typeface="Arial"/>
            </a:endParaRPr>
          </a:p>
        </p:txBody>
      </p:sp>
      <p:sp>
        <p:nvSpPr>
          <p:cNvPr id="16" name="חץ ימינה מקווקו 15"/>
          <p:cNvSpPr>
            <a:spLocks noChangeArrowheads="1"/>
          </p:cNvSpPr>
          <p:nvPr/>
        </p:nvSpPr>
        <p:spPr bwMode="auto">
          <a:xfrm rot="-3675556">
            <a:off x="1295400" y="3271838"/>
            <a:ext cx="2051050" cy="1295400"/>
          </a:xfrm>
          <a:custGeom>
            <a:avLst/>
            <a:gdLst>
              <a:gd name="T0" fmla="*/ 1606430 w 2051050"/>
              <a:gd name="T1" fmla="*/ 0 h 1295400"/>
              <a:gd name="T2" fmla="*/ 0 w 2051050"/>
              <a:gd name="T3" fmla="*/ 647700 h 1295400"/>
              <a:gd name="T4" fmla="*/ 1606430 w 2051050"/>
              <a:gd name="T5" fmla="*/ 1295400 h 1295400"/>
              <a:gd name="T6" fmla="*/ 2051050 w 2051050"/>
              <a:gd name="T7" fmla="*/ 647700 h 1295400"/>
              <a:gd name="T8" fmla="*/ 17694720 60000 65536"/>
              <a:gd name="T9" fmla="*/ 11796480 60000 65536"/>
              <a:gd name="T10" fmla="*/ 5898240 60000 65536"/>
              <a:gd name="T11" fmla="*/ 0 60000 65536"/>
              <a:gd name="T12" fmla="*/ 202406 w 2051050"/>
              <a:gd name="T13" fmla="*/ 323850 h 1295400"/>
              <a:gd name="T14" fmla="*/ 1828740 w 2051050"/>
              <a:gd name="T15" fmla="*/ 971550 h 1295400"/>
            </a:gdLst>
            <a:ahLst/>
            <a:cxnLst>
              <a:cxn ang="T8">
                <a:pos x="T0" y="T1"/>
              </a:cxn>
              <a:cxn ang="T9">
                <a:pos x="T2" y="T3"/>
              </a:cxn>
              <a:cxn ang="T10">
                <a:pos x="T4" y="T5"/>
              </a:cxn>
              <a:cxn ang="T11">
                <a:pos x="T6" y="T7"/>
              </a:cxn>
            </a:cxnLst>
            <a:rect l="T12" t="T13" r="T14" b="T15"/>
            <a:pathLst>
              <a:path w="2051050" h="1295400">
                <a:moveTo>
                  <a:pt x="0" y="323850"/>
                </a:moveTo>
                <a:lnTo>
                  <a:pt x="40481" y="323850"/>
                </a:lnTo>
                <a:lnTo>
                  <a:pt x="40481" y="971550"/>
                </a:lnTo>
                <a:lnTo>
                  <a:pt x="0" y="971550"/>
                </a:lnTo>
                <a:close/>
                <a:moveTo>
                  <a:pt x="80963" y="323850"/>
                </a:moveTo>
                <a:lnTo>
                  <a:pt x="161925" y="323850"/>
                </a:lnTo>
                <a:lnTo>
                  <a:pt x="161925" y="971550"/>
                </a:lnTo>
                <a:lnTo>
                  <a:pt x="80963" y="971550"/>
                </a:lnTo>
                <a:close/>
                <a:moveTo>
                  <a:pt x="202406" y="323850"/>
                </a:moveTo>
                <a:lnTo>
                  <a:pt x="1606430" y="323850"/>
                </a:lnTo>
                <a:lnTo>
                  <a:pt x="1606430" y="0"/>
                </a:lnTo>
                <a:lnTo>
                  <a:pt x="2051050" y="647700"/>
                </a:lnTo>
                <a:lnTo>
                  <a:pt x="1606430" y="1295400"/>
                </a:lnTo>
                <a:lnTo>
                  <a:pt x="1606430" y="971550"/>
                </a:lnTo>
                <a:lnTo>
                  <a:pt x="202406" y="971550"/>
                </a:lnTo>
                <a:close/>
              </a:path>
            </a:pathLst>
          </a:custGeom>
          <a:solidFill>
            <a:schemeClr val="folHlink"/>
          </a:solidFill>
          <a:ln w="25400" algn="ctr">
            <a:solidFill>
              <a:srgbClr val="FFFF99"/>
            </a:solidFill>
            <a:miter lim="800000"/>
            <a:headEnd/>
            <a:tailEnd/>
          </a:ln>
        </p:spPr>
        <p:txBody>
          <a:bodyPr anchor="ctr"/>
          <a:lstStyle/>
          <a:p>
            <a:pPr>
              <a:defRPr/>
            </a:pPr>
            <a:r>
              <a:rPr lang="ar-JO" sz="3600" b="1" dirty="0">
                <a:solidFill>
                  <a:srgbClr val="FFFF00"/>
                </a:solidFill>
                <a:effectLst>
                  <a:outerShdw blurRad="38100" dist="38100" dir="2700000" algn="tl">
                    <a:srgbClr val="000000">
                      <a:alpha val="43137"/>
                    </a:srgbClr>
                  </a:outerShdw>
                </a:effectLst>
                <a:latin typeface="Arial"/>
                <a:cs typeface="Arial"/>
              </a:rPr>
              <a:t>تصليح</a:t>
            </a:r>
            <a:endParaRPr lang="he-IL" sz="3600" b="1" dirty="0">
              <a:solidFill>
                <a:srgbClr val="FFFF00"/>
              </a:solidFill>
              <a:effectLst>
                <a:outerShdw blurRad="38100" dist="38100" dir="2700000" algn="tl">
                  <a:srgbClr val="000000">
                    <a:alpha val="43137"/>
                  </a:srgbClr>
                </a:outerShdw>
              </a:effectLst>
              <a:latin typeface="Arial"/>
              <a:cs typeface="Arial"/>
            </a:endParaRPr>
          </a:p>
        </p:txBody>
      </p:sp>
      <p:sp>
        <p:nvSpPr>
          <p:cNvPr id="18" name="חץ שמאלה 17"/>
          <p:cNvSpPr>
            <a:spLocks noChangeArrowheads="1"/>
          </p:cNvSpPr>
          <p:nvPr/>
        </p:nvSpPr>
        <p:spPr bwMode="auto">
          <a:xfrm>
            <a:off x="3563938" y="5300663"/>
            <a:ext cx="2160587" cy="1441450"/>
          </a:xfrm>
          <a:prstGeom prst="leftArrow">
            <a:avLst>
              <a:gd name="adj1" fmla="val 50000"/>
              <a:gd name="adj2" fmla="val 49998"/>
            </a:avLst>
          </a:prstGeom>
          <a:solidFill>
            <a:schemeClr val="folHlink"/>
          </a:solidFill>
          <a:ln w="25400" algn="ctr">
            <a:solidFill>
              <a:srgbClr val="FFFF99"/>
            </a:solidFill>
            <a:miter lim="800000"/>
            <a:headEnd/>
            <a:tailEnd/>
          </a:ln>
        </p:spPr>
        <p:txBody>
          <a:bodyPr anchor="ctr"/>
          <a:lstStyle/>
          <a:p>
            <a:pPr>
              <a:defRPr/>
            </a:pPr>
            <a:r>
              <a:rPr lang="ar-JO" sz="4000" b="1" dirty="0">
                <a:solidFill>
                  <a:srgbClr val="FFFF00"/>
                </a:solidFill>
                <a:effectLst>
                  <a:outerShdw blurRad="38100" dist="38100" dir="2700000" algn="tl">
                    <a:srgbClr val="000000">
                      <a:alpha val="43137"/>
                    </a:srgbClr>
                  </a:outerShdw>
                </a:effectLst>
                <a:latin typeface="Arial"/>
                <a:cs typeface="Arial"/>
              </a:rPr>
              <a:t>أمر</a:t>
            </a:r>
            <a:endParaRPr lang="he-IL" sz="4000" b="1" dirty="0">
              <a:solidFill>
                <a:srgbClr val="FFFF00"/>
              </a:solidFill>
              <a:effectLst>
                <a:outerShdw blurRad="38100" dist="38100" dir="2700000" algn="tl">
                  <a:srgbClr val="000000">
                    <a:alpha val="43137"/>
                  </a:srgbClr>
                </a:outerShdw>
              </a:effectLst>
              <a:latin typeface="Arial"/>
              <a:cs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a:spLocks noGrp="1"/>
          </p:cNvSpPr>
          <p:nvPr>
            <p:ph type="title" idx="4294967295"/>
          </p:nvPr>
        </p:nvSpPr>
        <p:spPr>
          <a:xfrm>
            <a:off x="539750" y="485775"/>
            <a:ext cx="7056438" cy="1143000"/>
          </a:xfrm>
        </p:spPr>
        <p:txBody>
          <a:bodyPr lIns="0" rIns="0" bIns="0"/>
          <a:lstStyle/>
          <a:p>
            <a:pPr algn="ctr" eaLnBrk="1" hangingPunct="1">
              <a:defRPr/>
            </a:pPr>
            <a:r>
              <a:rPr lang="ar-JO" sz="4200" b="0" dirty="0" smtClean="0">
                <a:effectLst>
                  <a:outerShdw blurRad="38100" dist="38100" dir="2700000" algn="tl">
                    <a:srgbClr val="000000"/>
                  </a:outerShdw>
                </a:effectLst>
              </a:rPr>
              <a:t>اي تحفيزات داخلية يتم استيعابها في اجسامكم؟</a:t>
            </a:r>
            <a:endParaRPr lang="he-IL" sz="4200" b="0" dirty="0" smtClean="0">
              <a:effectLst>
                <a:outerShdw blurRad="38100" dist="38100" dir="2700000" algn="tl">
                  <a:srgbClr val="000000"/>
                </a:outerShdw>
              </a:effectLst>
            </a:endParaRPr>
          </a:p>
        </p:txBody>
      </p:sp>
      <p:pic>
        <p:nvPicPr>
          <p:cNvPr id="21507" name="Picture 2" descr="http://www.clarian.org/ADAM/doc/graphics/images/en/9124.jpg"/>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323850" y="1700213"/>
            <a:ext cx="3162300" cy="1733550"/>
          </a:xfrm>
          <a:prstGeom prst="rect">
            <a:avLst/>
          </a:prstGeom>
          <a:noFill/>
          <a:ln w="9525">
            <a:noFill/>
            <a:miter lim="800000"/>
            <a:headEnd/>
            <a:tailEnd/>
          </a:ln>
        </p:spPr>
      </p:pic>
      <p:pic>
        <p:nvPicPr>
          <p:cNvPr id="21508" name="Picture 4" descr="http://www.hadassah.org.il/NR/rdonlyres/1FAB9DB4-7AEC-44D4-8819-D4028E8BFA2D/13402/%D7%99%D7%9C%D7%93%D7%A2%D7%9D%D7%9E%D7%93%D7%97%D7%95%D7%9D.bmp"/>
          <p:cNvPicPr>
            <a:picLocks noChangeAspect="1" noChangeArrowheads="1"/>
          </p:cNvPicPr>
          <p:nvPr/>
        </p:nvPicPr>
        <p:blipFill>
          <a:blip r:embed="rId4" cstate="screen"/>
          <a:srcRect/>
          <a:stretch>
            <a:fillRect/>
          </a:stretch>
        </p:blipFill>
        <p:spPr bwMode="auto">
          <a:xfrm>
            <a:off x="323850" y="4365625"/>
            <a:ext cx="3587750" cy="2216150"/>
          </a:xfrm>
          <a:prstGeom prst="rect">
            <a:avLst/>
          </a:prstGeom>
          <a:noFill/>
          <a:ln w="9525">
            <a:noFill/>
            <a:miter lim="800000"/>
            <a:headEnd/>
            <a:tailEnd/>
          </a:ln>
        </p:spPr>
      </p:pic>
      <p:pic>
        <p:nvPicPr>
          <p:cNvPr id="21509" name="Picture 2" descr="http://www.hhs.ph.biu.ac.il/library/56.gif"/>
          <p:cNvPicPr>
            <a:picLocks noChangeAspect="1" noChangeArrowheads="1"/>
          </p:cNvPicPr>
          <p:nvPr/>
        </p:nvPicPr>
        <p:blipFill>
          <a:blip r:embed="rId5" cstate="screen"/>
          <a:srcRect/>
          <a:stretch>
            <a:fillRect/>
          </a:stretch>
        </p:blipFill>
        <p:spPr bwMode="auto">
          <a:xfrm>
            <a:off x="5003800" y="2951163"/>
            <a:ext cx="3097213" cy="3862387"/>
          </a:xfrm>
          <a:prstGeom prst="rect">
            <a:avLst/>
          </a:prstGeom>
          <a:noFill/>
          <a:ln w="9525">
            <a:noFill/>
            <a:miter lim="800000"/>
            <a:headEnd/>
            <a:tailEnd/>
          </a:ln>
        </p:spPr>
      </p:pic>
      <p:sp>
        <p:nvSpPr>
          <p:cNvPr id="21510" name="TextBox 7"/>
          <p:cNvSpPr txBox="1">
            <a:spLocks noChangeArrowheads="1"/>
          </p:cNvSpPr>
          <p:nvPr/>
        </p:nvSpPr>
        <p:spPr bwMode="auto">
          <a:xfrm>
            <a:off x="6084888" y="2565400"/>
            <a:ext cx="2663825" cy="369888"/>
          </a:xfrm>
          <a:prstGeom prst="rect">
            <a:avLst/>
          </a:prstGeom>
          <a:noFill/>
          <a:ln w="9525">
            <a:noFill/>
            <a:miter lim="800000"/>
            <a:headEnd/>
            <a:tailEnd/>
          </a:ln>
        </p:spPr>
        <p:txBody>
          <a:bodyPr>
            <a:spAutoFit/>
          </a:bodyPr>
          <a:lstStyle/>
          <a:p>
            <a:pPr algn="r"/>
            <a:r>
              <a:rPr lang="ar-JO" b="1">
                <a:solidFill>
                  <a:srgbClr val="FFFFFF"/>
                </a:solidFill>
              </a:rPr>
              <a:t>تركيز السكر في الدم</a:t>
            </a:r>
            <a:endParaRPr lang="he-IL" b="1">
              <a:solidFill>
                <a:srgbClr val="FFFFFF"/>
              </a:solidFill>
            </a:endParaRPr>
          </a:p>
        </p:txBody>
      </p:sp>
      <p:sp>
        <p:nvSpPr>
          <p:cNvPr id="21511" name="TextBox 8"/>
          <p:cNvSpPr txBox="1">
            <a:spLocks noChangeArrowheads="1"/>
          </p:cNvSpPr>
          <p:nvPr/>
        </p:nvSpPr>
        <p:spPr bwMode="auto">
          <a:xfrm>
            <a:off x="1403350" y="4508500"/>
            <a:ext cx="2447925" cy="369888"/>
          </a:xfrm>
          <a:prstGeom prst="rect">
            <a:avLst/>
          </a:prstGeom>
          <a:noFill/>
          <a:ln w="9525">
            <a:noFill/>
            <a:miter lim="800000"/>
            <a:headEnd/>
            <a:tailEnd/>
          </a:ln>
        </p:spPr>
        <p:txBody>
          <a:bodyPr>
            <a:spAutoFit/>
          </a:bodyPr>
          <a:lstStyle/>
          <a:p>
            <a:pPr algn="r"/>
            <a:r>
              <a:rPr lang="he-IL" b="1">
                <a:solidFill>
                  <a:srgbClr val="FFFFFF"/>
                </a:solidFill>
              </a:rPr>
              <a:t>טמפרטורת הגוף</a:t>
            </a:r>
          </a:p>
        </p:txBody>
      </p:sp>
      <p:sp>
        <p:nvSpPr>
          <p:cNvPr id="21512" name="TextBox 9"/>
          <p:cNvSpPr txBox="1">
            <a:spLocks noChangeArrowheads="1"/>
          </p:cNvSpPr>
          <p:nvPr/>
        </p:nvSpPr>
        <p:spPr bwMode="auto">
          <a:xfrm>
            <a:off x="971550" y="2924175"/>
            <a:ext cx="2447925" cy="369888"/>
          </a:xfrm>
          <a:prstGeom prst="rect">
            <a:avLst/>
          </a:prstGeom>
          <a:noFill/>
          <a:ln w="9525">
            <a:noFill/>
            <a:miter lim="800000"/>
            <a:headEnd/>
            <a:tailEnd/>
          </a:ln>
        </p:spPr>
        <p:txBody>
          <a:bodyPr>
            <a:spAutoFit/>
          </a:bodyPr>
          <a:lstStyle/>
          <a:p>
            <a:pPr algn="r"/>
            <a:r>
              <a:rPr lang="ar-JO" b="1">
                <a:solidFill>
                  <a:srgbClr val="FFFFFF"/>
                </a:solidFill>
              </a:rPr>
              <a:t>ضغط الدم</a:t>
            </a:r>
            <a:endParaRPr lang="he-IL" b="1">
              <a:solidFill>
                <a:srgbClr val="FFFFFF"/>
              </a:solidFill>
            </a:endParaRPr>
          </a:p>
        </p:txBody>
      </p:sp>
      <p:sp>
        <p:nvSpPr>
          <p:cNvPr id="9" name="TextBox 8"/>
          <p:cNvSpPr txBox="1"/>
          <p:nvPr/>
        </p:nvSpPr>
        <p:spPr>
          <a:xfrm>
            <a:off x="4572000" y="1628775"/>
            <a:ext cx="4176713" cy="584200"/>
          </a:xfrm>
          <a:prstGeom prst="rect">
            <a:avLst/>
          </a:prstGeom>
          <a:noFill/>
        </p:spPr>
        <p:txBody>
          <a:bodyPr rtlCol="1">
            <a:spAutoFit/>
          </a:bodyPr>
          <a:lstStyle/>
          <a:p>
            <a:pPr algn="r">
              <a:defRPr/>
            </a:pPr>
            <a:r>
              <a:rPr lang="ar-JO" sz="3200" b="1" dirty="0">
                <a:solidFill>
                  <a:srgbClr val="CCCCFF">
                    <a:lumMod val="20000"/>
                    <a:lumOff val="80000"/>
                  </a:srgbClr>
                </a:solidFill>
                <a:effectLst>
                  <a:outerShdw blurRad="38100" dist="38100" dir="2700000" algn="tl">
                    <a:srgbClr val="000000">
                      <a:alpha val="43137"/>
                    </a:srgbClr>
                  </a:outerShdw>
                </a:effectLst>
              </a:rPr>
              <a:t>أمثلة:</a:t>
            </a:r>
            <a:endParaRPr lang="he-IL" sz="3200" b="1" dirty="0">
              <a:solidFill>
                <a:srgbClr val="CCCCFF">
                  <a:lumMod val="20000"/>
                  <a:lumOff val="80000"/>
                </a:srgb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4294967295"/>
          </p:nvPr>
        </p:nvSpPr>
        <p:spPr>
          <a:xfrm>
            <a:off x="323850" y="1484313"/>
            <a:ext cx="8229600" cy="1800225"/>
          </a:xfrm>
          <a:extLst>
            <a:ext uri="{909E8E84-426E-40DD-AFC4-6F175D3DCCD1}">
              <a14:hiddenFill xmlns="" xmlns:a14="http://schemas.microsoft.com/office/drawing/2010/main">
                <a:solidFill>
                  <a:srgbClr val="CC99FF"/>
                </a:solidFill>
              </a14:hiddenFill>
            </a:ext>
          </a:extLst>
        </p:spPr>
        <p:txBody>
          <a:bodyPr/>
          <a:lstStyle/>
          <a:p>
            <a:pPr marL="273050" indent="-273050" algn="ctr" eaLnBrk="1" hangingPunct="1">
              <a:buFont typeface="Wingdings" pitchFamily="2" charset="2"/>
              <a:buNone/>
              <a:defRPr/>
            </a:pPr>
            <a:r>
              <a:rPr lang="ar-JO" sz="3200" b="1" dirty="0" smtClean="0">
                <a:solidFill>
                  <a:srgbClr val="66FF99"/>
                </a:solidFill>
                <a:effectLst>
                  <a:outerShdw blurRad="38100" dist="38100" dir="2700000" algn="tl">
                    <a:srgbClr val="000000"/>
                  </a:outerShdw>
                </a:effectLst>
              </a:rPr>
              <a:t>الحواس والخلايا الحسية تستوعب من البيئة الخارجية والداخلية</a:t>
            </a:r>
            <a:endParaRPr lang="he-IL" sz="3200" b="1" dirty="0" smtClean="0">
              <a:solidFill>
                <a:srgbClr val="66FF99"/>
              </a:solidFill>
              <a:effectLst>
                <a:outerShdw blurRad="38100" dist="38100" dir="2700000" algn="tl">
                  <a:srgbClr val="000000"/>
                </a:outerShdw>
              </a:effectLst>
            </a:endParaRPr>
          </a:p>
        </p:txBody>
      </p:sp>
      <p:sp>
        <p:nvSpPr>
          <p:cNvPr id="4" name="מציין מיקום תוכן 2"/>
          <p:cNvSpPr txBox="1">
            <a:spLocks/>
          </p:cNvSpPr>
          <p:nvPr/>
        </p:nvSpPr>
        <p:spPr bwMode="auto">
          <a:xfrm>
            <a:off x="468313" y="3716338"/>
            <a:ext cx="8229600" cy="1225550"/>
          </a:xfrm>
          <a:prstGeom prst="rect">
            <a:avLst/>
          </a:prstGeom>
          <a:noFill/>
          <a:ln>
            <a:noFill/>
          </a:ln>
          <a:extLst>
            <a:ext uri="{909E8E84-426E-40DD-AFC4-6F175D3DCCD1}">
              <a14:hiddenFill xmlns="" xmlns:a14="http://schemas.microsoft.com/office/drawing/2010/main">
                <a:solidFill>
                  <a:srgbClr val="CC99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273050" indent="-273050"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lgn="ctr">
              <a:spcBef>
                <a:spcPct val="20000"/>
              </a:spcBef>
              <a:buClr>
                <a:srgbClr val="0BD0D9"/>
              </a:buClr>
              <a:buSzPct val="95000"/>
              <a:buFont typeface="Wingdings 2" pitchFamily="18" charset="2"/>
              <a:buNone/>
              <a:defRPr/>
            </a:pPr>
            <a:r>
              <a:rPr lang="ar-JO" sz="3200" b="1" dirty="0" smtClean="0">
                <a:solidFill>
                  <a:srgbClr val="66FF99"/>
                </a:solidFill>
                <a:effectLst>
                  <a:outerShdw blurRad="38100" dist="38100" dir="2700000" algn="tl">
                    <a:srgbClr val="000000"/>
                  </a:outerShdw>
                </a:effectLst>
                <a:latin typeface="Constantia" pitchFamily="18" charset="0"/>
                <a:cs typeface="David" pitchFamily="34" charset="-79"/>
              </a:rPr>
              <a:t>تنتقل المعلومات لجهاز الأعصاب</a:t>
            </a:r>
            <a:endParaRPr lang="he-IL" sz="3200" b="1" dirty="0" smtClean="0">
              <a:solidFill>
                <a:srgbClr val="66FF99"/>
              </a:solidFill>
              <a:effectLst>
                <a:outerShdw blurRad="38100" dist="38100" dir="2700000" algn="tl">
                  <a:srgbClr val="000000"/>
                </a:outerShdw>
              </a:effectLst>
              <a:latin typeface="Constantia" pitchFamily="18" charset="0"/>
              <a:cs typeface="David" pitchFamily="34" charset="-79"/>
            </a:endParaRPr>
          </a:p>
        </p:txBody>
      </p:sp>
      <p:sp>
        <p:nvSpPr>
          <p:cNvPr id="6" name="מציין מיקום תוכן 2"/>
          <p:cNvSpPr txBox="1">
            <a:spLocks/>
          </p:cNvSpPr>
          <p:nvPr/>
        </p:nvSpPr>
        <p:spPr bwMode="auto">
          <a:xfrm>
            <a:off x="0" y="5300663"/>
            <a:ext cx="9144000" cy="1223962"/>
          </a:xfrm>
          <a:prstGeom prst="rect">
            <a:avLst/>
          </a:prstGeom>
          <a:noFill/>
          <a:ln>
            <a:noFill/>
          </a:ln>
          <a:extLst>
            <a:ext uri="{909E8E84-426E-40DD-AFC4-6F175D3DCCD1}">
              <a14:hiddenFill xmlns="" xmlns:a14="http://schemas.microsoft.com/office/drawing/2010/main">
                <a:solidFill>
                  <a:srgbClr val="CC99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273050" indent="-273050" algn="r" rtl="1">
              <a:defRPr>
                <a:solidFill>
                  <a:schemeClr val="tx1"/>
                </a:solidFill>
                <a:latin typeface="Arial" pitchFamily="34" charset="0"/>
                <a:cs typeface="Arial" pitchFamily="34" charset="0"/>
              </a:defRPr>
            </a:lvl1pPr>
            <a:lvl2pPr marL="742950" indent="-285750" algn="r" rtl="1">
              <a:defRPr>
                <a:solidFill>
                  <a:schemeClr val="tx1"/>
                </a:solidFill>
                <a:latin typeface="Arial" pitchFamily="34" charset="0"/>
                <a:cs typeface="Arial" pitchFamily="34" charset="0"/>
              </a:defRPr>
            </a:lvl2pPr>
            <a:lvl3pPr marL="1143000" indent="-228600" algn="r" rtl="1">
              <a:defRPr>
                <a:solidFill>
                  <a:schemeClr val="tx1"/>
                </a:solidFill>
                <a:latin typeface="Arial" pitchFamily="34" charset="0"/>
                <a:cs typeface="Arial" pitchFamily="34" charset="0"/>
              </a:defRPr>
            </a:lvl3pPr>
            <a:lvl4pPr marL="1600200" indent="-228600" algn="r" rtl="1">
              <a:defRPr>
                <a:solidFill>
                  <a:schemeClr val="tx1"/>
                </a:solidFill>
                <a:latin typeface="Arial" pitchFamily="34" charset="0"/>
                <a:cs typeface="Arial" pitchFamily="34" charset="0"/>
              </a:defRPr>
            </a:lvl4pPr>
            <a:lvl5pPr marL="2057400" indent="-228600" algn="r" rtl="1">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algn="ctr">
              <a:spcBef>
                <a:spcPct val="20000"/>
              </a:spcBef>
              <a:buClr>
                <a:srgbClr val="0BD0D9"/>
              </a:buClr>
              <a:buSzPct val="95000"/>
              <a:buFont typeface="Wingdings 2" pitchFamily="18" charset="2"/>
              <a:buNone/>
              <a:defRPr/>
            </a:pPr>
            <a:r>
              <a:rPr lang="ar-JO" sz="3200" b="1" dirty="0" smtClean="0">
                <a:solidFill>
                  <a:srgbClr val="66FF99"/>
                </a:solidFill>
                <a:effectLst>
                  <a:outerShdw blurRad="38100" dist="38100" dir="2700000" algn="tl">
                    <a:srgbClr val="000000"/>
                  </a:outerShdw>
                </a:effectLst>
                <a:latin typeface="Constantia" pitchFamily="18" charset="0"/>
                <a:cs typeface="David" pitchFamily="34" charset="-79"/>
              </a:rPr>
              <a:t>جهاز الأعصاب يعطي أوامر للعضلات , للغدد حسب التحفيز المستوعب</a:t>
            </a:r>
            <a:endParaRPr lang="he-IL" sz="3200" b="1" dirty="0" smtClean="0">
              <a:solidFill>
                <a:srgbClr val="66FF99"/>
              </a:solidFill>
              <a:effectLst>
                <a:outerShdw blurRad="38100" dist="38100" dir="2700000" algn="tl">
                  <a:srgbClr val="000000"/>
                </a:outerShdw>
              </a:effectLst>
              <a:latin typeface="Constantia" pitchFamily="18" charset="0"/>
              <a:cs typeface="David" pitchFamily="34" charset="-79"/>
            </a:endParaRPr>
          </a:p>
        </p:txBody>
      </p:sp>
      <p:sp>
        <p:nvSpPr>
          <p:cNvPr id="22533" name="חץ למטה 6"/>
          <p:cNvSpPr>
            <a:spLocks noChangeArrowheads="1"/>
          </p:cNvSpPr>
          <p:nvPr/>
        </p:nvSpPr>
        <p:spPr bwMode="auto">
          <a:xfrm>
            <a:off x="4067175" y="2781300"/>
            <a:ext cx="1009650" cy="792163"/>
          </a:xfrm>
          <a:prstGeom prst="downArrow">
            <a:avLst>
              <a:gd name="adj1" fmla="val 50000"/>
              <a:gd name="adj2" fmla="val 50000"/>
            </a:avLst>
          </a:prstGeom>
          <a:noFill/>
          <a:ln w="25400" algn="ctr">
            <a:solidFill>
              <a:srgbClr val="994733"/>
            </a:solidFill>
            <a:miter lim="800000"/>
            <a:headEnd/>
            <a:tailEnd/>
          </a:ln>
        </p:spPr>
        <p:txBody>
          <a:bodyPr anchor="ctr"/>
          <a:lstStyle/>
          <a:p>
            <a:endParaRPr lang="he-IL" sz="3200">
              <a:solidFill>
                <a:srgbClr val="66FF99"/>
              </a:solidFill>
              <a:latin typeface="Constantia" pitchFamily="18" charset="0"/>
              <a:cs typeface="David" pitchFamily="34" charset="-79"/>
            </a:endParaRPr>
          </a:p>
        </p:txBody>
      </p:sp>
      <p:sp>
        <p:nvSpPr>
          <p:cNvPr id="22534" name="חץ למטה 7"/>
          <p:cNvSpPr>
            <a:spLocks noChangeArrowheads="1"/>
          </p:cNvSpPr>
          <p:nvPr/>
        </p:nvSpPr>
        <p:spPr bwMode="auto">
          <a:xfrm>
            <a:off x="4067175" y="4581525"/>
            <a:ext cx="1009650" cy="792163"/>
          </a:xfrm>
          <a:prstGeom prst="downArrow">
            <a:avLst>
              <a:gd name="adj1" fmla="val 50000"/>
              <a:gd name="adj2" fmla="val 50000"/>
            </a:avLst>
          </a:prstGeom>
          <a:noFill/>
          <a:ln w="25400" algn="ctr">
            <a:solidFill>
              <a:srgbClr val="994733"/>
            </a:solidFill>
            <a:miter lim="800000"/>
            <a:headEnd/>
            <a:tailEnd/>
          </a:ln>
        </p:spPr>
        <p:txBody>
          <a:bodyPr anchor="ctr"/>
          <a:lstStyle/>
          <a:p>
            <a:endParaRPr lang="he-IL" sz="3200">
              <a:solidFill>
                <a:srgbClr val="66FF99"/>
              </a:solidFill>
              <a:latin typeface="Constantia" pitchFamily="18" charset="0"/>
              <a:cs typeface="David" pitchFamily="34" charset="-79"/>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מציין מיקום תוכן 3"/>
          <p:cNvGraphicFramePr>
            <a:graphicFrameLocks noGrp="1"/>
          </p:cNvGraphicFramePr>
          <p:nvPr>
            <p:ph idx="4294967295"/>
          </p:nvPr>
        </p:nvGraphicFramePr>
        <p:xfrm>
          <a:off x="2915816" y="485065"/>
          <a:ext cx="7554865" cy="60307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555" name="Picture 4" descr="http://lib.cet.ac.il/storage/items/7600_7699/0000007666/7666_b.jpg"/>
          <p:cNvPicPr>
            <a:picLocks noChangeAspect="1" noChangeArrowheads="1"/>
          </p:cNvPicPr>
          <p:nvPr/>
        </p:nvPicPr>
        <p:blipFill>
          <a:blip r:embed="rId8" cstate="screen"/>
          <a:srcRect/>
          <a:stretch>
            <a:fillRect/>
          </a:stretch>
        </p:blipFill>
        <p:spPr bwMode="auto">
          <a:xfrm>
            <a:off x="250825" y="1196975"/>
            <a:ext cx="3206750" cy="4608513"/>
          </a:xfrm>
          <a:prstGeom prst="rect">
            <a:avLst/>
          </a:prstGeom>
          <a:noFill/>
          <a:ln w="76200" cmpd="tri">
            <a:solidFill>
              <a:schemeClr val="tx1"/>
            </a:solidFill>
            <a:miter lim="800000"/>
            <a:headEnd/>
            <a:tailEnd/>
          </a:ln>
        </p:spPr>
      </p:pic>
      <p:sp>
        <p:nvSpPr>
          <p:cNvPr id="5" name="חץ שמאלה-ימינה 4"/>
          <p:cNvSpPr/>
          <p:nvPr/>
        </p:nvSpPr>
        <p:spPr>
          <a:xfrm>
            <a:off x="5003800" y="2636838"/>
            <a:ext cx="1944688" cy="863600"/>
          </a:xfrm>
          <a:prstGeom prst="leftRightArrow">
            <a:avLst/>
          </a:prstGeom>
          <a:solidFill>
            <a:schemeClr val="accent2">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defRPr/>
            </a:pPr>
            <a:endParaRPr lang="he-IL" sz="2400" b="1" dirty="0">
              <a:solidFill>
                <a:srgbClr val="FF0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835150" y="333375"/>
            <a:ext cx="6048375" cy="1143000"/>
          </a:xfrm>
        </p:spPr>
        <p:txBody>
          <a:bodyPr/>
          <a:lstStyle/>
          <a:p>
            <a:pPr eaLnBrk="1" hangingPunct="1"/>
            <a:r>
              <a:rPr lang="ar-JO" b="0" i="1" smtClean="0"/>
              <a:t>قوس رد الفعل الأنعكاسي- ريفلكس</a:t>
            </a:r>
            <a:endParaRPr lang="en-US" b="0" i="1" smtClean="0"/>
          </a:p>
        </p:txBody>
      </p:sp>
      <p:sp>
        <p:nvSpPr>
          <p:cNvPr id="24579" name="Rectangle 3"/>
          <p:cNvSpPr>
            <a:spLocks noGrp="1" noChangeArrowheads="1"/>
          </p:cNvSpPr>
          <p:nvPr>
            <p:ph type="body" idx="1"/>
          </p:nvPr>
        </p:nvSpPr>
        <p:spPr>
          <a:xfrm>
            <a:off x="0" y="1773238"/>
            <a:ext cx="9144000" cy="5589587"/>
          </a:xfrm>
        </p:spPr>
        <p:txBody>
          <a:bodyPr/>
          <a:lstStyle/>
          <a:p>
            <a:pPr algn="ctr" rtl="1" eaLnBrk="1" hangingPunct="1">
              <a:lnSpc>
                <a:spcPct val="90000"/>
              </a:lnSpc>
              <a:buFont typeface="Wingdings" pitchFamily="2" charset="2"/>
              <a:buNone/>
            </a:pPr>
            <a:r>
              <a:rPr lang="ar-JO" b="1" smtClean="0"/>
              <a:t>ريفلكس- رد فعل الجسم لمحفز خارجي , وهذا يحدث تلقائيا وبسرعة. </a:t>
            </a:r>
          </a:p>
          <a:p>
            <a:pPr algn="ctr" rtl="1" eaLnBrk="1" hangingPunct="1">
              <a:lnSpc>
                <a:spcPct val="90000"/>
              </a:lnSpc>
              <a:buFont typeface="Wingdings" pitchFamily="2" charset="2"/>
              <a:buNone/>
            </a:pPr>
            <a:endParaRPr lang="ar-JO" b="1" smtClean="0"/>
          </a:p>
          <a:p>
            <a:pPr algn="ctr" rtl="1" eaLnBrk="1" hangingPunct="1">
              <a:lnSpc>
                <a:spcPct val="90000"/>
              </a:lnSpc>
              <a:buFont typeface="Wingdings" pitchFamily="2" charset="2"/>
              <a:buNone/>
            </a:pPr>
            <a:r>
              <a:rPr lang="ar-JO" b="1" smtClean="0"/>
              <a:t>أمثلة:</a:t>
            </a:r>
            <a:endParaRPr lang="he-IL" b="1" smtClean="0"/>
          </a:p>
          <a:p>
            <a:pPr algn="ctr" rtl="1" eaLnBrk="1" hangingPunct="1">
              <a:lnSpc>
                <a:spcPct val="90000"/>
              </a:lnSpc>
              <a:buFont typeface="Wingdings" pitchFamily="2" charset="2"/>
              <a:buNone/>
            </a:pPr>
            <a:r>
              <a:rPr lang="he-IL" b="1" smtClean="0"/>
              <a:t> </a:t>
            </a:r>
            <a:r>
              <a:rPr lang="en-US" b="1" smtClean="0"/>
              <a:t>« </a:t>
            </a:r>
            <a:r>
              <a:rPr lang="ar-JO" b="1" smtClean="0"/>
              <a:t>عندما تلمس يدك شئ حار تبتعد بسرعة , ريفلكس هو البتعاد فورا.</a:t>
            </a:r>
            <a:endParaRPr lang="he-IL" b="1" smtClean="0"/>
          </a:p>
          <a:p>
            <a:pPr algn="ctr" rtl="1" eaLnBrk="1" hangingPunct="1">
              <a:lnSpc>
                <a:spcPct val="90000"/>
              </a:lnSpc>
              <a:buFont typeface="Wingdings" pitchFamily="2" charset="2"/>
              <a:buNone/>
            </a:pPr>
            <a:r>
              <a:rPr lang="he-IL" b="1" smtClean="0"/>
              <a:t> </a:t>
            </a:r>
          </a:p>
          <a:p>
            <a:pPr algn="ctr" rtl="1" eaLnBrk="1" hangingPunct="1">
              <a:lnSpc>
                <a:spcPct val="90000"/>
              </a:lnSpc>
              <a:buFont typeface="Wingdings" pitchFamily="2" charset="2"/>
              <a:buNone/>
            </a:pPr>
            <a:r>
              <a:rPr lang="en-US" b="1" smtClean="0"/>
              <a:t>«</a:t>
            </a:r>
            <a:r>
              <a:rPr lang="he-IL" b="1" smtClean="0"/>
              <a:t>  </a:t>
            </a:r>
            <a:r>
              <a:rPr lang="ar-JO" b="1" smtClean="0"/>
              <a:t>عندما تشع الشمس بأعيننا , تغلق العينين مباشرة , ريفلكس هو اغلاق العينين  فورا .</a:t>
            </a:r>
          </a:p>
          <a:p>
            <a:pPr algn="ctr" rtl="1" eaLnBrk="1" hangingPunct="1">
              <a:lnSpc>
                <a:spcPct val="90000"/>
              </a:lnSpc>
              <a:buFont typeface="Wingdings" pitchFamily="2" charset="2"/>
              <a:buNone/>
            </a:pPr>
            <a:endParaRPr lang="he-IL" b="1" smtClean="0"/>
          </a:p>
          <a:p>
            <a:pPr algn="ctr" rtl="1" eaLnBrk="1" hangingPunct="1">
              <a:lnSpc>
                <a:spcPct val="90000"/>
              </a:lnSpc>
              <a:buFont typeface="Wingdings" pitchFamily="2" charset="2"/>
              <a:buNone/>
            </a:pPr>
            <a:r>
              <a:rPr lang="he-IL" b="1" smtClean="0"/>
              <a:t> </a:t>
            </a:r>
            <a:r>
              <a:rPr lang="en-US" b="1" smtClean="0"/>
              <a:t>«</a:t>
            </a:r>
            <a:r>
              <a:rPr lang="he-IL" b="1" smtClean="0"/>
              <a:t> </a:t>
            </a:r>
            <a:r>
              <a:rPr lang="ar-JO" b="1" smtClean="0"/>
              <a:t>عندما ترى طعام لذيذ – تفرز لعاب , ريفلكس – افراز اللعاب</a:t>
            </a:r>
            <a:r>
              <a:rPr lang="he-IL" b="1" smtClean="0"/>
              <a:t/>
            </a:r>
            <a:br>
              <a:rPr lang="he-IL" b="1" smtClean="0"/>
            </a:br>
            <a:endParaRPr lang="en-US" b="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idx="4294967295"/>
          </p:nvPr>
        </p:nvSpPr>
        <p:spPr>
          <a:xfrm>
            <a:off x="539750" y="476250"/>
            <a:ext cx="8229600" cy="1143000"/>
          </a:xfrm>
        </p:spPr>
        <p:txBody>
          <a:bodyPr lIns="0" rIns="0" bIns="0"/>
          <a:lstStyle/>
          <a:p>
            <a:pPr algn="ctr" eaLnBrk="1" hangingPunct="1">
              <a:defRPr/>
            </a:pPr>
            <a:r>
              <a:rPr lang="ar-JO" sz="5000" b="0" i="1" dirty="0" smtClean="0">
                <a:solidFill>
                  <a:srgbClr val="DFE1E7"/>
                </a:solidFill>
                <a:effectLst>
                  <a:outerShdw blurRad="38100" dist="38100" dir="2700000" algn="tl">
                    <a:srgbClr val="000000"/>
                  </a:outerShdw>
                </a:effectLst>
              </a:rPr>
              <a:t>ما هي الخلايا العصبية؟</a:t>
            </a:r>
            <a:endParaRPr lang="he-IL" sz="5000" b="0" i="1" dirty="0" smtClean="0">
              <a:solidFill>
                <a:srgbClr val="DFE1E7"/>
              </a:solidFill>
              <a:effectLst>
                <a:outerShdw blurRad="38100" dist="38100" dir="2700000" algn="tl">
                  <a:srgbClr val="000000"/>
                </a:outerShdw>
              </a:effectLst>
            </a:endParaRPr>
          </a:p>
        </p:txBody>
      </p:sp>
      <p:pic>
        <p:nvPicPr>
          <p:cNvPr id="25603" name="Picture 4" descr="http://www.bcm.edu/cain_foundation/noframes/html/pages/staff/exp1%20neuron%20overlay3d%20laser.jpg"/>
          <p:cNvPicPr>
            <a:picLocks noChangeAspect="1" noChangeArrowheads="1"/>
          </p:cNvPicPr>
          <p:nvPr/>
        </p:nvPicPr>
        <p:blipFill>
          <a:blip r:embed="rId3" cstate="screen"/>
          <a:srcRect/>
          <a:stretch>
            <a:fillRect/>
          </a:stretch>
        </p:blipFill>
        <p:spPr bwMode="auto">
          <a:xfrm>
            <a:off x="6156325" y="2420938"/>
            <a:ext cx="2190750" cy="2897187"/>
          </a:xfrm>
          <a:prstGeom prst="rect">
            <a:avLst/>
          </a:prstGeom>
          <a:noFill/>
          <a:ln w="9525">
            <a:noFill/>
            <a:miter lim="800000"/>
            <a:headEnd/>
            <a:tailEnd/>
          </a:ln>
        </p:spPr>
      </p:pic>
      <p:pic>
        <p:nvPicPr>
          <p:cNvPr id="25604" name="Picture 6" descr="http://www.unomaha.edu/neuroscience/photo-neuron.jpg"/>
          <p:cNvPicPr>
            <a:picLocks noChangeAspect="1" noChangeArrowheads="1"/>
          </p:cNvPicPr>
          <p:nvPr/>
        </p:nvPicPr>
        <p:blipFill>
          <a:blip r:embed="rId4" cstate="screen"/>
          <a:srcRect/>
          <a:stretch>
            <a:fillRect/>
          </a:stretch>
        </p:blipFill>
        <p:spPr bwMode="auto">
          <a:xfrm>
            <a:off x="3706813" y="2420938"/>
            <a:ext cx="2159000" cy="2879725"/>
          </a:xfrm>
          <a:prstGeom prst="rect">
            <a:avLst/>
          </a:prstGeom>
          <a:noFill/>
          <a:ln w="9525">
            <a:noFill/>
            <a:miter lim="800000"/>
            <a:headEnd/>
            <a:tailEnd/>
          </a:ln>
        </p:spPr>
      </p:pic>
      <p:pic>
        <p:nvPicPr>
          <p:cNvPr id="25605" name="Picture 8" descr="http://www.neurosciencemarketing.com/blog/wp-content/photos/neuron_on_cnt_layer.jpg"/>
          <p:cNvPicPr>
            <a:picLocks noChangeAspect="1" noChangeArrowheads="1"/>
          </p:cNvPicPr>
          <p:nvPr/>
        </p:nvPicPr>
        <p:blipFill>
          <a:blip r:embed="rId5" cstate="screen"/>
          <a:srcRect/>
          <a:stretch>
            <a:fillRect/>
          </a:stretch>
        </p:blipFill>
        <p:spPr bwMode="auto">
          <a:xfrm>
            <a:off x="1187450" y="2420938"/>
            <a:ext cx="2159000"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Times New Roman (Arabic)"/>
      </a:majorFont>
      <a:minorFont>
        <a:latin typeface="Arial"/>
        <a:ea typeface=""/>
        <a:cs typeface="Times New Roman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2"/>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Times New Roman (Arabic)"/>
      </a:majorFont>
      <a:minorFont>
        <a:latin typeface="Arial"/>
        <a:ea typeface=""/>
        <a:cs typeface="Times New Roman (Arab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2"/>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Network">
  <a:themeElements>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fontScheme name="Networ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he-IL"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he-IL"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2167</TotalTime>
  <Words>789</Words>
  <Application>Microsoft Office PowerPoint</Application>
  <PresentationFormat>‫הצגה על המסך (4:3)</PresentationFormat>
  <Paragraphs>146</Paragraphs>
  <Slides>33</Slides>
  <Notes>8</Notes>
  <HiddenSlides>0</HiddenSlides>
  <MMClips>0</MMClips>
  <ScaleCrop>false</ScaleCrop>
  <HeadingPairs>
    <vt:vector size="4" baseType="variant">
      <vt:variant>
        <vt:lpstr>ערכת נושא</vt:lpstr>
      </vt:variant>
      <vt:variant>
        <vt:i4>3</vt:i4>
      </vt:variant>
      <vt:variant>
        <vt:lpstr>כותרות שקופיות</vt:lpstr>
      </vt:variant>
      <vt:variant>
        <vt:i4>33</vt:i4>
      </vt:variant>
    </vt:vector>
  </HeadingPairs>
  <TitlesOfParts>
    <vt:vector size="36" baseType="lpstr">
      <vt:lpstr>Capsules</vt:lpstr>
      <vt:lpstr>تصميم افتراضي</vt:lpstr>
      <vt:lpstr>Network</vt:lpstr>
      <vt:lpstr>     جهاز الأعصاب - جهاز رقابة  تنظيم وتنسيق</vt:lpstr>
      <vt:lpstr>שקופית 2</vt:lpstr>
      <vt:lpstr> جهاز الأعصاب  استيعاب محفزات من البيئة الخارجية  (بواسطة الحواس ) ومحفزات داخلية , تنتقل هذه المحفزات الى الدماغ , يتم تفسيرها والرد عليها الى الأعضاء الداخلية أو الخارجية.  </vt:lpstr>
      <vt:lpstr>التغذية المرتدة</vt:lpstr>
      <vt:lpstr>اي تحفيزات داخلية يتم استيعابها في اجسامكم؟</vt:lpstr>
      <vt:lpstr>שקופית 6</vt:lpstr>
      <vt:lpstr>שקופית 7</vt:lpstr>
      <vt:lpstr>قوس رد الفعل الأنعكاسي- ريفلكس</vt:lpstr>
      <vt:lpstr>ما هي الخلايا العصبية؟</vt:lpstr>
      <vt:lpstr>שקופית 10</vt:lpstr>
      <vt:lpstr>انواع النويرونات</vt:lpstr>
      <vt:lpstr>لجميع الخلايا العصبية نفس المبنى</vt:lpstr>
      <vt:lpstr>سينابسا</vt:lpstr>
      <vt:lpstr>שקופית 14</vt:lpstr>
      <vt:lpstr>التلاؤم بين المبنى والوظيفة </vt:lpstr>
      <vt:lpstr>تركيب جهاز الاعصاب</vt:lpstr>
      <vt:lpstr>שקופית 17</vt:lpstr>
      <vt:lpstr>عمل اجزاء النويرون</vt:lpstr>
      <vt:lpstr>تمرير المعلومات عبر الاعصاب</vt:lpstr>
      <vt:lpstr>שקופית 20</vt:lpstr>
      <vt:lpstr>שקופית 21</vt:lpstr>
      <vt:lpstr>שקופית 22</vt:lpstr>
      <vt:lpstr>שקופית 23</vt:lpstr>
      <vt:lpstr>שקופית 24</vt:lpstr>
      <vt:lpstr>שקופית 25</vt:lpstr>
      <vt:lpstr>שקופית 26</vt:lpstr>
      <vt:lpstr>انتقال المعلومات يكون بوسيلتين:  كيميائية و كهربائية</vt:lpstr>
      <vt:lpstr>שקופית 28</vt:lpstr>
      <vt:lpstr>ماذا يحدث في الفسحة السينابسية؟</vt:lpstr>
      <vt:lpstr>שקופית 30</vt:lpstr>
      <vt:lpstr>ماذا يحدث في الفسحة السينابسية؟</vt:lpstr>
      <vt:lpstr>שקופית 32</vt:lpstr>
      <vt:lpstr>تفريغ المستقبلات من الناقلات العصبية</vt:lpstr>
    </vt:vector>
  </TitlesOfParts>
  <Company>Rabi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Rabi</dc:creator>
  <cp:lastModifiedBy>owner</cp:lastModifiedBy>
  <cp:revision>43</cp:revision>
  <dcterms:created xsi:type="dcterms:W3CDTF">2005-02-22T16:54:28Z</dcterms:created>
  <dcterms:modified xsi:type="dcterms:W3CDTF">2014-12-06T10:45:00Z</dcterms:modified>
</cp:coreProperties>
</file>