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19.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theme+xml" PartName="/ppt/theme/theme1.xml"/>
  <Default ContentType="image/jpeg" Extension="jpeg"/>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he-IL"/>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CCCC00"/>
    <a:srgbClr val="99CC00"/>
    <a:srgbClr val="B058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0476" autoAdjust="0"/>
  </p:normalViewPr>
  <p:slideViewPr>
    <p:cSldViewPr>
      <p:cViewPr varScale="1">
        <p:scale>
          <a:sx n="66" d="100"/>
          <a:sy n="66" d="100"/>
        </p:scale>
        <p:origin x="-1506"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sp>
        <p:nvSpPr>
          <p:cNvPr id="4" name="מלבן מעוגל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מלבן מעוגל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כותרת 4"/>
          <p:cNvSpPr>
            <a:spLocks noGrp="1"/>
          </p:cNvSpPr>
          <p:nvPr>
            <p:ph type="ctrTitle"/>
          </p:nvPr>
        </p:nvSpPr>
        <p:spPr>
          <a:xfrm>
            <a:off x="722376" y="1820206"/>
            <a:ext cx="7772400" cy="1828800"/>
          </a:xfrm>
        </p:spPr>
        <p:txBody>
          <a:bodyPr lIns="45720" r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he-IL" smtClean="0"/>
              <a:t>לחץ כדי לערוך סגנון כותרת של תבנית בסיס</a:t>
            </a:r>
            <a:endParaRPr lang="en-US"/>
          </a:p>
        </p:txBody>
      </p:sp>
      <p:sp>
        <p:nvSpPr>
          <p:cNvPr id="20" name="כותרת משנה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he-IL" smtClean="0"/>
              <a:t>לחץ כדי לערוך סגנון כותרת משנה של תבנית בסיס</a:t>
            </a:r>
            <a:endParaRPr lang="en-US"/>
          </a:p>
        </p:txBody>
      </p:sp>
      <p:sp>
        <p:nvSpPr>
          <p:cNvPr id="7" name="מציין מיקום של תאריך 18"/>
          <p:cNvSpPr>
            <a:spLocks noGrp="1"/>
          </p:cNvSpPr>
          <p:nvPr>
            <p:ph type="dt" sz="half" idx="10"/>
          </p:nvPr>
        </p:nvSpPr>
        <p:spPr/>
        <p:txBody>
          <a:bodyPr/>
          <a:lstStyle>
            <a:lvl1pPr>
              <a:defRPr/>
            </a:lvl1pPr>
            <a:extLst/>
          </a:lstStyle>
          <a:p>
            <a:pPr>
              <a:defRPr/>
            </a:pPr>
            <a:fld id="{4E8A361C-4E32-4010-BB0D-A0DCFF44BFFE}" type="datetimeFigureOut">
              <a:rPr lang="he-IL"/>
              <a:pPr>
                <a:defRPr/>
              </a:pPr>
              <a:t>כ"ד/כסלו/תשע"ה</a:t>
            </a:fld>
            <a:endParaRPr lang="he-IL"/>
          </a:p>
        </p:txBody>
      </p:sp>
      <p:sp>
        <p:nvSpPr>
          <p:cNvPr id="8" name="מציין מיקום של כותרת תחתונה 7"/>
          <p:cNvSpPr>
            <a:spLocks noGrp="1"/>
          </p:cNvSpPr>
          <p:nvPr>
            <p:ph type="ftr" sz="quarter" idx="11"/>
          </p:nvPr>
        </p:nvSpPr>
        <p:spPr/>
        <p:txBody>
          <a:bodyPr/>
          <a:lstStyle>
            <a:lvl1pPr>
              <a:defRPr/>
            </a:lvl1pPr>
            <a:extLst/>
          </a:lstStyle>
          <a:p>
            <a:pPr>
              <a:defRPr/>
            </a:pPr>
            <a:endParaRPr lang="he-IL"/>
          </a:p>
        </p:txBody>
      </p:sp>
      <p:sp>
        <p:nvSpPr>
          <p:cNvPr id="9" name="מציין מיקום של מספר שקופית 10"/>
          <p:cNvSpPr>
            <a:spLocks noGrp="1"/>
          </p:cNvSpPr>
          <p:nvPr>
            <p:ph type="sldNum" sz="quarter" idx="12"/>
          </p:nvPr>
        </p:nvSpPr>
        <p:spPr/>
        <p:txBody>
          <a:bodyPr/>
          <a:lstStyle>
            <a:lvl1pPr>
              <a:defRPr/>
            </a:lvl1pPr>
            <a:extLst/>
          </a:lstStyle>
          <a:p>
            <a:pPr>
              <a:defRPr/>
            </a:pPr>
            <a:fld id="{BB702AD9-D276-41E7-AFA4-C2821A2D3257}" type="slidenum">
              <a:rPr lang="he-IL"/>
              <a:pPr>
                <a:defRPr/>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a:xfrm>
            <a:off x="502920" y="4983480"/>
            <a:ext cx="8183880" cy="1051560"/>
          </a:xfrm>
        </p:spPr>
        <p:txBody>
          <a:bodyPr/>
          <a:lstStyle>
            <a:extLst/>
          </a:lstStyle>
          <a:p>
            <a:r>
              <a:rPr lang="he-IL" smtClean="0"/>
              <a:t>לחץ כדי לערוך סגנון כותרת של תבנית בסיס</a:t>
            </a:r>
            <a:endParaRPr lang="en-US"/>
          </a:p>
        </p:txBody>
      </p:sp>
      <p:sp>
        <p:nvSpPr>
          <p:cNvPr id="3" name="מציין מיקום של טקסט אנכי 2"/>
          <p:cNvSpPr>
            <a:spLocks noGrp="1"/>
          </p:cNvSpPr>
          <p:nvPr>
            <p:ph type="body" orient="vert" idx="1"/>
          </p:nvPr>
        </p:nvSpPr>
        <p:spPr>
          <a:xfrm>
            <a:off x="502920" y="530352"/>
            <a:ext cx="8183880" cy="4187952"/>
          </a:xfrm>
        </p:spPr>
        <p:txBody>
          <a:bodyPr vert="eaVert"/>
          <a:lstStyle>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של תאריך 3"/>
          <p:cNvSpPr>
            <a:spLocks noGrp="1"/>
          </p:cNvSpPr>
          <p:nvPr>
            <p:ph type="dt" sz="half" idx="10"/>
          </p:nvPr>
        </p:nvSpPr>
        <p:spPr/>
        <p:txBody>
          <a:bodyPr/>
          <a:lstStyle>
            <a:lvl1pPr>
              <a:defRPr/>
            </a:lvl1pPr>
            <a:extLst/>
          </a:lstStyle>
          <a:p>
            <a:pPr>
              <a:defRPr/>
            </a:pPr>
            <a:fld id="{774EED53-E7B8-4C46-9FB1-177EDCCA2AC9}" type="datetimeFigureOut">
              <a:rPr lang="he-IL"/>
              <a:pPr>
                <a:defRPr/>
              </a:pPr>
              <a:t>כ"ד/כסלו/תשע"ה</a:t>
            </a:fld>
            <a:endParaRPr lang="he-IL"/>
          </a:p>
        </p:txBody>
      </p:sp>
      <p:sp>
        <p:nvSpPr>
          <p:cNvPr id="5" name="מציין מיקום של כותרת תחתונה 4"/>
          <p:cNvSpPr>
            <a:spLocks noGrp="1"/>
          </p:cNvSpPr>
          <p:nvPr>
            <p:ph type="ftr" sz="quarter" idx="11"/>
          </p:nvPr>
        </p:nvSpPr>
        <p:spPr/>
        <p:txBody>
          <a:bodyPr/>
          <a:lstStyle>
            <a:lvl1pPr>
              <a:defRPr/>
            </a:lvl1pPr>
            <a:extLst/>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extLst/>
          </a:lstStyle>
          <a:p>
            <a:pPr>
              <a:defRPr/>
            </a:pPr>
            <a:fld id="{366DCD56-A57C-40E7-8CDD-7F58F2869BB5}" type="slidenum">
              <a:rPr lang="he-IL"/>
              <a:pPr>
                <a:defRPr/>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533404"/>
            <a:ext cx="1981200" cy="5257799"/>
          </a:xfrm>
        </p:spPr>
        <p:txBody>
          <a:bodyPr vert="eaVert"/>
          <a:lstStyle>
            <a:extLst/>
          </a:lstStyle>
          <a:p>
            <a:r>
              <a:rPr lang="he-IL" smtClean="0"/>
              <a:t>לחץ כדי לערוך סגנון כותרת של תבנית בסיס</a:t>
            </a:r>
            <a:endParaRPr lang="en-US"/>
          </a:p>
        </p:txBody>
      </p:sp>
      <p:sp>
        <p:nvSpPr>
          <p:cNvPr id="3" name="מציין מיקום של טקסט אנכי 2"/>
          <p:cNvSpPr>
            <a:spLocks noGrp="1"/>
          </p:cNvSpPr>
          <p:nvPr>
            <p:ph type="body" orient="vert" idx="1"/>
          </p:nvPr>
        </p:nvSpPr>
        <p:spPr>
          <a:xfrm>
            <a:off x="533400" y="533402"/>
            <a:ext cx="5943600" cy="5257801"/>
          </a:xfrm>
        </p:spPr>
        <p:txBody>
          <a:bodyPr vert="eaVert"/>
          <a:lstStyle>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של תאריך 3"/>
          <p:cNvSpPr>
            <a:spLocks noGrp="1"/>
          </p:cNvSpPr>
          <p:nvPr>
            <p:ph type="dt" sz="half" idx="10"/>
          </p:nvPr>
        </p:nvSpPr>
        <p:spPr/>
        <p:txBody>
          <a:bodyPr/>
          <a:lstStyle>
            <a:lvl1pPr>
              <a:defRPr/>
            </a:lvl1pPr>
            <a:extLst/>
          </a:lstStyle>
          <a:p>
            <a:pPr>
              <a:defRPr/>
            </a:pPr>
            <a:fld id="{DF9EF7DB-27BD-4B3D-AE56-F7ACDBFDF1C1}" type="datetimeFigureOut">
              <a:rPr lang="he-IL"/>
              <a:pPr>
                <a:defRPr/>
              </a:pPr>
              <a:t>כ"ד/כסלו/תשע"ה</a:t>
            </a:fld>
            <a:endParaRPr lang="he-IL"/>
          </a:p>
        </p:txBody>
      </p:sp>
      <p:sp>
        <p:nvSpPr>
          <p:cNvPr id="5" name="מציין מיקום של כותרת תחתונה 4"/>
          <p:cNvSpPr>
            <a:spLocks noGrp="1"/>
          </p:cNvSpPr>
          <p:nvPr>
            <p:ph type="ftr" sz="quarter" idx="11"/>
          </p:nvPr>
        </p:nvSpPr>
        <p:spPr/>
        <p:txBody>
          <a:bodyPr/>
          <a:lstStyle>
            <a:lvl1pPr>
              <a:defRPr/>
            </a:lvl1pPr>
            <a:extLst/>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extLst/>
          </a:lstStyle>
          <a:p>
            <a:pPr>
              <a:defRPr/>
            </a:pPr>
            <a:fld id="{C0CA54FC-E08F-4F19-A7A9-4DD1A0ED87FE}" type="slidenum">
              <a:rPr lang="he-IL"/>
              <a:pPr>
                <a:defRPr/>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502920" y="4983480"/>
            <a:ext cx="8183880" cy="1051560"/>
          </a:xfrm>
        </p:spPr>
        <p:txBody>
          <a:bodyPr/>
          <a:lstStyle>
            <a:extLst/>
          </a:lstStyle>
          <a:p>
            <a:r>
              <a:rPr lang="he-IL" smtClean="0"/>
              <a:t>לחץ כדי לערוך סגנון כותרת של תבנית בסיס</a:t>
            </a:r>
            <a:endParaRPr lang="en-US"/>
          </a:p>
        </p:txBody>
      </p:sp>
      <p:sp>
        <p:nvSpPr>
          <p:cNvPr id="3" name="מציין מיקום תוכן 2"/>
          <p:cNvSpPr>
            <a:spLocks noGrp="1"/>
          </p:cNvSpPr>
          <p:nvPr>
            <p:ph idx="1"/>
          </p:nvPr>
        </p:nvSpPr>
        <p:spPr>
          <a:xfrm>
            <a:off x="502920" y="530352"/>
            <a:ext cx="8183880" cy="4187952"/>
          </a:xfrm>
        </p:spPr>
        <p:txBody>
          <a:bodyPr/>
          <a:lstStyle>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של תאריך 3"/>
          <p:cNvSpPr>
            <a:spLocks noGrp="1"/>
          </p:cNvSpPr>
          <p:nvPr>
            <p:ph type="dt" sz="half" idx="10"/>
          </p:nvPr>
        </p:nvSpPr>
        <p:spPr/>
        <p:txBody>
          <a:bodyPr/>
          <a:lstStyle>
            <a:lvl1pPr>
              <a:defRPr/>
            </a:lvl1pPr>
            <a:extLst/>
          </a:lstStyle>
          <a:p>
            <a:pPr>
              <a:defRPr/>
            </a:pPr>
            <a:fld id="{E1095824-F97A-4855-B8C1-FD45FFCA46DB}" type="datetimeFigureOut">
              <a:rPr lang="he-IL"/>
              <a:pPr>
                <a:defRPr/>
              </a:pPr>
              <a:t>כ"ד/כסלו/תשע"ה</a:t>
            </a:fld>
            <a:endParaRPr lang="he-IL"/>
          </a:p>
        </p:txBody>
      </p:sp>
      <p:sp>
        <p:nvSpPr>
          <p:cNvPr id="5" name="מציין מיקום של כותרת תחתונה 4"/>
          <p:cNvSpPr>
            <a:spLocks noGrp="1"/>
          </p:cNvSpPr>
          <p:nvPr>
            <p:ph type="ftr" sz="quarter" idx="11"/>
          </p:nvPr>
        </p:nvSpPr>
        <p:spPr/>
        <p:txBody>
          <a:bodyPr/>
          <a:lstStyle>
            <a:lvl1pPr>
              <a:defRPr/>
            </a:lvl1pPr>
            <a:extLst/>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extLst/>
          </a:lstStyle>
          <a:p>
            <a:pPr>
              <a:defRPr/>
            </a:pPr>
            <a:fld id="{44728D0F-DAA9-4C9C-9895-8925439450DF}" type="slidenum">
              <a:rPr lang="he-IL"/>
              <a:pPr>
                <a:defRPr/>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spTree>
      <p:nvGrpSpPr>
        <p:cNvPr id="1" name=""/>
        <p:cNvGrpSpPr/>
        <p:nvPr/>
      </p:nvGrpSpPr>
      <p:grpSpPr>
        <a:xfrm>
          <a:off x="0" y="0"/>
          <a:ext cx="0" cy="0"/>
          <a:chOff x="0" y="0"/>
          <a:chExt cx="0" cy="0"/>
        </a:xfrm>
      </p:grpSpPr>
      <p:sp>
        <p:nvSpPr>
          <p:cNvPr id="4" name="מלבן מעוגל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מלבן מעוגל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כותרת 1"/>
          <p:cNvSpPr>
            <a:spLocks noGrp="1"/>
          </p:cNvSpPr>
          <p:nvPr>
            <p:ph type="title"/>
          </p:nvPr>
        </p:nvSpPr>
        <p:spPr>
          <a:xfrm>
            <a:off x="468344" y="4928616"/>
            <a:ext cx="8183880" cy="676656"/>
          </a:xfrm>
        </p:spPr>
        <p:txBody>
          <a:bodyPr bIns="0"/>
          <a:lstStyle>
            <a:lvl1pPr algn="l">
              <a:buNone/>
              <a:defRPr sz="3600" b="0" cap="none" baseline="0">
                <a:solidFill>
                  <a:schemeClr val="bg2">
                    <a:shade val="25000"/>
                  </a:schemeClr>
                </a:solidFill>
                <a:effectLst/>
              </a:defRPr>
            </a:lvl1pPr>
            <a:extLst/>
          </a:lstStyle>
          <a:p>
            <a:r>
              <a:rPr lang="he-IL" smtClean="0"/>
              <a:t>לחץ כדי לערוך סגנון כותרת של תבנית בסיס</a:t>
            </a:r>
            <a:endParaRPr lang="en-US"/>
          </a:p>
        </p:txBody>
      </p:sp>
      <p:sp>
        <p:nvSpPr>
          <p:cNvPr id="3" name="מציין מיקום טקסט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he-IL" smtClean="0"/>
              <a:t>לחץ כדי לערוך סגנונות טקסט של תבנית בסיס</a:t>
            </a:r>
          </a:p>
        </p:txBody>
      </p:sp>
      <p:sp>
        <p:nvSpPr>
          <p:cNvPr id="6" name="מציין מיקום של תאריך 3"/>
          <p:cNvSpPr>
            <a:spLocks noGrp="1"/>
          </p:cNvSpPr>
          <p:nvPr>
            <p:ph type="dt" sz="half" idx="10"/>
          </p:nvPr>
        </p:nvSpPr>
        <p:spPr/>
        <p:txBody>
          <a:bodyPr/>
          <a:lstStyle>
            <a:lvl1pPr>
              <a:defRPr/>
            </a:lvl1pPr>
            <a:extLst/>
          </a:lstStyle>
          <a:p>
            <a:pPr>
              <a:defRPr/>
            </a:pPr>
            <a:fld id="{6D54ABE6-5EE7-4A26-B1EF-154E6882924A}" type="datetimeFigureOut">
              <a:rPr lang="he-IL"/>
              <a:pPr>
                <a:defRPr/>
              </a:pPr>
              <a:t>כ"ד/כסלו/תשע"ה</a:t>
            </a:fld>
            <a:endParaRPr lang="he-IL"/>
          </a:p>
        </p:txBody>
      </p:sp>
      <p:sp>
        <p:nvSpPr>
          <p:cNvPr id="7" name="מציין מיקום של כותרת תחתונה 4"/>
          <p:cNvSpPr>
            <a:spLocks noGrp="1"/>
          </p:cNvSpPr>
          <p:nvPr>
            <p:ph type="ftr" sz="quarter" idx="11"/>
          </p:nvPr>
        </p:nvSpPr>
        <p:spPr/>
        <p:txBody>
          <a:bodyPr/>
          <a:lstStyle>
            <a:lvl1pPr>
              <a:defRPr/>
            </a:lvl1pPr>
            <a:extLst/>
          </a:lstStyle>
          <a:p>
            <a:pPr>
              <a:defRPr/>
            </a:pPr>
            <a:endParaRPr lang="he-IL"/>
          </a:p>
        </p:txBody>
      </p:sp>
      <p:sp>
        <p:nvSpPr>
          <p:cNvPr id="8" name="מציין מיקום של מספר שקופית 5"/>
          <p:cNvSpPr>
            <a:spLocks noGrp="1"/>
          </p:cNvSpPr>
          <p:nvPr>
            <p:ph type="sldNum" sz="quarter" idx="12"/>
          </p:nvPr>
        </p:nvSpPr>
        <p:spPr/>
        <p:txBody>
          <a:bodyPr/>
          <a:lstStyle>
            <a:lvl1pPr>
              <a:defRPr/>
            </a:lvl1pPr>
            <a:extLst/>
          </a:lstStyle>
          <a:p>
            <a:pPr>
              <a:defRPr/>
            </a:pPr>
            <a:fld id="{6AF01718-21ED-4E00-B7AB-7B0204743B25}" type="slidenum">
              <a:rPr lang="he-IL"/>
              <a:pPr>
                <a:defRPr/>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extLst/>
          </a:lstStyle>
          <a:p>
            <a:r>
              <a:rPr lang="he-IL" smtClean="0"/>
              <a:t>לחץ כדי לערוך סגנון כותרת של תבנית בסיס</a:t>
            </a:r>
            <a:endParaRPr lang="en-US"/>
          </a:p>
        </p:txBody>
      </p:sp>
      <p:sp>
        <p:nvSpPr>
          <p:cNvPr id="3" name="מציין מיקום תוכן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תוכן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5" name="מציין מיקום של תאריך 4"/>
          <p:cNvSpPr>
            <a:spLocks noGrp="1"/>
          </p:cNvSpPr>
          <p:nvPr>
            <p:ph type="dt" sz="half" idx="10"/>
          </p:nvPr>
        </p:nvSpPr>
        <p:spPr/>
        <p:txBody>
          <a:bodyPr/>
          <a:lstStyle>
            <a:lvl1pPr>
              <a:defRPr/>
            </a:lvl1pPr>
            <a:extLst/>
          </a:lstStyle>
          <a:p>
            <a:pPr>
              <a:defRPr/>
            </a:pPr>
            <a:fld id="{8B7D5A81-1CEA-4B65-A36D-8B66103E4A02}" type="datetimeFigureOut">
              <a:rPr lang="he-IL"/>
              <a:pPr>
                <a:defRPr/>
              </a:pPr>
              <a:t>כ"ד/כסלו/תשע"ה</a:t>
            </a:fld>
            <a:endParaRPr lang="he-IL"/>
          </a:p>
        </p:txBody>
      </p:sp>
      <p:sp>
        <p:nvSpPr>
          <p:cNvPr id="6" name="מציין מיקום של כותרת תחתונה 5"/>
          <p:cNvSpPr>
            <a:spLocks noGrp="1"/>
          </p:cNvSpPr>
          <p:nvPr>
            <p:ph type="ftr" sz="quarter" idx="11"/>
          </p:nvPr>
        </p:nvSpPr>
        <p:spPr/>
        <p:txBody>
          <a:bodyPr/>
          <a:lstStyle>
            <a:lvl1pPr>
              <a:defRPr/>
            </a:lvl1pPr>
            <a:extLst/>
          </a:lstStyle>
          <a:p>
            <a:pPr>
              <a:defRPr/>
            </a:pPr>
            <a:endParaRPr lang="he-IL"/>
          </a:p>
        </p:txBody>
      </p:sp>
      <p:sp>
        <p:nvSpPr>
          <p:cNvPr id="7" name="מציין מיקום של מספר שקופית 6"/>
          <p:cNvSpPr>
            <a:spLocks noGrp="1"/>
          </p:cNvSpPr>
          <p:nvPr>
            <p:ph type="sldNum" sz="quarter" idx="12"/>
          </p:nvPr>
        </p:nvSpPr>
        <p:spPr/>
        <p:txBody>
          <a:bodyPr/>
          <a:lstStyle>
            <a:lvl1pPr>
              <a:defRPr/>
            </a:lvl1pPr>
            <a:extLst/>
          </a:lstStyle>
          <a:p>
            <a:pPr>
              <a:defRPr/>
            </a:pPr>
            <a:fld id="{A3DC0C94-F426-47EF-9461-802C637E8043}" type="slidenum">
              <a:rPr lang="he-IL"/>
              <a:pPr>
                <a:defRPr/>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502920" y="4983480"/>
            <a:ext cx="8183880" cy="1051560"/>
          </a:xfrm>
        </p:spPr>
        <p:txBody>
          <a:bodyPr/>
          <a:lstStyle>
            <a:lvl1pPr>
              <a:defRPr b="1"/>
            </a:lvl1pPr>
            <a:extLst/>
          </a:lstStyle>
          <a:p>
            <a:r>
              <a:rPr lang="he-IL" smtClean="0"/>
              <a:t>לחץ כדי לערוך סגנון כותרת של תבנית בסיס</a:t>
            </a:r>
            <a:endParaRPr lang="en-US"/>
          </a:p>
        </p:txBody>
      </p:sp>
      <p:sp>
        <p:nvSpPr>
          <p:cNvPr id="3" name="מציין מיקום טקסט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he-IL" smtClean="0"/>
              <a:t>לחץ כדי לערוך סגנונות טקסט של תבנית בסיס</a:t>
            </a:r>
          </a:p>
        </p:txBody>
      </p:sp>
      <p:sp>
        <p:nvSpPr>
          <p:cNvPr id="4" name="מציין מיקום טקסט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he-IL" smtClean="0"/>
              <a:t>לחץ כדי לערוך סגנונות טקסט של תבנית בסיס</a:t>
            </a:r>
          </a:p>
        </p:txBody>
      </p:sp>
      <p:sp>
        <p:nvSpPr>
          <p:cNvPr id="5" name="מציין מיקום תוכן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6" name="מציין מיקום תוכן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7" name="מציין מיקום של תאריך 6"/>
          <p:cNvSpPr>
            <a:spLocks noGrp="1"/>
          </p:cNvSpPr>
          <p:nvPr>
            <p:ph type="dt" sz="half" idx="10"/>
          </p:nvPr>
        </p:nvSpPr>
        <p:spPr/>
        <p:txBody>
          <a:bodyPr/>
          <a:lstStyle>
            <a:lvl1pPr>
              <a:defRPr/>
            </a:lvl1pPr>
            <a:extLst/>
          </a:lstStyle>
          <a:p>
            <a:pPr>
              <a:defRPr/>
            </a:pPr>
            <a:fld id="{006E7CCB-AB7F-43B7-8FFC-4C7371D04A8A}" type="datetimeFigureOut">
              <a:rPr lang="he-IL"/>
              <a:pPr>
                <a:defRPr/>
              </a:pPr>
              <a:t>כ"ד/כסלו/תשע"ה</a:t>
            </a:fld>
            <a:endParaRPr lang="he-IL"/>
          </a:p>
        </p:txBody>
      </p:sp>
      <p:sp>
        <p:nvSpPr>
          <p:cNvPr id="8" name="מציין מיקום של כותרת תחתונה 7"/>
          <p:cNvSpPr>
            <a:spLocks noGrp="1"/>
          </p:cNvSpPr>
          <p:nvPr>
            <p:ph type="ftr" sz="quarter" idx="11"/>
          </p:nvPr>
        </p:nvSpPr>
        <p:spPr/>
        <p:txBody>
          <a:bodyPr/>
          <a:lstStyle>
            <a:lvl1pPr>
              <a:defRPr/>
            </a:lvl1pPr>
            <a:extLst/>
          </a:lstStyle>
          <a:p>
            <a:pPr>
              <a:defRPr/>
            </a:pPr>
            <a:endParaRPr lang="he-IL"/>
          </a:p>
        </p:txBody>
      </p:sp>
      <p:sp>
        <p:nvSpPr>
          <p:cNvPr id="9" name="מציין מיקום של מספר שקופית 8"/>
          <p:cNvSpPr>
            <a:spLocks noGrp="1"/>
          </p:cNvSpPr>
          <p:nvPr>
            <p:ph type="sldNum" sz="quarter" idx="12"/>
          </p:nvPr>
        </p:nvSpPr>
        <p:spPr/>
        <p:txBody>
          <a:bodyPr/>
          <a:lstStyle>
            <a:lvl1pPr>
              <a:defRPr/>
            </a:lvl1pPr>
            <a:extLst/>
          </a:lstStyle>
          <a:p>
            <a:pPr>
              <a:defRPr/>
            </a:pPr>
            <a:fld id="{846A70A7-A90B-4A7F-AFBD-EB2DB24B0364}" type="slidenum">
              <a:rPr lang="he-IL"/>
              <a:pPr>
                <a:defRPr/>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extLst/>
          </a:lstStyle>
          <a:p>
            <a:r>
              <a:rPr lang="he-IL" smtClean="0"/>
              <a:t>לחץ כדי לערוך סגנון כותרת של תבנית בסיס</a:t>
            </a:r>
            <a:endParaRPr lang="en-US"/>
          </a:p>
        </p:txBody>
      </p:sp>
      <p:sp>
        <p:nvSpPr>
          <p:cNvPr id="3" name="מציין מיקום של תאריך 2"/>
          <p:cNvSpPr>
            <a:spLocks noGrp="1"/>
          </p:cNvSpPr>
          <p:nvPr>
            <p:ph type="dt" sz="half" idx="10"/>
          </p:nvPr>
        </p:nvSpPr>
        <p:spPr/>
        <p:txBody>
          <a:bodyPr/>
          <a:lstStyle>
            <a:lvl1pPr>
              <a:defRPr/>
            </a:lvl1pPr>
            <a:extLst/>
          </a:lstStyle>
          <a:p>
            <a:pPr>
              <a:defRPr/>
            </a:pPr>
            <a:fld id="{0F35CF91-870E-43EE-A6F9-5874135E5AF3}" type="datetimeFigureOut">
              <a:rPr lang="he-IL"/>
              <a:pPr>
                <a:defRPr/>
              </a:pPr>
              <a:t>כ"ד/כסלו/תשע"ה</a:t>
            </a:fld>
            <a:endParaRPr lang="he-IL"/>
          </a:p>
        </p:txBody>
      </p:sp>
      <p:sp>
        <p:nvSpPr>
          <p:cNvPr id="4" name="מציין מיקום של כותרת תחתונה 3"/>
          <p:cNvSpPr>
            <a:spLocks noGrp="1"/>
          </p:cNvSpPr>
          <p:nvPr>
            <p:ph type="ftr" sz="quarter" idx="11"/>
          </p:nvPr>
        </p:nvSpPr>
        <p:spPr/>
        <p:txBody>
          <a:bodyPr/>
          <a:lstStyle>
            <a:lvl1pPr>
              <a:defRPr/>
            </a:lvl1pPr>
            <a:extLst/>
          </a:lstStyle>
          <a:p>
            <a:pPr>
              <a:defRPr/>
            </a:pPr>
            <a:endParaRPr lang="he-IL"/>
          </a:p>
        </p:txBody>
      </p:sp>
      <p:sp>
        <p:nvSpPr>
          <p:cNvPr id="5" name="מציין מיקום של מספר שקופית 4"/>
          <p:cNvSpPr>
            <a:spLocks noGrp="1"/>
          </p:cNvSpPr>
          <p:nvPr>
            <p:ph type="sldNum" sz="quarter" idx="12"/>
          </p:nvPr>
        </p:nvSpPr>
        <p:spPr/>
        <p:txBody>
          <a:bodyPr/>
          <a:lstStyle>
            <a:lvl1pPr>
              <a:defRPr/>
            </a:lvl1pPr>
            <a:extLst/>
          </a:lstStyle>
          <a:p>
            <a:pPr>
              <a:defRPr/>
            </a:pPr>
            <a:fld id="{503D625F-6BBB-44F7-916D-9A4111ED4D34}" type="slidenum">
              <a:rPr lang="he-IL"/>
              <a:pPr>
                <a:defRPr/>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2" name="מלבן מעוגל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מציין מיקום של תאריך 1"/>
          <p:cNvSpPr>
            <a:spLocks noGrp="1"/>
          </p:cNvSpPr>
          <p:nvPr>
            <p:ph type="dt" sz="half" idx="10"/>
          </p:nvPr>
        </p:nvSpPr>
        <p:spPr/>
        <p:txBody>
          <a:bodyPr/>
          <a:lstStyle>
            <a:lvl1pPr>
              <a:defRPr/>
            </a:lvl1pPr>
            <a:extLst/>
          </a:lstStyle>
          <a:p>
            <a:pPr>
              <a:defRPr/>
            </a:pPr>
            <a:fld id="{5D7FFC17-A3FC-4F55-AD5F-B06ED10D86BD}" type="datetimeFigureOut">
              <a:rPr lang="he-IL"/>
              <a:pPr>
                <a:defRPr/>
              </a:pPr>
              <a:t>כ"ד/כסלו/תשע"ה</a:t>
            </a:fld>
            <a:endParaRPr lang="he-IL"/>
          </a:p>
        </p:txBody>
      </p:sp>
      <p:sp>
        <p:nvSpPr>
          <p:cNvPr id="4" name="מציין מיקום של כותרת תחתונה 2"/>
          <p:cNvSpPr>
            <a:spLocks noGrp="1"/>
          </p:cNvSpPr>
          <p:nvPr>
            <p:ph type="ftr" sz="quarter" idx="11"/>
          </p:nvPr>
        </p:nvSpPr>
        <p:spPr/>
        <p:txBody>
          <a:bodyPr/>
          <a:lstStyle>
            <a:lvl1pPr>
              <a:defRPr/>
            </a:lvl1pPr>
            <a:extLst/>
          </a:lstStyle>
          <a:p>
            <a:pPr>
              <a:defRPr/>
            </a:pPr>
            <a:endParaRPr lang="he-IL"/>
          </a:p>
        </p:txBody>
      </p:sp>
      <p:sp>
        <p:nvSpPr>
          <p:cNvPr id="5" name="מציין מיקום של מספר שקופית 3"/>
          <p:cNvSpPr>
            <a:spLocks noGrp="1"/>
          </p:cNvSpPr>
          <p:nvPr>
            <p:ph type="sldNum" sz="quarter" idx="12"/>
          </p:nvPr>
        </p:nvSpPr>
        <p:spPr/>
        <p:txBody>
          <a:bodyPr/>
          <a:lstStyle>
            <a:lvl1pPr>
              <a:defRPr/>
            </a:lvl1pPr>
            <a:extLst/>
          </a:lstStyle>
          <a:p>
            <a:pPr>
              <a:defRPr/>
            </a:pPr>
            <a:fld id="{27C84C9E-DE41-43C9-B584-A5A6EE4BBA5F}" type="slidenum">
              <a:rPr lang="he-IL"/>
              <a:pPr>
                <a:defRPr/>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he-IL" smtClean="0"/>
              <a:t>לחץ כדי לערוך סגנון כותרת של תבנית בסיס</a:t>
            </a:r>
            <a:endParaRPr lang="en-US"/>
          </a:p>
        </p:txBody>
      </p:sp>
      <p:sp>
        <p:nvSpPr>
          <p:cNvPr id="3" name="מציין מיקום טקסט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תוכן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5" name="מציין מיקום של תאריך 4"/>
          <p:cNvSpPr>
            <a:spLocks noGrp="1"/>
          </p:cNvSpPr>
          <p:nvPr>
            <p:ph type="dt" sz="half" idx="10"/>
          </p:nvPr>
        </p:nvSpPr>
        <p:spPr/>
        <p:txBody>
          <a:bodyPr/>
          <a:lstStyle>
            <a:lvl1pPr>
              <a:defRPr/>
            </a:lvl1pPr>
            <a:extLst/>
          </a:lstStyle>
          <a:p>
            <a:pPr>
              <a:defRPr/>
            </a:pPr>
            <a:fld id="{5BAC25C1-80C4-47BD-812E-4BBAB238EAD7}" type="datetimeFigureOut">
              <a:rPr lang="he-IL"/>
              <a:pPr>
                <a:defRPr/>
              </a:pPr>
              <a:t>כ"ד/כסלו/תשע"ה</a:t>
            </a:fld>
            <a:endParaRPr lang="he-IL"/>
          </a:p>
        </p:txBody>
      </p:sp>
      <p:sp>
        <p:nvSpPr>
          <p:cNvPr id="6" name="מציין מיקום של כותרת תחתונה 5"/>
          <p:cNvSpPr>
            <a:spLocks noGrp="1"/>
          </p:cNvSpPr>
          <p:nvPr>
            <p:ph type="ftr" sz="quarter" idx="11"/>
          </p:nvPr>
        </p:nvSpPr>
        <p:spPr/>
        <p:txBody>
          <a:bodyPr/>
          <a:lstStyle>
            <a:lvl1pPr>
              <a:defRPr/>
            </a:lvl1pPr>
            <a:extLst/>
          </a:lstStyle>
          <a:p>
            <a:pPr>
              <a:defRPr/>
            </a:pPr>
            <a:endParaRPr lang="he-IL"/>
          </a:p>
        </p:txBody>
      </p:sp>
      <p:sp>
        <p:nvSpPr>
          <p:cNvPr id="7" name="מציין מיקום של מספר שקופית 6"/>
          <p:cNvSpPr>
            <a:spLocks noGrp="1"/>
          </p:cNvSpPr>
          <p:nvPr>
            <p:ph type="sldNum" sz="quarter" idx="12"/>
          </p:nvPr>
        </p:nvSpPr>
        <p:spPr/>
        <p:txBody>
          <a:bodyPr/>
          <a:lstStyle>
            <a:lvl1pPr>
              <a:defRPr/>
            </a:lvl1pPr>
            <a:extLst/>
          </a:lstStyle>
          <a:p>
            <a:pPr>
              <a:defRPr/>
            </a:pPr>
            <a:fld id="{430DDAEA-8A54-4A6B-8B38-284CBE9A2620}" type="slidenum">
              <a:rPr lang="he-IL"/>
              <a:pPr>
                <a:defRPr/>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5" name="מלבן מעוגל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מלבן עם פינה יחידה מעוגלת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כותרת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he-IL" smtClean="0"/>
              <a:t>לחץ כדי לערוך סגנון כותרת של תבנית בסיס</a:t>
            </a:r>
            <a:endParaRPr lang="en-US"/>
          </a:p>
        </p:txBody>
      </p:sp>
      <p:sp>
        <p:nvSpPr>
          <p:cNvPr id="4" name="מציין מיקום טקסט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3" name="מציין מיקום של תמונה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he-IL" noProof="0" smtClean="0"/>
              <a:t>לחץ על הסמל כדי להוסיף תמונה</a:t>
            </a:r>
            <a:endParaRPr lang="en-US" noProof="0"/>
          </a:p>
        </p:txBody>
      </p:sp>
      <p:sp>
        <p:nvSpPr>
          <p:cNvPr id="7" name="מציין מיקום של תאריך 4"/>
          <p:cNvSpPr>
            <a:spLocks noGrp="1"/>
          </p:cNvSpPr>
          <p:nvPr>
            <p:ph type="dt" sz="half" idx="10"/>
          </p:nvPr>
        </p:nvSpPr>
        <p:spPr/>
        <p:txBody>
          <a:bodyPr/>
          <a:lstStyle>
            <a:lvl1pPr>
              <a:defRPr/>
            </a:lvl1pPr>
            <a:extLst/>
          </a:lstStyle>
          <a:p>
            <a:pPr>
              <a:defRPr/>
            </a:pPr>
            <a:fld id="{BD777A8A-B202-44AA-B214-3A2A3271C4E0}" type="datetimeFigureOut">
              <a:rPr lang="he-IL"/>
              <a:pPr>
                <a:defRPr/>
              </a:pPr>
              <a:t>כ"ד/כסלו/תשע"ה</a:t>
            </a:fld>
            <a:endParaRPr lang="he-IL"/>
          </a:p>
        </p:txBody>
      </p:sp>
      <p:sp>
        <p:nvSpPr>
          <p:cNvPr id="8" name="מציין מיקום של כותרת תחתונה 5"/>
          <p:cNvSpPr>
            <a:spLocks noGrp="1"/>
          </p:cNvSpPr>
          <p:nvPr>
            <p:ph type="ftr" sz="quarter" idx="11"/>
          </p:nvPr>
        </p:nvSpPr>
        <p:spPr/>
        <p:txBody>
          <a:bodyPr/>
          <a:lstStyle>
            <a:lvl1pPr>
              <a:defRPr/>
            </a:lvl1pPr>
            <a:extLst/>
          </a:lstStyle>
          <a:p>
            <a:pPr>
              <a:defRPr/>
            </a:pPr>
            <a:endParaRPr lang="he-IL"/>
          </a:p>
        </p:txBody>
      </p:sp>
      <p:sp>
        <p:nvSpPr>
          <p:cNvPr id="9" name="מציין מיקום של מספר שקופית 6"/>
          <p:cNvSpPr>
            <a:spLocks noGrp="1"/>
          </p:cNvSpPr>
          <p:nvPr>
            <p:ph type="sldNum" sz="quarter" idx="12"/>
          </p:nvPr>
        </p:nvSpPr>
        <p:spPr/>
        <p:txBody>
          <a:bodyPr/>
          <a:lstStyle>
            <a:lvl1pPr>
              <a:defRPr/>
            </a:lvl1pPr>
            <a:extLst/>
          </a:lstStyle>
          <a:p>
            <a:pPr>
              <a:defRPr/>
            </a:pPr>
            <a:fld id="{98E50564-6665-407C-8DEA-B25BD4C00116}" type="slidenum">
              <a:rPr lang="he-IL"/>
              <a:pPr>
                <a:defRPr/>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srcRect/>
          <a:tile tx="0" ty="0" sx="100000" sy="100000" flip="none" algn="tl"/>
        </a:blipFill>
        <a:effectLst/>
      </p:bgPr>
    </p:bg>
    <p:spTree>
      <p:nvGrpSpPr>
        <p:cNvPr id="1" name=""/>
        <p:cNvGrpSpPr/>
        <p:nvPr/>
      </p:nvGrpSpPr>
      <p:grpSpPr>
        <a:xfrm>
          <a:off x="0" y="0"/>
          <a:ext cx="0" cy="0"/>
          <a:chOff x="0" y="0"/>
          <a:chExt cx="0" cy="0"/>
        </a:xfrm>
      </p:grpSpPr>
      <p:sp>
        <p:nvSpPr>
          <p:cNvPr id="7" name="מלבן מעוגל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מלבן מעוגל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מציין מיקום של כותרת 12"/>
          <p:cNvSpPr>
            <a:spLocks noGrp="1"/>
          </p:cNvSpPr>
          <p:nvPr>
            <p:ph type="title"/>
          </p:nvPr>
        </p:nvSpPr>
        <p:spPr>
          <a:xfrm>
            <a:off x="503238" y="4986338"/>
            <a:ext cx="8183562" cy="1050925"/>
          </a:xfrm>
          <a:prstGeom prst="rect">
            <a:avLst/>
          </a:prstGeom>
        </p:spPr>
        <p:txBody>
          <a:bodyPr vert="horz" wrap="square" lIns="91440" tIns="45720" rIns="91440" bIns="45720" numCol="1" anchor="b" anchorCtr="0" compatLnSpc="1">
            <a:prstTxWarp prst="textNoShape">
              <a:avLst/>
            </a:prstTxWarp>
            <a:normAutofit/>
          </a:bodyPr>
          <a:lstStyle/>
          <a:p>
            <a:pPr lvl="0"/>
            <a:r>
              <a:rPr lang="he-IL" smtClean="0"/>
              <a:t>לחץ כדי לערוך סגנון כותרת של תבנית בסיס</a:t>
            </a:r>
          </a:p>
        </p:txBody>
      </p:sp>
      <p:sp>
        <p:nvSpPr>
          <p:cNvPr id="1031" name="מציין מיקום טקסט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p>
        </p:txBody>
      </p:sp>
      <p:sp>
        <p:nvSpPr>
          <p:cNvPr id="25" name="מציין מיקום של תאריך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17E4AEEC-9951-47A9-A31F-B1C1A9378C5D}" type="datetimeFigureOut">
              <a:rPr lang="he-IL"/>
              <a:pPr>
                <a:defRPr/>
              </a:pPr>
              <a:t>כ"ד/כסלו/תשע"ה</a:t>
            </a:fld>
            <a:endParaRPr lang="he-IL"/>
          </a:p>
        </p:txBody>
      </p:sp>
      <p:sp>
        <p:nvSpPr>
          <p:cNvPr id="18" name="מציין מיקום של כותרת תחתונה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endParaRPr lang="he-IL"/>
          </a:p>
        </p:txBody>
      </p:sp>
      <p:sp>
        <p:nvSpPr>
          <p:cNvPr id="5" name="מציין מיקום של מספר שקופית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95CCB55C-E3D4-48D8-9564-BCA389C1F793}" type="slidenum">
              <a:rPr lang="he-IL"/>
              <a:pPr>
                <a:defRPr/>
              </a:pPr>
              <a:t>‹#›</a:t>
            </a:fld>
            <a:endParaRPr lang="he-IL"/>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rtl="1" eaLnBrk="0" fontAlgn="base" hangingPunct="0">
        <a:spcBef>
          <a:spcPct val="0"/>
        </a:spcBef>
        <a:spcAft>
          <a:spcPct val="0"/>
        </a:spcAft>
        <a:defRPr sz="3600" b="1" kern="1200">
          <a:solidFill>
            <a:srgbClr val="4885E9"/>
          </a:solidFill>
          <a:effectLst>
            <a:outerShdw blurRad="53975" dist="22860" dir="5400000" algn="tl" rotWithShape="0">
              <a:srgbClr val="000000">
                <a:alpha val="55000"/>
              </a:srgbClr>
            </a:outerShdw>
          </a:effectLst>
          <a:latin typeface="+mj-lt"/>
          <a:ea typeface="+mj-ea"/>
          <a:cs typeface="+mj-cs"/>
        </a:defRPr>
      </a:lvl1pPr>
      <a:lvl2pPr algn="l" rtl="1" eaLnBrk="0" fontAlgn="base" hangingPunct="0">
        <a:spcBef>
          <a:spcPct val="0"/>
        </a:spcBef>
        <a:spcAft>
          <a:spcPct val="0"/>
        </a:spcAft>
        <a:defRPr sz="3600" b="1">
          <a:solidFill>
            <a:srgbClr val="4885E9"/>
          </a:solidFill>
          <a:latin typeface="Verdana" pitchFamily="34" charset="0"/>
          <a:cs typeface="Tahoma" pitchFamily="34" charset="0"/>
        </a:defRPr>
      </a:lvl2pPr>
      <a:lvl3pPr algn="l" rtl="1" eaLnBrk="0" fontAlgn="base" hangingPunct="0">
        <a:spcBef>
          <a:spcPct val="0"/>
        </a:spcBef>
        <a:spcAft>
          <a:spcPct val="0"/>
        </a:spcAft>
        <a:defRPr sz="3600" b="1">
          <a:solidFill>
            <a:srgbClr val="4885E9"/>
          </a:solidFill>
          <a:latin typeface="Verdana" pitchFamily="34" charset="0"/>
          <a:cs typeface="Tahoma" pitchFamily="34" charset="0"/>
        </a:defRPr>
      </a:lvl3pPr>
      <a:lvl4pPr algn="l" rtl="1" eaLnBrk="0" fontAlgn="base" hangingPunct="0">
        <a:spcBef>
          <a:spcPct val="0"/>
        </a:spcBef>
        <a:spcAft>
          <a:spcPct val="0"/>
        </a:spcAft>
        <a:defRPr sz="3600" b="1">
          <a:solidFill>
            <a:srgbClr val="4885E9"/>
          </a:solidFill>
          <a:latin typeface="Verdana" pitchFamily="34" charset="0"/>
          <a:cs typeface="Tahoma" pitchFamily="34" charset="0"/>
        </a:defRPr>
      </a:lvl4pPr>
      <a:lvl5pPr algn="l" rtl="1" eaLnBrk="0" fontAlgn="base" hangingPunct="0">
        <a:spcBef>
          <a:spcPct val="0"/>
        </a:spcBef>
        <a:spcAft>
          <a:spcPct val="0"/>
        </a:spcAft>
        <a:defRPr sz="3600" b="1">
          <a:solidFill>
            <a:srgbClr val="4885E9"/>
          </a:solidFill>
          <a:latin typeface="Verdana" pitchFamily="34" charset="0"/>
          <a:cs typeface="Tahoma" pitchFamily="34" charset="0"/>
        </a:defRPr>
      </a:lvl5pPr>
      <a:lvl6pPr marL="457200" algn="l" rtl="1" fontAlgn="base">
        <a:spcBef>
          <a:spcPct val="0"/>
        </a:spcBef>
        <a:spcAft>
          <a:spcPct val="0"/>
        </a:spcAft>
        <a:defRPr sz="3600" b="1">
          <a:solidFill>
            <a:srgbClr val="4885E9"/>
          </a:solidFill>
          <a:latin typeface="Verdana" pitchFamily="34" charset="0"/>
          <a:cs typeface="Tahoma" pitchFamily="34" charset="0"/>
        </a:defRPr>
      </a:lvl6pPr>
      <a:lvl7pPr marL="914400" algn="l" rtl="1" fontAlgn="base">
        <a:spcBef>
          <a:spcPct val="0"/>
        </a:spcBef>
        <a:spcAft>
          <a:spcPct val="0"/>
        </a:spcAft>
        <a:defRPr sz="3600" b="1">
          <a:solidFill>
            <a:srgbClr val="4885E9"/>
          </a:solidFill>
          <a:latin typeface="Verdana" pitchFamily="34" charset="0"/>
          <a:cs typeface="Tahoma" pitchFamily="34" charset="0"/>
        </a:defRPr>
      </a:lvl7pPr>
      <a:lvl8pPr marL="1371600" algn="l" rtl="1" fontAlgn="base">
        <a:spcBef>
          <a:spcPct val="0"/>
        </a:spcBef>
        <a:spcAft>
          <a:spcPct val="0"/>
        </a:spcAft>
        <a:defRPr sz="3600" b="1">
          <a:solidFill>
            <a:srgbClr val="4885E9"/>
          </a:solidFill>
          <a:latin typeface="Verdana" pitchFamily="34" charset="0"/>
          <a:cs typeface="Tahoma" pitchFamily="34" charset="0"/>
        </a:defRPr>
      </a:lvl8pPr>
      <a:lvl9pPr marL="1828800" algn="l" rtl="1" fontAlgn="base">
        <a:spcBef>
          <a:spcPct val="0"/>
        </a:spcBef>
        <a:spcAft>
          <a:spcPct val="0"/>
        </a:spcAft>
        <a:defRPr sz="3600" b="1">
          <a:solidFill>
            <a:srgbClr val="4885E9"/>
          </a:solidFill>
          <a:latin typeface="Verdana" pitchFamily="34" charset="0"/>
          <a:cs typeface="Tahoma" pitchFamily="34" charset="0"/>
        </a:defRPr>
      </a:lvl9pPr>
      <a:extLst/>
    </p:titleStyle>
    <p:bodyStyle>
      <a:lvl1pPr marL="265113" indent="-265113" algn="r" rtl="1"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r" rtl="1"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r" rtl="1" eaLnBrk="0" fontAlgn="base" hangingPunct="0">
        <a:spcBef>
          <a:spcPts val="250"/>
        </a:spcBef>
        <a:spcAft>
          <a:spcPct val="0"/>
        </a:spcAft>
        <a:buClr>
          <a:srgbClr val="01C4FF"/>
        </a:buClr>
        <a:buSzPct val="100000"/>
        <a:buFont typeface="Wingdings 2" pitchFamily="18" charset="2"/>
        <a:buChar char=""/>
        <a:defRPr sz="2200" kern="1200">
          <a:solidFill>
            <a:schemeClr val="tx1"/>
          </a:solidFill>
          <a:latin typeface="+mn-lt"/>
          <a:ea typeface="+mn-ea"/>
          <a:cs typeface="+mn-cs"/>
        </a:defRPr>
      </a:lvl3pPr>
      <a:lvl4pPr marL="1023938" indent="-182563" algn="r" rtl="1" eaLnBrk="0" fontAlgn="base" hangingPunct="0">
        <a:spcBef>
          <a:spcPts val="225"/>
        </a:spcBef>
        <a:spcAft>
          <a:spcPct val="0"/>
        </a:spcAft>
        <a:buClr>
          <a:srgbClr val="01C4FF"/>
        </a:buClr>
        <a:buSzPct val="112000"/>
        <a:buFont typeface="Verdana" pitchFamily="34" charset="0"/>
        <a:buChar char="◦"/>
        <a:defRPr sz="1900" kern="1200">
          <a:solidFill>
            <a:schemeClr val="tx1"/>
          </a:solidFill>
          <a:latin typeface="+mn-lt"/>
          <a:ea typeface="+mn-ea"/>
          <a:cs typeface="+mn-cs"/>
        </a:defRPr>
      </a:lvl4pPr>
      <a:lvl5pPr marL="1279525" indent="-182563" algn="r" rtl="1" eaLnBrk="0" fontAlgn="base" hangingPunct="0">
        <a:spcBef>
          <a:spcPts val="250"/>
        </a:spcBef>
        <a:spcAft>
          <a:spcPct val="0"/>
        </a:spcAft>
        <a:buClr>
          <a:srgbClr val="09FFFF"/>
        </a:buClr>
        <a:buSzPct val="100000"/>
        <a:buFont typeface="Wingdings 2" pitchFamily="18" charset="2"/>
        <a:buChar char=""/>
        <a:defRPr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arget="../media/image11.jpeg" Type="http://schemas.openxmlformats.org/officeDocument/2006/relationships/image"/><Relationship Id="rId2" Target="../media/image10.jpeg" Type="http://schemas.openxmlformats.org/officeDocument/2006/relationships/image"/><Relationship Id="rId1" Target="../slideLayouts/slideLayout7.xml" Type="http://schemas.openxmlformats.org/officeDocument/2006/relationships/slideLayout"/></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arget="../media/image13.jpeg" Type="http://schemas.openxmlformats.org/officeDocument/2006/relationships/image"/><Relationship Id="rId1" Target="../slideLayouts/slideLayout7.xml" Type="http://schemas.openxmlformats.org/officeDocument/2006/relationships/slideLayout"/></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7.jpe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6.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4.xml.rels><?xml version="1.0" encoding="UTF-8" standalone="yes" ?><Relationships xmlns="http://schemas.openxmlformats.org/package/2006/relationships"><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5.xml.rels><?xml version="1.0" encoding="UTF-8" standalone="yes" ?><Relationships xmlns="http://schemas.openxmlformats.org/package/2006/relationships"><Relationship Id="rId3" Target="../media/image6.jpeg" Type="http://schemas.openxmlformats.org/officeDocument/2006/relationships/image"/><Relationship Id="rId2" Target="../media/image5.jpeg" Type="http://schemas.openxmlformats.org/officeDocument/2006/relationships/image"/><Relationship Id="rId1" Target="../slideLayouts/slideLayout7.xml" Type="http://schemas.openxmlformats.org/officeDocument/2006/relationships/slideLayout"/></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arget="../media/image9.jpeg" Type="http://schemas.openxmlformats.org/officeDocument/2006/relationships/image"/><Relationship Id="rId1" Target="../slideLayouts/slideLayout7.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מלבן 3"/>
          <p:cNvSpPr/>
          <p:nvPr/>
        </p:nvSpPr>
        <p:spPr>
          <a:xfrm>
            <a:off x="755576" y="0"/>
            <a:ext cx="5816688" cy="923330"/>
          </a:xfrm>
          <a:prstGeom prst="rect">
            <a:avLst/>
          </a:prstGeom>
          <a:noFill/>
          <a:scene3d>
            <a:camera prst="obliqueTopRight"/>
            <a:lightRig rig="threePt" dir="t"/>
          </a:scene3d>
        </p:spPr>
        <p:txBody>
          <a:bodyPr wrap="square">
            <a:spAutoFit/>
          </a:bodyPr>
          <a:lstStyle/>
          <a:p>
            <a:pPr algn="ctr" fontAlgn="auto">
              <a:spcBef>
                <a:spcPts val="0"/>
              </a:spcBef>
              <a:spcAft>
                <a:spcPts val="0"/>
              </a:spcAft>
              <a:defRPr/>
            </a:pPr>
            <a:r>
              <a:rPr lang="ar-SA" sz="5400" b="1" spc="100" dirty="0">
                <a:ln w="18000">
                  <a:solidFill>
                    <a:schemeClr val="accent1">
                      <a:satMod val="200000"/>
                      <a:tint val="72000"/>
                    </a:schemeClr>
                  </a:solidFill>
                  <a:prstDash val="solid"/>
                </a:ln>
                <a:solidFill>
                  <a:srgbClr val="FFFF00"/>
                </a:solidFill>
                <a:effectLst>
                  <a:outerShdw blurRad="25000" dist="20000" dir="16020000" algn="tl">
                    <a:schemeClr val="accent1">
                      <a:satMod val="200000"/>
                      <a:shade val="1000"/>
                      <a:alpha val="60000"/>
                    </a:schemeClr>
                  </a:outerShdw>
                </a:effectLst>
                <a:latin typeface="Estrangelo Edessa" pitchFamily="66"/>
                <a:cs typeface="Estrangelo Edessa" pitchFamily="66"/>
              </a:rPr>
              <a:t>جهاز </a:t>
            </a:r>
            <a:r>
              <a:rPr lang="ar-SA" sz="5400" b="1" spc="100" dirty="0" smtClean="0">
                <a:ln w="18000">
                  <a:solidFill>
                    <a:schemeClr val="accent1">
                      <a:satMod val="200000"/>
                      <a:tint val="72000"/>
                    </a:schemeClr>
                  </a:solidFill>
                  <a:prstDash val="solid"/>
                </a:ln>
                <a:solidFill>
                  <a:srgbClr val="FFFF00"/>
                </a:solidFill>
                <a:effectLst>
                  <a:outerShdw blurRad="25000" dist="20000" dir="16020000" algn="tl">
                    <a:schemeClr val="accent1">
                      <a:satMod val="200000"/>
                      <a:shade val="1000"/>
                      <a:alpha val="60000"/>
                    </a:schemeClr>
                  </a:outerShdw>
                </a:effectLst>
                <a:latin typeface="Estrangelo Edessa" pitchFamily="66"/>
                <a:cs typeface="Estrangelo Edessa" pitchFamily="66"/>
              </a:rPr>
              <a:t>الإفراز</a:t>
            </a:r>
            <a:r>
              <a:rPr lang="en-US" sz="5400" b="1" spc="100" smtClean="0">
                <a:ln w="18000">
                  <a:solidFill>
                    <a:schemeClr val="accent1">
                      <a:satMod val="200000"/>
                      <a:tint val="72000"/>
                    </a:schemeClr>
                  </a:solidFill>
                  <a:prstDash val="solid"/>
                </a:ln>
                <a:solidFill>
                  <a:srgbClr val="FFFF00"/>
                </a:solidFill>
                <a:effectLst>
                  <a:outerShdw blurRad="25000" dist="20000" dir="16020000" algn="tl">
                    <a:schemeClr val="accent1">
                      <a:satMod val="200000"/>
                      <a:shade val="1000"/>
                      <a:alpha val="60000"/>
                    </a:schemeClr>
                  </a:outerShdw>
                </a:effectLst>
                <a:latin typeface="Estrangelo Edessa" pitchFamily="66"/>
                <a:cs typeface="Estrangelo Edessa" pitchFamily="66"/>
              </a:rPr>
              <a:t>       </a:t>
            </a:r>
            <a:r>
              <a:rPr lang="he-IL" sz="5400" b="1" spc="100" dirty="0" smtClean="0">
                <a:ln w="18000">
                  <a:solidFill>
                    <a:schemeClr val="accent1">
                      <a:satMod val="200000"/>
                      <a:tint val="72000"/>
                    </a:schemeClr>
                  </a:solidFill>
                  <a:prstDash val="solid"/>
                </a:ln>
                <a:solidFill>
                  <a:srgbClr val="FFFF00"/>
                </a:solidFill>
                <a:effectLst>
                  <a:outerShdw blurRad="25000" dist="20000" dir="16020000" algn="tl">
                    <a:schemeClr val="accent1">
                      <a:satMod val="200000"/>
                      <a:shade val="1000"/>
                      <a:alpha val="60000"/>
                    </a:schemeClr>
                  </a:outerShdw>
                </a:effectLst>
                <a:latin typeface="Estrangelo Edessa" pitchFamily="66"/>
                <a:cs typeface="Estrangelo Edessa" pitchFamily="66"/>
              </a:rPr>
              <a:t>הפרשה</a:t>
            </a:r>
            <a:endParaRPr lang="he-IL" sz="5400" b="1" spc="100" dirty="0">
              <a:ln w="18000">
                <a:solidFill>
                  <a:schemeClr val="accent1">
                    <a:satMod val="200000"/>
                    <a:tint val="72000"/>
                  </a:schemeClr>
                </a:solidFill>
                <a:prstDash val="solid"/>
              </a:ln>
              <a:solidFill>
                <a:srgbClr val="FFFF00"/>
              </a:solidFill>
              <a:effectLst>
                <a:outerShdw blurRad="25000" dist="20000" dir="16020000" algn="tl">
                  <a:schemeClr val="accent1">
                    <a:satMod val="200000"/>
                    <a:shade val="1000"/>
                    <a:alpha val="60000"/>
                  </a:schemeClr>
                </a:outerShdw>
              </a:effectLst>
              <a:latin typeface="Estrangelo Edessa" pitchFamily="66"/>
              <a:cs typeface="+mn-cs"/>
            </a:endParaRPr>
          </a:p>
        </p:txBody>
      </p:sp>
      <p:sp>
        <p:nvSpPr>
          <p:cNvPr id="13315" name="Rectangle 1"/>
          <p:cNvSpPr>
            <a:spLocks noChangeArrowheads="1"/>
          </p:cNvSpPr>
          <p:nvPr/>
        </p:nvSpPr>
        <p:spPr bwMode="auto">
          <a:xfrm>
            <a:off x="285750" y="1500188"/>
            <a:ext cx="8643938" cy="4062412"/>
          </a:xfrm>
          <a:prstGeom prst="rect">
            <a:avLst/>
          </a:prstGeom>
          <a:noFill/>
          <a:ln w="9525">
            <a:noFill/>
            <a:miter lim="800000"/>
            <a:headEnd/>
            <a:tailEnd/>
          </a:ln>
        </p:spPr>
        <p:txBody>
          <a:bodyPr anchor="ctr">
            <a:spAutoFit/>
          </a:bodyPr>
          <a:lstStyle/>
          <a:p>
            <a:pPr algn="justLow"/>
            <a:r>
              <a:rPr lang="ar-SA" sz="2400" b="1">
                <a:latin typeface="Estrangelo Edessa" pitchFamily="66" charset="0"/>
                <a:ea typeface="Times New Roman" pitchFamily="18" charset="0"/>
                <a:cs typeface="Arabic Transparent" pitchFamily="2" charset="0"/>
              </a:rPr>
              <a:t>جهاز الإفراز هو الجهاز المسؤول عن :</a:t>
            </a:r>
          </a:p>
          <a:p>
            <a:pPr algn="justLow"/>
            <a:r>
              <a:rPr lang="ar-SA" sz="2400" b="1">
                <a:latin typeface="Estrangelo Edessa" pitchFamily="66" charset="0"/>
                <a:ea typeface="Times New Roman" pitchFamily="18" charset="0"/>
                <a:cs typeface="Arabic Transparent" pitchFamily="2" charset="0"/>
              </a:rPr>
              <a:t>إبعاد فضلات ناتجة عن عمليات الايض , ومواد سامة مصدرها من خارج الجسم </a:t>
            </a:r>
          </a:p>
          <a:p>
            <a:pPr algn="justLow"/>
            <a:r>
              <a:rPr lang="ar-SA" sz="2400" b="1">
                <a:latin typeface="Estrangelo Edessa" pitchFamily="66" charset="0"/>
                <a:ea typeface="Times New Roman" pitchFamily="18" charset="0"/>
                <a:cs typeface="Arabic Transparent" pitchFamily="2" charset="0"/>
              </a:rPr>
              <a:t>تنظيم التوازن المائي , الايونات والأملاح في الجسم.</a:t>
            </a:r>
          </a:p>
          <a:p>
            <a:pPr algn="justLow"/>
            <a:endParaRPr lang="ar-SA" sz="2400" b="1">
              <a:latin typeface="Estrangelo Edessa" pitchFamily="66" charset="0"/>
              <a:ea typeface="Times New Roman" pitchFamily="18" charset="0"/>
              <a:cs typeface="Arabic Transparent" pitchFamily="2" charset="0"/>
            </a:endParaRPr>
          </a:p>
          <a:p>
            <a:pPr algn="justLow"/>
            <a:r>
              <a:rPr lang="ar-SA" sz="2400" b="1">
                <a:latin typeface="Estrangelo Edessa" pitchFamily="66" charset="0"/>
                <a:ea typeface="Times New Roman" pitchFamily="18" charset="0"/>
                <a:cs typeface="Arabic Transparent" pitchFamily="2" charset="0"/>
              </a:rPr>
              <a:t>عند الحيوانات , الفضلات الأساسية المبعدة بواسطة جهاز الإفراز هي فضلات ناتجة عن تحليل البروتينات. هذه الفضلات تحتوي على مركبات نيتروجينية تكون سامة عند تراكمها في الجسم. </a:t>
            </a:r>
          </a:p>
          <a:p>
            <a:pPr algn="justLow"/>
            <a:r>
              <a:rPr lang="ar-SA" sz="2400" b="1">
                <a:latin typeface="Estrangelo Edessa" pitchFamily="66" charset="0"/>
                <a:ea typeface="Times New Roman" pitchFamily="18" charset="0"/>
                <a:cs typeface="Arabic Transparent" pitchFamily="2" charset="0"/>
              </a:rPr>
              <a:t>الفضلات النيتروجينية تتحول في أجسام الحيوانات إلى مركبات مثل </a:t>
            </a:r>
            <a:r>
              <a:rPr lang="ar-SA" sz="2400" b="1">
                <a:solidFill>
                  <a:srgbClr val="FFFF00"/>
                </a:solidFill>
                <a:latin typeface="Estrangelo Edessa" pitchFamily="66" charset="0"/>
                <a:ea typeface="Times New Roman" pitchFamily="18" charset="0"/>
                <a:cs typeface="Arabic Transparent" pitchFamily="2" charset="0"/>
              </a:rPr>
              <a:t>آمونيا</a:t>
            </a:r>
            <a:r>
              <a:rPr lang="ar-SA" sz="2400" b="1">
                <a:latin typeface="Estrangelo Edessa" pitchFamily="66" charset="0"/>
                <a:ea typeface="Times New Roman" pitchFamily="18" charset="0"/>
                <a:cs typeface="Arabic Transparent" pitchFamily="2" charset="0"/>
              </a:rPr>
              <a:t>, </a:t>
            </a:r>
            <a:r>
              <a:rPr lang="ar-SA" sz="2400" b="1">
                <a:solidFill>
                  <a:srgbClr val="FFFF00"/>
                </a:solidFill>
                <a:latin typeface="Estrangelo Edessa" pitchFamily="66" charset="0"/>
                <a:ea typeface="Times New Roman" pitchFamily="18" charset="0"/>
                <a:cs typeface="Arabic Transparent" pitchFamily="2" charset="0"/>
              </a:rPr>
              <a:t>يوريا</a:t>
            </a:r>
            <a:r>
              <a:rPr lang="ar-SA" sz="2400" b="1">
                <a:latin typeface="Estrangelo Edessa" pitchFamily="66" charset="0"/>
                <a:ea typeface="Times New Roman" pitchFamily="18" charset="0"/>
                <a:cs typeface="Arabic Transparent" pitchFamily="2" charset="0"/>
              </a:rPr>
              <a:t> أو </a:t>
            </a:r>
            <a:r>
              <a:rPr lang="ar-SA" sz="2400" b="1">
                <a:solidFill>
                  <a:srgbClr val="FFFF00"/>
                </a:solidFill>
                <a:latin typeface="Estrangelo Edessa" pitchFamily="66" charset="0"/>
                <a:ea typeface="Times New Roman" pitchFamily="18" charset="0"/>
                <a:cs typeface="Arabic Transparent" pitchFamily="2" charset="0"/>
              </a:rPr>
              <a:t>حامض البوليك</a:t>
            </a:r>
            <a:r>
              <a:rPr lang="he-IL" sz="2400" b="1">
                <a:latin typeface="Estrangelo Edessa" pitchFamily="66" charset="0"/>
                <a:ea typeface="Times New Roman" pitchFamily="18" charset="0"/>
                <a:cs typeface="Tahoma" pitchFamily="34" charset="0"/>
              </a:rPr>
              <a:t>.</a:t>
            </a:r>
          </a:p>
          <a:p>
            <a:pPr algn="justLow"/>
            <a:endParaRPr lang="en-US" sz="1200">
              <a:latin typeface="Verdana" pitchFamily="34" charset="0"/>
              <a:ea typeface="Times New Roman" pitchFamily="18" charset="0"/>
              <a:cs typeface="Tahoma" pitchFamily="34" charset="0"/>
            </a:endParaRPr>
          </a:p>
          <a:p>
            <a:pPr algn="justLow"/>
            <a:endParaRPr lang="ar-SA" sz="1200">
              <a:cs typeface="Times New Roman" pitchFamily="18" charset="0"/>
            </a:endParaRPr>
          </a:p>
          <a:p>
            <a:pPr algn="justLow"/>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מלבן 1"/>
          <p:cNvSpPr/>
          <p:nvPr/>
        </p:nvSpPr>
        <p:spPr>
          <a:xfrm>
            <a:off x="2342925" y="0"/>
            <a:ext cx="3977371" cy="830997"/>
          </a:xfrm>
          <a:prstGeom prst="rect">
            <a:avLst/>
          </a:prstGeom>
        </p:spPr>
        <p:txBody>
          <a:bodyPr wrap="none">
            <a:spAutoFit/>
          </a:bodyPr>
          <a:lstStyle/>
          <a:p>
            <a:pPr fontAlgn="auto">
              <a:spcBef>
                <a:spcPts val="0"/>
              </a:spcBef>
              <a:spcAft>
                <a:spcPts val="0"/>
              </a:spcAft>
              <a:defRPr/>
            </a:pPr>
            <a:r>
              <a:rPr lang="ar-SA" sz="4800" b="1" dirty="0">
                <a:ln w="1905"/>
                <a:solidFill>
                  <a:srgbClr val="FFFF00"/>
                </a:solidFill>
                <a:effectLst>
                  <a:innerShdw blurRad="69850" dist="43180" dir="5400000">
                    <a:srgbClr val="000000">
                      <a:alpha val="65000"/>
                    </a:srgbClr>
                  </a:innerShdw>
                </a:effectLst>
              </a:rPr>
              <a:t>الإفراز عند الإنسان</a:t>
            </a:r>
            <a:endParaRPr lang="he-IL" sz="4800" b="1" dirty="0">
              <a:ln w="1905"/>
              <a:solidFill>
                <a:srgbClr val="FFFF00"/>
              </a:solidFill>
              <a:effectLst>
                <a:innerShdw blurRad="69850" dist="43180" dir="5400000">
                  <a:srgbClr val="000000">
                    <a:alpha val="65000"/>
                  </a:srgbClr>
                </a:innerShdw>
              </a:effectLst>
            </a:endParaRPr>
          </a:p>
        </p:txBody>
      </p:sp>
      <p:sp>
        <p:nvSpPr>
          <p:cNvPr id="22531" name="Rectangle 1"/>
          <p:cNvSpPr>
            <a:spLocks noChangeArrowheads="1"/>
          </p:cNvSpPr>
          <p:nvPr/>
        </p:nvSpPr>
        <p:spPr bwMode="auto">
          <a:xfrm>
            <a:off x="357188" y="1571625"/>
            <a:ext cx="8429625" cy="2954338"/>
          </a:xfrm>
          <a:prstGeom prst="rect">
            <a:avLst/>
          </a:prstGeom>
          <a:noFill/>
          <a:ln w="9525">
            <a:noFill/>
            <a:miter lim="800000"/>
            <a:headEnd/>
            <a:tailEnd/>
          </a:ln>
        </p:spPr>
        <p:txBody>
          <a:bodyPr anchor="ctr">
            <a:spAutoFit/>
          </a:bodyPr>
          <a:lstStyle/>
          <a:p>
            <a:r>
              <a:rPr lang="ar-SA" sz="2400">
                <a:cs typeface="Times New Roman" pitchFamily="18" charset="0"/>
              </a:rPr>
              <a:t>من خلال العرق يتم إفراز ماء , أملاح ويوريا.</a:t>
            </a:r>
            <a:endParaRPr lang="en-US" sz="2000">
              <a:cs typeface="Times New Roman" pitchFamily="18" charset="0"/>
            </a:endParaRPr>
          </a:p>
          <a:p>
            <a:pPr eaLnBrk="0" hangingPunct="0"/>
            <a:r>
              <a:rPr lang="ar-SA" sz="2400">
                <a:cs typeface="Times New Roman" pitchFamily="18" charset="0"/>
              </a:rPr>
              <a:t>من خلال الرئتين يتم إفراز </a:t>
            </a:r>
            <a:r>
              <a:rPr lang="en-US" sz="2400">
                <a:cs typeface="Times New Roman" pitchFamily="18" charset="0"/>
              </a:rPr>
              <a:t>CO2</a:t>
            </a:r>
            <a:r>
              <a:rPr lang="ar-SA" sz="2400">
                <a:cs typeface="Times New Roman" pitchFamily="18" charset="0"/>
              </a:rPr>
              <a:t> وبخار الماء.</a:t>
            </a:r>
            <a:endParaRPr lang="en-US" sz="2000"/>
          </a:p>
          <a:p>
            <a:pPr eaLnBrk="0" hangingPunct="0"/>
            <a:r>
              <a:rPr lang="ar-SA" sz="2400"/>
              <a:t>مع البول يتم إفراز فضلات نيتروجينية , ماء , أيونات واملاح.</a:t>
            </a:r>
            <a:endParaRPr lang="en-US" sz="2000"/>
          </a:p>
          <a:p>
            <a:pPr eaLnBrk="0" hangingPunct="0"/>
            <a:r>
              <a:rPr lang="ar-SA" sz="2400"/>
              <a:t>عملياً, الكلية تنظم كمية الماء والمذابات في الدم وفي السائل البين خلوي وبذلك تحافظ على بيئة داخلية ثابتة (</a:t>
            </a:r>
            <a:r>
              <a:rPr lang="he-IL" sz="2400"/>
              <a:t>הומאוסטזיס</a:t>
            </a:r>
            <a:r>
              <a:rPr lang="ar-SA" sz="2400"/>
              <a:t>).</a:t>
            </a:r>
            <a:endParaRPr lang="en-US" sz="2000"/>
          </a:p>
          <a:p>
            <a:pPr eaLnBrk="0" hangingPunct="0"/>
            <a:endParaRPr lang="ar-SA" sz="2400"/>
          </a:p>
          <a:p>
            <a:pPr eaLnBrk="0" hangingPunct="0"/>
            <a:r>
              <a:rPr lang="ar-SA" sz="2400"/>
              <a:t>جهاز الافراز عند الانسان مبني من كليتين. أنبوبين لنقل البول, كيس البول.</a:t>
            </a:r>
            <a:endParaRPr lang="en-US" sz="2000"/>
          </a:p>
          <a:p>
            <a:pPr algn="l" rtl="0" eaLnBrk="0" hangingPunct="0"/>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מלבן 1"/>
          <p:cNvSpPr/>
          <p:nvPr/>
        </p:nvSpPr>
        <p:spPr>
          <a:xfrm>
            <a:off x="3571868" y="0"/>
            <a:ext cx="3084499" cy="769441"/>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fontAlgn="auto">
              <a:spcBef>
                <a:spcPts val="0"/>
              </a:spcBef>
              <a:spcAft>
                <a:spcPts val="0"/>
              </a:spcAft>
              <a:defRPr/>
            </a:pPr>
            <a:r>
              <a:rPr lang="ar-SA" sz="4400" b="1" dirty="0">
                <a:ln w="11430"/>
                <a:solidFill>
                  <a:srgbClr val="FFFF00"/>
                </a:solidFill>
                <a:effectLst>
                  <a:outerShdw blurRad="80000" dist="40000" dir="5040000" algn="tl">
                    <a:srgbClr val="000000">
                      <a:alpha val="30000"/>
                    </a:srgbClr>
                  </a:outerShdw>
                </a:effectLst>
              </a:rPr>
              <a:t>آلية عمل الكلية </a:t>
            </a:r>
            <a:endParaRPr lang="he-IL" sz="4400" b="1" dirty="0">
              <a:ln w="11430"/>
              <a:solidFill>
                <a:srgbClr val="FFFF00"/>
              </a:solidFill>
              <a:effectLst>
                <a:outerShdw blurRad="80000" dist="40000" dir="5040000" algn="tl">
                  <a:srgbClr val="000000">
                    <a:alpha val="30000"/>
                  </a:srgbClr>
                </a:outerShdw>
              </a:effectLst>
            </a:endParaRPr>
          </a:p>
        </p:txBody>
      </p:sp>
      <p:sp>
        <p:nvSpPr>
          <p:cNvPr id="23555" name="Rectangle 1"/>
          <p:cNvSpPr>
            <a:spLocks noChangeArrowheads="1"/>
          </p:cNvSpPr>
          <p:nvPr/>
        </p:nvSpPr>
        <p:spPr bwMode="auto">
          <a:xfrm>
            <a:off x="357188" y="1643063"/>
            <a:ext cx="8501062" cy="4154487"/>
          </a:xfrm>
          <a:prstGeom prst="rect">
            <a:avLst/>
          </a:prstGeom>
          <a:noFill/>
          <a:ln w="9525">
            <a:noFill/>
            <a:miter lim="800000"/>
            <a:headEnd/>
            <a:tailEnd/>
          </a:ln>
        </p:spPr>
        <p:txBody>
          <a:bodyPr anchor="ctr">
            <a:spAutoFit/>
          </a:bodyPr>
          <a:lstStyle/>
          <a:p>
            <a:pPr algn="justLow">
              <a:tabLst>
                <a:tab pos="457200" algn="l"/>
              </a:tabLst>
            </a:pPr>
            <a:r>
              <a:rPr lang="ar-SA" sz="2400" b="1">
                <a:cs typeface="Times New Roman" pitchFamily="18" charset="0"/>
              </a:rPr>
              <a:t>كل الدم في جسم الإنسان البالغ يمر في الكليتين كل 4-5 دقائق , بهدف إزالة مواد غير ضرورية , تنظيم حجم الماء وتنظيم تركيز المذابات في الدم. كل هذه الفعاليات تتم في كل واحد من النفرونات التي تعمل بشكل مستقل بدون علاقة مع النفرونات الأخرى. عمل النفرونات يتم بثلاثة عمليات أساسية :</a:t>
            </a:r>
            <a:endParaRPr lang="en-US" sz="2000" b="1">
              <a:cs typeface="Times New Roman" pitchFamily="18" charset="0"/>
            </a:endParaRPr>
          </a:p>
          <a:p>
            <a:pPr algn="justLow" eaLnBrk="0" hangingPunct="0">
              <a:buFontTx/>
              <a:buChar char="•"/>
              <a:tabLst>
                <a:tab pos="457200" algn="l"/>
              </a:tabLst>
            </a:pPr>
            <a:r>
              <a:rPr lang="ar-SA" sz="2400" b="1">
                <a:cs typeface="Times New Roman" pitchFamily="18" charset="0"/>
              </a:rPr>
              <a:t>تصفية أو ترشيح في الكبة – ماء مع أيونات وجزيئات صغيرة تترشح من الدم في شعيرات الكبة إلى تجويف علبة باومن. بعد ذلك, يسير الراشح في داخل أنبوب النفرون الملتوي.</a:t>
            </a:r>
            <a:endParaRPr lang="en-US" sz="2000" b="1"/>
          </a:p>
          <a:p>
            <a:pPr algn="justLow" eaLnBrk="0" hangingPunct="0">
              <a:buFontTx/>
              <a:buChar char="•"/>
              <a:tabLst>
                <a:tab pos="457200" algn="l"/>
              </a:tabLst>
            </a:pPr>
            <a:r>
              <a:rPr lang="ar-SA" sz="2400" b="1"/>
              <a:t>امتصاص من أنبوب النفرون ومن الأنبوب الجامع الى الدم: يتم امتصاص معظم الماء, جزيئات صغيرة وايونات التي هي ضرورية للجسم.</a:t>
            </a:r>
            <a:endParaRPr lang="en-US" sz="2000" b="1"/>
          </a:p>
          <a:p>
            <a:pPr algn="justLow" eaLnBrk="0" hangingPunct="0">
              <a:buFontTx/>
              <a:buChar char="•"/>
              <a:tabLst>
                <a:tab pos="457200" algn="l"/>
              </a:tabLst>
            </a:pPr>
            <a:r>
              <a:rPr lang="ar-SA" sz="2400" b="1"/>
              <a:t>إفراز من الدم إلى أنبوب النفرون – مواد فضلات ومواد أخرى غير ضرورية للجسم تنتقل من الأوعية الدموية الى أنبوب النفرون وتفرز مع البول.</a:t>
            </a:r>
            <a:endParaRPr lang="ar-SA"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4578" name="קבוצה 3"/>
          <p:cNvGrpSpPr>
            <a:grpSpLocks/>
          </p:cNvGrpSpPr>
          <p:nvPr/>
        </p:nvGrpSpPr>
        <p:grpSpPr bwMode="auto">
          <a:xfrm>
            <a:off x="1643063" y="642938"/>
            <a:ext cx="5786437" cy="5543550"/>
            <a:chOff x="3786182" y="1643050"/>
            <a:chExt cx="3836997" cy="3678237"/>
          </a:xfrm>
        </p:grpSpPr>
        <p:pic>
          <p:nvPicPr>
            <p:cNvPr id="24579" name="Picture 1"/>
            <p:cNvPicPr>
              <a:picLocks noChangeAspect="1" noChangeArrowheads="1"/>
            </p:cNvPicPr>
            <p:nvPr/>
          </p:nvPicPr>
          <p:blipFill>
            <a:blip r:embed="rId2" cstate="email">
              <a:lum bright="-18000" contrast="22000"/>
            </a:blip>
            <a:srcRect/>
            <a:stretch>
              <a:fillRect/>
            </a:stretch>
          </p:blipFill>
          <p:spPr bwMode="auto">
            <a:xfrm>
              <a:off x="5072066" y="1643050"/>
              <a:ext cx="2551113" cy="3678237"/>
            </a:xfrm>
            <a:prstGeom prst="rect">
              <a:avLst/>
            </a:prstGeom>
            <a:noFill/>
            <a:ln w="9525">
              <a:noFill/>
              <a:miter lim="800000"/>
              <a:headEnd/>
              <a:tailEnd/>
            </a:ln>
          </p:spPr>
        </p:pic>
        <p:pic>
          <p:nvPicPr>
            <p:cNvPr id="24580" name="Picture 2"/>
            <p:cNvPicPr>
              <a:picLocks noChangeAspect="1" noChangeArrowheads="1"/>
            </p:cNvPicPr>
            <p:nvPr/>
          </p:nvPicPr>
          <p:blipFill>
            <a:blip r:embed="rId3" cstate="email">
              <a:lum bright="-18000" contrast="22000"/>
            </a:blip>
            <a:srcRect/>
            <a:stretch>
              <a:fillRect/>
            </a:stretch>
          </p:blipFill>
          <p:spPr bwMode="auto">
            <a:xfrm>
              <a:off x="3786182" y="1643050"/>
              <a:ext cx="1335087" cy="3676650"/>
            </a:xfrm>
            <a:prstGeom prst="rect">
              <a:avLst/>
            </a:prstGeom>
            <a:noFill/>
            <a:ln w="9525">
              <a:noFill/>
              <a:miter lim="800000"/>
              <a:headEnd/>
              <a:tailEnd/>
            </a:ln>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58" y="857232"/>
            <a:ext cx="8572560" cy="4062651"/>
          </a:xfrm>
          <a:prstGeom prst="rect">
            <a:avLst/>
          </a:prstGeom>
          <a:noFill/>
          <a:ln w="9525">
            <a:noFill/>
            <a:miter lim="800000"/>
            <a:headEnd/>
            <a:tailEnd/>
          </a:ln>
          <a:effectLst/>
        </p:spPr>
        <p:txBody>
          <a:bodyPr anchor="ctr">
            <a:spAutoFit/>
          </a:bodyPr>
          <a:lstStyle/>
          <a:p>
            <a:pPr lvl="8" rtl="0" fontAlgn="base">
              <a:spcBef>
                <a:spcPct val="0"/>
              </a:spcBef>
              <a:spcAft>
                <a:spcPct val="0"/>
              </a:spcAft>
              <a:tabLst>
                <a:tab pos="457200" algn="l"/>
              </a:tabLst>
              <a:defRPr/>
            </a:pPr>
            <a:r>
              <a:rPr lang="ar-SA" sz="2400" b="1" dirty="0">
                <a:ea typeface="Times New Roman" pitchFamily="18" charset="0"/>
              </a:rPr>
              <a:t>الترشيح في الكبة </a:t>
            </a:r>
            <a:endParaRPr lang="en-US" sz="2000" dirty="0"/>
          </a:p>
          <a:p>
            <a:pPr eaLnBrk="0" hangingPunct="0">
              <a:tabLst>
                <a:tab pos="457200" algn="l"/>
              </a:tabLst>
              <a:defRPr/>
            </a:pPr>
            <a:r>
              <a:rPr lang="ar-SA" sz="2400" dirty="0">
                <a:ea typeface="Times New Roman" pitchFamily="18" charset="0"/>
              </a:rPr>
              <a:t>بسبب ضغط الدم المرتفع في الشعيرات الدموية في الكبة, الماء ومواد مذابة الموجودة في البلازما تترشح بسرعة مرتفعة الى داخل علبة باومن. السائل الذي يرشح الى تجويف علبة باومن يدعى راشح.</a:t>
            </a:r>
            <a:endParaRPr lang="en-US" sz="2000" dirty="0"/>
          </a:p>
          <a:p>
            <a:pPr eaLnBrk="0" hangingPunct="0">
              <a:tabLst>
                <a:tab pos="457200" algn="l"/>
              </a:tabLst>
              <a:defRPr/>
            </a:pPr>
            <a:r>
              <a:rPr lang="ar-SA" sz="2400" dirty="0">
                <a:ea typeface="Times New Roman" pitchFamily="18" charset="0"/>
              </a:rPr>
              <a:t>سرعة الترشيح في الكبة مرتفعة أيضا بفضل مبنى الشعيرات الدموية . بحيث تبطنها طبقة من خلايا الأندوتيل.  بينها فراغات تمكّن انتقال جزيئات صغيرة. بفضل هذه الفراغات, الشعيرات في الكبة نفاذة لمذابات أكثر ب - 10 الى 100 مرة من شعيرات دموية أخرى. أيضا بين خلايا الأبيثيل</a:t>
            </a:r>
            <a:r>
              <a:rPr lang="he-IL" sz="2400" dirty="0">
                <a:ea typeface="Times New Roman" pitchFamily="18" charset="0"/>
              </a:rPr>
              <a:t> </a:t>
            </a:r>
            <a:r>
              <a:rPr lang="ar-SA" sz="2400" dirty="0">
                <a:ea typeface="Times New Roman" pitchFamily="18" charset="0"/>
              </a:rPr>
              <a:t> في الجدار الذي يبطن علبة باومن هناك فراغات عديدة تمكّن دخول الجزيئات الى علبة باومن.تركيبة سائل الراشح من الأملاح مشابه لسائل الدم (البلازما).</a:t>
            </a:r>
            <a:endParaRPr lang="en-US" sz="2000" dirty="0"/>
          </a:p>
          <a:p>
            <a:pPr algn="l" rtl="0" eaLnBrk="0" hangingPunct="0">
              <a:tabLst>
                <a:tab pos="457200" algn="l"/>
              </a:tabLst>
              <a:defRPr/>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nvGraphicFramePr>
        <p:xfrm>
          <a:off x="785813" y="1285875"/>
          <a:ext cx="7429500" cy="4114800"/>
        </p:xfrm>
        <a:graphic>
          <a:graphicData uri="http://schemas.openxmlformats.org/drawingml/2006/table">
            <a:tbl>
              <a:tblPr rtl="1"/>
              <a:tblGrid>
                <a:gridCol w="2000250"/>
                <a:gridCol w="2824163"/>
                <a:gridCol w="2605087"/>
              </a:tblGrid>
              <a:tr h="838200">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مادة</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تركيز في البلازما (غرام /100 ملل)</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تركيز في الراشح (غرام /100 ملل)</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r h="390525">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بروتين</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8</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r h="390525">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جلوكوز</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0.1</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0.1</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r h="390525">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يوريا </a:t>
                      </a:r>
                      <a:r>
                        <a:rPr kumimoji="0" lang="he-IL" sz="2000" b="1" i="0" u="none" strike="noStrike" cap="none" normalizeH="0" baseline="0" smtClean="0">
                          <a:ln>
                            <a:noFill/>
                          </a:ln>
                          <a:solidFill>
                            <a:schemeClr val="tx1"/>
                          </a:solidFill>
                          <a:effectLst/>
                          <a:latin typeface="Arial" pitchFamily="34" charset="0"/>
                          <a:cs typeface="Times New Roman" pitchFamily="18" charset="0"/>
                        </a:rPr>
                        <a:t>שתנן</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0.03</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0.03</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r h="390525">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كلور</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0.4</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0.4</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r h="390525">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صوديوم </a:t>
                      </a:r>
                      <a:r>
                        <a:rPr kumimoji="0" lang="he-IL" sz="2000" b="1" i="0" u="none" strike="noStrike" cap="none" normalizeH="0" baseline="0" smtClean="0">
                          <a:ln>
                            <a:noFill/>
                          </a:ln>
                          <a:solidFill>
                            <a:schemeClr val="tx1"/>
                          </a:solidFill>
                          <a:effectLst/>
                          <a:latin typeface="Arial" pitchFamily="34" charset="0"/>
                          <a:cs typeface="Times New Roman" pitchFamily="18" charset="0"/>
                        </a:rPr>
                        <a:t>נתרן</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0.3</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0.3</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r h="390525">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he-IL" sz="2000" b="1" i="0" u="none" strike="noStrike" cap="none" normalizeH="0" baseline="0" smtClean="0">
                          <a:ln>
                            <a:noFill/>
                          </a:ln>
                          <a:solidFill>
                            <a:schemeClr val="tx1"/>
                          </a:solidFill>
                          <a:effectLst/>
                          <a:latin typeface="Arial" pitchFamily="34" charset="0"/>
                          <a:cs typeface="Times New Roman" pitchFamily="18" charset="0"/>
                        </a:rPr>
                        <a:t>סידן </a:t>
                      </a:r>
                      <a:r>
                        <a:rPr kumimoji="0" lang="ar-SA" sz="2000" b="1" i="0" u="none" strike="noStrike" cap="none" normalizeH="0" baseline="0" smtClean="0">
                          <a:ln>
                            <a:noFill/>
                          </a:ln>
                          <a:solidFill>
                            <a:schemeClr val="tx1"/>
                          </a:solidFill>
                          <a:effectLst/>
                          <a:latin typeface="Arial" pitchFamily="34" charset="0"/>
                          <a:cs typeface="Times New Roman" pitchFamily="18" charset="0"/>
                        </a:rPr>
                        <a:t>كالسيوم</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0.01</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0.01</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r h="390525">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احماض امينية</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0.04</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c>
                  <a:txBody>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000" b="1" i="0" u="none" strike="noStrike" cap="none" normalizeH="0" baseline="0" smtClean="0">
                          <a:ln>
                            <a:noFill/>
                          </a:ln>
                          <a:solidFill>
                            <a:schemeClr val="tx1"/>
                          </a:solidFill>
                          <a:effectLst/>
                          <a:latin typeface="Arial" pitchFamily="34" charset="0"/>
                          <a:cs typeface="Times New Roman" pitchFamily="18" charset="0"/>
                        </a:rPr>
                        <a:t>0.04</a:t>
                      </a:r>
                      <a:endParaRPr kumimoji="0" lang="en-US" sz="2000" b="1" i="0" u="none" strike="noStrike" cap="none" normalizeH="0" baseline="0" smtClean="0">
                        <a:ln>
                          <a:noFill/>
                        </a:ln>
                        <a:solidFill>
                          <a:schemeClr val="tx1"/>
                        </a:solidFill>
                        <a:effectLst/>
                        <a:latin typeface="Arial"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blipFill dpi="0" rotWithShape="1">
                      <a:blip r:embed="rId2"/>
                      <a:srcRect/>
                      <a:tile tx="0" ty="0" sx="100000" sy="100000" flip="none" algn="tl"/>
                    </a:blipFill>
                  </a:tcPr>
                </a:tc>
              </a:tr>
            </a:tbl>
          </a:graphicData>
        </a:graphic>
      </p:graphicFrame>
      <p:sp>
        <p:nvSpPr>
          <p:cNvPr id="4" name="מלבן 3"/>
          <p:cNvSpPr/>
          <p:nvPr/>
        </p:nvSpPr>
        <p:spPr>
          <a:xfrm>
            <a:off x="285688" y="357166"/>
            <a:ext cx="8858312" cy="523220"/>
          </a:xfrm>
          <a:prstGeom prst="rect">
            <a:avLst/>
          </a:prstGeom>
          <a:noFill/>
        </p:spPr>
        <p:txBody>
          <a:bodyPr>
            <a:spAutoFit/>
          </a:bodyPr>
          <a:lstStyle/>
          <a:p>
            <a:pPr algn="ctr" fontAlgn="auto">
              <a:spcBef>
                <a:spcPts val="0"/>
              </a:spcBef>
              <a:spcAft>
                <a:spcPts val="0"/>
              </a:spcAft>
              <a:defRPr/>
            </a:pPr>
            <a:r>
              <a:rPr lang="ar-SA" sz="2800" b="1" dirty="0">
                <a:ln w="1905"/>
                <a:solidFill>
                  <a:srgbClr val="FFFF00"/>
                </a:solidFill>
                <a:effectLst>
                  <a:innerShdw blurRad="69850" dist="43180" dir="5400000">
                    <a:srgbClr val="000000">
                      <a:alpha val="65000"/>
                    </a:srgbClr>
                  </a:innerShdw>
                </a:effectLst>
                <a:ea typeface="Times New Roman" pitchFamily="18" charset="0"/>
              </a:rPr>
              <a:t>جدول : تركيز المواد في البلازما وفي الراشح (غرام لكل 100 مللتر)</a:t>
            </a:r>
            <a:endParaRPr lang="he-IL" sz="2800" b="1" dirty="0">
              <a:ln w="1905"/>
              <a:solidFill>
                <a:srgbClr val="FFFF00"/>
              </a:solidFill>
              <a:effectLst>
                <a:innerShdw blurRad="69850" dist="43180" dir="5400000">
                  <a:srgbClr val="000000">
                    <a:alpha val="65000"/>
                  </a:srgbClr>
                </a:innerShdw>
              </a:effectLst>
              <a:latin typeface="+mn-lt"/>
              <a:cs typeface="+mn-cs"/>
            </a:endParaRPr>
          </a:p>
        </p:txBody>
      </p:sp>
      <p:sp>
        <p:nvSpPr>
          <p:cNvPr id="26665" name="Rectangle 2"/>
          <p:cNvSpPr>
            <a:spLocks noChangeArrowheads="1"/>
          </p:cNvSpPr>
          <p:nvPr/>
        </p:nvSpPr>
        <p:spPr bwMode="auto">
          <a:xfrm>
            <a:off x="357188" y="5357813"/>
            <a:ext cx="8572500" cy="708025"/>
          </a:xfrm>
          <a:prstGeom prst="rect">
            <a:avLst/>
          </a:prstGeom>
          <a:blipFill dpi="0" rotWithShape="1">
            <a:blip r:embed="rId2" cstate="email"/>
            <a:srcRect/>
            <a:tile tx="0" ty="0" sx="100000" sy="100000" flip="none" algn="tl"/>
          </a:blipFill>
          <a:ln w="9525">
            <a:noFill/>
            <a:miter lim="800000"/>
            <a:headEnd/>
            <a:tailEnd/>
          </a:ln>
        </p:spPr>
        <p:txBody>
          <a:bodyPr anchor="ctr">
            <a:spAutoFit/>
          </a:bodyPr>
          <a:lstStyle/>
          <a:p>
            <a:pPr algn="justLow"/>
            <a:r>
              <a:rPr lang="ar-SA" sz="2000" b="1">
                <a:cs typeface="Times New Roman" pitchFamily="18" charset="0"/>
              </a:rPr>
              <a:t>خلايا الدم الحمراء, خلايا الدم البيضاء , صفائح الدم وجزيئات بروتين كبيرة لا تستطيع الانتقال من شعيرات الكبة الى علبة باومن ويبقون في الدم في الشعيرات الدموية.</a:t>
            </a:r>
            <a:endParaRPr lang="ar-SA" sz="3200" b="1">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428625" y="714375"/>
            <a:ext cx="8501063" cy="1692275"/>
          </a:xfrm>
          <a:prstGeom prst="rect">
            <a:avLst/>
          </a:prstGeom>
          <a:noFill/>
          <a:ln w="9525">
            <a:noFill/>
            <a:miter lim="800000"/>
            <a:headEnd/>
            <a:tailEnd/>
          </a:ln>
        </p:spPr>
        <p:txBody>
          <a:bodyPr anchor="ctr">
            <a:spAutoFit/>
          </a:bodyPr>
          <a:lstStyle/>
          <a:p>
            <a:pPr algn="justLow"/>
            <a:r>
              <a:rPr lang="ar-SA" sz="2400" b="1">
                <a:cs typeface="Times New Roman" pitchFamily="18" charset="0"/>
              </a:rPr>
              <a:t>الامتصاص العائد</a:t>
            </a:r>
            <a:endParaRPr lang="en-US" sz="2000">
              <a:cs typeface="Times New Roman" pitchFamily="18" charset="0"/>
            </a:endParaRPr>
          </a:p>
          <a:p>
            <a:pPr algn="justLow" eaLnBrk="0" hangingPunct="0"/>
            <a:r>
              <a:rPr lang="ar-SA" sz="2000" b="1">
                <a:cs typeface="Times New Roman" pitchFamily="18" charset="0"/>
              </a:rPr>
              <a:t>كل يوم يترشح 180 لتر بلازما ومذابات من الشعيرات في الكبة الى علبة باومن. لو أن كل هذا الحجم من الراشح يفرز مع البول لخرج كل الماء من سائل البلازما خلال نصف ساعة, لذلك هناك منع لفقدان الماء بفضل عملية الامتصاص الى الدم. خلايا أنبوب النفرون تمتص من الراشح ماء ومواد ضرورية للجسم وتعاد الى الدم. في الأنبوب الملتف القريب يعود الى الدم ما نسبته 80% من حجم الراشح.</a:t>
            </a:r>
            <a:endParaRPr lang="en-US" b="1"/>
          </a:p>
        </p:txBody>
      </p:sp>
      <p:sp>
        <p:nvSpPr>
          <p:cNvPr id="27651" name="Rectangle 2"/>
          <p:cNvSpPr>
            <a:spLocks noChangeArrowheads="1"/>
          </p:cNvSpPr>
          <p:nvPr/>
        </p:nvSpPr>
        <p:spPr bwMode="auto">
          <a:xfrm>
            <a:off x="285750" y="3786188"/>
            <a:ext cx="8643938" cy="2616200"/>
          </a:xfrm>
          <a:prstGeom prst="rect">
            <a:avLst/>
          </a:prstGeom>
          <a:noFill/>
          <a:ln w="9525">
            <a:noFill/>
            <a:miter lim="800000"/>
            <a:headEnd/>
            <a:tailEnd/>
          </a:ln>
        </p:spPr>
        <p:txBody>
          <a:bodyPr anchor="ctr">
            <a:spAutoFit/>
          </a:bodyPr>
          <a:lstStyle/>
          <a:p>
            <a:pPr algn="justLow"/>
            <a:r>
              <a:rPr lang="ar-JO" sz="2400" b="1">
                <a:cs typeface="Times New Roman" pitchFamily="18" charset="0"/>
              </a:rPr>
              <a:t>الأفراز</a:t>
            </a:r>
          </a:p>
          <a:p>
            <a:pPr algn="justLow"/>
            <a:r>
              <a:rPr lang="ar-SA" sz="2000" b="1">
                <a:cs typeface="Times New Roman" pitchFamily="18" charset="0"/>
              </a:rPr>
              <a:t>يُسبب لرفع التركيز الاسموزي في البول أربع مرات أكثر من التركيز الاسموزي في بلازما الدم. القدرة على "رفع تركيز " </a:t>
            </a:r>
            <a:r>
              <a:rPr lang="he-IL" sz="2000" b="1">
                <a:cs typeface="Times New Roman" pitchFamily="18" charset="0"/>
              </a:rPr>
              <a:t>לרכז</a:t>
            </a:r>
            <a:r>
              <a:rPr lang="ar-SA" sz="2000" b="1">
                <a:cs typeface="Times New Roman" pitchFamily="18" charset="0"/>
              </a:rPr>
              <a:t>" البول فوق التركيز الاسموزي لبلازما الدم موجودة فقط عند الطيور والثديّيات وبفضل مبنى النفرونات. في هذه النفرونات  ربطة هنلي طويلة أكثر من نفرونات أخرى ولها مبنى خاص. النشاط الذي يحدث في ربطة هنلي الطويلة يرفع من تركيز الأيونات في السائل البين خلوي في لُب الكلية, ويزيد من الامتصاص العائد للماء من الأنبوب الجامع وبذلك يرفع من تركيز البول. لذلك كلما كانت ربطة هنلي طويلة أكثر , تكون القدرة على "رفع تركيز " البول أكثر ويكون عندها التوفير في الماء أكثر.</a:t>
            </a:r>
            <a:endParaRPr lang="ar-SA" b="1">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1"/>
          <p:cNvPicPr>
            <a:picLocks noChangeAspect="1" noChangeArrowheads="1"/>
          </p:cNvPicPr>
          <p:nvPr/>
        </p:nvPicPr>
        <p:blipFill>
          <a:blip r:embed="rId2" cstate="email">
            <a:lum bright="-22000" contrast="50000"/>
          </a:blip>
          <a:srcRect/>
          <a:stretch>
            <a:fillRect/>
          </a:stretch>
        </p:blipFill>
        <p:spPr bwMode="auto">
          <a:xfrm>
            <a:off x="357188" y="214313"/>
            <a:ext cx="3714750" cy="6286500"/>
          </a:xfrm>
          <a:prstGeom prst="rect">
            <a:avLst/>
          </a:prstGeom>
          <a:noFill/>
          <a:ln w="9525">
            <a:noFill/>
            <a:miter lim="800000"/>
            <a:headEnd/>
            <a:tailEnd/>
          </a:ln>
        </p:spPr>
      </p:pic>
      <p:sp>
        <p:nvSpPr>
          <p:cNvPr id="28675" name="מלבן 2"/>
          <p:cNvSpPr>
            <a:spLocks noChangeArrowheads="1"/>
          </p:cNvSpPr>
          <p:nvPr/>
        </p:nvSpPr>
        <p:spPr bwMode="auto">
          <a:xfrm>
            <a:off x="4357688" y="357188"/>
            <a:ext cx="4572000" cy="1938337"/>
          </a:xfrm>
          <a:prstGeom prst="rect">
            <a:avLst/>
          </a:prstGeom>
          <a:noFill/>
          <a:ln w="9525">
            <a:noFill/>
            <a:miter lim="800000"/>
            <a:headEnd/>
            <a:tailEnd/>
          </a:ln>
        </p:spPr>
        <p:txBody>
          <a:bodyPr>
            <a:spAutoFit/>
          </a:bodyPr>
          <a:lstStyle/>
          <a:p>
            <a:r>
              <a:rPr lang="ar-SA" sz="2000" b="1"/>
              <a:t>المواد المذابة تنتقل من سائل الراشح الى السائل البين خلوي (حيث تركيزها مرتفع اكثر) بشكل فعّال (بذل طاقة ). من السائل البين خلوي تعود المواد الى الدم. النقل الفعّال من أنبوب النفرون يتم بواسطة حاملات </a:t>
            </a:r>
            <a:r>
              <a:rPr lang="he-IL" sz="2000" b="1"/>
              <a:t>נשאים</a:t>
            </a:r>
            <a:r>
              <a:rPr lang="ar-SA" sz="2000" b="1"/>
              <a:t> ومضخات </a:t>
            </a:r>
            <a:r>
              <a:rPr lang="he-IL" sz="2000" b="1"/>
              <a:t>משאבות </a:t>
            </a:r>
            <a:r>
              <a:rPr lang="ar-SA" sz="2000" b="1"/>
              <a:t>موجودة في خلايا جدران النفرون.</a:t>
            </a:r>
            <a:endParaRPr lang="he-IL" sz="2000" b="1"/>
          </a:p>
        </p:txBody>
      </p:sp>
      <p:sp>
        <p:nvSpPr>
          <p:cNvPr id="28676" name="מלבן 3"/>
          <p:cNvSpPr>
            <a:spLocks noChangeArrowheads="1"/>
          </p:cNvSpPr>
          <p:nvPr/>
        </p:nvSpPr>
        <p:spPr bwMode="auto">
          <a:xfrm>
            <a:off x="4286250" y="2928938"/>
            <a:ext cx="4572000" cy="1016000"/>
          </a:xfrm>
          <a:prstGeom prst="rect">
            <a:avLst/>
          </a:prstGeom>
          <a:noFill/>
          <a:ln w="9525">
            <a:noFill/>
            <a:miter lim="800000"/>
            <a:headEnd/>
            <a:tailEnd/>
          </a:ln>
        </p:spPr>
        <p:txBody>
          <a:bodyPr>
            <a:spAutoFit/>
          </a:bodyPr>
          <a:lstStyle/>
          <a:p>
            <a:r>
              <a:rPr lang="ar-SA" sz="2000" b="1"/>
              <a:t>بعد انتقال الايونات بشكل فعّال من الراشح الى السائل البين خلوي , تنتقل بشكل غير فعّال أيونات اخرى (</a:t>
            </a:r>
            <a:r>
              <a:rPr lang="en-US" sz="2000" b="1"/>
              <a:t>Cl-</a:t>
            </a:r>
            <a:r>
              <a:rPr lang="ar-SA" sz="2000" b="1"/>
              <a:t>).</a:t>
            </a:r>
            <a:endParaRPr lang="he-IL" sz="2000" b="1"/>
          </a:p>
        </p:txBody>
      </p:sp>
      <p:sp>
        <p:nvSpPr>
          <p:cNvPr id="28677" name="Rectangle 2"/>
          <p:cNvSpPr>
            <a:spLocks noChangeArrowheads="1"/>
          </p:cNvSpPr>
          <p:nvPr/>
        </p:nvSpPr>
        <p:spPr bwMode="auto">
          <a:xfrm>
            <a:off x="4500563" y="4929188"/>
            <a:ext cx="4643437" cy="1631950"/>
          </a:xfrm>
          <a:prstGeom prst="rect">
            <a:avLst/>
          </a:prstGeom>
          <a:noFill/>
          <a:ln w="9525">
            <a:noFill/>
            <a:miter lim="800000"/>
            <a:headEnd/>
            <a:tailEnd/>
          </a:ln>
        </p:spPr>
        <p:txBody>
          <a:bodyPr anchor="ctr">
            <a:spAutoFit/>
          </a:bodyPr>
          <a:lstStyle/>
          <a:p>
            <a:pPr algn="justLow"/>
            <a:r>
              <a:rPr lang="ar-SA" sz="2000" b="1">
                <a:latin typeface="Arial Black" pitchFamily="34" charset="0"/>
                <a:cs typeface="Times New Roman" pitchFamily="18" charset="0"/>
              </a:rPr>
              <a:t>انتقال الايونات يرفع التركيز الاسموزي في السائل البين خلوي ونتيجة لذلك تنتقل جزيئات الماء من الراشح , بشكل غير فعّال , الى السائل البين خلوي. بعد ذلك تعود جزيئات الماء من السائل البين خلوي الى الشعيرات الدموية المحيطة بالنفرون.</a:t>
            </a:r>
            <a:endParaRPr lang="ar-SA" sz="3200" b="1">
              <a:latin typeface="Arial Black" pitchFamily="34"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214313" y="714375"/>
            <a:ext cx="8715375" cy="5354638"/>
          </a:xfrm>
          <a:prstGeom prst="rect">
            <a:avLst/>
          </a:prstGeom>
          <a:noFill/>
          <a:ln w="9525">
            <a:noFill/>
            <a:miter lim="800000"/>
            <a:headEnd/>
            <a:tailEnd/>
          </a:ln>
        </p:spPr>
        <p:txBody>
          <a:bodyPr anchor="ctr">
            <a:spAutoFit/>
          </a:bodyPr>
          <a:lstStyle/>
          <a:p>
            <a:pPr algn="justLow"/>
            <a:r>
              <a:rPr lang="ar-SA" sz="2400" b="1">
                <a:cs typeface="Times New Roman" pitchFamily="18" charset="0"/>
              </a:rPr>
              <a:t>الإفراز من الدم الى أنبوب النفرون</a:t>
            </a:r>
          </a:p>
          <a:p>
            <a:pPr algn="justLow"/>
            <a:endParaRPr lang="en-US" b="1">
              <a:cs typeface="Times New Roman" pitchFamily="18" charset="0"/>
            </a:endParaRPr>
          </a:p>
          <a:p>
            <a:pPr algn="justLow" eaLnBrk="0" hangingPunct="0"/>
            <a:r>
              <a:rPr lang="ar-SA" sz="2000" b="1">
                <a:cs typeface="Times New Roman" pitchFamily="18" charset="0"/>
              </a:rPr>
              <a:t>مقابل الامتصاص العائد. هناك أيضاً انتقال مواد بالاتجاه المعاكس: من الدم الى السائل البين خلوي ومنه الى داخل أنبوب  النفرون. جزء من المواد مثل : يوريا , أيونات هيدروجين وأيونات بوتاسيوم تنتقل بعكس منحدر التراكيز. تركيزها في البول أعلى مقارنة لتركيزها في بلازما الدم, لذلك فإن إفرازها الى أنبوب النفرون  يتم بنقل فعّال مع بذل طاقة. مواد أخرى , مثل أدوية (</a:t>
            </a:r>
            <a:r>
              <a:rPr lang="he-IL" sz="2000" b="1">
                <a:cs typeface="Times New Roman" pitchFamily="18" charset="0"/>
              </a:rPr>
              <a:t>פניצילין והיסטמין</a:t>
            </a:r>
            <a:r>
              <a:rPr lang="ar-SA" sz="2000" b="1">
                <a:cs typeface="Times New Roman" pitchFamily="18" charset="0"/>
              </a:rPr>
              <a:t>) تفرز من الدم الى أنبوب النفرون حسب منحدر التراكيز. هذه المواد تفرز بمساعدة حاملات</a:t>
            </a:r>
            <a:r>
              <a:rPr lang="he-IL" sz="2000" b="1">
                <a:cs typeface="Times New Roman" pitchFamily="18" charset="0"/>
              </a:rPr>
              <a:t> </a:t>
            </a:r>
            <a:r>
              <a:rPr lang="ar-SA" sz="2000" b="1">
                <a:cs typeface="Times New Roman" pitchFamily="18" charset="0"/>
              </a:rPr>
              <a:t>زلالية حسب عملية الانتشار الميسّر.</a:t>
            </a:r>
            <a:endParaRPr lang="en-US" b="1"/>
          </a:p>
          <a:p>
            <a:pPr algn="justLow" eaLnBrk="0" hangingPunct="0">
              <a:buFont typeface="Wingdings" pitchFamily="2" charset="2"/>
              <a:buChar char="v"/>
            </a:pPr>
            <a:r>
              <a:rPr lang="ar-SA" sz="2000" b="1"/>
              <a:t>عملية الإفراز من الدم الى أنبوب النفرون ضرورية : </a:t>
            </a:r>
          </a:p>
          <a:p>
            <a:pPr algn="justLow" eaLnBrk="0" hangingPunct="0">
              <a:buFont typeface="Wingdings" pitchFamily="2" charset="2"/>
              <a:buChar char="v"/>
            </a:pPr>
            <a:r>
              <a:rPr lang="ar-SA" sz="2000" b="1"/>
              <a:t>لتنظيم </a:t>
            </a:r>
            <a:r>
              <a:rPr lang="en-US" sz="2000" b="1"/>
              <a:t>pH</a:t>
            </a:r>
            <a:r>
              <a:rPr lang="ar-SA" sz="2000" b="1"/>
              <a:t> الدم (بفضل نقل فعال لايونات الهيدروجين). </a:t>
            </a:r>
          </a:p>
          <a:p>
            <a:pPr algn="justLow" eaLnBrk="0" hangingPunct="0">
              <a:buFont typeface="Wingdings" pitchFamily="2" charset="2"/>
              <a:buChar char="v"/>
            </a:pPr>
            <a:r>
              <a:rPr lang="ar-SA" sz="2000" b="1"/>
              <a:t>لإفراز فضلات مثل يوريا التي عادت الى الدم حسب قانون الانتشار وبهذه الطريقة يتم إفرازها بنقل   فعّال الى أنبوب النفرون . </a:t>
            </a:r>
          </a:p>
          <a:p>
            <a:pPr algn="justLow" eaLnBrk="0" hangingPunct="0">
              <a:buFont typeface="Wingdings" pitchFamily="2" charset="2"/>
              <a:buChar char="v"/>
            </a:pPr>
            <a:r>
              <a:rPr lang="ar-SA" sz="2000" b="1"/>
              <a:t>لإفراز مواد لم تترشح في الكبة.</a:t>
            </a:r>
            <a:endParaRPr lang="en-US" b="1"/>
          </a:p>
          <a:p>
            <a:pPr algn="justLow" eaLnBrk="0" hangingPunct="0"/>
            <a:r>
              <a:rPr lang="ar-SA" sz="2000" b="1"/>
              <a:t>آليات الامتصاص العائد والإفراز الى أنبوب النفرون تنظم حجم سوائل الجسم والمذابات بها. من 180 لتر راشح ينتج 1-2 لتر بول يُفرز الى خارج الجسم لكل يوم. البول مكوّن من 96% ماء, 2% فضلات نيتروجينية (خاصة يوريا), 2% أملاح وكميات قليلة جداً من الصبغيات التي تعطي اللون والرائحة المألوفة.</a:t>
            </a:r>
            <a:endParaRPr lang="ar-SA" sz="36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מלבן 2"/>
          <p:cNvSpPr/>
          <p:nvPr/>
        </p:nvSpPr>
        <p:spPr>
          <a:xfrm>
            <a:off x="2643174" y="0"/>
            <a:ext cx="4094391"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ar-SA" sz="5400" b="1" dirty="0">
                <a:ln w="11430"/>
                <a:solidFill>
                  <a:srgbClr val="FFFF00"/>
                </a:solidFill>
                <a:effectLst>
                  <a:outerShdw blurRad="80000" dist="40000" dir="5040000" algn="tl">
                    <a:srgbClr val="000000">
                      <a:alpha val="30000"/>
                    </a:srgbClr>
                  </a:outerShdw>
                </a:effectLst>
                <a:ea typeface="Times New Roman" pitchFamily="18" charset="0"/>
              </a:rPr>
              <a:t>تنظيم تركيز البول</a:t>
            </a:r>
            <a:endParaRPr lang="he-IL" sz="5400" b="1" dirty="0">
              <a:ln w="11430"/>
              <a:solidFill>
                <a:srgbClr val="FFFF00"/>
              </a:solidFill>
              <a:effectLst>
                <a:outerShdw blurRad="80000" dist="40000" dir="5040000" algn="tl">
                  <a:srgbClr val="000000">
                    <a:alpha val="30000"/>
                  </a:srgbClr>
                </a:outerShdw>
              </a:effectLst>
              <a:latin typeface="+mn-lt"/>
              <a:cs typeface="+mn-cs"/>
            </a:endParaRPr>
          </a:p>
        </p:txBody>
      </p:sp>
      <p:sp>
        <p:nvSpPr>
          <p:cNvPr id="30723" name="Rectangle 2"/>
          <p:cNvSpPr>
            <a:spLocks noChangeArrowheads="1"/>
          </p:cNvSpPr>
          <p:nvPr/>
        </p:nvSpPr>
        <p:spPr bwMode="auto">
          <a:xfrm>
            <a:off x="214313" y="857250"/>
            <a:ext cx="8643937" cy="708025"/>
          </a:xfrm>
          <a:prstGeom prst="rect">
            <a:avLst/>
          </a:prstGeom>
          <a:noFill/>
          <a:ln w="9525">
            <a:noFill/>
            <a:miter lim="800000"/>
            <a:headEnd/>
            <a:tailEnd/>
          </a:ln>
        </p:spPr>
        <p:txBody>
          <a:bodyPr anchor="ctr">
            <a:spAutoFit/>
          </a:bodyPr>
          <a:lstStyle/>
          <a:p>
            <a:pPr algn="justLow"/>
            <a:r>
              <a:rPr lang="ar-SA" sz="2000" b="1">
                <a:cs typeface="Times New Roman" pitchFamily="18" charset="0"/>
              </a:rPr>
              <a:t>تنظيم كمية البول وتركيزه يتم بمساعدة هورمونين. الهورمون الاول </a:t>
            </a:r>
            <a:r>
              <a:rPr lang="en-US" sz="2000" b="1">
                <a:cs typeface="Times New Roman" pitchFamily="18" charset="0"/>
              </a:rPr>
              <a:t>ADH</a:t>
            </a:r>
            <a:r>
              <a:rPr lang="ar-SA" sz="2000" b="1">
                <a:cs typeface="Times New Roman" pitchFamily="18" charset="0"/>
              </a:rPr>
              <a:t> ينظم حجم الماء المفرز مع البول. الهورمون الثاني ينظم كمية ايونات الصوديوم, الكلور والبوتاسيوم المفرزة في البول.</a:t>
            </a:r>
            <a:endParaRPr lang="ar-SA" sz="3200"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746" name="Picture 2"/>
          <p:cNvPicPr preferRelativeResize="0">
            <a:picLocks noChangeAspect="1" noChangeArrowheads="1"/>
          </p:cNvPicPr>
          <p:nvPr/>
        </p:nvPicPr>
        <p:blipFill>
          <a:blip r:embed="rId2" cstate="email">
            <a:lum bright="-18000" contrast="26000"/>
          </a:blip>
          <a:srcRect/>
          <a:stretch>
            <a:fillRect/>
          </a:stretch>
        </p:blipFill>
        <p:spPr bwMode="auto">
          <a:xfrm>
            <a:off x="2143125" y="0"/>
            <a:ext cx="5715000" cy="6643688"/>
          </a:xfrm>
          <a:prstGeom prst="rect">
            <a:avLst/>
          </a:prstGeom>
          <a:blipFill dpi="0" rotWithShape="1">
            <a:blip r:embed="rId3" cstate="email">
              <a:lum bright="-18000" contrast="26000"/>
            </a:blip>
            <a:srcRect/>
            <a:tile tx="0" ty="0" sx="100000" sy="100000" flip="none" algn="tl"/>
          </a:blipFill>
          <a:ln w="9525">
            <a:noFill/>
            <a:miter lim="800000"/>
            <a:headEnd/>
            <a:tailEnd/>
          </a:ln>
        </p:spPr>
      </p:pic>
      <p:sp>
        <p:nvSpPr>
          <p:cNvPr id="31747" name="TextBox 3"/>
          <p:cNvSpPr txBox="1">
            <a:spLocks noChangeArrowheads="1"/>
          </p:cNvSpPr>
          <p:nvPr/>
        </p:nvSpPr>
        <p:spPr bwMode="auto">
          <a:xfrm>
            <a:off x="5857875" y="357188"/>
            <a:ext cx="1643063" cy="369887"/>
          </a:xfrm>
          <a:prstGeom prst="rect">
            <a:avLst/>
          </a:prstGeom>
          <a:blipFill dpi="0" rotWithShape="1">
            <a:blip r:embed="rId4" cstate="email"/>
            <a:srcRect/>
            <a:tile tx="0" ty="0" sx="100000" sy="100000" flip="none" algn="tl"/>
          </a:blipFill>
          <a:ln w="9525">
            <a:noFill/>
            <a:miter lim="800000"/>
            <a:headEnd/>
            <a:tailEnd/>
          </a:ln>
        </p:spPr>
        <p:txBody>
          <a:bodyPr>
            <a:spAutoFit/>
          </a:bodyPr>
          <a:lstStyle/>
          <a:p>
            <a:r>
              <a:rPr lang="ar-SA" b="1"/>
              <a:t>عرق متزايد</a:t>
            </a:r>
            <a:endParaRPr lang="he-IL" b="1"/>
          </a:p>
        </p:txBody>
      </p:sp>
      <p:sp>
        <p:nvSpPr>
          <p:cNvPr id="31748" name="TextBox 4"/>
          <p:cNvSpPr txBox="1">
            <a:spLocks noChangeArrowheads="1"/>
          </p:cNvSpPr>
          <p:nvPr/>
        </p:nvSpPr>
        <p:spPr bwMode="auto">
          <a:xfrm>
            <a:off x="4286250" y="357188"/>
            <a:ext cx="1357313" cy="369887"/>
          </a:xfrm>
          <a:prstGeom prst="rect">
            <a:avLst/>
          </a:prstGeom>
          <a:blipFill dpi="0" rotWithShape="1">
            <a:blip r:embed="rId4" cstate="email"/>
            <a:srcRect/>
            <a:tile tx="0" ty="0" sx="100000" sy="100000" flip="none" algn="tl"/>
          </a:blipFill>
          <a:ln w="9525">
            <a:noFill/>
            <a:miter lim="800000"/>
            <a:headEnd/>
            <a:tailEnd/>
          </a:ln>
        </p:spPr>
        <p:txBody>
          <a:bodyPr>
            <a:spAutoFit/>
          </a:bodyPr>
          <a:lstStyle/>
          <a:p>
            <a:r>
              <a:rPr lang="ar-SA" b="1"/>
              <a:t>أسهال</a:t>
            </a:r>
            <a:endParaRPr lang="he-IL" b="1"/>
          </a:p>
        </p:txBody>
      </p:sp>
      <p:sp>
        <p:nvSpPr>
          <p:cNvPr id="31749" name="TextBox 5"/>
          <p:cNvSpPr txBox="1">
            <a:spLocks noChangeArrowheads="1"/>
          </p:cNvSpPr>
          <p:nvPr/>
        </p:nvSpPr>
        <p:spPr bwMode="auto">
          <a:xfrm>
            <a:off x="2428875" y="357188"/>
            <a:ext cx="1571625" cy="369887"/>
          </a:xfrm>
          <a:prstGeom prst="rect">
            <a:avLst/>
          </a:prstGeom>
          <a:blipFill dpi="0" rotWithShape="1">
            <a:blip r:embed="rId4" cstate="email"/>
            <a:srcRect/>
            <a:tile tx="0" ty="0" sx="100000" sy="100000" flip="none" algn="tl"/>
          </a:blipFill>
          <a:ln w="9525">
            <a:noFill/>
            <a:miter lim="800000"/>
            <a:headEnd/>
            <a:tailEnd/>
          </a:ln>
        </p:spPr>
        <p:txBody>
          <a:bodyPr>
            <a:spAutoFit/>
          </a:bodyPr>
          <a:lstStyle/>
          <a:p>
            <a:r>
              <a:rPr lang="ar-SA" b="1"/>
              <a:t>شرب قليل</a:t>
            </a:r>
            <a:endParaRPr lang="he-IL" b="1"/>
          </a:p>
        </p:txBody>
      </p:sp>
      <p:sp>
        <p:nvSpPr>
          <p:cNvPr id="31750" name="TextBox 6"/>
          <p:cNvSpPr txBox="1">
            <a:spLocks noChangeArrowheads="1"/>
          </p:cNvSpPr>
          <p:nvPr/>
        </p:nvSpPr>
        <p:spPr bwMode="auto">
          <a:xfrm>
            <a:off x="3500438" y="928688"/>
            <a:ext cx="2786062" cy="369887"/>
          </a:xfrm>
          <a:prstGeom prst="rect">
            <a:avLst/>
          </a:prstGeom>
          <a:blipFill dpi="0" rotWithShape="1">
            <a:blip r:embed="rId5" cstate="email"/>
            <a:srcRect/>
            <a:tile tx="0" ty="0" sx="100000" sy="100000" flip="none" algn="tl"/>
          </a:blipFill>
          <a:ln w="9525">
            <a:noFill/>
            <a:miter lim="800000"/>
            <a:headEnd/>
            <a:tailEnd/>
          </a:ln>
        </p:spPr>
        <p:txBody>
          <a:bodyPr>
            <a:spAutoFit/>
          </a:bodyPr>
          <a:lstStyle/>
          <a:p>
            <a:r>
              <a:rPr lang="ar-SA" b="1"/>
              <a:t>نقص في الماء في الجسم</a:t>
            </a:r>
            <a:endParaRPr lang="he-IL" b="1"/>
          </a:p>
        </p:txBody>
      </p:sp>
      <p:sp>
        <p:nvSpPr>
          <p:cNvPr id="31751" name="TextBox 12"/>
          <p:cNvSpPr txBox="1">
            <a:spLocks noChangeArrowheads="1"/>
          </p:cNvSpPr>
          <p:nvPr/>
        </p:nvSpPr>
        <p:spPr bwMode="auto">
          <a:xfrm>
            <a:off x="5214938" y="1428750"/>
            <a:ext cx="2428875" cy="369888"/>
          </a:xfrm>
          <a:prstGeom prst="rect">
            <a:avLst/>
          </a:prstGeom>
          <a:blipFill dpi="0" rotWithShape="1">
            <a:blip r:embed="rId6" cstate="email"/>
            <a:srcRect/>
            <a:tile tx="0" ty="0" sx="100000" sy="100000" flip="none" algn="tl"/>
          </a:blipFill>
          <a:ln w="9525">
            <a:noFill/>
            <a:miter lim="800000"/>
            <a:headEnd/>
            <a:tailEnd/>
          </a:ln>
        </p:spPr>
        <p:txBody>
          <a:bodyPr>
            <a:spAutoFit/>
          </a:bodyPr>
          <a:lstStyle/>
          <a:p>
            <a:r>
              <a:rPr lang="ar-SA" b="1"/>
              <a:t>هبوط في حجم الدم في الجسم</a:t>
            </a:r>
            <a:endParaRPr lang="he-IL" b="1"/>
          </a:p>
        </p:txBody>
      </p:sp>
      <p:sp>
        <p:nvSpPr>
          <p:cNvPr id="31752" name="TextBox 13"/>
          <p:cNvSpPr txBox="1">
            <a:spLocks noChangeArrowheads="1"/>
          </p:cNvSpPr>
          <p:nvPr/>
        </p:nvSpPr>
        <p:spPr bwMode="auto">
          <a:xfrm>
            <a:off x="2500313" y="1428750"/>
            <a:ext cx="2643187" cy="369888"/>
          </a:xfrm>
          <a:prstGeom prst="rect">
            <a:avLst/>
          </a:prstGeom>
          <a:blipFill dpi="0" rotWithShape="1">
            <a:blip r:embed="rId6" cstate="email"/>
            <a:srcRect/>
            <a:tile tx="0" ty="0" sx="100000" sy="100000" flip="none" algn="tl"/>
          </a:blipFill>
          <a:ln w="9525">
            <a:noFill/>
            <a:miter lim="800000"/>
            <a:headEnd/>
            <a:tailEnd/>
          </a:ln>
        </p:spPr>
        <p:txBody>
          <a:bodyPr>
            <a:spAutoFit/>
          </a:bodyPr>
          <a:lstStyle/>
          <a:p>
            <a:r>
              <a:rPr lang="ar-SA" b="1"/>
              <a:t>ارتفاع الضغط الأسموزي في الدم</a:t>
            </a:r>
            <a:endParaRPr lang="he-IL" b="1"/>
          </a:p>
        </p:txBody>
      </p:sp>
      <p:sp>
        <p:nvSpPr>
          <p:cNvPr id="31753" name="TextBox 14"/>
          <p:cNvSpPr txBox="1">
            <a:spLocks noChangeArrowheads="1"/>
          </p:cNvSpPr>
          <p:nvPr/>
        </p:nvSpPr>
        <p:spPr bwMode="auto">
          <a:xfrm>
            <a:off x="3571875" y="1928813"/>
            <a:ext cx="2571750" cy="369887"/>
          </a:xfrm>
          <a:prstGeom prst="rect">
            <a:avLst/>
          </a:prstGeom>
          <a:blipFill dpi="0" rotWithShape="1">
            <a:blip r:embed="rId7" cstate="email"/>
            <a:srcRect/>
            <a:tile tx="0" ty="0" sx="100000" sy="100000" flip="none" algn="tl"/>
          </a:blipFill>
          <a:ln w="9525">
            <a:noFill/>
            <a:miter lim="800000"/>
            <a:headEnd/>
            <a:tailEnd/>
          </a:ln>
        </p:spPr>
        <p:txBody>
          <a:bodyPr>
            <a:spAutoFit/>
          </a:bodyPr>
          <a:lstStyle/>
          <a:p>
            <a:r>
              <a:rPr lang="ar-SA" b="1"/>
              <a:t>تفعيل خلايا حسية في الدماغ</a:t>
            </a:r>
            <a:endParaRPr lang="he-IL" b="1"/>
          </a:p>
        </p:txBody>
      </p:sp>
      <p:sp>
        <p:nvSpPr>
          <p:cNvPr id="31754" name="TextBox 15"/>
          <p:cNvSpPr txBox="1">
            <a:spLocks noChangeArrowheads="1"/>
          </p:cNvSpPr>
          <p:nvPr/>
        </p:nvSpPr>
        <p:spPr bwMode="auto">
          <a:xfrm>
            <a:off x="3429000" y="2428875"/>
            <a:ext cx="2786063" cy="369888"/>
          </a:xfrm>
          <a:prstGeom prst="rect">
            <a:avLst/>
          </a:prstGeom>
          <a:blipFill dpi="0" rotWithShape="1">
            <a:blip r:embed="rId7" cstate="email"/>
            <a:srcRect/>
            <a:tile tx="0" ty="0" sx="100000" sy="100000" flip="none" algn="tl"/>
          </a:blipFill>
          <a:ln w="9525">
            <a:noFill/>
            <a:miter lim="800000"/>
            <a:headEnd/>
            <a:tailEnd/>
          </a:ln>
        </p:spPr>
        <p:txBody>
          <a:bodyPr>
            <a:spAutoFit/>
          </a:bodyPr>
          <a:lstStyle/>
          <a:p>
            <a:r>
              <a:rPr lang="ar-SA" b="1"/>
              <a:t>ارتفاع في أنتاج </a:t>
            </a:r>
            <a:r>
              <a:rPr lang="en-US" b="1"/>
              <a:t>ADH</a:t>
            </a:r>
            <a:r>
              <a:rPr lang="ar-SA" b="1"/>
              <a:t>في الدماغ</a:t>
            </a:r>
            <a:endParaRPr lang="he-IL" b="1"/>
          </a:p>
        </p:txBody>
      </p:sp>
      <p:sp>
        <p:nvSpPr>
          <p:cNvPr id="31755" name="TextBox 16"/>
          <p:cNvSpPr txBox="1">
            <a:spLocks noChangeArrowheads="1"/>
          </p:cNvSpPr>
          <p:nvPr/>
        </p:nvSpPr>
        <p:spPr bwMode="auto">
          <a:xfrm>
            <a:off x="3286125" y="2928938"/>
            <a:ext cx="3071813" cy="369887"/>
          </a:xfrm>
          <a:prstGeom prst="rect">
            <a:avLst/>
          </a:prstGeom>
          <a:blipFill dpi="0" rotWithShape="1">
            <a:blip r:embed="rId7" cstate="email"/>
            <a:srcRect/>
            <a:tile tx="0" ty="0" sx="100000" sy="100000" flip="none" algn="tl"/>
          </a:blipFill>
          <a:ln w="9525">
            <a:noFill/>
            <a:miter lim="800000"/>
            <a:headEnd/>
            <a:tailEnd/>
          </a:ln>
        </p:spPr>
        <p:txBody>
          <a:bodyPr>
            <a:spAutoFit/>
          </a:bodyPr>
          <a:lstStyle/>
          <a:p>
            <a:r>
              <a:rPr lang="ar-SA" b="1"/>
              <a:t>ارتفاع </a:t>
            </a:r>
            <a:r>
              <a:rPr lang="en-US" b="1"/>
              <a:t>ADH</a:t>
            </a:r>
            <a:r>
              <a:rPr lang="ar-SA" b="1"/>
              <a:t>في الدم</a:t>
            </a:r>
            <a:endParaRPr lang="he-IL" b="1"/>
          </a:p>
        </p:txBody>
      </p:sp>
      <p:sp>
        <p:nvSpPr>
          <p:cNvPr id="31756" name="TextBox 17"/>
          <p:cNvSpPr txBox="1">
            <a:spLocks noChangeArrowheads="1"/>
          </p:cNvSpPr>
          <p:nvPr/>
        </p:nvSpPr>
        <p:spPr bwMode="auto">
          <a:xfrm>
            <a:off x="2928938" y="3500438"/>
            <a:ext cx="3643312" cy="369887"/>
          </a:xfrm>
          <a:prstGeom prst="rect">
            <a:avLst/>
          </a:prstGeom>
          <a:blipFill dpi="0" rotWithShape="1">
            <a:blip r:embed="rId7" cstate="email"/>
            <a:srcRect/>
            <a:tile tx="0" ty="0" sx="100000" sy="100000" flip="none" algn="tl"/>
          </a:blipFill>
          <a:ln w="9525">
            <a:noFill/>
            <a:miter lim="800000"/>
            <a:headEnd/>
            <a:tailEnd/>
          </a:ln>
        </p:spPr>
        <p:txBody>
          <a:bodyPr>
            <a:spAutoFit/>
          </a:bodyPr>
          <a:lstStyle/>
          <a:p>
            <a:r>
              <a:rPr lang="ar-SA" b="1"/>
              <a:t>استقبال </a:t>
            </a:r>
            <a:r>
              <a:rPr lang="en-US" b="1"/>
              <a:t>ADH</a:t>
            </a:r>
            <a:r>
              <a:rPr lang="ar-SA" b="1"/>
              <a:t> في الأنبوب الجامع في الكلية</a:t>
            </a:r>
            <a:endParaRPr lang="he-IL" b="1"/>
          </a:p>
        </p:txBody>
      </p:sp>
      <p:sp>
        <p:nvSpPr>
          <p:cNvPr id="31757" name="TextBox 18"/>
          <p:cNvSpPr txBox="1">
            <a:spLocks noChangeArrowheads="1"/>
          </p:cNvSpPr>
          <p:nvPr/>
        </p:nvSpPr>
        <p:spPr bwMode="auto">
          <a:xfrm>
            <a:off x="2928938" y="4000500"/>
            <a:ext cx="3714750" cy="369888"/>
          </a:xfrm>
          <a:prstGeom prst="rect">
            <a:avLst/>
          </a:prstGeom>
          <a:blipFill dpi="0" rotWithShape="1">
            <a:blip r:embed="rId7" cstate="email"/>
            <a:srcRect/>
            <a:tile tx="0" ty="0" sx="100000" sy="100000" flip="none" algn="tl"/>
          </a:blipFill>
          <a:ln w="9525">
            <a:noFill/>
            <a:miter lim="800000"/>
            <a:headEnd/>
            <a:tailEnd/>
          </a:ln>
        </p:spPr>
        <p:txBody>
          <a:bodyPr>
            <a:spAutoFit/>
          </a:bodyPr>
          <a:lstStyle/>
          <a:p>
            <a:r>
              <a:rPr lang="ar-SA" b="1"/>
              <a:t>ارتفاع نفاذية الأنبوب الجامع للماء</a:t>
            </a:r>
            <a:endParaRPr lang="he-IL" b="1"/>
          </a:p>
        </p:txBody>
      </p:sp>
      <p:sp>
        <p:nvSpPr>
          <p:cNvPr id="31758" name="TextBox 19"/>
          <p:cNvSpPr txBox="1">
            <a:spLocks noChangeArrowheads="1"/>
          </p:cNvSpPr>
          <p:nvPr/>
        </p:nvSpPr>
        <p:spPr bwMode="auto">
          <a:xfrm>
            <a:off x="2928938" y="4572000"/>
            <a:ext cx="3643312" cy="369888"/>
          </a:xfrm>
          <a:prstGeom prst="rect">
            <a:avLst/>
          </a:prstGeom>
          <a:blipFill dpi="0" rotWithShape="1">
            <a:blip r:embed="rId7" cstate="email"/>
            <a:srcRect/>
            <a:tile tx="0" ty="0" sx="100000" sy="100000" flip="none" algn="tl"/>
          </a:blipFill>
          <a:ln w="9525">
            <a:noFill/>
            <a:miter lim="800000"/>
            <a:headEnd/>
            <a:tailEnd/>
          </a:ln>
        </p:spPr>
        <p:txBody>
          <a:bodyPr>
            <a:spAutoFit/>
          </a:bodyPr>
          <a:lstStyle/>
          <a:p>
            <a:r>
              <a:rPr lang="ar-SA" b="1"/>
              <a:t>تحفيز الامتصاص العائد للماء</a:t>
            </a:r>
            <a:endParaRPr lang="he-IL" b="1"/>
          </a:p>
        </p:txBody>
      </p:sp>
      <p:sp>
        <p:nvSpPr>
          <p:cNvPr id="31759" name="TextBox 20"/>
          <p:cNvSpPr txBox="1">
            <a:spLocks noChangeArrowheads="1"/>
          </p:cNvSpPr>
          <p:nvPr/>
        </p:nvSpPr>
        <p:spPr bwMode="auto">
          <a:xfrm>
            <a:off x="3786188" y="5143500"/>
            <a:ext cx="1928812" cy="369888"/>
          </a:xfrm>
          <a:prstGeom prst="rect">
            <a:avLst/>
          </a:prstGeom>
          <a:solidFill>
            <a:srgbClr val="FFFF00"/>
          </a:solidFill>
          <a:ln w="9525">
            <a:noFill/>
            <a:miter lim="800000"/>
            <a:headEnd/>
            <a:tailEnd/>
          </a:ln>
        </p:spPr>
        <p:txBody>
          <a:bodyPr>
            <a:spAutoFit/>
          </a:bodyPr>
          <a:lstStyle/>
          <a:p>
            <a:r>
              <a:rPr lang="ar-SA" b="1"/>
              <a:t>هبوط في كمية البول</a:t>
            </a:r>
            <a:endParaRPr lang="he-IL" b="1"/>
          </a:p>
        </p:txBody>
      </p:sp>
      <p:sp>
        <p:nvSpPr>
          <p:cNvPr id="31760" name="TextBox 21"/>
          <p:cNvSpPr txBox="1">
            <a:spLocks noChangeArrowheads="1"/>
          </p:cNvSpPr>
          <p:nvPr/>
        </p:nvSpPr>
        <p:spPr bwMode="auto">
          <a:xfrm>
            <a:off x="5000625" y="5643563"/>
            <a:ext cx="1928813" cy="369887"/>
          </a:xfrm>
          <a:prstGeom prst="rect">
            <a:avLst/>
          </a:prstGeom>
          <a:blipFill dpi="0" rotWithShape="1">
            <a:blip r:embed="rId6" cstate="email"/>
            <a:srcRect/>
            <a:tile tx="0" ty="0" sx="100000" sy="100000" flip="none" algn="tl"/>
          </a:blipFill>
          <a:ln w="9525">
            <a:noFill/>
            <a:miter lim="800000"/>
            <a:headEnd/>
            <a:tailEnd/>
          </a:ln>
        </p:spPr>
        <p:txBody>
          <a:bodyPr>
            <a:spAutoFit/>
          </a:bodyPr>
          <a:lstStyle/>
          <a:p>
            <a:r>
              <a:rPr lang="ar-SA" b="1"/>
              <a:t>زيادة حجم الدم</a:t>
            </a:r>
            <a:endParaRPr lang="he-IL" b="1"/>
          </a:p>
        </p:txBody>
      </p:sp>
      <p:sp>
        <p:nvSpPr>
          <p:cNvPr id="31761" name="TextBox 22"/>
          <p:cNvSpPr txBox="1">
            <a:spLocks noChangeArrowheads="1"/>
          </p:cNvSpPr>
          <p:nvPr/>
        </p:nvSpPr>
        <p:spPr bwMode="auto">
          <a:xfrm>
            <a:off x="2286000" y="5643563"/>
            <a:ext cx="2500313" cy="369887"/>
          </a:xfrm>
          <a:prstGeom prst="rect">
            <a:avLst/>
          </a:prstGeom>
          <a:blipFill dpi="0" rotWithShape="1">
            <a:blip r:embed="rId6" cstate="email"/>
            <a:srcRect/>
            <a:tile tx="0" ty="0" sx="100000" sy="100000" flip="none" algn="tl"/>
          </a:blipFill>
          <a:ln w="9525">
            <a:noFill/>
            <a:miter lim="800000"/>
            <a:headEnd/>
            <a:tailEnd/>
          </a:ln>
        </p:spPr>
        <p:txBody>
          <a:bodyPr>
            <a:spAutoFit/>
          </a:bodyPr>
          <a:lstStyle/>
          <a:p>
            <a:r>
              <a:rPr lang="ar-SA" b="1"/>
              <a:t>هبوط الضغط الأسموزي للدم</a:t>
            </a:r>
            <a:endParaRPr lang="he-IL" b="1"/>
          </a:p>
        </p:txBody>
      </p:sp>
      <p:sp>
        <p:nvSpPr>
          <p:cNvPr id="24" name="חץ למטה 23"/>
          <p:cNvSpPr/>
          <p:nvPr/>
        </p:nvSpPr>
        <p:spPr>
          <a:xfrm>
            <a:off x="4929188" y="785813"/>
            <a:ext cx="71437"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1" name="חץ למטה 30"/>
          <p:cNvSpPr/>
          <p:nvPr/>
        </p:nvSpPr>
        <p:spPr>
          <a:xfrm>
            <a:off x="4714875" y="2286000"/>
            <a:ext cx="188913"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2" name="חץ למטה 31"/>
          <p:cNvSpPr/>
          <p:nvPr/>
        </p:nvSpPr>
        <p:spPr>
          <a:xfrm>
            <a:off x="4714875" y="2786063"/>
            <a:ext cx="188913"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3" name="חץ למטה 32"/>
          <p:cNvSpPr/>
          <p:nvPr/>
        </p:nvSpPr>
        <p:spPr>
          <a:xfrm>
            <a:off x="4714875" y="3357563"/>
            <a:ext cx="188913"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4" name="חץ למטה 33"/>
          <p:cNvSpPr/>
          <p:nvPr/>
        </p:nvSpPr>
        <p:spPr>
          <a:xfrm>
            <a:off x="4714875" y="3857625"/>
            <a:ext cx="142875"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5" name="חץ למטה 34"/>
          <p:cNvSpPr/>
          <p:nvPr/>
        </p:nvSpPr>
        <p:spPr>
          <a:xfrm>
            <a:off x="4643438" y="4429125"/>
            <a:ext cx="188912"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6" name="חץ למטה 35"/>
          <p:cNvSpPr/>
          <p:nvPr/>
        </p:nvSpPr>
        <p:spPr>
          <a:xfrm>
            <a:off x="4429125" y="4929188"/>
            <a:ext cx="642938" cy="285750"/>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7" name="חץ למטה 36"/>
          <p:cNvSpPr/>
          <p:nvPr/>
        </p:nvSpPr>
        <p:spPr>
          <a:xfrm>
            <a:off x="5214938" y="5500688"/>
            <a:ext cx="285750"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8" name="חץ למטה 37"/>
          <p:cNvSpPr/>
          <p:nvPr/>
        </p:nvSpPr>
        <p:spPr>
          <a:xfrm>
            <a:off x="4071938" y="5500688"/>
            <a:ext cx="285750"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9" name="חץ למטה 38"/>
          <p:cNvSpPr/>
          <p:nvPr/>
        </p:nvSpPr>
        <p:spPr>
          <a:xfrm>
            <a:off x="5214938" y="1785938"/>
            <a:ext cx="214312"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40" name="חץ למטה 39"/>
          <p:cNvSpPr/>
          <p:nvPr/>
        </p:nvSpPr>
        <p:spPr>
          <a:xfrm>
            <a:off x="4286250" y="1785938"/>
            <a:ext cx="285750"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41" name="חץ למטה 40"/>
          <p:cNvSpPr/>
          <p:nvPr/>
        </p:nvSpPr>
        <p:spPr>
          <a:xfrm>
            <a:off x="5572125" y="785813"/>
            <a:ext cx="285750"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42" name="חץ למטה 41"/>
          <p:cNvSpPr/>
          <p:nvPr/>
        </p:nvSpPr>
        <p:spPr>
          <a:xfrm>
            <a:off x="3929063" y="785813"/>
            <a:ext cx="285750"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43" name="חץ למטה 42"/>
          <p:cNvSpPr/>
          <p:nvPr/>
        </p:nvSpPr>
        <p:spPr>
          <a:xfrm>
            <a:off x="5286375" y="1285875"/>
            <a:ext cx="214313"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44" name="חץ למטה 43"/>
          <p:cNvSpPr/>
          <p:nvPr/>
        </p:nvSpPr>
        <p:spPr>
          <a:xfrm>
            <a:off x="4286250" y="1285875"/>
            <a:ext cx="285750" cy="142875"/>
          </a:xfrm>
          <a:prstGeom prst="downArrow">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sp>
        <p:nvSpPr>
          <p:cNvPr id="31777" name="מלבן 44"/>
          <p:cNvSpPr>
            <a:spLocks noChangeArrowheads="1"/>
          </p:cNvSpPr>
          <p:nvPr/>
        </p:nvSpPr>
        <p:spPr bwMode="auto">
          <a:xfrm>
            <a:off x="0" y="571500"/>
            <a:ext cx="1928813" cy="1200150"/>
          </a:xfrm>
          <a:prstGeom prst="rect">
            <a:avLst/>
          </a:prstGeom>
          <a:noFill/>
          <a:ln w="9525">
            <a:noFill/>
            <a:miter lim="800000"/>
            <a:headEnd/>
            <a:tailEnd/>
          </a:ln>
        </p:spPr>
        <p:txBody>
          <a:bodyPr>
            <a:spAutoFit/>
          </a:bodyPr>
          <a:lstStyle/>
          <a:p>
            <a:r>
              <a:rPr lang="en-US" b="1">
                <a:solidFill>
                  <a:srgbClr val="FF0000"/>
                </a:solidFill>
                <a:latin typeface="Verdana" pitchFamily="34" charset="0"/>
                <a:cs typeface="Tahoma" pitchFamily="34" charset="0"/>
              </a:rPr>
              <a:t>ADH</a:t>
            </a:r>
            <a:r>
              <a:rPr lang="ar-SA" sz="2400" b="1">
                <a:solidFill>
                  <a:srgbClr val="FF0000"/>
                </a:solidFill>
              </a:rPr>
              <a:t> ينظم حجم الماء المفرز مع البول</a:t>
            </a:r>
            <a:endParaRPr lang="he-IL" b="1">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מלבן 1"/>
          <p:cNvSpPr>
            <a:spLocks noChangeArrowheads="1"/>
          </p:cNvSpPr>
          <p:nvPr/>
        </p:nvSpPr>
        <p:spPr bwMode="auto">
          <a:xfrm>
            <a:off x="500063" y="1143000"/>
            <a:ext cx="8429625" cy="1323975"/>
          </a:xfrm>
          <a:prstGeom prst="rect">
            <a:avLst/>
          </a:prstGeom>
          <a:noFill/>
          <a:ln w="9525">
            <a:noFill/>
            <a:miter lim="800000"/>
            <a:headEnd/>
            <a:tailEnd/>
          </a:ln>
        </p:spPr>
        <p:txBody>
          <a:bodyPr>
            <a:spAutoFit/>
          </a:bodyPr>
          <a:lstStyle/>
          <a:p>
            <a:r>
              <a:rPr lang="ar-SA" sz="2000" b="1">
                <a:solidFill>
                  <a:srgbClr val="FFFF00"/>
                </a:solidFill>
                <a:latin typeface="Verdana" pitchFamily="34" charset="0"/>
                <a:cs typeface="Arabic Transparent" pitchFamily="2" charset="0"/>
              </a:rPr>
              <a:t>آمونيا – </a:t>
            </a:r>
            <a:r>
              <a:rPr lang="en-US" sz="2000" b="1">
                <a:solidFill>
                  <a:srgbClr val="FFFF00"/>
                </a:solidFill>
                <a:latin typeface="Verdana" pitchFamily="34" charset="0"/>
                <a:cs typeface="Arabic Transparent" pitchFamily="2" charset="0"/>
              </a:rPr>
              <a:t>NH3</a:t>
            </a:r>
            <a:r>
              <a:rPr lang="ar-SA" sz="2000" b="1">
                <a:latin typeface="Verdana" pitchFamily="34" charset="0"/>
                <a:cs typeface="Arabic Transparent" pitchFamily="2" charset="0"/>
              </a:rPr>
              <a:t> هي مادة نيتروجينية تفرز من قبل كائنات عديدة تعيش في بيئة مائية . مثلا – أسماك وسرطانات وحلزونات بحرية. الامونيا  غاز يذوب في الماء وهي مادة سامة جداً للحيوانات. عند إفرازها إلى الماء فإنها تذوب وتركيزها يقل بصورة كبيرة بحيث أنها لا تضر الكائنات التي أفرزتها التي تعيش في البيئة المائية.</a:t>
            </a:r>
            <a:endParaRPr lang="he-IL" sz="2000" b="1">
              <a:latin typeface="Verdana" pitchFamily="34" charset="0"/>
              <a:cs typeface="Tahoma" pitchFamily="34" charset="0"/>
            </a:endParaRPr>
          </a:p>
        </p:txBody>
      </p:sp>
      <p:sp>
        <p:nvSpPr>
          <p:cNvPr id="14339" name="מלבן 2"/>
          <p:cNvSpPr>
            <a:spLocks noChangeArrowheads="1"/>
          </p:cNvSpPr>
          <p:nvPr/>
        </p:nvSpPr>
        <p:spPr bwMode="auto">
          <a:xfrm>
            <a:off x="571500" y="2643188"/>
            <a:ext cx="8286750" cy="1077912"/>
          </a:xfrm>
          <a:prstGeom prst="rect">
            <a:avLst/>
          </a:prstGeom>
          <a:noFill/>
          <a:ln w="9525">
            <a:noFill/>
            <a:miter lim="800000"/>
            <a:headEnd/>
            <a:tailEnd/>
          </a:ln>
        </p:spPr>
        <p:txBody>
          <a:bodyPr>
            <a:spAutoFit/>
          </a:bodyPr>
          <a:lstStyle/>
          <a:p>
            <a:r>
              <a:rPr lang="ar-SA" sz="2400" b="1">
                <a:solidFill>
                  <a:srgbClr val="FFFF00"/>
                </a:solidFill>
                <a:latin typeface="Verdana" pitchFamily="34" charset="0"/>
                <a:cs typeface="Arabic Transparent" pitchFamily="2" charset="0"/>
              </a:rPr>
              <a:t>يوريا – </a:t>
            </a:r>
            <a:r>
              <a:rPr lang="he-IL" sz="2400" b="1">
                <a:solidFill>
                  <a:srgbClr val="FFFF00"/>
                </a:solidFill>
                <a:latin typeface="Verdana" pitchFamily="34" charset="0"/>
                <a:cs typeface="Tahoma" pitchFamily="34" charset="0"/>
              </a:rPr>
              <a:t>שתנן – </a:t>
            </a:r>
            <a:r>
              <a:rPr lang="en-US" sz="2400" b="1">
                <a:solidFill>
                  <a:srgbClr val="FFFF00"/>
                </a:solidFill>
                <a:latin typeface="Verdana" pitchFamily="34" charset="0"/>
                <a:cs typeface="Arabic Transparent" pitchFamily="2" charset="0"/>
              </a:rPr>
              <a:t>urea </a:t>
            </a:r>
            <a:r>
              <a:rPr lang="ar-SA" sz="2400" b="1">
                <a:solidFill>
                  <a:srgbClr val="FFFF00"/>
                </a:solidFill>
                <a:latin typeface="Verdana" pitchFamily="34" charset="0"/>
                <a:cs typeface="Arabic Transparent" pitchFamily="2" charset="0"/>
              </a:rPr>
              <a:t> </a:t>
            </a:r>
            <a:r>
              <a:rPr lang="ar-SA" sz="2000" b="1">
                <a:latin typeface="Verdana" pitchFamily="34" charset="0"/>
                <a:cs typeface="Arabic Transparent" pitchFamily="2" charset="0"/>
              </a:rPr>
              <a:t>- هي مادة نيتروجينية تفرز من قبل الثدييات , البرمائيات وقسم من الأسماك (سمك القرش). اليوريا تذوب جيداً في الماء وأقل ضررا نسبياً للامونيا. تنتج اليوريا في الكبد. ومن الكبد تصل إلى الكلية وتفرز مع البول.</a:t>
            </a:r>
            <a:endParaRPr lang="he-IL" sz="2000" b="1">
              <a:latin typeface="Verdana" pitchFamily="34" charset="0"/>
              <a:cs typeface="Tahoma" pitchFamily="34" charset="0"/>
            </a:endParaRPr>
          </a:p>
        </p:txBody>
      </p:sp>
      <p:sp>
        <p:nvSpPr>
          <p:cNvPr id="14340" name="מלבן 3"/>
          <p:cNvSpPr>
            <a:spLocks noChangeArrowheads="1"/>
          </p:cNvSpPr>
          <p:nvPr/>
        </p:nvSpPr>
        <p:spPr bwMode="auto">
          <a:xfrm>
            <a:off x="642938" y="3929063"/>
            <a:ext cx="8143875" cy="1323975"/>
          </a:xfrm>
          <a:prstGeom prst="rect">
            <a:avLst/>
          </a:prstGeom>
          <a:noFill/>
          <a:ln w="9525">
            <a:noFill/>
            <a:miter lim="800000"/>
            <a:headEnd/>
            <a:tailEnd/>
          </a:ln>
        </p:spPr>
        <p:txBody>
          <a:bodyPr>
            <a:spAutoFit/>
          </a:bodyPr>
          <a:lstStyle/>
          <a:p>
            <a:r>
              <a:rPr lang="ar-SA" sz="2000" b="1">
                <a:solidFill>
                  <a:srgbClr val="FFFF00"/>
                </a:solidFill>
                <a:latin typeface="Verdana" pitchFamily="34" charset="0"/>
                <a:cs typeface="Arabic Transparent" pitchFamily="2" charset="0"/>
              </a:rPr>
              <a:t>حامض البوليك </a:t>
            </a:r>
            <a:r>
              <a:rPr lang="he-IL" sz="2000" b="1">
                <a:solidFill>
                  <a:srgbClr val="FFFF00"/>
                </a:solidFill>
                <a:latin typeface="Verdana" pitchFamily="34" charset="0"/>
                <a:cs typeface="Arabic Transparent" pitchFamily="2" charset="0"/>
              </a:rPr>
              <a:t>-</a:t>
            </a:r>
            <a:r>
              <a:rPr lang="he-IL" sz="2000" b="1">
                <a:solidFill>
                  <a:srgbClr val="FFFF00"/>
                </a:solidFill>
                <a:latin typeface="Verdana" pitchFamily="34" charset="0"/>
                <a:cs typeface="Tahoma" pitchFamily="34" charset="0"/>
              </a:rPr>
              <a:t>חומצת שתן – </a:t>
            </a:r>
            <a:r>
              <a:rPr lang="en-US" sz="2000" b="1">
                <a:solidFill>
                  <a:srgbClr val="FFFF00"/>
                </a:solidFill>
                <a:latin typeface="Verdana" pitchFamily="34" charset="0"/>
                <a:cs typeface="Arabic Transparent" pitchFamily="2" charset="0"/>
              </a:rPr>
              <a:t>uric acid</a:t>
            </a:r>
            <a:r>
              <a:rPr lang="ar-SA" sz="2000" b="1">
                <a:solidFill>
                  <a:srgbClr val="FFFF00"/>
                </a:solidFill>
                <a:latin typeface="Verdana" pitchFamily="34" charset="0"/>
                <a:cs typeface="Arabic Transparent" pitchFamily="2" charset="0"/>
              </a:rPr>
              <a:t> -</a:t>
            </a:r>
            <a:r>
              <a:rPr lang="ar-SA" sz="2000">
                <a:latin typeface="Verdana" pitchFamily="34" charset="0"/>
                <a:cs typeface="Arabic Transparent" pitchFamily="2" charset="0"/>
              </a:rPr>
              <a:t>– </a:t>
            </a:r>
            <a:r>
              <a:rPr lang="ar-SA" sz="2000" b="1">
                <a:latin typeface="Verdana" pitchFamily="34" charset="0"/>
                <a:cs typeface="Arabic Transparent" pitchFamily="2" charset="0"/>
              </a:rPr>
              <a:t>هو مادة نيتروجينية تفرز من قبل الطيور, معظم الزواحف, الحشرات وحلزونات اليابسة. حامض البوليك ليست مادة سامة وتقريباً لا تذوب في الماء وهذه هي أفضليتها.  عملية إفرازها كجسم صلب توفر على جسم الحيوان خسارة كمية كبيرة من الماء.</a:t>
            </a:r>
            <a:endParaRPr lang="he-IL" sz="2000" b="1">
              <a:latin typeface="Verdana" pitchFamily="34" charset="0"/>
              <a:cs typeface="Tahoma"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מלבן 1"/>
          <p:cNvSpPr>
            <a:spLocks noChangeArrowheads="1"/>
          </p:cNvSpPr>
          <p:nvPr/>
        </p:nvSpPr>
        <p:spPr bwMode="auto">
          <a:xfrm>
            <a:off x="714375" y="1000125"/>
            <a:ext cx="8072438" cy="3478213"/>
          </a:xfrm>
          <a:prstGeom prst="rect">
            <a:avLst/>
          </a:prstGeom>
          <a:noFill/>
          <a:ln w="9525">
            <a:noFill/>
            <a:miter lim="800000"/>
            <a:headEnd/>
            <a:tailEnd/>
          </a:ln>
        </p:spPr>
        <p:txBody>
          <a:bodyPr>
            <a:spAutoFit/>
          </a:bodyPr>
          <a:lstStyle/>
          <a:p>
            <a:pPr algn="justLow"/>
            <a:r>
              <a:rPr lang="ar-SA" sz="2000" b="1">
                <a:solidFill>
                  <a:srgbClr val="FF0000"/>
                </a:solidFill>
                <a:cs typeface="Times New Roman" pitchFamily="18" charset="0"/>
              </a:rPr>
              <a:t>الألدسترون</a:t>
            </a:r>
          </a:p>
          <a:p>
            <a:pPr algn="justLow"/>
            <a:r>
              <a:rPr lang="ar-SA" sz="2000" b="1">
                <a:cs typeface="Times New Roman" pitchFamily="18" charset="0"/>
              </a:rPr>
              <a:t>الهورمون الذي ينظم موازنة ايونات الصوديوم والكلور في الدم يدعى </a:t>
            </a:r>
            <a:r>
              <a:rPr lang="ar-SA" sz="2000" b="1">
                <a:solidFill>
                  <a:srgbClr val="FF0000"/>
                </a:solidFill>
                <a:cs typeface="Times New Roman" pitchFamily="18" charset="0"/>
              </a:rPr>
              <a:t>الدوسترون</a:t>
            </a:r>
            <a:r>
              <a:rPr lang="ar-SA" sz="2000" b="1">
                <a:cs typeface="Times New Roman" pitchFamily="18" charset="0"/>
              </a:rPr>
              <a:t>. عند نقصان كمية كبيرة من الصوديوم (عند حدوث إسهال) فان خلايا حساسة في القلب وفي أوعية دموية تشعر بهذا النقص. نتيجة لذلك يُفرز الدوسترون من الغدة الفوق كلوية. الالدوسترون يزيد من وتيرة الامتصاص العائد للصوديوم من الأنبوب الملتف البعيد ومن الأنبوب الجامع. ايونات الكلور تنتقل هي أيضا بعد انتقال ايونات الصوديوم الى الدم. بذلك يقلل الهورمون كمية الصوديوم والكلور المفرزة مع البول ويرفع كميتها في الدم. في المقابل, عند وجود فائض ايونات صوديوم وكلور في الجسم يُعاق إفراز هورمون الالدوسترون.  </a:t>
            </a:r>
          </a:p>
          <a:p>
            <a:pPr algn="justLow"/>
            <a:r>
              <a:rPr lang="ar-SA" sz="2000" b="1">
                <a:cs typeface="Times New Roman" pitchFamily="18" charset="0"/>
              </a:rPr>
              <a:t>الالدوسترون ينظم توازن ايونات البوتاسيوم في الجسم. ارتفاع في كمية البوتاسيوم في الدم ترفع من إنتاج الالدوسترون.  ارتفاع في مستوى الالدوسترون في الجسم يزيد من إفراز ايونات البوتاسيوم في البول.</a:t>
            </a:r>
            <a:endParaRPr lang="ar-SA" sz="2800" b="1">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מלבן 1"/>
          <p:cNvSpPr/>
          <p:nvPr/>
        </p:nvSpPr>
        <p:spPr>
          <a:xfrm>
            <a:off x="0" y="0"/>
            <a:ext cx="9143999" cy="830997"/>
          </a:xfrm>
          <a:prstGeom prst="rect">
            <a:avLst/>
          </a:prstGeom>
          <a:noFill/>
        </p:spPr>
        <p:txBody>
          <a:bodyPr>
            <a:spAutoFit/>
          </a:bodyPr>
          <a:lstStyle/>
          <a:p>
            <a:pPr algn="ctr" fontAlgn="auto">
              <a:spcBef>
                <a:spcPts val="0"/>
              </a:spcBef>
              <a:spcAft>
                <a:spcPts val="0"/>
              </a:spcAft>
              <a:defRPr/>
            </a:pPr>
            <a:r>
              <a:rPr lang="ar-SA" sz="4800" b="1" dirty="0">
                <a:ln w="18415" cmpd="sng">
                  <a:solidFill>
                    <a:srgbClr val="FFFFFF"/>
                  </a:solidFill>
                  <a:prstDash val="solid"/>
                </a:ln>
                <a:solidFill>
                  <a:srgbClr val="FFFF00"/>
                </a:solidFill>
                <a:effectLst>
                  <a:outerShdw blurRad="63500" dir="3600000" algn="tl" rotWithShape="0">
                    <a:srgbClr val="000000">
                      <a:alpha val="70000"/>
                    </a:srgbClr>
                  </a:outerShdw>
                </a:effectLst>
                <a:latin typeface="Estrangelo Edessa" pitchFamily="66"/>
                <a:cs typeface="Estrangelo Edessa" pitchFamily="66"/>
              </a:rPr>
              <a:t>أنتاج الفضلات النيتروجينية عند المخلوقات المختلفة</a:t>
            </a:r>
            <a:endParaRPr lang="he-IL" sz="4800" b="1" dirty="0">
              <a:ln w="18415" cmpd="sng">
                <a:solidFill>
                  <a:srgbClr val="FFFFFF"/>
                </a:solidFill>
                <a:prstDash val="solid"/>
              </a:ln>
              <a:solidFill>
                <a:srgbClr val="FFFF00"/>
              </a:solidFill>
              <a:effectLst>
                <a:outerShdw blurRad="63500" dir="3600000" algn="tl" rotWithShape="0">
                  <a:srgbClr val="000000">
                    <a:alpha val="70000"/>
                  </a:srgbClr>
                </a:outerShdw>
              </a:effectLst>
              <a:latin typeface="Estrangelo Edessa" pitchFamily="66"/>
              <a:cs typeface="+mn-cs"/>
            </a:endParaRPr>
          </a:p>
        </p:txBody>
      </p:sp>
      <p:sp>
        <p:nvSpPr>
          <p:cNvPr id="15363" name="Rectangle 1"/>
          <p:cNvSpPr>
            <a:spLocks noChangeArrowheads="1"/>
          </p:cNvSpPr>
          <p:nvPr/>
        </p:nvSpPr>
        <p:spPr bwMode="auto">
          <a:xfrm>
            <a:off x="785813" y="1428750"/>
            <a:ext cx="7929562" cy="1631950"/>
          </a:xfrm>
          <a:prstGeom prst="rect">
            <a:avLst/>
          </a:prstGeom>
          <a:noFill/>
          <a:ln w="9525">
            <a:noFill/>
            <a:miter lim="800000"/>
            <a:headEnd/>
            <a:tailEnd/>
          </a:ln>
        </p:spPr>
        <p:txBody>
          <a:bodyPr anchor="ctr">
            <a:spAutoFit/>
          </a:bodyPr>
          <a:lstStyle/>
          <a:p>
            <a:pPr algn="justLow"/>
            <a:r>
              <a:rPr lang="ar-SA" sz="2000" b="1">
                <a:cs typeface="Times New Roman" pitchFamily="18" charset="0"/>
              </a:rPr>
              <a:t>ديدان مفلطحة – مثل  </a:t>
            </a:r>
            <a:r>
              <a:rPr lang="he-IL" sz="2000" b="1">
                <a:cs typeface="Times New Roman" pitchFamily="18" charset="0"/>
              </a:rPr>
              <a:t>פלנריה</a:t>
            </a:r>
            <a:r>
              <a:rPr lang="he-IL" sz="2000">
                <a:cs typeface="Times New Roman" pitchFamily="18" charset="0"/>
              </a:rPr>
              <a:t> </a:t>
            </a:r>
            <a:r>
              <a:rPr lang="ar-SA" sz="2000">
                <a:cs typeface="Times New Roman" pitchFamily="18" charset="0"/>
              </a:rPr>
              <a:t>– </a:t>
            </a:r>
            <a:r>
              <a:rPr lang="ar-SA" sz="2000" b="1">
                <a:cs typeface="Times New Roman" pitchFamily="18" charset="0"/>
              </a:rPr>
              <a:t>عند البلاناريا أعضاء خاصة للافراز. البلاناريا تعيش في المياه العذبة والماء يدخل الى خلايا جسمها من البيئة الخارجية. البلاناريا تملك شبكة أنابيب متفرعة ذات فتحات خارجية للافراز. من خلال هذه الانابيب تبعد البلاناريا فائض الماء والفضلات النيتروجينية (امونيا) من جسمها. أنابيب الافراز تحتوي على أهداب تدفع الماء والفضلات النيتروجينية بأتجاه فتحات الافراز ومن هناك الى خارج الجسم</a:t>
            </a:r>
            <a:r>
              <a:rPr lang="ar-SA" sz="2000">
                <a:cs typeface="Times New Roman" pitchFamily="18" charset="0"/>
              </a:rPr>
              <a:t>.</a:t>
            </a:r>
            <a:endParaRPr lang="ar-SA" sz="3200">
              <a:cs typeface="Times New Roman" pitchFamily="18" charset="0"/>
            </a:endParaRPr>
          </a:p>
        </p:txBody>
      </p:sp>
      <p:pic>
        <p:nvPicPr>
          <p:cNvPr id="15364" name="Picture 2"/>
          <p:cNvPicPr>
            <a:picLocks noChangeAspect="1" noChangeArrowheads="1"/>
          </p:cNvPicPr>
          <p:nvPr/>
        </p:nvPicPr>
        <p:blipFill>
          <a:blip r:embed="rId2" cstate="email">
            <a:lum bright="-20000" contrast="32000"/>
          </a:blip>
          <a:srcRect/>
          <a:stretch>
            <a:fillRect/>
          </a:stretch>
        </p:blipFill>
        <p:spPr bwMode="auto">
          <a:xfrm>
            <a:off x="2857500" y="3571875"/>
            <a:ext cx="3708400" cy="257651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357188" y="1214438"/>
            <a:ext cx="8501062" cy="2246312"/>
          </a:xfrm>
          <a:prstGeom prst="rect">
            <a:avLst/>
          </a:prstGeom>
          <a:noFill/>
          <a:ln w="9525">
            <a:noFill/>
            <a:miter lim="800000"/>
            <a:headEnd/>
            <a:tailEnd/>
          </a:ln>
        </p:spPr>
        <p:txBody>
          <a:bodyPr anchor="ctr">
            <a:spAutoFit/>
          </a:bodyPr>
          <a:lstStyle/>
          <a:p>
            <a:pPr algn="justLow"/>
            <a:r>
              <a:rPr lang="ar-SA" sz="2000" b="1">
                <a:cs typeface="Times New Roman" pitchFamily="18" charset="0"/>
              </a:rPr>
              <a:t>دودة الارض</a:t>
            </a:r>
            <a:r>
              <a:rPr lang="ar-SA" sz="2000">
                <a:cs typeface="Times New Roman" pitchFamily="18" charset="0"/>
              </a:rPr>
              <a:t> – </a:t>
            </a:r>
            <a:r>
              <a:rPr lang="ar-SA" sz="2000" b="1">
                <a:cs typeface="Times New Roman" pitchFamily="18" charset="0"/>
              </a:rPr>
              <a:t>الامونيا عند دودة الارض تبعد حسب قانون الانتشار الى البيئة الخارجية الرطبة التي تعيش بها دودة الارض. بينما اليوريا تبعد بمساعدة جهاز الافراز. دودة الارض لديها زوج أنابيب للافراز وفتحتين للافراز في كل فقرة في جسم دودة الارض. كل أنبوب له فتحة داخل الجسم على شكل محقان محاط بأهداب.  الفتحة في الطرف الثاني للانبوب منفتحة الى البيئة الخارجية. سائل الجسم يدخل الى الانبوب ويسير بأتجاه الخروج. وإذا إحتوى السائل أية مواد ضرورية لدودة الارض يتم إمتصاصها من جديد الى الشعيرات الدموية التي تحيط بالانبوب. اليوريا تبقى في الانبوب وتفرز الى الخارج. هذا الجهاز الذي يرتكز على تصفية مواد مضرة وإرجاع مواد مفيدة موجود عند معظم الحيوانات المتطورة.</a:t>
            </a:r>
            <a:endParaRPr lang="ar-SA" sz="3200" b="1">
              <a:cs typeface="Times New Roman" pitchFamily="18" charset="0"/>
            </a:endParaRPr>
          </a:p>
        </p:txBody>
      </p:sp>
      <p:pic>
        <p:nvPicPr>
          <p:cNvPr id="16387" name="Picture 2"/>
          <p:cNvPicPr>
            <a:picLocks noChangeAspect="1" noChangeArrowheads="1"/>
          </p:cNvPicPr>
          <p:nvPr/>
        </p:nvPicPr>
        <p:blipFill>
          <a:blip r:embed="rId2" cstate="email">
            <a:lum bright="-24000" contrast="18000"/>
          </a:blip>
          <a:srcRect/>
          <a:stretch>
            <a:fillRect/>
          </a:stretch>
        </p:blipFill>
        <p:spPr bwMode="auto">
          <a:xfrm>
            <a:off x="2714625" y="3929063"/>
            <a:ext cx="3968750" cy="225901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428625" y="1357313"/>
            <a:ext cx="8429625" cy="1938337"/>
          </a:xfrm>
          <a:prstGeom prst="rect">
            <a:avLst/>
          </a:prstGeom>
          <a:noFill/>
          <a:ln w="9525">
            <a:noFill/>
            <a:miter lim="800000"/>
            <a:headEnd/>
            <a:tailEnd/>
          </a:ln>
        </p:spPr>
        <p:txBody>
          <a:bodyPr anchor="ctr">
            <a:spAutoFit/>
          </a:bodyPr>
          <a:lstStyle/>
          <a:p>
            <a:pPr algn="justLow"/>
            <a:r>
              <a:rPr lang="ar-SA" sz="2000" b="1">
                <a:cs typeface="Times New Roman" pitchFamily="18" charset="0"/>
              </a:rPr>
              <a:t>الحشرات والعنكبوت</a:t>
            </a:r>
            <a:r>
              <a:rPr lang="ar-SA" sz="2000">
                <a:cs typeface="Times New Roman" pitchFamily="18" charset="0"/>
              </a:rPr>
              <a:t> – </a:t>
            </a:r>
            <a:r>
              <a:rPr lang="ar-SA" sz="2000" b="1">
                <a:cs typeface="Times New Roman" pitchFamily="18" charset="0"/>
              </a:rPr>
              <a:t>هنالك جهاز إفراز يحتوى على أنابيب خاصة تدعى أنابيب ملبيجي. كل أنبوب ملبيجي له طرف مغلق داخل الجسم والطرف الاخر ينفتح الى داخل الامعاء. مواد الفضلات تنتقل من الدم الي تجويف أنابيب ملبيجي وتفرغ في الامعاء. الماء والاملاح الضرورية يتم  إعادة إمتصاصها من الامعاء الى الدم وباقي المواد تفرز مع فضلات جهاز الهضم الى خارج الجسم. عند الحشرات التي تعيش في الماء, جزء صغير من الماء يُعاد إمتصاصه الى الدم. بينما الحشرات التي تعيش في اليابسة , معظم المياه يُعاد إمتصاصها الى الدم , وحامض البوليك يُفرز على شكل بلورات جافة.</a:t>
            </a:r>
            <a:endParaRPr lang="ar-SA" sz="3200" b="1">
              <a:cs typeface="Times New Roman" pitchFamily="18" charset="0"/>
            </a:endParaRPr>
          </a:p>
        </p:txBody>
      </p:sp>
      <p:pic>
        <p:nvPicPr>
          <p:cNvPr id="17411" name="Picture 2"/>
          <p:cNvPicPr>
            <a:picLocks noChangeAspect="1" noChangeArrowheads="1"/>
          </p:cNvPicPr>
          <p:nvPr/>
        </p:nvPicPr>
        <p:blipFill>
          <a:blip r:embed="rId2" cstate="email">
            <a:lum bright="-10000" contrast="20000"/>
          </a:blip>
          <a:srcRect/>
          <a:stretch>
            <a:fillRect/>
          </a:stretch>
        </p:blipFill>
        <p:spPr bwMode="auto">
          <a:xfrm>
            <a:off x="1357313" y="3786188"/>
            <a:ext cx="3000375" cy="2843212"/>
          </a:xfrm>
          <a:prstGeom prst="rect">
            <a:avLst/>
          </a:prstGeom>
          <a:noFill/>
          <a:ln w="9525">
            <a:noFill/>
            <a:miter lim="800000"/>
            <a:headEnd/>
            <a:tailEnd/>
          </a:ln>
        </p:spPr>
      </p:pic>
      <p:pic>
        <p:nvPicPr>
          <p:cNvPr id="17412" name="Picture 3"/>
          <p:cNvPicPr>
            <a:picLocks noChangeAspect="1" noChangeArrowheads="1"/>
          </p:cNvPicPr>
          <p:nvPr/>
        </p:nvPicPr>
        <p:blipFill>
          <a:blip r:embed="rId3" cstate="email">
            <a:lum bright="-16000" contrast="16000"/>
          </a:blip>
          <a:srcRect/>
          <a:stretch>
            <a:fillRect/>
          </a:stretch>
        </p:blipFill>
        <p:spPr bwMode="auto">
          <a:xfrm>
            <a:off x="5000625" y="3786188"/>
            <a:ext cx="2378075" cy="280828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428625" y="1571625"/>
            <a:ext cx="8429625" cy="3046413"/>
          </a:xfrm>
          <a:prstGeom prst="rect">
            <a:avLst/>
          </a:prstGeom>
          <a:noFill/>
          <a:ln w="9525">
            <a:noFill/>
            <a:miter lim="800000"/>
            <a:headEnd/>
            <a:tailEnd/>
          </a:ln>
        </p:spPr>
        <p:txBody>
          <a:bodyPr anchor="ctr">
            <a:spAutoFit/>
          </a:bodyPr>
          <a:lstStyle/>
          <a:p>
            <a:pPr algn="justLow"/>
            <a:r>
              <a:rPr lang="ar-SA" sz="2400" b="1">
                <a:cs typeface="Times New Roman" pitchFamily="18" charset="0"/>
              </a:rPr>
              <a:t>الفقاريات</a:t>
            </a:r>
            <a:r>
              <a:rPr lang="ar-SA" sz="2400">
                <a:cs typeface="Times New Roman" pitchFamily="18" charset="0"/>
              </a:rPr>
              <a:t> </a:t>
            </a:r>
            <a:r>
              <a:rPr lang="ar-SA" sz="2400" b="1">
                <a:cs typeface="Times New Roman" pitchFamily="18" charset="0"/>
              </a:rPr>
              <a:t>– تعيش بمناطق مختلفة – مياه عذبة , بحر , مناطق مد وجزر وعلى اليابسة. أعضاء الافراز الاساسية هي زوج من الكلاوي وزوج من أنابيب ناقلة للبول. هناك أيضاً حويصلة لجمع البول ومنها يخرج البول الى خارج الجسم.</a:t>
            </a:r>
            <a:endParaRPr lang="en-US" sz="2000" b="1">
              <a:cs typeface="Times New Roman" pitchFamily="18" charset="0"/>
            </a:endParaRPr>
          </a:p>
          <a:p>
            <a:pPr algn="justLow" eaLnBrk="0" hangingPunct="0"/>
            <a:r>
              <a:rPr lang="ar-SA" sz="2400" b="1">
                <a:cs typeface="Times New Roman" pitchFamily="18" charset="0"/>
              </a:rPr>
              <a:t>جهاز الافراز عند الفقاريات مرتبط مع جهاز نقل ناجح – دورة دموية مغلقة. الاوعية الدموية قريبة جداً من أعضاء الافراز بحيث تنتقل المواد بسرعة من الدم الى جهاز الافراز. إنتقال المواد يتم من خلال سطح كبير لانابيب عديدة ملتوية موجودة في كلا الكليتين. الدم يتصفى في هذه الانابيب, ومواد الفضلات وفائض الماء تفرز الى خارج الجسم.</a:t>
            </a:r>
            <a:endParaRPr lang="ar-SA" sz="36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מלבן 2"/>
          <p:cNvSpPr/>
          <p:nvPr/>
        </p:nvSpPr>
        <p:spPr>
          <a:xfrm>
            <a:off x="857224" y="0"/>
            <a:ext cx="7744429" cy="769441"/>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ar-SA" sz="4400" b="1" dirty="0" err="1">
                <a:ln w="11430"/>
                <a:solidFill>
                  <a:srgbClr val="FFFF00"/>
                </a:solidFill>
                <a:effectLst>
                  <a:outerShdw blurRad="80000" dist="40000" dir="5040000" algn="tl">
                    <a:srgbClr val="000000">
                      <a:alpha val="30000"/>
                    </a:srgbClr>
                  </a:outerShdw>
                </a:effectLst>
                <a:latin typeface="Estrangelo Edessa" pitchFamily="66"/>
                <a:ea typeface="Times New Roman" pitchFamily="18" charset="0"/>
                <a:cs typeface="Estrangelo Edessa" pitchFamily="66"/>
              </a:rPr>
              <a:t>ملاءمة</a:t>
            </a:r>
            <a:r>
              <a:rPr lang="ar-SA" sz="4400" b="1" dirty="0">
                <a:ln w="11430"/>
                <a:solidFill>
                  <a:srgbClr val="FFFF00"/>
                </a:solidFill>
                <a:effectLst>
                  <a:outerShdw blurRad="80000" dist="40000" dir="5040000" algn="tl">
                    <a:srgbClr val="000000">
                      <a:alpha val="30000"/>
                    </a:srgbClr>
                  </a:outerShdw>
                </a:effectLst>
                <a:latin typeface="Estrangelo Edessa" pitchFamily="66"/>
                <a:ea typeface="Times New Roman" pitchFamily="18" charset="0"/>
                <a:cs typeface="Estrangelo Edessa" pitchFamily="66"/>
              </a:rPr>
              <a:t> جهاز </a:t>
            </a:r>
            <a:r>
              <a:rPr lang="ar-SA" sz="4400" b="1" dirty="0" err="1">
                <a:ln w="11430"/>
                <a:solidFill>
                  <a:srgbClr val="FFFF00"/>
                </a:solidFill>
                <a:effectLst>
                  <a:outerShdw blurRad="80000" dist="40000" dir="5040000" algn="tl">
                    <a:srgbClr val="000000">
                      <a:alpha val="30000"/>
                    </a:srgbClr>
                  </a:outerShdw>
                </a:effectLst>
                <a:latin typeface="Estrangelo Edessa" pitchFamily="66"/>
                <a:ea typeface="Times New Roman" pitchFamily="18" charset="0"/>
                <a:cs typeface="Estrangelo Edessa" pitchFamily="66"/>
              </a:rPr>
              <a:t>الافراز</a:t>
            </a:r>
            <a:r>
              <a:rPr lang="ar-SA" sz="4400" b="1" dirty="0">
                <a:ln w="11430"/>
                <a:solidFill>
                  <a:srgbClr val="FFFF00"/>
                </a:solidFill>
                <a:effectLst>
                  <a:outerShdw blurRad="80000" dist="40000" dir="5040000" algn="tl">
                    <a:srgbClr val="000000">
                      <a:alpha val="30000"/>
                    </a:srgbClr>
                  </a:outerShdw>
                </a:effectLst>
                <a:latin typeface="Estrangelo Edessa" pitchFamily="66"/>
                <a:ea typeface="Times New Roman" pitchFamily="18" charset="0"/>
                <a:cs typeface="Estrangelo Edessa" pitchFamily="66"/>
              </a:rPr>
              <a:t> عند الفقاريات لبيئات مختلفة </a:t>
            </a:r>
            <a:endParaRPr lang="he-IL" sz="4400" b="1" dirty="0">
              <a:ln w="11430"/>
              <a:solidFill>
                <a:srgbClr val="FFFF00"/>
              </a:solidFill>
              <a:effectLst>
                <a:outerShdw blurRad="80000" dist="40000" dir="5040000" algn="tl">
                  <a:srgbClr val="000000">
                    <a:alpha val="30000"/>
                  </a:srgbClr>
                </a:outerShdw>
              </a:effectLst>
              <a:latin typeface="Estrangelo Edessa" pitchFamily="66"/>
              <a:cs typeface="+mn-cs"/>
            </a:endParaRPr>
          </a:p>
        </p:txBody>
      </p:sp>
      <p:sp>
        <p:nvSpPr>
          <p:cNvPr id="19459" name="מלבן 3"/>
          <p:cNvSpPr>
            <a:spLocks noChangeArrowheads="1"/>
          </p:cNvSpPr>
          <p:nvPr/>
        </p:nvSpPr>
        <p:spPr bwMode="auto">
          <a:xfrm>
            <a:off x="357188" y="928688"/>
            <a:ext cx="8501062" cy="2246312"/>
          </a:xfrm>
          <a:prstGeom prst="rect">
            <a:avLst/>
          </a:prstGeom>
          <a:noFill/>
          <a:ln w="9525">
            <a:noFill/>
            <a:miter lim="800000"/>
            <a:headEnd/>
            <a:tailEnd/>
          </a:ln>
        </p:spPr>
        <p:txBody>
          <a:bodyPr>
            <a:spAutoFit/>
          </a:bodyPr>
          <a:lstStyle/>
          <a:p>
            <a:r>
              <a:rPr lang="ar-SA" sz="2000" b="1"/>
              <a:t>الاسماك التي تعيش في المياه العذبة</a:t>
            </a:r>
            <a:r>
              <a:rPr lang="ar-SA" sz="2000"/>
              <a:t> – </a:t>
            </a:r>
            <a:r>
              <a:rPr lang="ar-SA" sz="2000" b="1"/>
              <a:t>تركيز الاملاح في أجسام الاسماك اعلى منها في البيئة, لذلك يدخل الماء حسب الاسموزا من خلال الاغشية الدقيقة للخياشيم وممكن ان يعمل ضرر للخلايا ويؤدي الى موت الاسماك. إفراز فائض الماء في البول يمنع الضرر بالخلايا.  الكليتين عند هذه الاسماك كبيرة وملاءمة لافراز كميات كبيرة من الماء. وبسبب منحدر التراكيز بين الاسماك وبيئتها , الاملاح تخرج من خلايا الجسم الى البيئة. للتعويض عن خسارة الاملاح , تطورت في خياشيم هذه الاسماك آليات لاستيعاب الاملاح من الماء بصورة فعّالة . الفضلات النيتروجينية في هذه الاسماك (أمونيا) تبعد من الجسم من خلال الخياشيم وليس مع البول.</a:t>
            </a:r>
            <a:endParaRPr lang="he-IL" sz="2000" b="1"/>
          </a:p>
        </p:txBody>
      </p:sp>
      <p:pic>
        <p:nvPicPr>
          <p:cNvPr id="19460" name="Picture 2"/>
          <p:cNvPicPr>
            <a:picLocks noChangeAspect="1" noChangeArrowheads="1"/>
          </p:cNvPicPr>
          <p:nvPr/>
        </p:nvPicPr>
        <p:blipFill>
          <a:blip r:embed="rId2" cstate="email">
            <a:lum bright="-14000" contrast="14000"/>
          </a:blip>
          <a:srcRect/>
          <a:stretch>
            <a:fillRect/>
          </a:stretch>
        </p:blipFill>
        <p:spPr bwMode="auto">
          <a:xfrm>
            <a:off x="2214563" y="3643313"/>
            <a:ext cx="4762500" cy="2771775"/>
          </a:xfrm>
          <a:prstGeom prst="rect">
            <a:avLst/>
          </a:prstGeom>
          <a:noFill/>
          <a:ln w="9525">
            <a:noFill/>
            <a:miter lim="800000"/>
            <a:headEnd/>
            <a:tailEnd/>
          </a:ln>
        </p:spPr>
      </p:pic>
      <p:grpSp>
        <p:nvGrpSpPr>
          <p:cNvPr id="19461" name="קבוצה 5"/>
          <p:cNvGrpSpPr>
            <a:grpSpLocks/>
          </p:cNvGrpSpPr>
          <p:nvPr/>
        </p:nvGrpSpPr>
        <p:grpSpPr bwMode="auto">
          <a:xfrm>
            <a:off x="7358063" y="4286250"/>
            <a:ext cx="1500187" cy="1870075"/>
            <a:chOff x="7358082" y="4286256"/>
            <a:chExt cx="1500198" cy="1869530"/>
          </a:xfrm>
        </p:grpSpPr>
        <p:cxnSp>
          <p:nvCxnSpPr>
            <p:cNvPr id="7" name="מחבר מעוקל 6"/>
            <p:cNvCxnSpPr/>
            <p:nvPr/>
          </p:nvCxnSpPr>
          <p:spPr>
            <a:xfrm rot="10800000" flipV="1">
              <a:off x="8143900" y="4286256"/>
              <a:ext cx="642943" cy="571333"/>
            </a:xfrm>
            <a:prstGeom prst="curvedConnector3">
              <a:avLst>
                <a:gd name="adj1" fmla="val 50000"/>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8" name="מחבר מעוקל 7"/>
            <p:cNvCxnSpPr/>
            <p:nvPr/>
          </p:nvCxnSpPr>
          <p:spPr>
            <a:xfrm rot="10800000" flipV="1">
              <a:off x="8215338" y="5428923"/>
              <a:ext cx="642942" cy="428500"/>
            </a:xfrm>
            <a:prstGeom prst="curvedConnector3">
              <a:avLst>
                <a:gd name="adj1" fmla="val 5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464" name="TextBox 8"/>
            <p:cNvSpPr txBox="1">
              <a:spLocks noChangeArrowheads="1"/>
            </p:cNvSpPr>
            <p:nvPr/>
          </p:nvSpPr>
          <p:spPr bwMode="auto">
            <a:xfrm>
              <a:off x="7358082" y="5786454"/>
              <a:ext cx="1428760" cy="369332"/>
            </a:xfrm>
            <a:prstGeom prst="rect">
              <a:avLst/>
            </a:prstGeom>
            <a:noFill/>
            <a:ln w="9525">
              <a:noFill/>
              <a:miter lim="800000"/>
              <a:headEnd/>
              <a:tailEnd/>
            </a:ln>
          </p:spPr>
          <p:txBody>
            <a:bodyPr>
              <a:spAutoFit/>
            </a:bodyPr>
            <a:lstStyle/>
            <a:p>
              <a:r>
                <a:rPr lang="ar-SA">
                  <a:latin typeface="Verdana" pitchFamily="34" charset="0"/>
                  <a:cs typeface="Tahoma" pitchFamily="34" charset="0"/>
                </a:rPr>
                <a:t>نقل بالأنتشار</a:t>
              </a:r>
              <a:endParaRPr lang="he-IL">
                <a:latin typeface="Verdana" pitchFamily="34" charset="0"/>
                <a:cs typeface="Tahoma" pitchFamily="34" charset="0"/>
              </a:endParaRPr>
            </a:p>
          </p:txBody>
        </p:sp>
        <p:sp>
          <p:nvSpPr>
            <p:cNvPr id="19465" name="TextBox 9"/>
            <p:cNvSpPr txBox="1">
              <a:spLocks noChangeArrowheads="1"/>
            </p:cNvSpPr>
            <p:nvPr/>
          </p:nvSpPr>
          <p:spPr bwMode="auto">
            <a:xfrm>
              <a:off x="7429520" y="4786322"/>
              <a:ext cx="1285884" cy="369332"/>
            </a:xfrm>
            <a:prstGeom prst="rect">
              <a:avLst/>
            </a:prstGeom>
            <a:noFill/>
            <a:ln w="9525">
              <a:noFill/>
              <a:miter lim="800000"/>
              <a:headEnd/>
              <a:tailEnd/>
            </a:ln>
          </p:spPr>
          <p:txBody>
            <a:bodyPr>
              <a:spAutoFit/>
            </a:bodyPr>
            <a:lstStyle/>
            <a:p>
              <a:r>
                <a:rPr lang="ar-SA">
                  <a:latin typeface="Verdana" pitchFamily="34" charset="0"/>
                  <a:cs typeface="Tahoma" pitchFamily="34" charset="0"/>
                </a:rPr>
                <a:t>نقل فعال</a:t>
              </a:r>
              <a:endParaRPr lang="he-IL">
                <a:latin typeface="Verdana" pitchFamily="34" charset="0"/>
                <a:cs typeface="Tahoma"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428625" y="1071563"/>
            <a:ext cx="8358188" cy="2954337"/>
          </a:xfrm>
          <a:prstGeom prst="rect">
            <a:avLst/>
          </a:prstGeom>
          <a:noFill/>
          <a:ln w="9525">
            <a:noFill/>
            <a:miter lim="800000"/>
            <a:headEnd/>
            <a:tailEnd/>
          </a:ln>
        </p:spPr>
        <p:txBody>
          <a:bodyPr anchor="ctr">
            <a:spAutoFit/>
          </a:bodyPr>
          <a:lstStyle/>
          <a:p>
            <a:r>
              <a:rPr lang="ar-SA" sz="2400" b="1">
                <a:cs typeface="Times New Roman" pitchFamily="18" charset="0"/>
              </a:rPr>
              <a:t>الاسماك التي تعيش في المياه المالحة</a:t>
            </a:r>
            <a:r>
              <a:rPr lang="ar-SA" sz="2400">
                <a:cs typeface="Times New Roman" pitchFamily="18" charset="0"/>
              </a:rPr>
              <a:t> – تركيز الاملاح في أجسام هذه الاسماك أقل من تركيز الاملاح في البيئة. ولذلك هناك خطر لخسارة الماء من الجسم. هذه الاسماك تفرز قليل من البول.  ولكن هذه الاسماك تخسر مياه كثيرة حسب الاسموزا. للتعويض عن الماء , الاسماك تشرب ماء البحر. نتيجة لذلك يرتفع تركيز الاملاح في الجسم. لذلك , الاسماك تفرز قليل من الاملاح الفائضة مع البول , ومعظم فائض الاملاح يُفرز بصورة فعّالة بواسطة خلايا خاصة في الخياشيم. أيضاً الامونيا تبعد من خلال الخياشيم.</a:t>
            </a:r>
            <a:endParaRPr lang="en-US" sz="2000">
              <a:cs typeface="Times New Roman" pitchFamily="18" charset="0"/>
            </a:endParaRPr>
          </a:p>
          <a:p>
            <a:pPr algn="l" rtl="0" eaLnBrk="0" hangingPunct="0"/>
            <a:endParaRPr lang="en-US">
              <a:cs typeface="Times New Roman" pitchFamily="18" charset="0"/>
            </a:endParaRPr>
          </a:p>
        </p:txBody>
      </p:sp>
      <p:pic>
        <p:nvPicPr>
          <p:cNvPr id="20483" name="Picture 2"/>
          <p:cNvPicPr>
            <a:picLocks noChangeAspect="1" noChangeArrowheads="1"/>
          </p:cNvPicPr>
          <p:nvPr/>
        </p:nvPicPr>
        <p:blipFill>
          <a:blip r:embed="rId2" cstate="email">
            <a:lum bright="-8000" contrast="16000"/>
          </a:blip>
          <a:srcRect/>
          <a:stretch>
            <a:fillRect/>
          </a:stretch>
        </p:blipFill>
        <p:spPr bwMode="auto">
          <a:xfrm>
            <a:off x="2143125" y="3786188"/>
            <a:ext cx="4878388" cy="2771775"/>
          </a:xfrm>
          <a:prstGeom prst="rect">
            <a:avLst/>
          </a:prstGeom>
          <a:noFill/>
          <a:ln w="9525">
            <a:noFill/>
            <a:miter lim="800000"/>
            <a:headEnd/>
            <a:tailEnd/>
          </a:ln>
        </p:spPr>
      </p:pic>
      <p:grpSp>
        <p:nvGrpSpPr>
          <p:cNvPr id="20484" name="קבוצה 13"/>
          <p:cNvGrpSpPr>
            <a:grpSpLocks/>
          </p:cNvGrpSpPr>
          <p:nvPr/>
        </p:nvGrpSpPr>
        <p:grpSpPr bwMode="auto">
          <a:xfrm>
            <a:off x="7358063" y="4286250"/>
            <a:ext cx="1500187" cy="1870075"/>
            <a:chOff x="7358082" y="4286256"/>
            <a:chExt cx="1500198" cy="1869530"/>
          </a:xfrm>
        </p:grpSpPr>
        <p:cxnSp>
          <p:nvCxnSpPr>
            <p:cNvPr id="8" name="מחבר מעוקל 7"/>
            <p:cNvCxnSpPr/>
            <p:nvPr/>
          </p:nvCxnSpPr>
          <p:spPr>
            <a:xfrm rot="10800000" flipV="1">
              <a:off x="8143900" y="4286256"/>
              <a:ext cx="642943" cy="571333"/>
            </a:xfrm>
            <a:prstGeom prst="curvedConnector3">
              <a:avLst>
                <a:gd name="adj1" fmla="val 50000"/>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0" name="מחבר מעוקל 9"/>
            <p:cNvCxnSpPr/>
            <p:nvPr/>
          </p:nvCxnSpPr>
          <p:spPr>
            <a:xfrm rot="10800000" flipV="1">
              <a:off x="8215338" y="5428923"/>
              <a:ext cx="642942" cy="428500"/>
            </a:xfrm>
            <a:prstGeom prst="curvedConnector3">
              <a:avLst>
                <a:gd name="adj1" fmla="val 5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487" name="TextBox 11"/>
            <p:cNvSpPr txBox="1">
              <a:spLocks noChangeArrowheads="1"/>
            </p:cNvSpPr>
            <p:nvPr/>
          </p:nvSpPr>
          <p:spPr bwMode="auto">
            <a:xfrm>
              <a:off x="7358082" y="5786454"/>
              <a:ext cx="1428760" cy="369332"/>
            </a:xfrm>
            <a:prstGeom prst="rect">
              <a:avLst/>
            </a:prstGeom>
            <a:noFill/>
            <a:ln w="9525">
              <a:noFill/>
              <a:miter lim="800000"/>
              <a:headEnd/>
              <a:tailEnd/>
            </a:ln>
          </p:spPr>
          <p:txBody>
            <a:bodyPr>
              <a:spAutoFit/>
            </a:bodyPr>
            <a:lstStyle/>
            <a:p>
              <a:r>
                <a:rPr lang="ar-SA">
                  <a:latin typeface="Verdana" pitchFamily="34" charset="0"/>
                  <a:cs typeface="Tahoma" pitchFamily="34" charset="0"/>
                </a:rPr>
                <a:t>نقل بالأنتشار</a:t>
              </a:r>
              <a:endParaRPr lang="he-IL">
                <a:latin typeface="Verdana" pitchFamily="34" charset="0"/>
                <a:cs typeface="Tahoma" pitchFamily="34" charset="0"/>
              </a:endParaRPr>
            </a:p>
          </p:txBody>
        </p:sp>
        <p:sp>
          <p:nvSpPr>
            <p:cNvPr id="20488" name="TextBox 12"/>
            <p:cNvSpPr txBox="1">
              <a:spLocks noChangeArrowheads="1"/>
            </p:cNvSpPr>
            <p:nvPr/>
          </p:nvSpPr>
          <p:spPr bwMode="auto">
            <a:xfrm>
              <a:off x="7429520" y="4786322"/>
              <a:ext cx="1285884" cy="369332"/>
            </a:xfrm>
            <a:prstGeom prst="rect">
              <a:avLst/>
            </a:prstGeom>
            <a:noFill/>
            <a:ln w="9525">
              <a:noFill/>
              <a:miter lim="800000"/>
              <a:headEnd/>
              <a:tailEnd/>
            </a:ln>
          </p:spPr>
          <p:txBody>
            <a:bodyPr>
              <a:spAutoFit/>
            </a:bodyPr>
            <a:lstStyle/>
            <a:p>
              <a:r>
                <a:rPr lang="ar-SA">
                  <a:latin typeface="Verdana" pitchFamily="34" charset="0"/>
                  <a:cs typeface="Tahoma" pitchFamily="34" charset="0"/>
                </a:rPr>
                <a:t>نقل فعال</a:t>
              </a:r>
              <a:endParaRPr lang="he-IL">
                <a:latin typeface="Verdana" pitchFamily="34" charset="0"/>
                <a:cs typeface="Tahoma" pitchFamily="3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4000500" y="571500"/>
            <a:ext cx="4929188" cy="3170238"/>
          </a:xfrm>
          <a:prstGeom prst="rect">
            <a:avLst/>
          </a:prstGeom>
          <a:noFill/>
          <a:ln w="9525">
            <a:noFill/>
            <a:miter lim="800000"/>
            <a:headEnd/>
            <a:tailEnd/>
          </a:ln>
        </p:spPr>
        <p:txBody>
          <a:bodyPr anchor="ctr">
            <a:spAutoFit/>
          </a:bodyPr>
          <a:lstStyle/>
          <a:p>
            <a:pPr algn="justLow"/>
            <a:r>
              <a:rPr lang="ar-SA" sz="2000" b="1">
                <a:cs typeface="Times New Roman" pitchFamily="18" charset="0"/>
              </a:rPr>
              <a:t>الطيور والزواحف البحرية</a:t>
            </a:r>
            <a:r>
              <a:rPr lang="ar-SA" sz="2000">
                <a:cs typeface="Times New Roman" pitchFamily="18" charset="0"/>
              </a:rPr>
              <a:t> – </a:t>
            </a:r>
            <a:r>
              <a:rPr lang="ar-SA" sz="2000" b="1">
                <a:cs typeface="Times New Roman" pitchFamily="18" charset="0"/>
              </a:rPr>
              <a:t>هذه الحيوانات تعيش في بيئة مالحة, تفرز (مثل كل الطيور والزواحف) حامض البوليك, الذي يحتاج إلى قليل من الماء لإفرازه من الجسم. وبالنسبة لمشكلة فائض الأملاح, تطورت عند هذه الحيوانات غدة خاصة لإفراز محلول ملح مركز مرتين أكثر من مياه البحر. هذه الغدة موجودة في مقدمة الرأس. لذلك نرى أن التمساح, السلحفاة البحرية وقسم من الطيور المائية كأنها تبكي عندما تخرج إلى اليابسة. في هذه الدموع مذاب فائض الأملاح الذي دخل إلى أجسام هذه الحيوانات في البحر.</a:t>
            </a:r>
            <a:endParaRPr lang="ar-SA" sz="3200" b="1">
              <a:cs typeface="Times New Roman" pitchFamily="18" charset="0"/>
            </a:endParaRPr>
          </a:p>
        </p:txBody>
      </p:sp>
      <p:pic>
        <p:nvPicPr>
          <p:cNvPr id="21507" name="Picture 2"/>
          <p:cNvPicPr>
            <a:picLocks noChangeAspect="1" noChangeArrowheads="1"/>
          </p:cNvPicPr>
          <p:nvPr/>
        </p:nvPicPr>
        <p:blipFill>
          <a:blip r:embed="rId2" cstate="email">
            <a:lum bright="-12000" contrast="18000"/>
          </a:blip>
          <a:srcRect/>
          <a:stretch>
            <a:fillRect/>
          </a:stretch>
        </p:blipFill>
        <p:spPr bwMode="auto">
          <a:xfrm>
            <a:off x="928688" y="785813"/>
            <a:ext cx="2574925" cy="4721225"/>
          </a:xfrm>
          <a:prstGeom prst="rect">
            <a:avLst/>
          </a:prstGeom>
          <a:noFill/>
          <a:ln w="9525">
            <a:noFill/>
            <a:miter lim="800000"/>
            <a:headEnd/>
            <a:tailEnd/>
          </a:ln>
        </p:spPr>
      </p:pic>
      <p:sp>
        <p:nvSpPr>
          <p:cNvPr id="21508" name="Rectangle 3"/>
          <p:cNvSpPr>
            <a:spLocks noChangeArrowheads="1"/>
          </p:cNvSpPr>
          <p:nvPr/>
        </p:nvSpPr>
        <p:spPr bwMode="auto">
          <a:xfrm>
            <a:off x="3929063" y="4572000"/>
            <a:ext cx="5000625" cy="1938338"/>
          </a:xfrm>
          <a:prstGeom prst="rect">
            <a:avLst/>
          </a:prstGeom>
          <a:noFill/>
          <a:ln w="9525">
            <a:noFill/>
            <a:miter lim="800000"/>
            <a:headEnd/>
            <a:tailEnd/>
          </a:ln>
        </p:spPr>
        <p:txBody>
          <a:bodyPr anchor="ctr">
            <a:spAutoFit/>
          </a:bodyPr>
          <a:lstStyle/>
          <a:p>
            <a:pPr algn="justLow"/>
            <a:r>
              <a:rPr lang="ar-SA" sz="2000" b="1">
                <a:cs typeface="Times New Roman" pitchFamily="18" charset="0"/>
              </a:rPr>
              <a:t>الفقاريات على اليابسة</a:t>
            </a:r>
            <a:r>
              <a:rPr lang="ar-SA" sz="2000">
                <a:cs typeface="Times New Roman" pitchFamily="18" charset="0"/>
              </a:rPr>
              <a:t> – </a:t>
            </a:r>
            <a:r>
              <a:rPr lang="ar-SA" sz="2000" b="1">
                <a:cs typeface="Times New Roman" pitchFamily="18" charset="0"/>
              </a:rPr>
              <a:t>الخطر الرئيسي عندها هو الجفاف. هذه الحيوانات تفرز اليوريا مع خسارة كمية من الماء مع البول , وهذا يقلل من كمية السوائل في الجسم. في كليتي الثدييات على اليابسة تطورت آليات لتقليل كمية الماء المفرزة مع البول. هذه الآليات متطورة أكثر كلما كانت منطقة المعيشة جافة اكثر.</a:t>
            </a:r>
            <a:endParaRPr lang="ar-SA" sz="3200" b="1">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היבט">
  <a:themeElements>
    <a:clrScheme name="זרימה">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היבט">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היבט">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432</TotalTime>
  <Words>2141</Words>
  <Application>Microsoft Office PowerPoint</Application>
  <PresentationFormat>‫הצגה על המסך (4:3)</PresentationFormat>
  <Paragraphs>103</Paragraphs>
  <Slides>24</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24</vt:i4>
      </vt:variant>
    </vt:vector>
  </HeadingPairs>
  <TitlesOfParts>
    <vt:vector size="25" baseType="lpstr">
      <vt:lpstr>היבט</vt:lpstr>
      <vt:lpstr>שקופית 1</vt:lpstr>
      <vt:lpstr>שקופית 2</vt:lpstr>
      <vt:lpstr>שקופית 3</vt:lpstr>
      <vt:lpstr>שקופית 4</vt:lpstr>
      <vt:lpstr>שקופית 5</vt:lpstr>
      <vt:lpstr>שקופית 6</vt:lpstr>
      <vt:lpstr>שקופית 7</vt:lpstr>
      <vt:lpstr>שקופית 8</vt:lpstr>
      <vt:lpstr>שקופית 9</vt:lpstr>
      <vt:lpstr>שקופית 10</vt:lpstr>
      <vt:lpstr>שקופית 11</vt:lpstr>
      <vt:lpstr>שקופית 12</vt:lpstr>
      <vt:lpstr>שקופית 13</vt:lpstr>
      <vt:lpstr>שקופית 14</vt:lpstr>
      <vt:lpstr>שקופית 15</vt:lpstr>
      <vt:lpstr>שקופית 16</vt:lpstr>
      <vt:lpstr>שקופית 17</vt:lpstr>
      <vt:lpstr>שקופית 18</vt:lpstr>
      <vt:lpstr>שקופית 19</vt:lpstr>
      <vt:lpstr>שקופית 20</vt:lpstr>
      <vt:lpstr>שקופית 21</vt:lpstr>
      <vt:lpstr>שקופית 22</vt:lpstr>
      <vt:lpstr>שקופית 23</vt:lpstr>
      <vt:lpstr>שקופית 24</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שקופית 1</dc:title>
  <dc:creator>USER</dc:creator>
  <cp:lastModifiedBy>owner</cp:lastModifiedBy>
  <cp:revision>41</cp:revision>
  <dcterms:created xsi:type="dcterms:W3CDTF">2009-03-11T06:31:25Z</dcterms:created>
  <dcterms:modified xsi:type="dcterms:W3CDTF">2014-12-16T11:16:06Z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1640313</vt:lpwstr>
  </property>
  <property fmtid="{D5CDD505-2E9C-101B-9397-08002B2CF9AE}" name="NXPowerLiteSettings" pid="3">
    <vt:lpwstr>F7000400038000</vt:lpwstr>
  </property>
  <property fmtid="{D5CDD505-2E9C-101B-9397-08002B2CF9AE}" name="NXPowerLiteVersion" pid="4">
    <vt:lpwstr>D6.2.5</vt:lpwstr>
  </property>
</Properties>
</file>