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96" r:id="rId3"/>
    <p:sldMasterId id="2147483708" r:id="rId4"/>
    <p:sldMasterId id="2147483732" r:id="rId5"/>
    <p:sldMasterId id="2147483744" r:id="rId6"/>
    <p:sldMasterId id="2147483756" r:id="rId7"/>
    <p:sldMasterId id="2147483768" r:id="rId8"/>
    <p:sldMasterId id="2147483780" r:id="rId9"/>
    <p:sldMasterId id="2147483792" r:id="rId10"/>
    <p:sldMasterId id="2147483804" r:id="rId11"/>
    <p:sldMasterId id="2147483816" r:id="rId12"/>
    <p:sldMasterId id="2147483828" r:id="rId13"/>
    <p:sldMasterId id="2147483840" r:id="rId14"/>
    <p:sldMasterId id="2147483852" r:id="rId15"/>
    <p:sldMasterId id="2147483864" r:id="rId16"/>
    <p:sldMasterId id="2147483876" r:id="rId17"/>
    <p:sldMasterId id="2147483888" r:id="rId18"/>
    <p:sldMasterId id="2147483912" r:id="rId19"/>
    <p:sldMasterId id="2147483924" r:id="rId20"/>
    <p:sldMasterId id="2147483936" r:id="rId21"/>
  </p:sldMasterIdLst>
  <p:sldIdLst>
    <p:sldId id="257" r:id="rId22"/>
    <p:sldId id="258" r:id="rId23"/>
    <p:sldId id="260" r:id="rId24"/>
    <p:sldId id="261" r:id="rId25"/>
    <p:sldId id="263" r:id="rId26"/>
    <p:sldId id="264" r:id="rId27"/>
    <p:sldId id="265" r:id="rId28"/>
    <p:sldId id="266" r:id="rId29"/>
    <p:sldId id="267" r:id="rId30"/>
    <p:sldId id="268" r:id="rId31"/>
    <p:sldId id="269" r:id="rId32"/>
    <p:sldId id="270" r:id="rId33"/>
    <p:sldId id="281" r:id="rId34"/>
    <p:sldId id="271" r:id="rId35"/>
    <p:sldId id="272" r:id="rId36"/>
    <p:sldId id="273" r:id="rId37"/>
    <p:sldId id="274" r:id="rId38"/>
    <p:sldId id="275" r:id="rId39"/>
    <p:sldId id="276" r:id="rId40"/>
    <p:sldId id="278" r:id="rId41"/>
    <p:sldId id="279" r:id="rId42"/>
    <p:sldId id="280" r:id="rId43"/>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4" d="100"/>
          <a:sy n="74" d="100"/>
        </p:scale>
        <p:origin x="-126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5.xml"/><Relationship Id="rId39"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Master" Target="slideMasters/slideMaster21.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8.xml"/><Relationship Id="rId41"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0.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183846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03377840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16669299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60645227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978066482"/>
      </p:ext>
    </p:extLst>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24550909"/>
      </p:ext>
    </p:extLst>
  </p:cSld>
  <p:clrMapOvr>
    <a:overrideClrMapping bg1="dk1" tx1="lt1" bg2="dk2" tx2="lt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96923399"/>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04163729"/>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6461066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079733225"/>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159285734"/>
      </p:ext>
    </p:extLst>
  </p:cSld>
  <p:clrMapOvr>
    <a:overrideClrMapping bg1="dk1" tx1="lt1" bg2="dk2" tx2="lt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86682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500122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5191789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148534742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58434548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076159590"/>
      </p:ext>
    </p:extLst>
  </p:cSld>
  <p:clrMapOvr>
    <a:overrideClrMapping bg1="dk1" tx1="lt1" bg2="dk2" tx2="lt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19990808"/>
      </p:ext>
    </p:extLst>
  </p:cSld>
  <p:clrMapOvr>
    <a:overrideClrMapping bg1="dk1" tx1="lt1" bg2="dk2" tx2="lt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937765210"/>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62852643"/>
      </p:ext>
    </p:extLst>
  </p:cSld>
  <p:clrMapOvr>
    <a:overrideClrMapping bg1="dk1" tx1="lt1" bg2="dk2" tx2="lt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6068019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863286978"/>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091525803"/>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235655473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1962457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5309897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360699204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26138119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816418187"/>
      </p:ext>
    </p:extLst>
  </p:cSld>
  <p:clrMapOvr>
    <a:overrideClrMapping bg1="dk1" tx1="lt1" bg2="dk2" tx2="lt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937369185"/>
      </p:ext>
    </p:extLst>
  </p:cSld>
  <p:clrMapOvr>
    <a:overrideClrMapping bg1="dk1" tx1="lt1" bg2="dk2" tx2="lt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6300190"/>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498760736"/>
      </p:ext>
    </p:extLst>
  </p:cSld>
  <p:clrMapOvr>
    <a:overrideClrMapping bg1="dk1" tx1="lt1" bg2="dk2" tx2="lt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74980533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56237320"/>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00254002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783365674"/>
      </p:ext>
    </p:extLst>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0368221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6721534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243624977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57432847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03916050"/>
      </p:ext>
    </p:extLst>
  </p:cSld>
  <p:clrMapOvr>
    <a:overrideClrMapping bg1="dk1" tx1="lt1" bg2="dk2" tx2="lt2" accent1="accent1" accent2="accent2" accent3="accent3" accent4="accent4" accent5="accent5" accent6="accent6" hlink="hlink" folHlink="folHlink"/>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105008100"/>
      </p:ext>
    </p:extLst>
  </p:cSld>
  <p:clrMapOvr>
    <a:overrideClrMapping bg1="dk1" tx1="lt1" bg2="dk2" tx2="lt2" accent1="accent1" accent2="accent2" accent3="accent3" accent4="accent4" accent5="accent5" accent6="accent6" hlink="hlink" folHlink="folHlink"/>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83741384"/>
      </p:ext>
    </p:extLst>
  </p:cSld>
  <p:clrMapOvr>
    <a:overrideClrMapping bg1="lt1" tx1="dk1" bg2="lt2" tx2="dk2" accent1="accent1" accent2="accent2" accent3="accent3" accent4="accent4" accent5="accent5" accent6="accent6" hlink="hlink" folHlink="folHlink"/>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74603968"/>
      </p:ext>
    </p:extLst>
  </p:cSld>
  <p:clrMapOvr>
    <a:overrideClrMapping bg1="dk1" tx1="lt1" bg2="dk2" tx2="lt2" accent1="accent1" accent2="accent2" accent3="accent3" accent4="accent4" accent5="accent5" accent6="accent6" hlink="hlink" folHlink="folHlink"/>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849916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826158391"/>
      </p:ext>
    </p:extLst>
  </p:cSld>
  <p:clrMapOvr>
    <a:overrideClrMapping bg1="dk1" tx1="lt1" bg2="dk2" tx2="lt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411323164"/>
      </p:ext>
    </p:extLst>
  </p:cSld>
  <p:clrMapOvr>
    <a:overrideClrMapping bg1="lt1" tx1="dk1" bg2="lt2" tx2="dk2" accent1="accent1" accent2="accent2" accent3="accent3" accent4="accent4" accent5="accent5" accent6="accent6" hlink="hlink" folHlink="folHlink"/>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750311655"/>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20548550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48535462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417310168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653017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533034638"/>
      </p:ext>
    </p:extLst>
  </p:cSld>
  <p:clrMapOvr>
    <a:overrideClrMapping bg1="dk1" tx1="lt1" bg2="dk2" tx2="lt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05120719"/>
      </p:ext>
    </p:extLst>
  </p:cSld>
  <p:clrMapOvr>
    <a:overrideClrMapping bg1="dk1" tx1="lt1" bg2="dk2" tx2="lt2" accent1="accent1" accent2="accent2" accent3="accent3" accent4="accent4" accent5="accent5" accent6="accent6" hlink="hlink" folHlink="folHlink"/>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81875995"/>
      </p:ext>
    </p:extLst>
  </p:cSld>
  <p:clrMapOvr>
    <a:overrideClrMapping bg1="lt1" tx1="dk1" bg2="lt2" tx2="dk2" accent1="accent1" accent2="accent2" accent3="accent3" accent4="accent4" accent5="accent5" accent6="accent6" hlink="hlink" folHlink="folHlink"/>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09637366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156924171"/>
      </p:ext>
    </p:extLst>
  </p:cSld>
  <p:clrMapOvr>
    <a:overrideClrMapping bg1="dk1" tx1="lt1" bg2="dk2" tx2="lt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7844822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8300845"/>
      </p:ext>
    </p:extLst>
  </p:cSld>
  <p:clrMapOvr>
    <a:overrideClrMapping bg1="lt1" tx1="dk1" bg2="lt2" tx2="dk2" accent1="accent1" accent2="accent2" accent3="accent3" accent4="accent4" accent5="accent5" accent6="accent6" hlink="hlink" folHlink="folHlink"/>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026576884"/>
      </p:ext>
    </p:extLst>
  </p:cSld>
  <p:clrMapOvr>
    <a:overrideClrMapping bg1="dk1" tx1="lt1" bg2="dk2" tx2="lt2" accent1="accent1" accent2="accent2" accent3="accent3" accent4="accent4" accent5="accent5" accent6="accent6" hlink="hlink" folHlink="folHlink"/>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9676721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468073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27655689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19196080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146362836"/>
      </p:ext>
    </p:extLst>
  </p:cSld>
  <p:clrMapOvr>
    <a:overrideClrMapping bg1="dk1" tx1="lt1" bg2="dk2" tx2="lt2" accent1="accent1" accent2="accent2" accent3="accent3" accent4="accent4" accent5="accent5" accent6="accent6" hlink="hlink" folHlink="folHlink"/>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975906000"/>
      </p:ext>
    </p:extLst>
  </p:cSld>
  <p:clrMapOvr>
    <a:overrideClrMapping bg1="dk1" tx1="lt1" bg2="dk2" tx2="lt2" accent1="accent1" accent2="accent2" accent3="accent3" accent4="accent4" accent5="accent5" accent6="accent6" hlink="hlink" folHlink="folHlink"/>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27199389"/>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018011035"/>
      </p:ext>
    </p:extLst>
  </p:cSld>
  <p:clrMapOvr>
    <a:overrideClrMapping bg1="lt1" tx1="dk1" bg2="lt2" tx2="dk2" accent1="accent1" accent2="accent2" accent3="accent3" accent4="accent4" accent5="accent5" accent6="accent6" hlink="hlink" folHlink="folHlink"/>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024707428"/>
      </p:ext>
    </p:extLst>
  </p:cSld>
  <p:clrMapOvr>
    <a:overrideClrMapping bg1="dk1" tx1="lt1" bg2="dk2" tx2="lt2" accent1="accent1" accent2="accent2" accent3="accent3" accent4="accent4" accent5="accent5" accent6="accent6" hlink="hlink" folHlink="folHlink"/>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8070911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63901932"/>
      </p:ext>
    </p:extLst>
  </p:cSld>
  <p:clrMapOvr>
    <a:overrideClrMapping bg1="lt1" tx1="dk1" bg2="lt2" tx2="dk2" accent1="accent1" accent2="accent2" accent3="accent3" accent4="accent4" accent5="accent5" accent6="accent6" hlink="hlink" folHlink="folHlink"/>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587476380"/>
      </p:ext>
    </p:extLst>
  </p:cSld>
  <p:clrMapOvr>
    <a:overrideClrMapping bg1="dk1" tx1="lt1" bg2="dk2" tx2="lt2" accent1="accent1" accent2="accent2" accent3="accent3" accent4="accent4" accent5="accent5" accent6="accent6" hlink="hlink" folHlink="folHlink"/>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1958482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97938827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103339402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40724382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389113991"/>
      </p:ext>
    </p:extLst>
  </p:cSld>
  <p:clrMapOvr>
    <a:overrideClrMapping bg1="dk1" tx1="lt1" bg2="dk2" tx2="lt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0676020"/>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956787944"/>
      </p:ext>
    </p:extLst>
  </p:cSld>
  <p:clrMapOvr>
    <a:overrideClrMapping bg1="dk1" tx1="lt1" bg2="dk2" tx2="lt2" accent1="accent1" accent2="accent2" accent3="accent3" accent4="accent4" accent5="accent5" accent6="accent6" hlink="hlink" folHlink="folHlink"/>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04337698"/>
      </p:ext>
    </p:extLst>
  </p:cSld>
  <p:clrMapOvr>
    <a:overrideClrMapping bg1="lt1" tx1="dk1" bg2="lt2" tx2="dk2" accent1="accent1" accent2="accent2" accent3="accent3" accent4="accent4" accent5="accent5" accent6="accent6" hlink="hlink" folHlink="folHlink"/>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763318425"/>
      </p:ext>
    </p:extLst>
  </p:cSld>
  <p:clrMapOvr>
    <a:overrideClrMapping bg1="dk1" tx1="lt1" bg2="dk2" tx2="lt2" accent1="accent1" accent2="accent2" accent3="accent3" accent4="accent4" accent5="accent5" accent6="accent6" hlink="hlink" folHlink="folHlink"/>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88958638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40773244"/>
      </p:ext>
    </p:extLst>
  </p:cSld>
  <p:clrMapOvr>
    <a:overrideClrMapping bg1="lt1" tx1="dk1" bg2="lt2" tx2="dk2" accent1="accent1" accent2="accent2" accent3="accent3" accent4="accent4" accent5="accent5" accent6="accent6" hlink="hlink" folHlink="folHlink"/>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263936246"/>
      </p:ext>
    </p:extLst>
  </p:cSld>
  <p:clrMapOvr>
    <a:overrideClrMapping bg1="dk1" tx1="lt1" bg2="dk2" tx2="lt2" accent1="accent1" accent2="accent2" accent3="accent3" accent4="accent4" accent5="accent5" accent6="accent6" hlink="hlink" folHlink="folHlink"/>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9853709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94050364"/>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395194636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17094154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64084442"/>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481802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337846600"/>
      </p:ext>
    </p:extLst>
  </p:cSld>
  <p:clrMapOvr>
    <a:overrideClrMapping bg1="dk1" tx1="lt1" bg2="dk2" tx2="lt2" accent1="accent1" accent2="accent2" accent3="accent3" accent4="accent4" accent5="accent5" accent6="accent6" hlink="hlink" folHlink="folHlink"/>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95187903"/>
      </p:ext>
    </p:extLst>
  </p:cSld>
  <p:clrMapOvr>
    <a:overrideClrMapping bg1="lt1" tx1="dk1" bg2="lt2" tx2="dk2" accent1="accent1" accent2="accent2" accent3="accent3" accent4="accent4" accent5="accent5" accent6="accent6" hlink="hlink" folHlink="folHlink"/>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956909703"/>
      </p:ext>
    </p:extLst>
  </p:cSld>
  <p:clrMapOvr>
    <a:overrideClrMapping bg1="dk1" tx1="lt1" bg2="dk2" tx2="lt2" accent1="accent1" accent2="accent2" accent3="accent3" accent4="accent4" accent5="accent5" accent6="accent6" hlink="hlink" folHlink="folHlink"/>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2792566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393495137"/>
      </p:ext>
    </p:extLst>
  </p:cSld>
  <p:clrMapOvr>
    <a:overrideClrMapping bg1="lt1" tx1="dk1" bg2="lt2" tx2="dk2" accent1="accent1" accent2="accent2" accent3="accent3" accent4="accent4" accent5="accent5" accent6="accent6" hlink="hlink" folHlink="folHlink"/>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906866184"/>
      </p:ext>
    </p:extLst>
  </p:cSld>
  <p:clrMapOvr>
    <a:overrideClrMapping bg1="dk1" tx1="lt1" bg2="dk2" tx2="lt2" accent1="accent1" accent2="accent2" accent3="accent3" accent4="accent4" accent5="accent5" accent6="accent6" hlink="hlink" folHlink="folHlink"/>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049914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6118256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250535815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6707075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927663217"/>
      </p:ext>
    </p:extLst>
  </p:cSld>
  <p:clrMapOvr>
    <a:overrideClrMapping bg1="lt1" tx1="dk1" bg2="lt2" tx2="dk2" accent1="accent1" accent2="accent2" accent3="accent3" accent4="accent4" accent5="accent5" accent6="accent6" hlink="hlink" folHlink="folHlink"/>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563914403"/>
      </p:ext>
    </p:extLst>
  </p:cSld>
  <p:clrMapOvr>
    <a:overrideClrMapping bg1="dk1" tx1="lt1" bg2="dk2" tx2="lt2" accent1="accent1" accent2="accent2" accent3="accent3" accent4="accent4" accent5="accent5" accent6="accent6" hlink="hlink" folHlink="folHlink"/>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49315389"/>
      </p:ext>
    </p:extLst>
  </p:cSld>
  <p:clrMapOvr>
    <a:overrideClrMapping bg1="dk1" tx1="lt1" bg2="dk2" tx2="lt2" accent1="accent1" accent2="accent2" accent3="accent3" accent4="accent4" accent5="accent5" accent6="accent6" hlink="hlink" folHlink="folHlink"/>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76902956"/>
      </p:ext>
    </p:extLst>
  </p:cSld>
  <p:clrMapOvr>
    <a:overrideClrMapping bg1="lt1" tx1="dk1" bg2="lt2" tx2="dk2" accent1="accent1" accent2="accent2" accent3="accent3" accent4="accent4" accent5="accent5" accent6="accent6" hlink="hlink" folHlink="folHlink"/>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819892043"/>
      </p:ext>
    </p:extLst>
  </p:cSld>
  <p:clrMapOvr>
    <a:overrideClrMapping bg1="dk1" tx1="lt1" bg2="dk2" tx2="lt2" accent1="accent1" accent2="accent2" accent3="accent3" accent4="accent4" accent5="accent5" accent6="accent6" hlink="hlink" folHlink="folHlink"/>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71523582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16456441"/>
      </p:ext>
    </p:extLst>
  </p:cSld>
  <p:clrMapOvr>
    <a:overrideClrMapping bg1="lt1" tx1="dk1" bg2="lt2" tx2="dk2" accent1="accent1" accent2="accent2" accent3="accent3" accent4="accent4" accent5="accent5" accent6="accent6" hlink="hlink" folHlink="folHlink"/>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013687985"/>
      </p:ext>
    </p:extLst>
  </p:cSld>
  <p:clrMapOvr>
    <a:overrideClrMapping bg1="dk1" tx1="lt1" bg2="dk2" tx2="lt2" accent1="accent1" accent2="accent2" accent3="accent3" accent4="accent4" accent5="accent5" accent6="accent6" hlink="hlink" folHlink="folHlink"/>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2315924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1885706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860789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498641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622966576"/>
      </p:ext>
    </p:extLst>
  </p:cSld>
  <p:clrMapOvr>
    <a:overrideClrMapping bg1="dk1" tx1="lt1" bg2="dk2" tx2="lt2" accent1="accent1" accent2="accent2" accent3="accent3" accent4="accent4" accent5="accent5" accent6="accent6" hlink="hlink" folHlink="folHlink"/>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93166658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144314791"/>
      </p:ext>
    </p:extLst>
  </p:cSld>
  <p:clrMapOvr>
    <a:overrideClrMapping bg1="dk1" tx1="lt1" bg2="dk2" tx2="lt2" accent1="accent1" accent2="accent2" accent3="accent3" accent4="accent4" accent5="accent5" accent6="accent6" hlink="hlink" folHlink="folHlink"/>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196298464"/>
      </p:ext>
    </p:extLst>
  </p:cSld>
  <p:clrMapOvr>
    <a:overrideClrMapping bg1="dk1" tx1="lt1" bg2="dk2" tx2="lt2" accent1="accent1" accent2="accent2" accent3="accent3" accent4="accent4" accent5="accent5" accent6="accent6" hlink="hlink" folHlink="folHlink"/>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24217881"/>
      </p:ext>
    </p:extLst>
  </p:cSld>
  <p:clrMapOvr>
    <a:overrideClrMapping bg1="lt1" tx1="dk1" bg2="lt2" tx2="dk2" accent1="accent1" accent2="accent2" accent3="accent3" accent4="accent4" accent5="accent5" accent6="accent6" hlink="hlink" folHlink="folHlink"/>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42020603"/>
      </p:ext>
    </p:extLst>
  </p:cSld>
  <p:clrMapOvr>
    <a:overrideClrMapping bg1="dk1" tx1="lt1" bg2="dk2" tx2="lt2" accent1="accent1" accent2="accent2" accent3="accent3" accent4="accent4" accent5="accent5" accent6="accent6" hlink="hlink" folHlink="folHlink"/>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28357877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030625234"/>
      </p:ext>
    </p:extLst>
  </p:cSld>
  <p:clrMapOvr>
    <a:overrideClrMapping bg1="lt1" tx1="dk1" bg2="lt2" tx2="dk2" accent1="accent1" accent2="accent2" accent3="accent3" accent4="accent4" accent5="accent5" accent6="accent6" hlink="hlink" folHlink="folHlink"/>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683651839"/>
      </p:ext>
    </p:extLst>
  </p:cSld>
  <p:clrMapOvr>
    <a:overrideClrMapping bg1="dk1" tx1="lt1" bg2="dk2" tx2="lt2" accent1="accent1" accent2="accent2" accent3="accent3" accent4="accent4" accent5="accent5" accent6="accent6" hlink="hlink" folHlink="folHlink"/>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899033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453271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85286667"/>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424081998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19006030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402028786"/>
      </p:ext>
    </p:extLst>
  </p:cSld>
  <p:clrMapOvr>
    <a:overrideClrMapping bg1="dk1" tx1="lt1" bg2="dk2" tx2="lt2" accent1="accent1" accent2="accent2" accent3="accent3" accent4="accent4" accent5="accent5" accent6="accent6" hlink="hlink" folHlink="folHlink"/>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744511784"/>
      </p:ext>
    </p:extLst>
  </p:cSld>
  <p:clrMapOvr>
    <a:overrideClrMapping bg1="dk1" tx1="lt1" bg2="dk2" tx2="lt2" accent1="accent1" accent2="accent2" accent3="accent3" accent4="accent4" accent5="accent5" accent6="accent6" hlink="hlink" folHlink="folHlink"/>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96773552"/>
      </p:ext>
    </p:extLst>
  </p:cSld>
  <p:clrMapOvr>
    <a:overrideClrMapping bg1="lt1" tx1="dk1" bg2="lt2" tx2="dk2" accent1="accent1" accent2="accent2" accent3="accent3" accent4="accent4" accent5="accent5" accent6="accent6" hlink="hlink" folHlink="folHlink"/>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23382700"/>
      </p:ext>
    </p:extLst>
  </p:cSld>
  <p:clrMapOvr>
    <a:overrideClrMapping bg1="dk1" tx1="lt1" bg2="dk2" tx2="lt2" accent1="accent1" accent2="accent2" accent3="accent3" accent4="accent4" accent5="accent5" accent6="accent6" hlink="hlink" folHlink="folHlink"/>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143721725"/>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73040464"/>
      </p:ext>
    </p:extLst>
  </p:cSld>
  <p:clrMapOvr>
    <a:overrideClrMapping bg1="lt1" tx1="dk1" bg2="lt2" tx2="dk2" accent1="accent1" accent2="accent2" accent3="accent3" accent4="accent4" accent5="accent5" accent6="accent6" hlink="hlink" folHlink="folHlink"/>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032033174"/>
      </p:ext>
    </p:extLst>
  </p:cSld>
  <p:clrMapOvr>
    <a:overrideClrMapping bg1="dk1" tx1="lt1" bg2="dk2" tx2="lt2" accent1="accent1" accent2="accent2" accent3="accent3" accent4="accent4" accent5="accent5" accent6="accent6" hlink="hlink" folHlink="folHlink"/>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38026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714168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5137868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424624652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97498100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706662678"/>
      </p:ext>
    </p:extLst>
  </p:cSld>
  <p:clrMapOvr>
    <a:overrideClrMapping bg1="dk1" tx1="lt1" bg2="dk2" tx2="lt2" accent1="accent1" accent2="accent2" accent3="accent3" accent4="accent4" accent5="accent5" accent6="accent6" hlink="hlink" folHlink="folHlink"/>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752148312"/>
      </p:ext>
    </p:extLst>
  </p:cSld>
  <p:clrMapOvr>
    <a:overrideClrMapping bg1="dk1" tx1="lt1" bg2="dk2" tx2="lt2" accent1="accent1" accent2="accent2" accent3="accent3" accent4="accent4" accent5="accent5" accent6="accent6" hlink="hlink" folHlink="folHlink"/>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871457038"/>
      </p:ext>
    </p:extLst>
  </p:cSld>
  <p:clrMapOvr>
    <a:overrideClrMapping bg1="lt1" tx1="dk1" bg2="lt2" tx2="dk2" accent1="accent1" accent2="accent2" accent3="accent3" accent4="accent4" accent5="accent5" accent6="accent6" hlink="hlink" folHlink="folHlink"/>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28811230"/>
      </p:ext>
    </p:extLst>
  </p:cSld>
  <p:clrMapOvr>
    <a:overrideClrMapping bg1="dk1" tx1="lt1" bg2="dk2" tx2="lt2" accent1="accent1" accent2="accent2" accent3="accent3" accent4="accent4" accent5="accent5" accent6="accent6" hlink="hlink" folHlink="folHlink"/>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049672096"/>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59222386"/>
      </p:ext>
    </p:extLst>
  </p:cSld>
  <p:clrMapOvr>
    <a:overrideClrMapping bg1="lt1" tx1="dk1" bg2="lt2" tx2="dk2" accent1="accent1" accent2="accent2" accent3="accent3" accent4="accent4" accent5="accent5" accent6="accent6" hlink="hlink" folHlink="folHlink"/>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712004403"/>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843947856"/>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064824988"/>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706680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2986523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74276212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813482002"/>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296190219"/>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429342189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205282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271166875"/>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8378652"/>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017242483"/>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434522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429795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3919941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40573535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91116744"/>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781929064"/>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37231353"/>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09921781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22896444"/>
      </p:ext>
    </p:extLst>
  </p:cSld>
  <p:clrMapOvr>
    <a:overrideClrMapping bg1="dk1" tx1="lt1" bg2="dk2" tx2="lt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324887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091089976"/>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293909760"/>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5959713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774137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32273245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0785777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380298407"/>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371700607"/>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01030280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56997211"/>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162717393"/>
      </p:ext>
    </p:extLst>
  </p:cSld>
  <p:clrMapOvr>
    <a:overrideClrMapping bg1="dk1" tx1="lt1" bg2="dk2" tx2="lt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1305906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163444042"/>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995252369"/>
      </p:ext>
    </p:extLst>
  </p:cSld>
  <p:clrMapOvr>
    <a:overrideClrMapping bg1="dk1" tx1="lt1" bg2="dk2" tx2="lt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707280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755299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42598219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2998990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303209955"/>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29344002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78040181"/>
      </p:ext>
    </p:extLst>
  </p:cSld>
  <p:clrMapOvr>
    <a:overrideClrMapping bg1="dk1" tx1="lt1" bg2="dk2" tx2="lt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94197407"/>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409254081"/>
      </p:ext>
    </p:extLst>
  </p:cSld>
  <p:clrMapOvr>
    <a:overrideClrMapping bg1="dk1" tx1="lt1" bg2="dk2" tx2="lt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0648933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78726753"/>
      </p:ext>
    </p:extLst>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469787330"/>
      </p:ext>
    </p:extLst>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5615014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224749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9874551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0970807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150116170"/>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4936695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32933627"/>
      </p:ext>
    </p:extLst>
  </p:cSld>
  <p:clrMapOvr>
    <a:overrideClrMapping bg1="dk1" tx1="lt1" bg2="dk2" tx2="lt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10020442"/>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162989130"/>
      </p:ext>
    </p:extLst>
  </p:cSld>
  <p:clrMapOvr>
    <a:overrideClrMapping bg1="dk1" tx1="lt1" bg2="dk2" tx2="lt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746988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71195943"/>
      </p:ext>
    </p:extLst>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487420290"/>
      </p:ext>
    </p:extLst>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759603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7154783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48641250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388261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82231360"/>
      </p:ext>
    </p:extLst>
  </p:cSld>
  <p:clrMapOvr>
    <a:overrideClrMapping bg1="lt1" tx1="dk1" bg2="lt2" tx2="dk2" accent1="accent1" accent2="accent2" accent3="accent3" accent4="accent4" accent5="accent5" accent6="accent6" hlink="hlink" folHlink="folHlink"/>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1443842113"/>
      </p:ext>
    </p:extLst>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462213523"/>
      </p:ext>
    </p:extLst>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614588789"/>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141489609"/>
      </p:ext>
    </p:extLst>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2606328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29387330"/>
      </p:ext>
    </p:extLst>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110945302"/>
      </p:ext>
    </p:extLst>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3205821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82806104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13B8A2F8-A123-447F-AEC8-4D1F3506BA2A}" type="slidenum">
              <a:rPr lang="he-IL" smtClean="0"/>
              <a:pPr>
                <a:defRPr/>
              </a:pPr>
              <a:t>‹#›</a:t>
            </a:fld>
            <a:endParaRPr lang="en-US"/>
          </a:p>
        </p:txBody>
      </p:sp>
    </p:spTree>
    <p:extLst>
      <p:ext uri="{BB962C8B-B14F-4D97-AF65-F5344CB8AC3E}">
        <p14:creationId xmlns:p14="http://schemas.microsoft.com/office/powerpoint/2010/main" val="1425734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4208850896"/>
      </p:ext>
    </p:extLst>
  </p:cSld>
  <p:clrMapOvr>
    <a:overrideClrMapping bg1="dk1" tx1="lt1" bg2="dk2" tx2="lt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313A506D-CD73-484B-9DB0-BC7340283F5C}" type="slidenum">
              <a:rPr lang="he-IL" smtClean="0">
                <a:solidFill>
                  <a:prstClr val="black"/>
                </a:solidFill>
              </a:rPr>
              <a:pPr>
                <a:defRPr/>
              </a:pPr>
              <a:t>‹#›</a:t>
            </a:fld>
            <a:endParaRPr lang="en-US">
              <a:solidFill>
                <a:prstClr val="black"/>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32878280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solidFill>
                <a:prstClr val="white"/>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white"/>
              </a:solidFill>
            </a:endParaRPr>
          </a:p>
        </p:txBody>
      </p:sp>
      <p:sp>
        <p:nvSpPr>
          <p:cNvPr id="6" name="Slide Number Placeholder 5"/>
          <p:cNvSpPr>
            <a:spLocks noGrp="1"/>
          </p:cNvSpPr>
          <p:nvPr>
            <p:ph type="sldNum" sz="quarter" idx="12"/>
          </p:nvPr>
        </p:nvSpPr>
        <p:spPr/>
        <p:txBody>
          <a:bodyPr/>
          <a:lstStyle>
            <a:extLst/>
          </a:lstStyle>
          <a:p>
            <a:pPr>
              <a:defRPr/>
            </a:pPr>
            <a:fld id="{87D75187-4754-414F-ACBD-DB89603BA7E7}" type="slidenum">
              <a:rPr lang="he-IL" smtClean="0">
                <a:solidFill>
                  <a:prstClr val="white"/>
                </a:solidFill>
              </a:rPr>
              <a:pPr>
                <a:defRPr/>
              </a:pPr>
              <a:t>‹#›</a:t>
            </a:fld>
            <a:endParaRPr lang="en-US">
              <a:solidFill>
                <a:prstClr val="white"/>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3229465761"/>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solidFill>
                <a:prstClr val="white"/>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extLst/>
          </a:lstStyle>
          <a:p>
            <a:pPr>
              <a:defRPr/>
            </a:pPr>
            <a:fld id="{5144341D-627C-4B09-8F96-D4EB342C1DFB}" type="slidenum">
              <a:rPr lang="he-IL" smtClean="0">
                <a:solidFill>
                  <a:prstClr val="white"/>
                </a:solidFill>
              </a:rPr>
              <a:pPr>
                <a:defRPr/>
              </a:pPr>
              <a:t>‹#›</a:t>
            </a:fld>
            <a:endParaRPr lang="en-US">
              <a:solidFill>
                <a:prstClr val="white"/>
              </a:solidFill>
            </a:endParaRP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497790221"/>
      </p:ext>
    </p:extLst>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solidFill>
                <a:prstClr val="black"/>
              </a:solidFill>
            </a:endParaRPr>
          </a:p>
        </p:txBody>
      </p:sp>
      <p:sp>
        <p:nvSpPr>
          <p:cNvPr id="8" name="Footer Placeholder 7"/>
          <p:cNvSpPr>
            <a:spLocks noGrp="1"/>
          </p:cNvSpPr>
          <p:nvPr>
            <p:ph type="ftr" sz="quarter" idx="11"/>
          </p:nvPr>
        </p:nvSpPr>
        <p:spPr/>
        <p:txBody>
          <a:bodyPr/>
          <a:lstStyle>
            <a:extLst/>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extLst/>
          </a:lstStyle>
          <a:p>
            <a:pPr>
              <a:defRPr/>
            </a:pPr>
            <a:fld id="{DFD405C7-9831-4466-A10A-2C1F7F2F9E7C}"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16193897"/>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solidFill>
                <a:prstClr val="white"/>
              </a:solidFill>
            </a:endParaRPr>
          </a:p>
        </p:txBody>
      </p:sp>
      <p:sp>
        <p:nvSpPr>
          <p:cNvPr id="4" name="Footer Placeholder 3"/>
          <p:cNvSpPr>
            <a:spLocks noGrp="1"/>
          </p:cNvSpPr>
          <p:nvPr>
            <p:ph type="ftr" sz="quarter" idx="11"/>
          </p:nvPr>
        </p:nvSpPr>
        <p:spPr/>
        <p:txBody>
          <a:bodyPr/>
          <a:lstStyle>
            <a:extLst/>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pPr>
              <a:defRPr/>
            </a:pPr>
            <a:fld id="{94B630C7-CC9F-4694-BC81-1FC018C8C298}" type="slidenum">
              <a:rPr lang="he-IL" smtClean="0">
                <a:solidFill>
                  <a:prstClr val="white"/>
                </a:solidFill>
              </a:rPr>
              <a:pPr>
                <a:def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2098857884"/>
      </p:ext>
    </p:extLst>
  </p:cSld>
  <p:clrMapOvr>
    <a:overrideClrMapping bg1="dk1" tx1="lt1" bg2="dk2" tx2="lt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solidFill>
                <a:prstClr val="black"/>
              </a:solidFill>
            </a:endParaRPr>
          </a:p>
        </p:txBody>
      </p:sp>
      <p:sp>
        <p:nvSpPr>
          <p:cNvPr id="3" name="Footer Placeholder 2"/>
          <p:cNvSpPr>
            <a:spLocks noGrp="1"/>
          </p:cNvSpPr>
          <p:nvPr>
            <p:ph type="ftr" sz="quarter" idx="11"/>
          </p:nvPr>
        </p:nvSpPr>
        <p:spPr/>
        <p:txBody>
          <a:bodyPr/>
          <a:lstStyle>
            <a:extLst/>
          </a:lstStyle>
          <a:p>
            <a:pPr>
              <a:defRPr/>
            </a:pPr>
            <a:endParaRPr lang="en-US">
              <a:solidFill>
                <a:prstClr val="black"/>
              </a:solidFill>
            </a:endParaRPr>
          </a:p>
        </p:txBody>
      </p:sp>
      <p:sp>
        <p:nvSpPr>
          <p:cNvPr id="4" name="Slide Number Placeholder 3"/>
          <p:cNvSpPr>
            <a:spLocks noGrp="1"/>
          </p:cNvSpPr>
          <p:nvPr>
            <p:ph type="sldNum" sz="quarter" idx="12"/>
          </p:nvPr>
        </p:nvSpPr>
        <p:spPr/>
        <p:txBody>
          <a:bodyPr/>
          <a:lstStyle>
            <a:extLst/>
          </a:lstStyle>
          <a:p>
            <a:pPr>
              <a:defRPr/>
            </a:pPr>
            <a:fld id="{10C2F5A5-2CEF-4E88-BEB1-0C5BCE0AB8D6}"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3315479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solidFill>
                <a:prstClr val="black"/>
              </a:solidFill>
            </a:endParaRPr>
          </a:p>
        </p:txBody>
      </p:sp>
      <p:sp>
        <p:nvSpPr>
          <p:cNvPr id="6" name="Footer Placeholder 5"/>
          <p:cNvSpPr>
            <a:spLocks noGrp="1"/>
          </p:cNvSpPr>
          <p:nvPr>
            <p:ph type="ftr" sz="quarter" idx="11"/>
          </p:nvPr>
        </p:nvSpPr>
        <p:spPr/>
        <p:txBody>
          <a:bodyPr/>
          <a:lstStyle>
            <a:extLst/>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extLst/>
          </a:lstStyle>
          <a:p>
            <a:pPr>
              <a:defRPr/>
            </a:pPr>
            <a:fld id="{7A1E8053-DE67-42C7-9EF0-86EA03F3071D}"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335248346"/>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solidFill>
                <a:prstClr val="white"/>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5AEDEB92-1532-446A-A68F-8CC492604076}" type="slidenum">
              <a:rPr lang="he-IL" smtClean="0">
                <a:solidFill>
                  <a:prstClr val="white"/>
                </a:solidFill>
              </a:rPr>
              <a:pPr>
                <a:defRPr/>
              </a:pPr>
              <a:t>‹#›</a:t>
            </a:fld>
            <a:endParaRPr lang="en-US">
              <a:solidFill>
                <a:prstClr val="white"/>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white"/>
              </a:solidFill>
              <a:latin typeface="Arial" pitchFamily="34" charset="0"/>
              <a:cs typeface="Arial"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fontAlgn="base">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879962349"/>
      </p:ext>
    </p:extLst>
  </p:cSld>
  <p:clrMapOvr>
    <a:overrideClrMapping bg1="dk1" tx1="lt1" bg2="dk2" tx2="lt2" accent1="accent1" accent2="accent2" accent3="accent3" accent4="accent4" accent5="accent5" accent6="accent6" hlink="hlink" folHlink="folHlink"/>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4921B33F-467C-4244-B9BE-09B319F2CC91}"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82089935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solidFill>
                <a:prstClr val="black"/>
              </a:solidFill>
            </a:endParaRPr>
          </a:p>
        </p:txBody>
      </p:sp>
      <p:sp>
        <p:nvSpPr>
          <p:cNvPr id="5" name="Footer Placeholder 4"/>
          <p:cNvSpPr>
            <a:spLocks noGrp="1"/>
          </p:cNvSpPr>
          <p:nvPr>
            <p:ph type="ftr" sz="quarter" idx="11"/>
          </p:nvPr>
        </p:nvSpPr>
        <p:spPr/>
        <p:txBody>
          <a:bodyPr/>
          <a:lstStyle>
            <a:extLst/>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extLst/>
          </a:lstStyle>
          <a:p>
            <a:pPr>
              <a:defRPr/>
            </a:pPr>
            <a:fld id="{81E10FD7-BAD3-4CEC-9957-DC868BB14102}" type="slidenum">
              <a:rPr lang="he-IL" smtClean="0">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45543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2.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2.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2.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2.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2.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2.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2.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2.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2.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2.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2.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2.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2.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2.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693537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86885992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40893532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95080672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85578237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635239634"/>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79930509"/>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110672344"/>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327051020"/>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92915131"/>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4232203213"/>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3194629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317665750"/>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429117576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527857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03637246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91377445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99991614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54191474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599512181"/>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email">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fontAlgn="base">
              <a:spcBef>
                <a:spcPct val="0"/>
              </a:spcBef>
              <a:spcAft>
                <a:spcPct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base">
              <a:spcBef>
                <a:spcPct val="0"/>
              </a:spcBef>
              <a:spcAft>
                <a:spcPct val="0"/>
              </a:spcAft>
              <a:defRPr/>
            </a:pPr>
            <a:endParaRPr lang="en-US">
              <a:solidFill>
                <a:prstClr val="black"/>
              </a:solidFill>
              <a:latin typeface="Arial" pitchFamily="34" charset="0"/>
              <a:cs typeface="Arial" pitchFamily="34" charset="0"/>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Bef>
                <a:spcPct val="0"/>
              </a:spcBef>
              <a:spcAft>
                <a:spcPct val="0"/>
              </a:spcAft>
              <a:defRPr/>
            </a:pPr>
            <a:fld id="{89911EF3-A3A3-4832-88D8-57B0751D3F82}" type="slidenum">
              <a:rPr lang="he-IL" smtClean="0">
                <a:solidFill>
                  <a:prstClr val="black"/>
                </a:solidFill>
                <a:latin typeface="Arial" pitchFamily="34" charset="0"/>
              </a:rPr>
              <a:pPr fontAlgn="base">
                <a:spcBef>
                  <a:spcPct val="0"/>
                </a:spcBef>
                <a:spcAft>
                  <a:spcPct val="0"/>
                </a:spcAft>
                <a:defRPr/>
              </a:pPr>
              <a:t>‹#›</a:t>
            </a:fld>
            <a:endParaRPr lang="en-US">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17153607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3.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0Su9dk3yuo&amp;feature=related" TargetMode="External"/><Relationship Id="rId2" Type="http://schemas.openxmlformats.org/officeDocument/2006/relationships/hyperlink" Target="http://www.youtube.com/watch?v=hM5b_K-tTL0" TargetMode="External"/><Relationship Id="rId1" Type="http://schemas.openxmlformats.org/officeDocument/2006/relationships/slideLayout" Target="../slideLayouts/slideLayout1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17.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16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0.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subTitle" idx="1"/>
          </p:nvPr>
        </p:nvSpPr>
        <p:spPr>
          <a:xfrm>
            <a:off x="1907704" y="2204864"/>
            <a:ext cx="5896744" cy="1656184"/>
          </a:xfrm>
        </p:spPr>
        <p:txBody>
          <a:bodyPr>
            <a:normAutofit/>
          </a:bodyPr>
          <a:lstStyle/>
          <a:p>
            <a:pPr algn="ctr"/>
            <a:r>
              <a:rPr lang="ar-SA" sz="4000" b="1" dirty="0" smtClean="0"/>
              <a:t>جهاز </a:t>
            </a:r>
            <a:r>
              <a:rPr lang="ar-SA" sz="4000" b="1" dirty="0" err="1" smtClean="0"/>
              <a:t>التكاثرعند</a:t>
            </a:r>
            <a:r>
              <a:rPr lang="ar-SA" sz="4000" b="1" dirty="0" smtClean="0"/>
              <a:t> الانسان</a:t>
            </a:r>
            <a:endParaRPr lang="ar-AE" sz="4000" b="1" dirty="0" smtClean="0"/>
          </a:p>
          <a:p>
            <a:r>
              <a:rPr lang="ar-AE" sz="4000" dirty="0" smtClean="0"/>
              <a:t>عهود فحماوي</a:t>
            </a:r>
            <a:r>
              <a:rPr lang="he-IL" sz="4000" dirty="0" smtClean="0"/>
              <a:t>      </a:t>
            </a:r>
            <a:r>
              <a:rPr lang="he-IL" sz="3000" dirty="0" err="1" smtClean="0"/>
              <a:t>עאהוד</a:t>
            </a:r>
            <a:r>
              <a:rPr lang="he-IL" sz="3000" dirty="0" smtClean="0"/>
              <a:t> </a:t>
            </a:r>
            <a:r>
              <a:rPr lang="he-IL" sz="3000" dirty="0" err="1" smtClean="0"/>
              <a:t>פחמאווי</a:t>
            </a:r>
            <a:endParaRPr lang="he-IL" sz="3000" dirty="0" smtClean="0"/>
          </a:p>
          <a:p>
            <a:endParaRPr lang="he-IL" sz="4000" dirty="0"/>
          </a:p>
        </p:txBody>
      </p:sp>
    </p:spTree>
    <p:extLst>
      <p:ext uri="{BB962C8B-B14F-4D97-AF65-F5344CB8AC3E}">
        <p14:creationId xmlns:p14="http://schemas.microsoft.com/office/powerpoint/2010/main" val="1386688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p:txBody>
          <a:bodyPr/>
          <a:lstStyle/>
          <a:p>
            <a:pPr marL="609600" indent="-609600" eaLnBrk="1" hangingPunct="1">
              <a:lnSpc>
                <a:spcPct val="90000"/>
              </a:lnSpc>
              <a:buFontTx/>
              <a:buAutoNum type="arabicParenR"/>
            </a:pPr>
            <a:r>
              <a:rPr lang="ar-AE" altLang="he-IL" sz="2400" smtClean="0">
                <a:solidFill>
                  <a:schemeClr val="hlink"/>
                </a:solidFill>
              </a:rPr>
              <a:t>الخصيتان </a:t>
            </a:r>
            <a:r>
              <a:rPr lang="ar-AE" altLang="he-IL" sz="2400" smtClean="0"/>
              <a:t>: تتواجد الخصيتين داخل كيس يدعى </a:t>
            </a:r>
            <a:r>
              <a:rPr lang="ar-AE" altLang="he-IL" sz="2400" smtClean="0">
                <a:solidFill>
                  <a:srgbClr val="FF0000"/>
                </a:solidFill>
              </a:rPr>
              <a:t>كيس الصفن</a:t>
            </a:r>
            <a:r>
              <a:rPr lang="he-IL" altLang="he-IL" sz="2400" smtClean="0">
                <a:solidFill>
                  <a:srgbClr val="FF0000"/>
                </a:solidFill>
              </a:rPr>
              <a:t> </a:t>
            </a:r>
            <a:r>
              <a:rPr lang="ar-AE" altLang="he-IL" sz="2400" smtClean="0"/>
              <a:t>وهو كيس جلدي بارز من الجسم . تتكون في الخصيتين الخلايا المنوية وهي تعيش في درجة حرارة اقل منها داخل الجسم .</a:t>
            </a:r>
          </a:p>
          <a:p>
            <a:pPr marL="609600" indent="-609600" eaLnBrk="1" hangingPunct="1">
              <a:lnSpc>
                <a:spcPct val="90000"/>
              </a:lnSpc>
              <a:buFontTx/>
              <a:buAutoNum type="arabicParenR"/>
            </a:pPr>
            <a:endParaRPr lang="ar-AE" altLang="he-IL" sz="2400" smtClean="0"/>
          </a:p>
          <a:p>
            <a:pPr marL="609600" indent="-609600" eaLnBrk="1" hangingPunct="1">
              <a:lnSpc>
                <a:spcPct val="90000"/>
              </a:lnSpc>
              <a:buFontTx/>
              <a:buAutoNum type="arabicParenR"/>
            </a:pPr>
            <a:r>
              <a:rPr lang="ar-AE" altLang="he-IL" sz="2400" smtClean="0">
                <a:solidFill>
                  <a:schemeClr val="hlink"/>
                </a:solidFill>
              </a:rPr>
              <a:t>الخلايا المنوية </a:t>
            </a:r>
            <a:r>
              <a:rPr lang="ar-AE" altLang="he-IL" sz="2400" smtClean="0"/>
              <a:t>: يتم انتاجها منذ سن البلوغ في الخصيتين بملايين ويزداد العدد الى مليارات عديدة خلال فترة الحياة كلها . </a:t>
            </a:r>
          </a:p>
          <a:p>
            <a:pPr marL="609600" indent="-609600" eaLnBrk="1" hangingPunct="1">
              <a:lnSpc>
                <a:spcPct val="90000"/>
              </a:lnSpc>
              <a:buFontTx/>
              <a:buAutoNum type="arabicParenR"/>
            </a:pPr>
            <a:endParaRPr lang="ar-AE" altLang="he-IL" sz="2400" smtClean="0"/>
          </a:p>
          <a:p>
            <a:pPr marL="609600" indent="-609600" eaLnBrk="1" hangingPunct="1">
              <a:lnSpc>
                <a:spcPct val="90000"/>
              </a:lnSpc>
              <a:buFontTx/>
              <a:buNone/>
            </a:pPr>
            <a:r>
              <a:rPr lang="ar-AE" altLang="he-IL" sz="2400" smtClean="0">
                <a:solidFill>
                  <a:schemeClr val="hlink"/>
                </a:solidFill>
              </a:rPr>
              <a:t>3) انبوب المني </a:t>
            </a:r>
            <a:r>
              <a:rPr lang="ar-AE" altLang="he-IL" sz="2400" smtClean="0"/>
              <a:t>: يخرج من كل خصية ووظيفته نقل الخلايا المنوية .</a:t>
            </a:r>
          </a:p>
          <a:p>
            <a:pPr marL="609600" indent="-609600" eaLnBrk="1" hangingPunct="1">
              <a:lnSpc>
                <a:spcPct val="90000"/>
              </a:lnSpc>
              <a:buFontTx/>
              <a:buNone/>
            </a:pPr>
            <a:endParaRPr lang="ar-AE" altLang="he-IL" sz="2400" smtClean="0"/>
          </a:p>
          <a:p>
            <a:pPr marL="609600" indent="-609600" eaLnBrk="1" hangingPunct="1">
              <a:lnSpc>
                <a:spcPct val="90000"/>
              </a:lnSpc>
              <a:buFontTx/>
              <a:buNone/>
            </a:pPr>
            <a:r>
              <a:rPr lang="ar-AE" altLang="he-IL" sz="2400" smtClean="0">
                <a:solidFill>
                  <a:schemeClr val="hlink"/>
                </a:solidFill>
              </a:rPr>
              <a:t>4) غلاف الخصية </a:t>
            </a:r>
            <a:r>
              <a:rPr lang="ar-AE" altLang="he-IL" sz="2400" smtClean="0"/>
              <a:t>: يكون قريب من الخصية ويعتبر جزء من انبوب المني وفيه يتم </a:t>
            </a:r>
          </a:p>
          <a:p>
            <a:pPr marL="609600" indent="-609600" eaLnBrk="1" hangingPunct="1">
              <a:lnSpc>
                <a:spcPct val="90000"/>
              </a:lnSpc>
              <a:buFontTx/>
              <a:buNone/>
            </a:pPr>
            <a:r>
              <a:rPr lang="ar-AE" altLang="he-IL" sz="2400" smtClean="0"/>
              <a:t>انتاج الحيوانات المنوية وتصبح صالحة للاخصاب وتخزن هناك .</a:t>
            </a:r>
            <a:endParaRPr lang="ar-AE" altLang="he-IL" sz="2400" smtClean="0">
              <a:solidFill>
                <a:schemeClr val="hlink"/>
              </a:solidFill>
            </a:endParaRPr>
          </a:p>
          <a:p>
            <a:pPr marL="609600" indent="-609600" eaLnBrk="1" hangingPunct="1">
              <a:lnSpc>
                <a:spcPct val="90000"/>
              </a:lnSpc>
              <a:buFontTx/>
              <a:buAutoNum type="arabicParenR"/>
            </a:pPr>
            <a:endParaRPr lang="he-IL" altLang="he-IL" sz="2400" smtClean="0">
              <a:solidFill>
                <a:schemeClr val="hlink"/>
              </a:solidFill>
            </a:endParaRPr>
          </a:p>
          <a:p>
            <a:pPr marL="609600" indent="-609600" eaLnBrk="1" hangingPunct="1">
              <a:lnSpc>
                <a:spcPct val="90000"/>
              </a:lnSpc>
              <a:buFontTx/>
              <a:buAutoNum type="arabicParenR"/>
            </a:pPr>
            <a:endParaRPr lang="en-US" altLang="he-IL" sz="2400" smtClean="0">
              <a:solidFill>
                <a:schemeClr val="hlink"/>
              </a:solidFill>
            </a:endParaRPr>
          </a:p>
        </p:txBody>
      </p:sp>
      <p:sp>
        <p:nvSpPr>
          <p:cNvPr id="15362" name="Rectangle 2"/>
          <p:cNvSpPr>
            <a:spLocks noGrp="1" noChangeArrowheads="1"/>
          </p:cNvSpPr>
          <p:nvPr>
            <p:ph type="title"/>
          </p:nvPr>
        </p:nvSpPr>
        <p:spPr/>
        <p:txBody>
          <a:bodyPr/>
          <a:lstStyle/>
          <a:p>
            <a:pPr algn="ctr" eaLnBrk="1" hangingPunct="1"/>
            <a:r>
              <a:rPr lang="ar-AE" altLang="he-IL" dirty="0" smtClean="0"/>
              <a:t>لجهاز التكاثر الذكري</a:t>
            </a:r>
            <a:endParaRPr lang="en-US" altLang="he-IL" dirty="0" smtClean="0"/>
          </a:p>
        </p:txBody>
      </p:sp>
    </p:spTree>
    <p:extLst>
      <p:ext uri="{BB962C8B-B14F-4D97-AF65-F5344CB8AC3E}">
        <p14:creationId xmlns:p14="http://schemas.microsoft.com/office/powerpoint/2010/main" val="983002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57200" y="333375"/>
            <a:ext cx="8229600" cy="6191250"/>
          </a:xfrm>
        </p:spPr>
        <p:txBody>
          <a:bodyPr/>
          <a:lstStyle/>
          <a:p>
            <a:pPr marL="609600" indent="-609600" eaLnBrk="1" hangingPunct="1">
              <a:buFontTx/>
              <a:buNone/>
            </a:pPr>
            <a:r>
              <a:rPr lang="ar-AE" altLang="he-IL" sz="2800" smtClean="0">
                <a:solidFill>
                  <a:schemeClr val="hlink"/>
                </a:solidFill>
              </a:rPr>
              <a:t>5) كيس السائل المنوي غدة البروستاتا </a:t>
            </a:r>
            <a:r>
              <a:rPr lang="ar-AE" altLang="he-IL" sz="2800" smtClean="0"/>
              <a:t>: فيها يتكون السائل المنوي ويحتوي على مواد غذائية تعطي طاقة للخلايا المنوية</a:t>
            </a:r>
            <a:r>
              <a:rPr lang="he-IL" altLang="he-IL" sz="2800" smtClean="0"/>
              <a:t> .</a:t>
            </a:r>
          </a:p>
          <a:p>
            <a:pPr marL="609600" indent="-609600" eaLnBrk="1" hangingPunct="1">
              <a:buFontTx/>
              <a:buNone/>
            </a:pPr>
            <a:endParaRPr lang="he-IL" altLang="he-IL" sz="2800" smtClean="0"/>
          </a:p>
          <a:p>
            <a:pPr marL="609600" indent="-609600" eaLnBrk="1" hangingPunct="1">
              <a:buFontTx/>
              <a:buNone/>
            </a:pPr>
            <a:r>
              <a:rPr lang="he-IL" altLang="he-IL" sz="2800" smtClean="0">
                <a:solidFill>
                  <a:schemeClr val="hlink"/>
                </a:solidFill>
              </a:rPr>
              <a:t>6) </a:t>
            </a:r>
            <a:r>
              <a:rPr lang="ar-AE" altLang="he-IL" sz="2800" smtClean="0">
                <a:solidFill>
                  <a:schemeClr val="hlink"/>
                </a:solidFill>
              </a:rPr>
              <a:t>المصب </a:t>
            </a:r>
            <a:r>
              <a:rPr lang="ar-AE" altLang="he-IL" sz="2800" smtClean="0"/>
              <a:t>: ينتج من اتحاد انابيب المني وهو موجود داخل العضو الذكري ويستعمل لأداء وظيفتين :</a:t>
            </a:r>
          </a:p>
          <a:p>
            <a:pPr marL="609600" indent="-609600" eaLnBrk="1" hangingPunct="1">
              <a:buFontTx/>
              <a:buAutoNum type="arabic1Minus"/>
            </a:pPr>
            <a:r>
              <a:rPr lang="ar-AE" altLang="he-IL" sz="2800" smtClean="0"/>
              <a:t>لاخراج البول من الجسم .</a:t>
            </a:r>
          </a:p>
          <a:p>
            <a:pPr marL="609600" indent="-609600" eaLnBrk="1" hangingPunct="1">
              <a:buFontTx/>
              <a:buAutoNum type="arabic1Minus"/>
            </a:pPr>
            <a:r>
              <a:rPr lang="ar-AE" altLang="he-IL" sz="2800" smtClean="0"/>
              <a:t>لمرور خلايا الحيوانات المنوية مع السائل المنوي لخارج الجسم .</a:t>
            </a:r>
            <a:endParaRPr lang="he-IL" altLang="he-IL" sz="2800" smtClean="0"/>
          </a:p>
          <a:p>
            <a:pPr marL="609600" indent="-609600" eaLnBrk="1" hangingPunct="1">
              <a:buFontTx/>
              <a:buAutoNum type="arabic1Minus"/>
            </a:pPr>
            <a:endParaRPr lang="he-IL" altLang="he-IL" sz="2800" smtClean="0"/>
          </a:p>
          <a:p>
            <a:pPr marL="609600" indent="-609600" eaLnBrk="1" hangingPunct="1">
              <a:buFontTx/>
              <a:buNone/>
            </a:pPr>
            <a:r>
              <a:rPr lang="he-IL" altLang="he-IL" sz="2800" smtClean="0">
                <a:solidFill>
                  <a:schemeClr val="hlink"/>
                </a:solidFill>
              </a:rPr>
              <a:t>7) </a:t>
            </a:r>
            <a:r>
              <a:rPr lang="ar-AE" altLang="he-IL" sz="2800" smtClean="0">
                <a:solidFill>
                  <a:schemeClr val="hlink"/>
                </a:solidFill>
              </a:rPr>
              <a:t>الفتحة الجنسية </a:t>
            </a:r>
            <a:r>
              <a:rPr lang="ar-AE" altLang="he-IL" sz="2800" smtClean="0"/>
              <a:t>: هي فتحة المصب والتي منها يخرج البول والحيوانات المنوية .</a:t>
            </a:r>
          </a:p>
          <a:p>
            <a:pPr marL="609600" indent="-609600" eaLnBrk="1" hangingPunct="1">
              <a:buFontTx/>
              <a:buNone/>
            </a:pPr>
            <a:r>
              <a:rPr lang="ar-AE" altLang="he-IL" sz="2800" smtClean="0">
                <a:solidFill>
                  <a:schemeClr val="hlink"/>
                </a:solidFill>
              </a:rPr>
              <a:t>* </a:t>
            </a:r>
            <a:r>
              <a:rPr lang="ar-AE" altLang="he-IL" sz="2800" smtClean="0"/>
              <a:t>عندما تمر الحيوانات المنوية في المصب يتم اقفال الممر الذي منه يمر البول من قبل كيس البول (المثانة ) .</a:t>
            </a:r>
            <a:endParaRPr lang="en-US" altLang="he-IL" sz="2800" smtClean="0">
              <a:solidFill>
                <a:schemeClr val="hlink"/>
              </a:solidFill>
            </a:endParaRPr>
          </a:p>
        </p:txBody>
      </p:sp>
    </p:spTree>
    <p:extLst>
      <p:ext uri="{BB962C8B-B14F-4D97-AF65-F5344CB8AC3E}">
        <p14:creationId xmlns:p14="http://schemas.microsoft.com/office/powerpoint/2010/main" val="22605262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algn="ctr" eaLnBrk="1" hangingPunct="1"/>
            <a:r>
              <a:rPr lang="ar-AE" altLang="he-IL" sz="4000" dirty="0" smtClean="0"/>
              <a:t>صورة تبين الاختلاف بين جهاز التكاثر الذكري والانثوي</a:t>
            </a:r>
            <a:endParaRPr lang="en-US" altLang="he-IL" sz="4000" dirty="0" smtClean="0"/>
          </a:p>
        </p:txBody>
      </p:sp>
      <p:pic>
        <p:nvPicPr>
          <p:cNvPr id="17411" name="Picture 6" descr="21z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58888" y="1989138"/>
            <a:ext cx="695960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9114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2"/>
          <p:cNvSpPr>
            <a:spLocks noGrp="1"/>
          </p:cNvSpPr>
          <p:nvPr>
            <p:ph idx="1"/>
          </p:nvPr>
        </p:nvSpPr>
        <p:spPr>
          <a:xfrm>
            <a:off x="428625" y="1571625"/>
            <a:ext cx="8229600" cy="4525963"/>
          </a:xfrm>
        </p:spPr>
        <p:txBody>
          <a:bodyPr/>
          <a:lstStyle/>
          <a:p>
            <a:pPr>
              <a:buFontTx/>
              <a:buNone/>
            </a:pPr>
            <a:r>
              <a:rPr lang="en-US" altLang="he-IL" dirty="0" smtClean="0">
                <a:hlinkClick r:id="rId2"/>
              </a:rPr>
              <a:t>http://www.youtube.com/watch?v=hM5b_K-tTL0</a:t>
            </a:r>
            <a:endParaRPr lang="ar-SA" altLang="he-IL" dirty="0" smtClean="0"/>
          </a:p>
          <a:p>
            <a:pPr>
              <a:buFontTx/>
              <a:buNone/>
            </a:pPr>
            <a:endParaRPr lang="he-IL" altLang="he-IL" dirty="0" smtClean="0"/>
          </a:p>
          <a:p>
            <a:pPr>
              <a:buFontTx/>
              <a:buNone/>
            </a:pPr>
            <a:r>
              <a:rPr lang="en-US" altLang="he-IL" dirty="0" smtClean="0">
                <a:hlinkClick r:id="rId3"/>
              </a:rPr>
              <a:t>http://www.youtube.com/watch?v=-0Su9dk3yuo&amp;feature=related</a:t>
            </a:r>
            <a:r>
              <a:rPr lang="ar-SA" altLang="he-IL" dirty="0" smtClean="0"/>
              <a:t> </a:t>
            </a:r>
            <a:endParaRPr lang="he-IL" altLang="he-IL" dirty="0" smtClean="0"/>
          </a:p>
        </p:txBody>
      </p:sp>
      <p:sp>
        <p:nvSpPr>
          <p:cNvPr id="35842" name="Title 1"/>
          <p:cNvSpPr>
            <a:spLocks noGrp="1"/>
          </p:cNvSpPr>
          <p:nvPr>
            <p:ph type="title"/>
          </p:nvPr>
        </p:nvSpPr>
        <p:spPr/>
        <p:txBody>
          <a:bodyPr/>
          <a:lstStyle/>
          <a:p>
            <a:r>
              <a:rPr lang="ar-AE" altLang="he-IL" smtClean="0">
                <a:solidFill>
                  <a:srgbClr val="C00000"/>
                </a:solidFill>
              </a:rPr>
              <a:t>فيلم حول عملية الاخصاب</a:t>
            </a:r>
            <a:endParaRPr lang="he-IL" altLang="he-IL" smtClean="0">
              <a:solidFill>
                <a:srgbClr val="C00000"/>
              </a:solidFill>
            </a:endParaRPr>
          </a:p>
        </p:txBody>
      </p:sp>
    </p:spTree>
    <p:extLst>
      <p:ext uri="{BB962C8B-B14F-4D97-AF65-F5344CB8AC3E}">
        <p14:creationId xmlns:p14="http://schemas.microsoft.com/office/powerpoint/2010/main" val="3608064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457200" y="1500188"/>
            <a:ext cx="8229600" cy="4857750"/>
          </a:xfrm>
        </p:spPr>
        <p:txBody>
          <a:bodyPr/>
          <a:lstStyle/>
          <a:p>
            <a:pPr marL="514350" indent="-514350" eaLnBrk="1" hangingPunct="1">
              <a:buFontTx/>
              <a:buNone/>
            </a:pPr>
            <a:r>
              <a:rPr lang="ar-AE" altLang="he-IL" smtClean="0"/>
              <a:t>1) </a:t>
            </a:r>
            <a:r>
              <a:rPr lang="ar-AE" altLang="he-IL" b="1" u="sng" smtClean="0">
                <a:solidFill>
                  <a:srgbClr val="00B0F0"/>
                </a:solidFill>
              </a:rPr>
              <a:t>علامات البلوغ عند الفتى </a:t>
            </a:r>
            <a:r>
              <a:rPr lang="ar-AE" altLang="he-IL" smtClean="0"/>
              <a:t>:</a:t>
            </a:r>
          </a:p>
          <a:p>
            <a:pPr marL="514350" indent="-514350" eaLnBrk="1" hangingPunct="1">
              <a:buFontTx/>
              <a:buNone/>
            </a:pPr>
            <a:r>
              <a:rPr lang="ar-AE" altLang="he-IL" sz="2800" smtClean="0"/>
              <a:t>يتراوح سن البلوغ عند الفتى بين 12-16 سنة . ففي هذه الفترة</a:t>
            </a:r>
          </a:p>
          <a:p>
            <a:pPr marL="514350" indent="-514350" eaLnBrk="1" hangingPunct="1">
              <a:buFontTx/>
              <a:buNone/>
            </a:pPr>
            <a:r>
              <a:rPr lang="ar-AE" altLang="he-IL" sz="2800" smtClean="0"/>
              <a:t> تظهر العلامات الجنسية الثانوية وهي :</a:t>
            </a:r>
          </a:p>
          <a:p>
            <a:pPr marL="514350" indent="-514350" eaLnBrk="1" hangingPunct="1">
              <a:buFontTx/>
              <a:buNone/>
            </a:pPr>
            <a:r>
              <a:rPr lang="ar-AE" altLang="he-IL" sz="2800" smtClean="0"/>
              <a:t>أ. ظهور شعر بين الفخذين وتحت الابطين وعلى الوجه, الصدر</a:t>
            </a:r>
          </a:p>
          <a:p>
            <a:pPr marL="514350" indent="-514350" eaLnBrk="1" hangingPunct="1">
              <a:buFontTx/>
              <a:buNone/>
            </a:pPr>
            <a:r>
              <a:rPr lang="ar-AE" altLang="he-IL" sz="2800" smtClean="0"/>
              <a:t> والاطراف .</a:t>
            </a:r>
          </a:p>
          <a:p>
            <a:pPr marL="514350" indent="-514350" eaLnBrk="1" hangingPunct="1">
              <a:buFontTx/>
              <a:buNone/>
            </a:pPr>
            <a:r>
              <a:rPr lang="ar-AE" altLang="he-IL" sz="2800" smtClean="0"/>
              <a:t>ب. ثخونة الصوت .</a:t>
            </a:r>
          </a:p>
          <a:p>
            <a:pPr marL="514350" indent="-514350" eaLnBrk="1" hangingPunct="1">
              <a:buFontTx/>
              <a:buNone/>
            </a:pPr>
            <a:r>
              <a:rPr lang="ar-AE" altLang="he-IL" sz="2800" smtClean="0"/>
              <a:t>ج. اتساع منكبيه .</a:t>
            </a:r>
          </a:p>
          <a:p>
            <a:pPr marL="514350" indent="-514350" eaLnBrk="1" hangingPunct="1">
              <a:buFontTx/>
              <a:buNone/>
            </a:pPr>
            <a:r>
              <a:rPr lang="ar-AE" altLang="he-IL" sz="2800" smtClean="0"/>
              <a:t>د. ثخونة عضلاته وزيادة قوتها .</a:t>
            </a:r>
          </a:p>
          <a:p>
            <a:pPr marL="514350" indent="-514350" eaLnBrk="1" hangingPunct="1">
              <a:buFontTx/>
              <a:buNone/>
            </a:pPr>
            <a:r>
              <a:rPr lang="ar-AE" altLang="he-IL" sz="2800" smtClean="0"/>
              <a:t>ه. نضوج الخلايا المنوية وهي التغييرات الاساسية في سن البلوغ. </a:t>
            </a:r>
          </a:p>
          <a:p>
            <a:pPr marL="514350" indent="-514350" eaLnBrk="1" hangingPunct="1">
              <a:buFontTx/>
              <a:buNone/>
            </a:pPr>
            <a:endParaRPr lang="ar-AE" altLang="he-IL" smtClean="0"/>
          </a:p>
          <a:p>
            <a:pPr marL="514350" indent="-514350" eaLnBrk="1" hangingPunct="1">
              <a:buFontTx/>
              <a:buNone/>
            </a:pPr>
            <a:endParaRPr lang="ar-AE" altLang="he-IL" smtClean="0"/>
          </a:p>
          <a:p>
            <a:pPr marL="514350" indent="-514350" eaLnBrk="1" hangingPunct="1">
              <a:buFontTx/>
              <a:buNone/>
            </a:pPr>
            <a:endParaRPr lang="he-IL" altLang="he-IL" smtClean="0"/>
          </a:p>
        </p:txBody>
      </p:sp>
      <p:sp>
        <p:nvSpPr>
          <p:cNvPr id="22530" name="Title 1"/>
          <p:cNvSpPr>
            <a:spLocks noGrp="1"/>
          </p:cNvSpPr>
          <p:nvPr>
            <p:ph type="title"/>
          </p:nvPr>
        </p:nvSpPr>
        <p:spPr/>
        <p:txBody>
          <a:bodyPr/>
          <a:lstStyle/>
          <a:p>
            <a:pPr algn="ctr" eaLnBrk="1" hangingPunct="1"/>
            <a:r>
              <a:rPr lang="ar-AE" altLang="he-IL" dirty="0" smtClean="0">
                <a:solidFill>
                  <a:srgbClr val="C00000"/>
                </a:solidFill>
              </a:rPr>
              <a:t>البلوغ عند الانسان</a:t>
            </a:r>
            <a:endParaRPr lang="he-IL" altLang="he-IL" dirty="0" smtClean="0">
              <a:solidFill>
                <a:srgbClr val="C00000"/>
              </a:solidFill>
            </a:endParaRPr>
          </a:p>
        </p:txBody>
      </p:sp>
    </p:spTree>
    <p:extLst>
      <p:ext uri="{BB962C8B-B14F-4D97-AF65-F5344CB8AC3E}">
        <p14:creationId xmlns:p14="http://schemas.microsoft.com/office/powerpoint/2010/main" val="1031535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457200" y="642938"/>
            <a:ext cx="8229600" cy="5483225"/>
          </a:xfrm>
        </p:spPr>
        <p:txBody>
          <a:bodyPr/>
          <a:lstStyle/>
          <a:p>
            <a:pPr eaLnBrk="1" hangingPunct="1">
              <a:buFontTx/>
              <a:buNone/>
            </a:pPr>
            <a:r>
              <a:rPr lang="ar-AE" altLang="he-IL" smtClean="0"/>
              <a:t>2) </a:t>
            </a:r>
            <a:r>
              <a:rPr lang="ar-AE" altLang="he-IL" b="1" u="sng" smtClean="0">
                <a:solidFill>
                  <a:srgbClr val="00B0F0"/>
                </a:solidFill>
              </a:rPr>
              <a:t>علامات البلوغ عند الفتاة </a:t>
            </a:r>
            <a:r>
              <a:rPr lang="ar-AE" altLang="he-IL" smtClean="0"/>
              <a:t>:</a:t>
            </a:r>
          </a:p>
          <a:p>
            <a:pPr eaLnBrk="1" hangingPunct="1">
              <a:buFontTx/>
              <a:buNone/>
            </a:pPr>
            <a:r>
              <a:rPr lang="ar-AE" altLang="he-IL" smtClean="0"/>
              <a:t>يتراوح سن البلوغ عند الفتاة بين 10-16 سنة. في هذه الفترة </a:t>
            </a:r>
          </a:p>
          <a:p>
            <a:pPr eaLnBrk="1" hangingPunct="1">
              <a:buFontTx/>
              <a:buNone/>
            </a:pPr>
            <a:r>
              <a:rPr lang="ar-AE" altLang="he-IL" smtClean="0"/>
              <a:t>تظهر العلامات الجنسية الثانوية وهي :</a:t>
            </a:r>
          </a:p>
          <a:p>
            <a:pPr eaLnBrk="1" hangingPunct="1">
              <a:buFontTx/>
              <a:buNone/>
            </a:pPr>
            <a:r>
              <a:rPr lang="ar-AE" altLang="he-IL" smtClean="0"/>
              <a:t>أ. كبر الثديين .</a:t>
            </a:r>
          </a:p>
          <a:p>
            <a:pPr eaLnBrk="1" hangingPunct="1">
              <a:buFontTx/>
              <a:buNone/>
            </a:pPr>
            <a:r>
              <a:rPr lang="ar-AE" altLang="he-IL" smtClean="0"/>
              <a:t>ب. ظهور شعر بين الفخذين وتحت الابطين .</a:t>
            </a:r>
          </a:p>
          <a:p>
            <a:pPr eaLnBrk="1" hangingPunct="1">
              <a:buFontTx/>
              <a:buNone/>
            </a:pPr>
            <a:r>
              <a:rPr lang="ar-AE" altLang="he-IL" smtClean="0"/>
              <a:t>ج. اتساع الحوض واستدارة الجسم .</a:t>
            </a:r>
          </a:p>
          <a:p>
            <a:pPr eaLnBrk="1" hangingPunct="1">
              <a:buFontTx/>
              <a:buNone/>
            </a:pPr>
            <a:r>
              <a:rPr lang="ar-AE" altLang="he-IL" smtClean="0"/>
              <a:t>د. نضوج خلايا البويضة وحدوث الاباضة والحيض وهي </a:t>
            </a:r>
          </a:p>
          <a:p>
            <a:pPr eaLnBrk="1" hangingPunct="1">
              <a:buFontTx/>
              <a:buNone/>
            </a:pPr>
            <a:r>
              <a:rPr lang="ar-AE" altLang="he-IL" smtClean="0"/>
              <a:t>التغييرات الاساسية التي تحدث في فترة البلوغ .</a:t>
            </a:r>
            <a:endParaRPr lang="he-IL" altLang="he-IL" smtClean="0"/>
          </a:p>
        </p:txBody>
      </p:sp>
    </p:spTree>
    <p:extLst>
      <p:ext uri="{BB962C8B-B14F-4D97-AF65-F5344CB8AC3E}">
        <p14:creationId xmlns:p14="http://schemas.microsoft.com/office/powerpoint/2010/main" val="24720739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p:txBody>
          <a:bodyPr/>
          <a:lstStyle/>
          <a:p>
            <a:pPr eaLnBrk="1" hangingPunct="1"/>
            <a:r>
              <a:rPr lang="ar-AE" altLang="he-IL" sz="2800" smtClean="0"/>
              <a:t>للمرأة مبيضان حيث انه اثناء </a:t>
            </a:r>
            <a:r>
              <a:rPr lang="ar-AE" altLang="he-IL" sz="2800" b="1" smtClean="0">
                <a:solidFill>
                  <a:srgbClr val="00B0F0"/>
                </a:solidFill>
              </a:rPr>
              <a:t>الدورة الشهرية </a:t>
            </a:r>
            <a:r>
              <a:rPr lang="ar-AE" altLang="he-IL" sz="2800" smtClean="0"/>
              <a:t>التي تتم كل </a:t>
            </a:r>
          </a:p>
          <a:p>
            <a:pPr eaLnBrk="1" hangingPunct="1">
              <a:buFontTx/>
              <a:buNone/>
            </a:pPr>
            <a:r>
              <a:rPr lang="ar-AE" altLang="he-IL" sz="2800" smtClean="0"/>
              <a:t>شهر يتم نضوج بويضة واحدة في احدى المبيضين الايمن او </a:t>
            </a:r>
          </a:p>
          <a:p>
            <a:pPr eaLnBrk="1" hangingPunct="1">
              <a:buFontTx/>
              <a:buNone/>
            </a:pPr>
            <a:r>
              <a:rPr lang="ar-AE" altLang="he-IL" sz="2800" smtClean="0"/>
              <a:t>الايسر .</a:t>
            </a:r>
          </a:p>
          <a:p>
            <a:pPr eaLnBrk="1" hangingPunct="1"/>
            <a:r>
              <a:rPr lang="ar-AE" altLang="he-IL" sz="2800" b="1" u="sng" smtClean="0"/>
              <a:t> </a:t>
            </a:r>
            <a:r>
              <a:rPr lang="ar-AE" altLang="he-IL" sz="2800" b="1" u="sng" smtClean="0">
                <a:solidFill>
                  <a:srgbClr val="00B0F0"/>
                </a:solidFill>
              </a:rPr>
              <a:t>الاباضة </a:t>
            </a:r>
            <a:r>
              <a:rPr lang="ar-AE" altLang="he-IL" sz="2800" smtClean="0"/>
              <a:t>: هي عملية خروج بيضة ناضجة من المبيض الى</a:t>
            </a:r>
          </a:p>
          <a:p>
            <a:pPr eaLnBrk="1" hangingPunct="1">
              <a:buFontTx/>
              <a:buNone/>
            </a:pPr>
            <a:r>
              <a:rPr lang="ar-AE" altLang="he-IL" sz="2800" smtClean="0"/>
              <a:t> انبوب البيوض .</a:t>
            </a:r>
          </a:p>
          <a:p>
            <a:pPr eaLnBrk="1" hangingPunct="1"/>
            <a:r>
              <a:rPr lang="ar-AE" altLang="he-IL" smtClean="0"/>
              <a:t> </a:t>
            </a:r>
            <a:r>
              <a:rPr lang="ar-AE" altLang="he-IL" sz="2800" b="1" u="sng" smtClean="0">
                <a:solidFill>
                  <a:srgbClr val="00B0F0"/>
                </a:solidFill>
              </a:rPr>
              <a:t>عملية اخصاب البويضة </a:t>
            </a:r>
            <a:r>
              <a:rPr lang="ar-AE" altLang="he-IL" sz="2800" smtClean="0"/>
              <a:t>: تحصل بعد ان تدخل البويضة لقناة فالوب</a:t>
            </a:r>
          </a:p>
          <a:p>
            <a:pPr eaLnBrk="1" hangingPunct="1">
              <a:buFontTx/>
              <a:buNone/>
            </a:pPr>
            <a:r>
              <a:rPr lang="ar-AE" altLang="he-IL" sz="2800" smtClean="0"/>
              <a:t> حيث تتدحرج فيها باتجاه الرحم ويستمر ذلك لعدة ايام .</a:t>
            </a:r>
          </a:p>
          <a:p>
            <a:pPr eaLnBrk="1" hangingPunct="1"/>
            <a:r>
              <a:rPr lang="ar-AE" altLang="he-IL" sz="2800" b="1" u="sng" smtClean="0"/>
              <a:t> </a:t>
            </a:r>
            <a:r>
              <a:rPr lang="ar-AE" altLang="he-IL" sz="2800" b="1" u="sng" smtClean="0">
                <a:solidFill>
                  <a:srgbClr val="00B0F0"/>
                </a:solidFill>
              </a:rPr>
              <a:t>الحيض</a:t>
            </a:r>
            <a:r>
              <a:rPr lang="ar-AE" altLang="he-IL" sz="2800" smtClean="0">
                <a:solidFill>
                  <a:srgbClr val="00B0F0"/>
                </a:solidFill>
              </a:rPr>
              <a:t> </a:t>
            </a:r>
            <a:r>
              <a:rPr lang="ar-AE" altLang="he-IL" sz="2800" smtClean="0"/>
              <a:t>: هو عبارة عن تساقط شهري لبطانة الرحم عند المرأة, يرافقه خروج دماء من المهبل يستمر من 4-5 ايام .</a:t>
            </a:r>
          </a:p>
          <a:p>
            <a:pPr eaLnBrk="1" hangingPunct="1">
              <a:buFontTx/>
              <a:buNone/>
            </a:pPr>
            <a:endParaRPr lang="he-IL" altLang="he-IL" sz="2800" b="1" u="sng" smtClean="0"/>
          </a:p>
        </p:txBody>
      </p:sp>
      <p:sp>
        <p:nvSpPr>
          <p:cNvPr id="25602" name="Title 1"/>
          <p:cNvSpPr>
            <a:spLocks noGrp="1"/>
          </p:cNvSpPr>
          <p:nvPr>
            <p:ph type="title"/>
          </p:nvPr>
        </p:nvSpPr>
        <p:spPr/>
        <p:txBody>
          <a:bodyPr/>
          <a:lstStyle/>
          <a:p>
            <a:pPr algn="ctr" eaLnBrk="1" hangingPunct="1"/>
            <a:r>
              <a:rPr lang="ar-AE" altLang="he-IL" dirty="0" smtClean="0">
                <a:solidFill>
                  <a:srgbClr val="C00000"/>
                </a:solidFill>
              </a:rPr>
              <a:t>دورة الاباضة والحيض</a:t>
            </a:r>
            <a:endParaRPr lang="he-IL" altLang="he-IL" dirty="0" smtClean="0">
              <a:solidFill>
                <a:srgbClr val="C00000"/>
              </a:solidFill>
            </a:endParaRPr>
          </a:p>
        </p:txBody>
      </p:sp>
    </p:spTree>
    <p:extLst>
      <p:ext uri="{BB962C8B-B14F-4D97-AF65-F5344CB8AC3E}">
        <p14:creationId xmlns:p14="http://schemas.microsoft.com/office/powerpoint/2010/main" val="3088230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571500" y="214313"/>
            <a:ext cx="8229600" cy="6286500"/>
          </a:xfrm>
        </p:spPr>
        <p:txBody>
          <a:bodyPr/>
          <a:lstStyle/>
          <a:p>
            <a:r>
              <a:rPr lang="ar-AE" altLang="he-IL" sz="2800" b="1" u="sng" smtClean="0">
                <a:solidFill>
                  <a:srgbClr val="00B0F0"/>
                </a:solidFill>
              </a:rPr>
              <a:t>دورة الاباضة والحيض</a:t>
            </a:r>
            <a:r>
              <a:rPr lang="ar-AE" altLang="he-IL" sz="2800" smtClean="0"/>
              <a:t> : يحصل الحيض حوالي اسبوعين بعد يوم </a:t>
            </a:r>
          </a:p>
          <a:p>
            <a:pPr>
              <a:buFontTx/>
              <a:buNone/>
            </a:pPr>
            <a:r>
              <a:rPr lang="ar-AE" altLang="he-IL" sz="2800" smtClean="0"/>
              <a:t>الاباضة .الاباضة التالية تحصل بعد اسبوعين من بدء الحيض .من هنا </a:t>
            </a:r>
          </a:p>
          <a:p>
            <a:pPr>
              <a:buFontTx/>
              <a:buNone/>
            </a:pPr>
            <a:r>
              <a:rPr lang="ar-AE" altLang="he-IL" sz="2800" smtClean="0"/>
              <a:t>الفترة الزمنية بين الحيض والاخر هي على الاغلب 28 يوما وفي اليوم </a:t>
            </a:r>
          </a:p>
          <a:p>
            <a:pPr>
              <a:buFontTx/>
              <a:buNone/>
            </a:pPr>
            <a:r>
              <a:rPr lang="ar-AE" altLang="he-IL" sz="2800" smtClean="0"/>
              <a:t>الرابع عشر تحدث الاباضة .</a:t>
            </a:r>
          </a:p>
          <a:p>
            <a:pPr>
              <a:buFontTx/>
              <a:buNone/>
            </a:pPr>
            <a:endParaRPr lang="ar-AE" altLang="he-IL" sz="2800" smtClean="0"/>
          </a:p>
          <a:p>
            <a:r>
              <a:rPr lang="ar-AE" altLang="he-IL" sz="2800" smtClean="0"/>
              <a:t>هذه العملية تتكرر كل شهر مرة لذلك تسمى الدورة الشهرية وتختلف </a:t>
            </a:r>
          </a:p>
          <a:p>
            <a:pPr>
              <a:buFontTx/>
              <a:buNone/>
            </a:pPr>
            <a:r>
              <a:rPr lang="ar-AE" altLang="he-IL" sz="2800" smtClean="0"/>
              <a:t>مدتها بين النساء ومعدلها من 25-33 يوم .</a:t>
            </a:r>
          </a:p>
          <a:p>
            <a:endParaRPr lang="ar-AE" altLang="he-IL" sz="2800" smtClean="0"/>
          </a:p>
          <a:p>
            <a:r>
              <a:rPr lang="ar-AE" altLang="he-IL" sz="2800" smtClean="0"/>
              <a:t>الدورة الشهرية غير منتظمة عند البعض وتتأثر من الهرمونات </a:t>
            </a:r>
          </a:p>
          <a:p>
            <a:pPr>
              <a:buFontTx/>
              <a:buNone/>
            </a:pPr>
            <a:r>
              <a:rPr lang="ar-AE" altLang="he-IL" sz="2800" smtClean="0"/>
              <a:t>الجنسية التي يفرزها جسم المرأة والتي بدورها تتأثر بعومل مختلفة </a:t>
            </a:r>
          </a:p>
          <a:p>
            <a:pPr>
              <a:buFontTx/>
              <a:buNone/>
            </a:pPr>
            <a:r>
              <a:rPr lang="ar-AE" altLang="he-IL" sz="2800" smtClean="0"/>
              <a:t>(عوامل عاطفية, انفعالات شديدة...) .</a:t>
            </a:r>
          </a:p>
          <a:p>
            <a:pPr>
              <a:buFontTx/>
              <a:buNone/>
            </a:pPr>
            <a:endParaRPr lang="he-IL" altLang="he-IL" sz="2800" smtClean="0"/>
          </a:p>
          <a:p>
            <a:endParaRPr lang="he-IL" altLang="he-IL" smtClean="0"/>
          </a:p>
        </p:txBody>
      </p:sp>
      <p:sp>
        <p:nvSpPr>
          <p:cNvPr id="4" name="Action Button: End 3">
            <a:hlinkClick r:id="rId2" action="ppaction://hlinksldjump" highlightClick="1"/>
          </p:cNvPr>
          <p:cNvSpPr/>
          <p:nvPr/>
        </p:nvSpPr>
        <p:spPr>
          <a:xfrm>
            <a:off x="0" y="6215063"/>
            <a:ext cx="642938" cy="642937"/>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prstClr val="white"/>
              </a:solidFill>
            </a:endParaRPr>
          </a:p>
        </p:txBody>
      </p:sp>
    </p:spTree>
    <p:extLst>
      <p:ext uri="{BB962C8B-B14F-4D97-AF65-F5344CB8AC3E}">
        <p14:creationId xmlns:p14="http://schemas.microsoft.com/office/powerpoint/2010/main" val="10479994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1"/>
          </p:nvPr>
        </p:nvSpPr>
        <p:spPr>
          <a:xfrm>
            <a:off x="571500" y="642938"/>
            <a:ext cx="8229600" cy="5857875"/>
          </a:xfrm>
        </p:spPr>
        <p:txBody>
          <a:bodyPr/>
          <a:lstStyle/>
          <a:p>
            <a:r>
              <a:rPr lang="ar-AE" altLang="he-IL" sz="2800" smtClean="0"/>
              <a:t>يتم انتاج الخلايا المنوية في الخصيتين في سن البلوغ بتأثيرالهرمونات</a:t>
            </a:r>
          </a:p>
          <a:p>
            <a:pPr>
              <a:buFontTx/>
              <a:buNone/>
            </a:pPr>
            <a:r>
              <a:rPr lang="ar-AE" altLang="he-IL" sz="2800" smtClean="0"/>
              <a:t> الجنسية وباستمرار, حيث تخزن في غلاف الخصية وتتطور فيه .</a:t>
            </a:r>
          </a:p>
          <a:p>
            <a:pPr>
              <a:buFontTx/>
              <a:buNone/>
            </a:pPr>
            <a:endParaRPr lang="ar-AE" altLang="he-IL" sz="2800" smtClean="0"/>
          </a:p>
          <a:p>
            <a:pPr algn="ctr">
              <a:buFontTx/>
              <a:buNone/>
            </a:pPr>
            <a:r>
              <a:rPr lang="ar-AE" altLang="he-IL" sz="2800" smtClean="0"/>
              <a:t>الخلايا المنوية الناضجة</a:t>
            </a:r>
          </a:p>
          <a:p>
            <a:pPr algn="ctr">
              <a:buFontTx/>
              <a:buNone/>
            </a:pPr>
            <a:endParaRPr lang="ar-AE" altLang="he-IL" sz="2800" smtClean="0"/>
          </a:p>
          <a:p>
            <a:pPr algn="ctr">
              <a:buFontTx/>
              <a:buNone/>
            </a:pPr>
            <a:endParaRPr lang="ar-AE" altLang="he-IL" sz="2800" smtClean="0"/>
          </a:p>
          <a:p>
            <a:pPr algn="ctr">
              <a:buFontTx/>
              <a:buNone/>
            </a:pPr>
            <a:r>
              <a:rPr lang="ar-AE" altLang="he-IL" sz="2800" smtClean="0"/>
              <a:t>انبوب المني والمصب</a:t>
            </a:r>
          </a:p>
          <a:p>
            <a:pPr algn="ctr">
              <a:buFontTx/>
              <a:buNone/>
            </a:pPr>
            <a:endParaRPr lang="ar-AE" altLang="he-IL" sz="2800" smtClean="0"/>
          </a:p>
          <a:p>
            <a:pPr algn="ctr">
              <a:buFontTx/>
              <a:buNone/>
            </a:pPr>
            <a:endParaRPr lang="ar-AE" altLang="he-IL" sz="2800" smtClean="0"/>
          </a:p>
          <a:p>
            <a:pPr algn="ctr">
              <a:buFontTx/>
              <a:buNone/>
            </a:pPr>
            <a:r>
              <a:rPr lang="ar-AE" altLang="he-IL" sz="2800" smtClean="0"/>
              <a:t>الفتحة الجنسية بوجود السائل المنوي</a:t>
            </a:r>
          </a:p>
          <a:p>
            <a:pPr algn="ctr">
              <a:buFontTx/>
              <a:buNone/>
            </a:pPr>
            <a:endParaRPr lang="ar-AE" altLang="he-IL" sz="2800" smtClean="0"/>
          </a:p>
          <a:p>
            <a:pPr algn="ctr">
              <a:buFontTx/>
              <a:buNone/>
            </a:pPr>
            <a:r>
              <a:rPr lang="ar-AE" altLang="he-IL" sz="2800" smtClean="0"/>
              <a:t>تخرج الى خارج الجسم</a:t>
            </a:r>
          </a:p>
          <a:p>
            <a:pPr>
              <a:buFontTx/>
              <a:buNone/>
            </a:pPr>
            <a:endParaRPr lang="ar-AE" altLang="he-IL" smtClean="0"/>
          </a:p>
          <a:p>
            <a:pPr>
              <a:buFontTx/>
              <a:buNone/>
            </a:pPr>
            <a:endParaRPr lang="he-IL" altLang="he-IL" smtClean="0"/>
          </a:p>
        </p:txBody>
      </p:sp>
      <p:sp>
        <p:nvSpPr>
          <p:cNvPr id="29698" name="Title 1"/>
          <p:cNvSpPr>
            <a:spLocks noGrp="1"/>
          </p:cNvSpPr>
          <p:nvPr>
            <p:ph type="title"/>
          </p:nvPr>
        </p:nvSpPr>
        <p:spPr>
          <a:xfrm>
            <a:off x="428625" y="-142875"/>
            <a:ext cx="8229600" cy="868363"/>
          </a:xfrm>
        </p:spPr>
        <p:txBody>
          <a:bodyPr/>
          <a:lstStyle/>
          <a:p>
            <a:pPr algn="ctr"/>
            <a:r>
              <a:rPr lang="ar-AE" altLang="he-IL" dirty="0" smtClean="0">
                <a:solidFill>
                  <a:srgbClr val="C00000"/>
                </a:solidFill>
              </a:rPr>
              <a:t>تطور الخلايا المنوية</a:t>
            </a:r>
            <a:endParaRPr lang="he-IL" altLang="he-IL" dirty="0" smtClean="0">
              <a:solidFill>
                <a:srgbClr val="C00000"/>
              </a:solidFill>
            </a:endParaRPr>
          </a:p>
        </p:txBody>
      </p:sp>
      <p:cxnSp>
        <p:nvCxnSpPr>
          <p:cNvPr id="5" name="Straight Arrow Connector 4"/>
          <p:cNvCxnSpPr/>
          <p:nvPr/>
        </p:nvCxnSpPr>
        <p:spPr>
          <a:xfrm rot="5400000">
            <a:off x="4072731" y="3213894"/>
            <a:ext cx="1000125" cy="1588"/>
          </a:xfrm>
          <a:prstGeom prst="straightConnector1">
            <a:avLst/>
          </a:prstGeom>
          <a:ln>
            <a:solidFill>
              <a:srgbClr val="FF3399"/>
            </a:solidFill>
            <a:tailEnd type="arrow"/>
          </a:ln>
        </p:spPr>
        <p:style>
          <a:lnRef idx="2">
            <a:schemeClr val="accent4"/>
          </a:lnRef>
          <a:fillRef idx="0">
            <a:schemeClr val="accent4"/>
          </a:fillRef>
          <a:effectRef idx="1">
            <a:schemeClr val="accent4"/>
          </a:effectRef>
          <a:fontRef idx="minor">
            <a:schemeClr val="tx1"/>
          </a:fontRef>
        </p:style>
      </p:cxnSp>
      <p:sp>
        <p:nvSpPr>
          <p:cNvPr id="29701" name="TextBox 6"/>
          <p:cNvSpPr txBox="1">
            <a:spLocks noChangeArrowheads="1"/>
          </p:cNvSpPr>
          <p:nvPr/>
        </p:nvSpPr>
        <p:spPr bwMode="auto">
          <a:xfrm>
            <a:off x="3357563" y="2928938"/>
            <a:ext cx="1139825" cy="4921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ar-AE" altLang="he-IL" sz="2600" b="1">
                <a:solidFill>
                  <a:srgbClr val="7030A0"/>
                </a:solidFill>
              </a:rPr>
              <a:t>تنتقل الى</a:t>
            </a:r>
            <a:endParaRPr lang="he-IL" altLang="he-IL" sz="2600" b="1">
              <a:solidFill>
                <a:srgbClr val="7030A0"/>
              </a:solidFill>
            </a:endParaRPr>
          </a:p>
        </p:txBody>
      </p:sp>
      <p:cxnSp>
        <p:nvCxnSpPr>
          <p:cNvPr id="9" name="Straight Arrow Connector 8"/>
          <p:cNvCxnSpPr/>
          <p:nvPr/>
        </p:nvCxnSpPr>
        <p:spPr>
          <a:xfrm rot="5400000">
            <a:off x="4108450" y="4749800"/>
            <a:ext cx="928688" cy="1588"/>
          </a:xfrm>
          <a:prstGeom prst="straightConnector1">
            <a:avLst/>
          </a:prstGeom>
          <a:ln>
            <a:solidFill>
              <a:srgbClr val="FF3399"/>
            </a:solidFill>
            <a:tailEnd type="arrow"/>
          </a:ln>
        </p:spPr>
        <p:style>
          <a:lnRef idx="2">
            <a:schemeClr val="accent4"/>
          </a:lnRef>
          <a:fillRef idx="0">
            <a:schemeClr val="accent4"/>
          </a:fillRef>
          <a:effectRef idx="1">
            <a:schemeClr val="accent4"/>
          </a:effectRef>
          <a:fontRef idx="minor">
            <a:schemeClr val="tx1"/>
          </a:fontRef>
        </p:style>
      </p:cxnSp>
      <p:cxnSp>
        <p:nvCxnSpPr>
          <p:cNvPr id="13" name="Straight Arrow Connector 12"/>
          <p:cNvCxnSpPr/>
          <p:nvPr/>
        </p:nvCxnSpPr>
        <p:spPr>
          <a:xfrm rot="5400000">
            <a:off x="4255294" y="6031706"/>
            <a:ext cx="642938" cy="9525"/>
          </a:xfrm>
          <a:prstGeom prst="straightConnector1">
            <a:avLst/>
          </a:prstGeom>
          <a:ln>
            <a:solidFill>
              <a:srgbClr val="FF3399"/>
            </a:solidFill>
            <a:tailEnd type="arrow"/>
          </a:ln>
        </p:spPr>
        <p:style>
          <a:lnRef idx="2">
            <a:schemeClr val="accent4"/>
          </a:lnRef>
          <a:fillRef idx="0">
            <a:schemeClr val="accent4"/>
          </a:fillRef>
          <a:effectRef idx="1">
            <a:schemeClr val="accent4"/>
          </a:effectRef>
          <a:fontRef idx="minor">
            <a:schemeClr val="tx1"/>
          </a:fontRef>
        </p:style>
      </p:cxnSp>
      <p:sp>
        <p:nvSpPr>
          <p:cNvPr id="29704" name="TextBox 14"/>
          <p:cNvSpPr txBox="1">
            <a:spLocks noChangeArrowheads="1"/>
          </p:cNvSpPr>
          <p:nvPr/>
        </p:nvSpPr>
        <p:spPr bwMode="auto">
          <a:xfrm>
            <a:off x="3357563" y="4429125"/>
            <a:ext cx="1139825" cy="4921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ar-AE" altLang="he-IL" sz="2600" b="1">
                <a:solidFill>
                  <a:srgbClr val="7030A0"/>
                </a:solidFill>
              </a:rPr>
              <a:t>تنتقل الى</a:t>
            </a:r>
            <a:endParaRPr lang="he-IL" altLang="he-IL" sz="2600" b="1">
              <a:solidFill>
                <a:srgbClr val="7030A0"/>
              </a:solidFill>
            </a:endParaRPr>
          </a:p>
        </p:txBody>
      </p:sp>
    </p:spTree>
    <p:extLst>
      <p:ext uri="{BB962C8B-B14F-4D97-AF65-F5344CB8AC3E}">
        <p14:creationId xmlns:p14="http://schemas.microsoft.com/office/powerpoint/2010/main" val="2706049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500063" y="1285875"/>
            <a:ext cx="8229600" cy="5214938"/>
          </a:xfrm>
        </p:spPr>
        <p:txBody>
          <a:bodyPr/>
          <a:lstStyle/>
          <a:p>
            <a:pPr algn="ctr">
              <a:buFontTx/>
              <a:buNone/>
            </a:pPr>
            <a:r>
              <a:rPr lang="ar-AE" altLang="he-IL" sz="2800" smtClean="0"/>
              <a:t>تتواجد فترة الخصوبة عند</a:t>
            </a:r>
          </a:p>
          <a:p>
            <a:pPr algn="ctr">
              <a:buFontTx/>
              <a:buNone/>
            </a:pPr>
            <a:endParaRPr lang="ar-AE" altLang="he-IL" sz="2800" smtClean="0"/>
          </a:p>
          <a:p>
            <a:pPr algn="ctr">
              <a:buFontTx/>
              <a:buNone/>
            </a:pPr>
            <a:endParaRPr lang="ar-AE" altLang="he-IL" sz="2800" smtClean="0"/>
          </a:p>
          <a:p>
            <a:pPr algn="ctr">
              <a:buFontTx/>
              <a:buNone/>
            </a:pPr>
            <a:endParaRPr lang="ar-AE" altLang="he-IL" sz="2800" smtClean="0"/>
          </a:p>
          <a:p>
            <a:pPr algn="ctr">
              <a:buFontTx/>
              <a:buNone/>
            </a:pPr>
            <a:endParaRPr lang="ar-AE" altLang="he-IL" sz="2800" smtClean="0"/>
          </a:p>
          <a:p>
            <a:pPr algn="ctr">
              <a:buFontTx/>
              <a:buNone/>
            </a:pPr>
            <a:endParaRPr lang="he-IL" altLang="he-IL" sz="2800" smtClean="0"/>
          </a:p>
        </p:txBody>
      </p:sp>
      <p:sp>
        <p:nvSpPr>
          <p:cNvPr id="32770" name="Title 1"/>
          <p:cNvSpPr>
            <a:spLocks noGrp="1"/>
          </p:cNvSpPr>
          <p:nvPr>
            <p:ph type="title"/>
          </p:nvPr>
        </p:nvSpPr>
        <p:spPr/>
        <p:txBody>
          <a:bodyPr/>
          <a:lstStyle/>
          <a:p>
            <a:r>
              <a:rPr lang="ar-AE" altLang="he-IL" smtClean="0">
                <a:solidFill>
                  <a:srgbClr val="C00000"/>
                </a:solidFill>
              </a:rPr>
              <a:t>			فترة الخصوبة			</a:t>
            </a:r>
            <a:endParaRPr lang="he-IL" altLang="he-IL" smtClean="0">
              <a:solidFill>
                <a:srgbClr val="C00000"/>
              </a:solidFill>
            </a:endParaRPr>
          </a:p>
        </p:txBody>
      </p:sp>
      <p:cxnSp>
        <p:nvCxnSpPr>
          <p:cNvPr id="5" name="Straight Arrow Connector 4"/>
          <p:cNvCxnSpPr/>
          <p:nvPr/>
        </p:nvCxnSpPr>
        <p:spPr>
          <a:xfrm rot="16200000" flipH="1">
            <a:off x="4750594" y="2250282"/>
            <a:ext cx="857250" cy="500062"/>
          </a:xfrm>
          <a:prstGeom prst="straightConnector1">
            <a:avLst/>
          </a:prstGeom>
          <a:ln>
            <a:solidFill>
              <a:srgbClr val="FF3399"/>
            </a:solidFill>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rot="5400000">
            <a:off x="3393282" y="2250281"/>
            <a:ext cx="857250" cy="500063"/>
          </a:xfrm>
          <a:prstGeom prst="straightConnector1">
            <a:avLst/>
          </a:prstGeom>
          <a:ln>
            <a:solidFill>
              <a:srgbClr val="FF3399"/>
            </a:solidFill>
            <a:tailEnd type="arrow"/>
          </a:ln>
        </p:spPr>
        <p:style>
          <a:lnRef idx="2">
            <a:schemeClr val="dk1"/>
          </a:lnRef>
          <a:fillRef idx="0">
            <a:schemeClr val="dk1"/>
          </a:fillRef>
          <a:effectRef idx="1">
            <a:schemeClr val="dk1"/>
          </a:effectRef>
          <a:fontRef idx="minor">
            <a:schemeClr val="tx1"/>
          </a:fontRef>
        </p:style>
      </p:cxnSp>
      <p:sp>
        <p:nvSpPr>
          <p:cNvPr id="32774" name="TextBox 11"/>
          <p:cNvSpPr txBox="1">
            <a:spLocks noChangeArrowheads="1"/>
          </p:cNvSpPr>
          <p:nvPr/>
        </p:nvSpPr>
        <p:spPr bwMode="auto">
          <a:xfrm>
            <a:off x="5072063" y="3071813"/>
            <a:ext cx="11430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ar-AE" altLang="he-IL" sz="2800">
                <a:solidFill>
                  <a:prstClr val="black"/>
                </a:solidFill>
              </a:rPr>
              <a:t>الرجل</a:t>
            </a:r>
            <a:endParaRPr lang="he-IL" altLang="he-IL" sz="2800">
              <a:solidFill>
                <a:prstClr val="black"/>
              </a:solidFill>
            </a:endParaRPr>
          </a:p>
        </p:txBody>
      </p:sp>
      <p:sp>
        <p:nvSpPr>
          <p:cNvPr id="32775" name="TextBox 12"/>
          <p:cNvSpPr txBox="1">
            <a:spLocks noChangeArrowheads="1"/>
          </p:cNvSpPr>
          <p:nvPr/>
        </p:nvSpPr>
        <p:spPr bwMode="auto">
          <a:xfrm>
            <a:off x="2857500" y="3000375"/>
            <a:ext cx="11430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ar-AE" altLang="he-IL" sz="2800">
                <a:solidFill>
                  <a:prstClr val="black"/>
                </a:solidFill>
              </a:rPr>
              <a:t>المرأة</a:t>
            </a:r>
            <a:endParaRPr lang="he-IL" altLang="he-IL" sz="2800">
              <a:solidFill>
                <a:prstClr val="black"/>
              </a:solidFill>
            </a:endParaRPr>
          </a:p>
        </p:txBody>
      </p:sp>
      <p:cxnSp>
        <p:nvCxnSpPr>
          <p:cNvPr id="15" name="Straight Arrow Connector 14"/>
          <p:cNvCxnSpPr/>
          <p:nvPr/>
        </p:nvCxnSpPr>
        <p:spPr>
          <a:xfrm rot="5400000">
            <a:off x="5357019" y="4001294"/>
            <a:ext cx="858838" cy="0"/>
          </a:xfrm>
          <a:prstGeom prst="straightConnector1">
            <a:avLst/>
          </a:prstGeom>
          <a:ln>
            <a:solidFill>
              <a:srgbClr val="FF3399"/>
            </a:solidFill>
            <a:tailEnd type="arrow"/>
          </a:ln>
        </p:spPr>
        <p:style>
          <a:lnRef idx="2">
            <a:schemeClr val="dk1"/>
          </a:lnRef>
          <a:fillRef idx="0">
            <a:schemeClr val="dk1"/>
          </a:fillRef>
          <a:effectRef idx="1">
            <a:schemeClr val="dk1"/>
          </a:effectRef>
          <a:fontRef idx="minor">
            <a:schemeClr val="tx1"/>
          </a:fontRef>
        </p:style>
      </p:cxnSp>
      <p:sp>
        <p:nvSpPr>
          <p:cNvPr id="32777" name="TextBox 16"/>
          <p:cNvSpPr txBox="1">
            <a:spLocks noChangeArrowheads="1"/>
          </p:cNvSpPr>
          <p:nvPr/>
        </p:nvSpPr>
        <p:spPr bwMode="auto">
          <a:xfrm>
            <a:off x="5000625" y="4500563"/>
            <a:ext cx="2428875" cy="954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ar-AE" altLang="he-IL" sz="2800">
                <a:solidFill>
                  <a:prstClr val="black"/>
                </a:solidFill>
              </a:rPr>
              <a:t> سن البلوغ وحتى </a:t>
            </a:r>
          </a:p>
          <a:p>
            <a:pPr algn="ctr" eaLnBrk="1" fontAlgn="base" hangingPunct="1">
              <a:spcBef>
                <a:spcPct val="0"/>
              </a:spcBef>
              <a:spcAft>
                <a:spcPct val="0"/>
              </a:spcAft>
            </a:pPr>
            <a:r>
              <a:rPr lang="ar-AE" altLang="he-IL" sz="2800">
                <a:solidFill>
                  <a:prstClr val="black"/>
                </a:solidFill>
              </a:rPr>
              <a:t>آخر عمره</a:t>
            </a:r>
            <a:endParaRPr lang="he-IL" altLang="he-IL" sz="2800">
              <a:solidFill>
                <a:prstClr val="black"/>
              </a:solidFill>
            </a:endParaRPr>
          </a:p>
        </p:txBody>
      </p:sp>
      <p:cxnSp>
        <p:nvCxnSpPr>
          <p:cNvPr id="18" name="Straight Arrow Connector 17"/>
          <p:cNvCxnSpPr/>
          <p:nvPr/>
        </p:nvCxnSpPr>
        <p:spPr>
          <a:xfrm rot="5400000">
            <a:off x="3071019" y="3929857"/>
            <a:ext cx="858837" cy="0"/>
          </a:xfrm>
          <a:prstGeom prst="straightConnector1">
            <a:avLst/>
          </a:prstGeom>
          <a:ln>
            <a:solidFill>
              <a:srgbClr val="FF3399"/>
            </a:solidFill>
            <a:tailEnd type="arrow"/>
          </a:ln>
        </p:spPr>
        <p:style>
          <a:lnRef idx="2">
            <a:schemeClr val="dk1"/>
          </a:lnRef>
          <a:fillRef idx="0">
            <a:schemeClr val="dk1"/>
          </a:fillRef>
          <a:effectRef idx="1">
            <a:schemeClr val="dk1"/>
          </a:effectRef>
          <a:fontRef idx="minor">
            <a:schemeClr val="tx1"/>
          </a:fontRef>
        </p:style>
      </p:cxnSp>
      <p:sp>
        <p:nvSpPr>
          <p:cNvPr id="32779" name="TextBox 18"/>
          <p:cNvSpPr txBox="1">
            <a:spLocks noChangeArrowheads="1"/>
          </p:cNvSpPr>
          <p:nvPr/>
        </p:nvSpPr>
        <p:spPr bwMode="auto">
          <a:xfrm>
            <a:off x="2214563" y="4500563"/>
            <a:ext cx="2428875" cy="954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ar-AE" altLang="he-IL" sz="2800">
                <a:solidFill>
                  <a:prstClr val="black"/>
                </a:solidFill>
              </a:rPr>
              <a:t> سن البلوغ وحتى </a:t>
            </a:r>
          </a:p>
          <a:p>
            <a:pPr algn="ctr" eaLnBrk="1" fontAlgn="base" hangingPunct="1">
              <a:spcBef>
                <a:spcPct val="0"/>
              </a:spcBef>
              <a:spcAft>
                <a:spcPct val="0"/>
              </a:spcAft>
            </a:pPr>
            <a:r>
              <a:rPr lang="ar-AE" altLang="he-IL" sz="2800">
                <a:solidFill>
                  <a:prstClr val="black"/>
                </a:solidFill>
              </a:rPr>
              <a:t>سن الخمسين تقريبا</a:t>
            </a:r>
            <a:endParaRPr lang="he-IL" altLang="he-IL" sz="2800">
              <a:solidFill>
                <a:prstClr val="black"/>
              </a:solidFill>
            </a:endParaRPr>
          </a:p>
        </p:txBody>
      </p:sp>
      <p:sp>
        <p:nvSpPr>
          <p:cNvPr id="32780" name="TextBox 19"/>
          <p:cNvSpPr txBox="1">
            <a:spLocks noChangeArrowheads="1"/>
          </p:cNvSpPr>
          <p:nvPr/>
        </p:nvSpPr>
        <p:spPr bwMode="auto">
          <a:xfrm>
            <a:off x="3929063" y="3714750"/>
            <a:ext cx="1262062" cy="492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ar-AE" altLang="he-IL" sz="2600" b="1">
                <a:solidFill>
                  <a:srgbClr val="800080"/>
                </a:solidFill>
              </a:rPr>
              <a:t>تستمر من</a:t>
            </a:r>
            <a:endParaRPr lang="he-IL" altLang="he-IL" sz="2600" b="1">
              <a:solidFill>
                <a:srgbClr val="800080"/>
              </a:solidFill>
            </a:endParaRPr>
          </a:p>
        </p:txBody>
      </p:sp>
      <p:cxnSp>
        <p:nvCxnSpPr>
          <p:cNvPr id="26" name="Straight Connector 25"/>
          <p:cNvCxnSpPr/>
          <p:nvPr/>
        </p:nvCxnSpPr>
        <p:spPr>
          <a:xfrm rot="10800000">
            <a:off x="5214938" y="4000500"/>
            <a:ext cx="571500" cy="0"/>
          </a:xfrm>
          <a:prstGeom prst="line">
            <a:avLst/>
          </a:prstGeom>
          <a:ln>
            <a:solidFill>
              <a:srgbClr val="FF3399"/>
            </a:solidFill>
          </a:ln>
        </p:spPr>
        <p:style>
          <a:lnRef idx="2">
            <a:schemeClr val="dk1"/>
          </a:lnRef>
          <a:fillRef idx="0">
            <a:schemeClr val="dk1"/>
          </a:fillRef>
          <a:effectRef idx="1">
            <a:schemeClr val="dk1"/>
          </a:effectRef>
          <a:fontRef idx="minor">
            <a:schemeClr val="tx1"/>
          </a:fontRef>
        </p:style>
      </p:cxnSp>
      <p:cxnSp>
        <p:nvCxnSpPr>
          <p:cNvPr id="30" name="Straight Connector 29"/>
          <p:cNvCxnSpPr/>
          <p:nvPr/>
        </p:nvCxnSpPr>
        <p:spPr>
          <a:xfrm rot="10800000">
            <a:off x="3500438" y="4000500"/>
            <a:ext cx="428625" cy="0"/>
          </a:xfrm>
          <a:prstGeom prst="line">
            <a:avLst/>
          </a:prstGeom>
          <a:ln>
            <a:solidFill>
              <a:srgbClr val="FF3399"/>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23624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8" name="مجموعة 5"/>
          <p:cNvGrpSpPr>
            <a:grpSpLocks/>
          </p:cNvGrpSpPr>
          <p:nvPr/>
        </p:nvGrpSpPr>
        <p:grpSpPr bwMode="auto">
          <a:xfrm>
            <a:off x="1447800" y="2895600"/>
            <a:ext cx="1835150" cy="1835150"/>
            <a:chOff x="6393835" y="1348171"/>
            <a:chExt cx="1834381" cy="1834381"/>
          </a:xfrm>
        </p:grpSpPr>
        <p:sp>
          <p:nvSpPr>
            <p:cNvPr id="7" name="شكل بيضاوي 6"/>
            <p:cNvSpPr/>
            <p:nvPr/>
          </p:nvSpPr>
          <p:spPr>
            <a:xfrm>
              <a:off x="6393835" y="1348171"/>
              <a:ext cx="1834381" cy="183438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شكل بيضاوي 4"/>
            <p:cNvSpPr/>
            <p:nvPr/>
          </p:nvSpPr>
          <p:spPr>
            <a:xfrm>
              <a:off x="6662011" y="1616347"/>
              <a:ext cx="1298031" cy="1298031"/>
            </a:xfrm>
            <a:prstGeom prst="rect">
              <a:avLst/>
            </a:prstGeom>
          </p:spPr>
          <p:style>
            <a:lnRef idx="0">
              <a:scrgbClr r="0" g="0" b="0"/>
            </a:lnRef>
            <a:fillRef idx="0">
              <a:scrgbClr r="0" g="0" b="0"/>
            </a:fillRef>
            <a:effectRef idx="0">
              <a:scrgbClr r="0" g="0" b="0"/>
            </a:effectRef>
            <a:fontRef idx="minor">
              <a:schemeClr val="lt1"/>
            </a:fontRef>
          </p:style>
          <p:txBody>
            <a:bodyPr lIns="46990" tIns="46990" rIns="46990" bIns="46990" spcCol="1270" anchor="ctr"/>
            <a:lstStyle/>
            <a:p>
              <a:pPr algn="ctr" defTabSz="1644650">
                <a:lnSpc>
                  <a:spcPct val="90000"/>
                </a:lnSpc>
                <a:spcBef>
                  <a:spcPct val="0"/>
                </a:spcBef>
                <a:spcAft>
                  <a:spcPct val="35000"/>
                </a:spcAft>
                <a:defRPr/>
              </a:pPr>
              <a:r>
                <a:rPr lang="he-IL" sz="3700" dirty="0">
                  <a:solidFill>
                    <a:prstClr val="black">
                      <a:lumMod val="75000"/>
                      <a:lumOff val="25000"/>
                    </a:prstClr>
                  </a:solidFill>
                </a:rPr>
                <a:t>بويضة مخصبة</a:t>
              </a:r>
            </a:p>
          </p:txBody>
        </p:sp>
      </p:grpSp>
      <p:grpSp>
        <p:nvGrpSpPr>
          <p:cNvPr id="1029" name="مجموعة 8"/>
          <p:cNvGrpSpPr>
            <a:grpSpLocks/>
          </p:cNvGrpSpPr>
          <p:nvPr/>
        </p:nvGrpSpPr>
        <p:grpSpPr bwMode="auto">
          <a:xfrm>
            <a:off x="3276600" y="3352800"/>
            <a:ext cx="1063625" cy="1063625"/>
            <a:chOff x="5180942" y="1733391"/>
            <a:chExt cx="1063941" cy="1063941"/>
          </a:xfrm>
        </p:grpSpPr>
        <p:sp>
          <p:nvSpPr>
            <p:cNvPr id="10" name="يساوي 9"/>
            <p:cNvSpPr/>
            <p:nvPr/>
          </p:nvSpPr>
          <p:spPr>
            <a:xfrm>
              <a:off x="5180942" y="1733391"/>
              <a:ext cx="1063941" cy="1063941"/>
            </a:xfrm>
            <a:prstGeom prst="mathEqual">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1" name="يساوي 4"/>
            <p:cNvSpPr/>
            <p:nvPr/>
          </p:nvSpPr>
          <p:spPr>
            <a:xfrm>
              <a:off x="5322272" y="1952531"/>
              <a:ext cx="781282" cy="625661"/>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1555750">
                <a:lnSpc>
                  <a:spcPct val="90000"/>
                </a:lnSpc>
                <a:spcBef>
                  <a:spcPct val="0"/>
                </a:spcBef>
                <a:spcAft>
                  <a:spcPct val="35000"/>
                </a:spcAft>
                <a:defRPr/>
              </a:pPr>
              <a:endParaRPr lang="he-IL" sz="3500">
                <a:solidFill>
                  <a:prstClr val="white"/>
                </a:solidFill>
              </a:endParaRPr>
            </a:p>
          </p:txBody>
        </p:sp>
      </p:grpSp>
      <p:grpSp>
        <p:nvGrpSpPr>
          <p:cNvPr id="1030" name="مجموعة 11"/>
          <p:cNvGrpSpPr>
            <a:grpSpLocks/>
          </p:cNvGrpSpPr>
          <p:nvPr/>
        </p:nvGrpSpPr>
        <p:grpSpPr bwMode="auto">
          <a:xfrm>
            <a:off x="7086600" y="2895600"/>
            <a:ext cx="1835150" cy="1835150"/>
            <a:chOff x="3197609" y="1348171"/>
            <a:chExt cx="1834381" cy="1834381"/>
          </a:xfrm>
        </p:grpSpPr>
        <p:sp>
          <p:nvSpPr>
            <p:cNvPr id="13" name="شكل بيضاوي 12"/>
            <p:cNvSpPr/>
            <p:nvPr/>
          </p:nvSpPr>
          <p:spPr>
            <a:xfrm>
              <a:off x="3197609" y="1348171"/>
              <a:ext cx="1834381" cy="183438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شكل بيضاوي 4"/>
            <p:cNvSpPr/>
            <p:nvPr/>
          </p:nvSpPr>
          <p:spPr>
            <a:xfrm>
              <a:off x="3465785" y="1616347"/>
              <a:ext cx="1298031" cy="1298031"/>
            </a:xfrm>
            <a:prstGeom prst="rect">
              <a:avLst/>
            </a:prstGeom>
          </p:spPr>
          <p:style>
            <a:lnRef idx="0">
              <a:scrgbClr r="0" g="0" b="0"/>
            </a:lnRef>
            <a:fillRef idx="0">
              <a:scrgbClr r="0" g="0" b="0"/>
            </a:fillRef>
            <a:effectRef idx="0">
              <a:scrgbClr r="0" g="0" b="0"/>
            </a:effectRef>
            <a:fontRef idx="minor">
              <a:schemeClr val="lt1"/>
            </a:fontRef>
          </p:style>
          <p:txBody>
            <a:bodyPr lIns="46990" tIns="46990" rIns="46990" bIns="46990" spcCol="1270" anchor="ctr"/>
            <a:lstStyle/>
            <a:p>
              <a:pPr algn="ctr" defTabSz="1644650">
                <a:lnSpc>
                  <a:spcPct val="90000"/>
                </a:lnSpc>
                <a:spcBef>
                  <a:spcPct val="0"/>
                </a:spcBef>
                <a:spcAft>
                  <a:spcPct val="35000"/>
                </a:spcAft>
                <a:defRPr/>
              </a:pPr>
              <a:r>
                <a:rPr lang="he-IL" sz="3700" dirty="0">
                  <a:solidFill>
                    <a:prstClr val="black">
                      <a:lumMod val="75000"/>
                      <a:lumOff val="25000"/>
                    </a:prstClr>
                  </a:solidFill>
                </a:rPr>
                <a:t>البويضة</a:t>
              </a:r>
            </a:p>
          </p:txBody>
        </p:sp>
      </p:grpSp>
      <p:grpSp>
        <p:nvGrpSpPr>
          <p:cNvPr id="1031" name="مجموعة 14"/>
          <p:cNvGrpSpPr>
            <a:grpSpLocks/>
          </p:cNvGrpSpPr>
          <p:nvPr/>
        </p:nvGrpSpPr>
        <p:grpSpPr bwMode="auto">
          <a:xfrm>
            <a:off x="4267200" y="2971800"/>
            <a:ext cx="1835150" cy="1835150"/>
            <a:chOff x="385174" y="1808162"/>
            <a:chExt cx="1834381" cy="1834381"/>
          </a:xfrm>
        </p:grpSpPr>
        <p:sp>
          <p:nvSpPr>
            <p:cNvPr id="16" name="شكل بيضاوي 15"/>
            <p:cNvSpPr/>
            <p:nvPr/>
          </p:nvSpPr>
          <p:spPr>
            <a:xfrm>
              <a:off x="385174" y="1808162"/>
              <a:ext cx="1834381" cy="183438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شكل بيضاوي 4"/>
            <p:cNvSpPr/>
            <p:nvPr/>
          </p:nvSpPr>
          <p:spPr>
            <a:xfrm>
              <a:off x="689846" y="1960498"/>
              <a:ext cx="1296445" cy="1296445"/>
            </a:xfrm>
            <a:prstGeom prst="rect">
              <a:avLst/>
            </a:prstGeom>
          </p:spPr>
          <p:style>
            <a:lnRef idx="0">
              <a:scrgbClr r="0" g="0" b="0"/>
            </a:lnRef>
            <a:fillRef idx="0">
              <a:scrgbClr r="0" g="0" b="0"/>
            </a:fillRef>
            <a:effectRef idx="0">
              <a:scrgbClr r="0" g="0" b="0"/>
            </a:effectRef>
            <a:fontRef idx="minor">
              <a:schemeClr val="lt1"/>
            </a:fontRef>
          </p:style>
          <p:txBody>
            <a:bodyPr lIns="46990" tIns="46990" rIns="46990" bIns="46990" spcCol="1270" anchor="ctr"/>
            <a:lstStyle/>
            <a:p>
              <a:pPr algn="ctr" defTabSz="1644650">
                <a:lnSpc>
                  <a:spcPct val="90000"/>
                </a:lnSpc>
                <a:spcBef>
                  <a:spcPct val="0"/>
                </a:spcBef>
                <a:spcAft>
                  <a:spcPct val="35000"/>
                </a:spcAft>
                <a:defRPr/>
              </a:pPr>
              <a:r>
                <a:rPr lang="he-IL" sz="3700" dirty="0">
                  <a:solidFill>
                    <a:prstClr val="black">
                      <a:lumMod val="75000"/>
                      <a:lumOff val="25000"/>
                    </a:prstClr>
                  </a:solidFill>
                </a:rPr>
                <a:t>الخلية</a:t>
              </a:r>
              <a:r>
                <a:rPr lang="he-IL" sz="3700" dirty="0">
                  <a:solidFill>
                    <a:prstClr val="white"/>
                  </a:solidFill>
                </a:rPr>
                <a:t> </a:t>
              </a:r>
              <a:r>
                <a:rPr lang="he-IL" sz="3700" dirty="0">
                  <a:solidFill>
                    <a:prstClr val="black">
                      <a:lumMod val="75000"/>
                      <a:lumOff val="25000"/>
                    </a:prstClr>
                  </a:solidFill>
                </a:rPr>
                <a:t>المنوية</a:t>
              </a:r>
            </a:p>
          </p:txBody>
        </p:sp>
      </p:grpSp>
      <p:grpSp>
        <p:nvGrpSpPr>
          <p:cNvPr id="1032" name="مجموعة 17"/>
          <p:cNvGrpSpPr>
            <a:grpSpLocks/>
          </p:cNvGrpSpPr>
          <p:nvPr/>
        </p:nvGrpSpPr>
        <p:grpSpPr bwMode="auto">
          <a:xfrm>
            <a:off x="6096000" y="3429000"/>
            <a:ext cx="1063625" cy="1063625"/>
            <a:chOff x="1984716" y="1733391"/>
            <a:chExt cx="1063941" cy="1063941"/>
          </a:xfrm>
        </p:grpSpPr>
        <p:sp>
          <p:nvSpPr>
            <p:cNvPr id="19" name="زائد 18"/>
            <p:cNvSpPr/>
            <p:nvPr/>
          </p:nvSpPr>
          <p:spPr>
            <a:xfrm>
              <a:off x="1984716" y="1733391"/>
              <a:ext cx="1063941" cy="1063941"/>
            </a:xfrm>
            <a:prstGeom prst="mathPlus">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زائد 4"/>
            <p:cNvSpPr/>
            <p:nvPr/>
          </p:nvSpPr>
          <p:spPr>
            <a:xfrm>
              <a:off x="2126046" y="2139912"/>
              <a:ext cx="781282" cy="250900"/>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Bef>
                  <a:spcPct val="0"/>
                </a:spcBef>
                <a:spcAft>
                  <a:spcPct val="35000"/>
                </a:spcAft>
                <a:defRPr/>
              </a:pPr>
              <a:endParaRPr lang="he-IL" sz="1900">
                <a:solidFill>
                  <a:prstClr val="white"/>
                </a:solidFill>
              </a:endParaRPr>
            </a:p>
          </p:txBody>
        </p:sp>
      </p:gr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98056" y="401637"/>
            <a:ext cx="3444875" cy="249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1561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r>
              <a:rPr lang="ar-AE" sz="2800" dirty="0" smtClean="0"/>
              <a:t>يتميز باخصاب داخلي فيه تنتقل الحيوانات المنوية من</a:t>
            </a:r>
          </a:p>
          <a:p>
            <a:pPr>
              <a:buFontTx/>
              <a:buNone/>
              <a:defRPr/>
            </a:pPr>
            <a:r>
              <a:rPr lang="ar-AE" sz="2800" dirty="0" smtClean="0"/>
              <a:t>العضو الذكري الى مهبل المرأة ومن هناك للرحم .</a:t>
            </a:r>
          </a:p>
          <a:p>
            <a:pPr>
              <a:buFontTx/>
              <a:buNone/>
              <a:defRPr/>
            </a:pPr>
            <a:endParaRPr lang="ar-AE" sz="2800" dirty="0" smtClean="0"/>
          </a:p>
          <a:p>
            <a:pPr>
              <a:defRPr/>
            </a:pPr>
            <a:r>
              <a:rPr lang="ar-AE" sz="2800" dirty="0" smtClean="0"/>
              <a:t>قسم صغير من الحيوانات المنوية يستطيع الوصول لقناة فالوب .</a:t>
            </a:r>
          </a:p>
          <a:p>
            <a:pPr>
              <a:buFontTx/>
              <a:buNone/>
              <a:defRPr/>
            </a:pPr>
            <a:endParaRPr lang="ar-AE" sz="2800" dirty="0" smtClean="0"/>
          </a:p>
          <a:p>
            <a:pPr>
              <a:defRPr/>
            </a:pPr>
            <a:r>
              <a:rPr lang="ar-AE" sz="2800" dirty="0" smtClean="0"/>
              <a:t>عملية الاخصاب تشترط ب :</a:t>
            </a:r>
          </a:p>
          <a:p>
            <a:pPr marL="514350" indent="-514350">
              <a:buFontTx/>
              <a:buAutoNum type="arabicPeriod"/>
              <a:defRPr/>
            </a:pPr>
            <a:r>
              <a:rPr lang="ar-AE" sz="2800" dirty="0" smtClean="0"/>
              <a:t>حصول اباضة بوقت قريب من موعد التزاوج .</a:t>
            </a:r>
          </a:p>
          <a:p>
            <a:pPr marL="514350" indent="-514350">
              <a:buFontTx/>
              <a:buAutoNum type="arabicPeriod"/>
              <a:defRPr/>
            </a:pPr>
            <a:r>
              <a:rPr lang="ar-AE" sz="2800" dirty="0" smtClean="0"/>
              <a:t>وجود بويضة في انبوب البيوض لكي يتم اخصابها من قبل حيوان منوي واحد .</a:t>
            </a:r>
          </a:p>
          <a:p>
            <a:pPr marL="514350" indent="-514350">
              <a:buFontTx/>
              <a:buNone/>
              <a:defRPr/>
            </a:pPr>
            <a:endParaRPr lang="ar-AE" sz="2800" dirty="0" smtClean="0"/>
          </a:p>
          <a:p>
            <a:pPr>
              <a:defRPr/>
            </a:pPr>
            <a:endParaRPr lang="he-IL" sz="2800" dirty="0"/>
          </a:p>
        </p:txBody>
      </p:sp>
      <p:sp>
        <p:nvSpPr>
          <p:cNvPr id="44034" name="Title 1"/>
          <p:cNvSpPr>
            <a:spLocks noGrp="1"/>
          </p:cNvSpPr>
          <p:nvPr>
            <p:ph type="title"/>
          </p:nvPr>
        </p:nvSpPr>
        <p:spPr/>
        <p:txBody>
          <a:bodyPr/>
          <a:lstStyle/>
          <a:p>
            <a:pPr algn="ctr"/>
            <a:r>
              <a:rPr lang="ar-AE" altLang="he-IL" dirty="0" smtClean="0">
                <a:solidFill>
                  <a:srgbClr val="C00000"/>
                </a:solidFill>
              </a:rPr>
              <a:t>الاخصاب عند الانسان</a:t>
            </a:r>
            <a:endParaRPr lang="he-IL" altLang="he-IL" dirty="0" smtClean="0">
              <a:solidFill>
                <a:srgbClr val="C00000"/>
              </a:solidFill>
            </a:endParaRPr>
          </a:p>
        </p:txBody>
      </p:sp>
    </p:spTree>
    <p:extLst>
      <p:ext uri="{BB962C8B-B14F-4D97-AF65-F5344CB8AC3E}">
        <p14:creationId xmlns:p14="http://schemas.microsoft.com/office/powerpoint/2010/main" val="3256682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6072188"/>
          </a:xfrm>
        </p:spPr>
        <p:txBody>
          <a:bodyPr/>
          <a:lstStyle/>
          <a:p>
            <a:pPr>
              <a:defRPr/>
            </a:pPr>
            <a:endParaRPr lang="ar-AE" dirty="0" smtClean="0"/>
          </a:p>
          <a:p>
            <a:pPr>
              <a:defRPr/>
            </a:pPr>
            <a:r>
              <a:rPr lang="ar-AE" dirty="0" smtClean="0"/>
              <a:t>تتدحرج البويضة المخصبة في انبوب البيوض حتى تصل الى الرحم الذي قام بتهيئة نفسه لاستيعابها واكمال تطورها الى جنين .</a:t>
            </a:r>
          </a:p>
          <a:p>
            <a:pPr>
              <a:defRPr/>
            </a:pPr>
            <a:endParaRPr lang="ar-AE" dirty="0" smtClean="0"/>
          </a:p>
          <a:p>
            <a:pPr>
              <a:defRPr/>
            </a:pPr>
            <a:r>
              <a:rPr lang="ar-AE" dirty="0" smtClean="0"/>
              <a:t>جهاز التكاثر الانثوي اكبر ب 10000 مرة من طول خلية الحيوان المنوي لذا, فان الحيوان المنوي يقطع مسافة طويلة جدا بالنسبه لطوله .</a:t>
            </a:r>
          </a:p>
          <a:p>
            <a:pPr>
              <a:defRPr/>
            </a:pPr>
            <a:endParaRPr lang="ar-AE" dirty="0" smtClean="0"/>
          </a:p>
          <a:p>
            <a:pPr marL="514350" indent="-514350">
              <a:buFontTx/>
              <a:buNone/>
              <a:defRPr/>
            </a:pPr>
            <a:endParaRPr lang="he-IL" dirty="0"/>
          </a:p>
        </p:txBody>
      </p:sp>
    </p:spTree>
    <p:extLst>
      <p:ext uri="{BB962C8B-B14F-4D97-AF65-F5344CB8AC3E}">
        <p14:creationId xmlns:p14="http://schemas.microsoft.com/office/powerpoint/2010/main" val="1975858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Clr>
                <a:srgbClr val="2DA2BF"/>
              </a:buClr>
              <a:defRPr/>
            </a:pPr>
            <a:r>
              <a:rPr lang="ar-AE" dirty="0">
                <a:solidFill>
                  <a:prstClr val="black"/>
                </a:solidFill>
              </a:rPr>
              <a:t>تتغلب الحيوانات المنوية على هذه المسافة الطويلة التي تجتازها بصعوبة من خلال :</a:t>
            </a:r>
          </a:p>
          <a:p>
            <a:pPr marL="514350" lvl="0" indent="-514350">
              <a:buClr>
                <a:srgbClr val="2DA2BF"/>
              </a:buClr>
              <a:buFontTx/>
              <a:buAutoNum type="arabicPeriod"/>
              <a:defRPr/>
            </a:pPr>
            <a:r>
              <a:rPr lang="ar-AE" dirty="0">
                <a:solidFill>
                  <a:prstClr val="black"/>
                </a:solidFill>
              </a:rPr>
              <a:t>اعدادها الكبيرة جدا .</a:t>
            </a:r>
          </a:p>
          <a:p>
            <a:pPr lvl="0">
              <a:buClr>
                <a:srgbClr val="2DA2BF"/>
              </a:buClr>
              <a:buNone/>
              <a:defRPr/>
            </a:pPr>
            <a:r>
              <a:rPr lang="ar-AE" dirty="0">
                <a:solidFill>
                  <a:prstClr val="black"/>
                </a:solidFill>
              </a:rPr>
              <a:t>2. الحركة الذاتية التي تتمتع بها من خلال السوط .</a:t>
            </a:r>
          </a:p>
          <a:p>
            <a:pPr lvl="0">
              <a:buClr>
                <a:srgbClr val="2DA2BF"/>
              </a:buClr>
              <a:buNone/>
              <a:defRPr/>
            </a:pPr>
            <a:r>
              <a:rPr lang="ar-AE" dirty="0">
                <a:solidFill>
                  <a:prstClr val="black"/>
                </a:solidFill>
              </a:rPr>
              <a:t>3. انقباض عضلات الجهاز الانثوي مما يساعد ذلك بدفع الخلايا المنوية الى مكان الاخصاب .</a:t>
            </a:r>
          </a:p>
        </p:txBody>
      </p:sp>
      <p:sp>
        <p:nvSpPr>
          <p:cNvPr id="46082" name="Title 1"/>
          <p:cNvSpPr>
            <a:spLocks noGrp="1"/>
          </p:cNvSpPr>
          <p:nvPr>
            <p:ph type="title"/>
          </p:nvPr>
        </p:nvSpPr>
        <p:spPr/>
        <p:txBody>
          <a:bodyPr>
            <a:normAutofit/>
          </a:bodyPr>
          <a:lstStyle/>
          <a:p>
            <a:pPr algn="ctr"/>
            <a:r>
              <a:rPr lang="ar-AE" altLang="he-IL" sz="2700" b="1" i="1" dirty="0" smtClean="0">
                <a:solidFill>
                  <a:srgbClr val="7030A0"/>
                </a:solidFill>
              </a:rPr>
              <a:t>كيف تتمكن الحيوانات المنوية من الوصول الى البويضة لاخصابها مع انها تجتاز مسافة شاقة وكبيرة جدا بالنسبة لطولها </a:t>
            </a:r>
            <a:r>
              <a:rPr lang="ar-AE" altLang="he-IL" b="1" i="1" dirty="0" smtClean="0">
                <a:solidFill>
                  <a:srgbClr val="7030A0"/>
                </a:solidFill>
              </a:rPr>
              <a:t>؟</a:t>
            </a:r>
            <a:endParaRPr lang="he-IL" altLang="he-IL" b="1" i="1" dirty="0" smtClean="0">
              <a:solidFill>
                <a:srgbClr val="7030A0"/>
              </a:solidFill>
            </a:endParaRPr>
          </a:p>
        </p:txBody>
      </p:sp>
    </p:spTree>
    <p:extLst>
      <p:ext uri="{BB962C8B-B14F-4D97-AF65-F5344CB8AC3E}">
        <p14:creationId xmlns:p14="http://schemas.microsoft.com/office/powerpoint/2010/main" val="3823457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مربع نص 2"/>
          <p:cNvSpPr txBox="1">
            <a:spLocks noChangeArrowheads="1"/>
          </p:cNvSpPr>
          <p:nvPr/>
        </p:nvSpPr>
        <p:spPr bwMode="auto">
          <a:xfrm>
            <a:off x="1981200" y="457200"/>
            <a:ext cx="6705600" cy="1881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eaLnBrk="1" fontAlgn="base" hangingPunct="1">
              <a:lnSpc>
                <a:spcPct val="150000"/>
              </a:lnSpc>
              <a:spcBef>
                <a:spcPct val="0"/>
              </a:spcBef>
              <a:spcAft>
                <a:spcPct val="0"/>
              </a:spcAft>
            </a:pPr>
            <a:r>
              <a:rPr lang="ar-EG" altLang="he-IL" sz="2000" dirty="0">
                <a:solidFill>
                  <a:prstClr val="black"/>
                </a:solidFill>
                <a:latin typeface="Calibri" pitchFamily="34" charset="0"/>
              </a:rPr>
              <a:t>عنق وسوط الحيوان المنوي يتحللان في البويضة المخصبة (الزيجوت). </a:t>
            </a:r>
          </a:p>
          <a:p>
            <a:pPr algn="just" eaLnBrk="1" fontAlgn="base" hangingPunct="1">
              <a:lnSpc>
                <a:spcPct val="150000"/>
              </a:lnSpc>
              <a:spcBef>
                <a:spcPct val="0"/>
              </a:spcBef>
              <a:spcAft>
                <a:spcPct val="0"/>
              </a:spcAft>
            </a:pPr>
            <a:r>
              <a:rPr lang="ar-EG" altLang="he-IL" sz="2000" dirty="0">
                <a:solidFill>
                  <a:prstClr val="black"/>
                </a:solidFill>
                <a:latin typeface="Calibri" pitchFamily="34" charset="0"/>
              </a:rPr>
              <a:t>الغشاء الذي يلف الحيوان المنوي يتحلل ويتكون غشاء جديد كما ويتكون غشاء جديد لنواة البويضة وخلال اثنتي عشرة ساعة تقريباً تتحرك نواتا الخلية المنوية والبويضة حتى تصلا إلى مركز الخلية وهناك يندمج غشاءا النواتين.</a:t>
            </a:r>
            <a:endParaRPr lang="ar-SA" altLang="he-IL" sz="2000" dirty="0">
              <a:solidFill>
                <a:prstClr val="black"/>
              </a:solidFill>
              <a:latin typeface="Calibri" pitchFamily="34" charset="0"/>
            </a:endParaRPr>
          </a:p>
        </p:txBody>
      </p:sp>
      <p:pic>
        <p:nvPicPr>
          <p:cNvPr id="4100" name="Picture 5" descr="775490851020526944"/>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2916238" y="3141663"/>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مستطيل 4"/>
          <p:cNvSpPr/>
          <p:nvPr/>
        </p:nvSpPr>
        <p:spPr>
          <a:xfrm>
            <a:off x="7315200" y="3124200"/>
            <a:ext cx="228600" cy="3429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prstClr val="white"/>
              </a:solidFill>
            </a:endParaRPr>
          </a:p>
        </p:txBody>
      </p:sp>
      <p:sp>
        <p:nvSpPr>
          <p:cNvPr id="6" name="مستطيل 5"/>
          <p:cNvSpPr/>
          <p:nvPr/>
        </p:nvSpPr>
        <p:spPr>
          <a:xfrm>
            <a:off x="2819400" y="3048000"/>
            <a:ext cx="228600" cy="3581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prstClr val="white"/>
              </a:solidFill>
            </a:endParaRPr>
          </a:p>
        </p:txBody>
      </p:sp>
      <p:sp>
        <p:nvSpPr>
          <p:cNvPr id="8" name="مستطيل 7"/>
          <p:cNvSpPr/>
          <p:nvPr/>
        </p:nvSpPr>
        <p:spPr>
          <a:xfrm>
            <a:off x="2895600" y="3124200"/>
            <a:ext cx="47244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base">
              <a:spcBef>
                <a:spcPct val="0"/>
              </a:spcBef>
              <a:spcAft>
                <a:spcPct val="0"/>
              </a:spcAft>
              <a:defRPr/>
            </a:pPr>
            <a:endParaRPr lang="en-US">
              <a:solidFill>
                <a:prstClr val="white"/>
              </a:solidFill>
            </a:endParaRPr>
          </a:p>
        </p:txBody>
      </p:sp>
    </p:spTree>
    <p:extLst>
      <p:ext uri="{BB962C8B-B14F-4D97-AF65-F5344CB8AC3E}">
        <p14:creationId xmlns:p14="http://schemas.microsoft.com/office/powerpoint/2010/main" val="27556325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Documents and Settings\456\Desktop\T_48569fb1-34ea-4561-883b-0b1e9f57aadc.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53000" y="152400"/>
            <a:ext cx="291306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5" descr="C:\Documents and Settings\456\Desktop\96.bmp"/>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77000" y="2209800"/>
            <a:ext cx="225742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6" descr="C:\Documents and Settings\456\Desktop\65.bmp"/>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38600" y="2209800"/>
            <a:ext cx="2257425"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7" descr="C:\Documents and Settings\456\Desktop\T_a31d9a9e-308d-41e8-8277-ab814b76f74d.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4572000"/>
            <a:ext cx="3024188"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مربع نص 8"/>
          <p:cNvSpPr txBox="1">
            <a:spLocks noChangeArrowheads="1"/>
          </p:cNvSpPr>
          <p:nvPr/>
        </p:nvSpPr>
        <p:spPr bwMode="auto">
          <a:xfrm>
            <a:off x="1981200" y="5105400"/>
            <a:ext cx="205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ar-EG" altLang="he-IL" b="1">
                <a:solidFill>
                  <a:prstClr val="black"/>
                </a:solidFill>
                <a:latin typeface="Calibri" pitchFamily="34" charset="0"/>
              </a:rPr>
              <a:t>الانغراس ببطانة الرحم</a:t>
            </a:r>
            <a:endParaRPr lang="ar-SA" altLang="he-IL" b="1">
              <a:solidFill>
                <a:prstClr val="black"/>
              </a:solidFill>
              <a:latin typeface="Calibri" pitchFamily="34" charset="0"/>
            </a:endParaRPr>
          </a:p>
        </p:txBody>
      </p:sp>
      <p:sp>
        <p:nvSpPr>
          <p:cNvPr id="5128" name="مربع نص 9"/>
          <p:cNvSpPr txBox="1">
            <a:spLocks noChangeArrowheads="1"/>
          </p:cNvSpPr>
          <p:nvPr/>
        </p:nvSpPr>
        <p:spPr bwMode="auto">
          <a:xfrm>
            <a:off x="2209800" y="762000"/>
            <a:ext cx="1828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ar-EG" altLang="he-IL" b="1">
                <a:solidFill>
                  <a:prstClr val="black"/>
                </a:solidFill>
                <a:latin typeface="Calibri" pitchFamily="34" charset="0"/>
              </a:rPr>
              <a:t>دخول حيوان منوي إلى البويضة</a:t>
            </a:r>
            <a:endParaRPr lang="ar-SA" altLang="he-IL" b="1">
              <a:solidFill>
                <a:prstClr val="black"/>
              </a:solidFill>
              <a:latin typeface="Calibri" pitchFamily="34" charset="0"/>
            </a:endParaRPr>
          </a:p>
        </p:txBody>
      </p:sp>
      <p:sp>
        <p:nvSpPr>
          <p:cNvPr id="5129" name="مربع نص 10"/>
          <p:cNvSpPr txBox="1">
            <a:spLocks noChangeArrowheads="1"/>
          </p:cNvSpPr>
          <p:nvPr/>
        </p:nvSpPr>
        <p:spPr bwMode="auto">
          <a:xfrm>
            <a:off x="2133600" y="2667000"/>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pPr>
            <a:r>
              <a:rPr lang="ar-EG" altLang="he-IL" b="1">
                <a:solidFill>
                  <a:prstClr val="black"/>
                </a:solidFill>
                <a:latin typeface="Calibri" pitchFamily="34" charset="0"/>
              </a:rPr>
              <a:t>تضاعف الخلية </a:t>
            </a:r>
            <a:endParaRPr lang="ar-SA" altLang="he-IL" b="1">
              <a:solidFill>
                <a:prstClr val="black"/>
              </a:solidFill>
              <a:latin typeface="Calibri" pitchFamily="34" charset="0"/>
            </a:endParaRPr>
          </a:p>
        </p:txBody>
      </p:sp>
    </p:spTree>
    <p:extLst>
      <p:ext uri="{BB962C8B-B14F-4D97-AF65-F5344CB8AC3E}">
        <p14:creationId xmlns:p14="http://schemas.microsoft.com/office/powerpoint/2010/main" val="2756706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ar-AE" altLang="he-IL" dirty="0" smtClean="0"/>
              <a:t>صورة لجهاز التكاثر الانثوي</a:t>
            </a:r>
            <a:endParaRPr lang="en-US" altLang="he-IL" dirty="0" smtClean="0"/>
          </a:p>
        </p:txBody>
      </p:sp>
      <p:pic>
        <p:nvPicPr>
          <p:cNvPr id="9219" name="Picture 5" descr="xpq73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0825" y="1557338"/>
            <a:ext cx="5113338" cy="4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7" descr="172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95963" y="1700213"/>
            <a:ext cx="3187700"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9791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1600200"/>
            <a:ext cx="8229600" cy="5257800"/>
          </a:xfrm>
        </p:spPr>
        <p:txBody>
          <a:bodyPr/>
          <a:lstStyle/>
          <a:p>
            <a:pPr eaLnBrk="1" hangingPunct="1">
              <a:buFontTx/>
              <a:buNone/>
            </a:pPr>
            <a:r>
              <a:rPr lang="ar-AE" altLang="he-IL" sz="2800" smtClean="0">
                <a:solidFill>
                  <a:schemeClr val="hlink"/>
                </a:solidFill>
              </a:rPr>
              <a:t>1) المبيضان</a:t>
            </a:r>
            <a:r>
              <a:rPr lang="ar-AE" altLang="he-IL" sz="2800" smtClean="0"/>
              <a:t> : موجودان في القسم السفلي من فراغ البطن وفيهما تتطور خلايا البيوض .</a:t>
            </a:r>
          </a:p>
          <a:p>
            <a:pPr eaLnBrk="1" hangingPunct="1">
              <a:buFontTx/>
              <a:buNone/>
            </a:pPr>
            <a:endParaRPr lang="he-IL" altLang="he-IL" sz="2800" smtClean="0"/>
          </a:p>
          <a:p>
            <a:pPr eaLnBrk="1" hangingPunct="1">
              <a:buFontTx/>
              <a:buNone/>
            </a:pPr>
            <a:r>
              <a:rPr lang="ar-AE" altLang="he-IL" sz="2800" smtClean="0">
                <a:solidFill>
                  <a:schemeClr val="hlink"/>
                </a:solidFill>
              </a:rPr>
              <a:t>2) خلايا البيوض </a:t>
            </a:r>
            <a:r>
              <a:rPr lang="ar-AE" altLang="he-IL" sz="2800" smtClean="0"/>
              <a:t>: هي اكبر بكثير من الخلايا المنوية, لكن عددها اقل بكثير من عدد الخلايا المنوية .</a:t>
            </a:r>
          </a:p>
          <a:p>
            <a:pPr eaLnBrk="1" hangingPunct="1">
              <a:buFontTx/>
              <a:buNone/>
            </a:pPr>
            <a:endParaRPr lang="ar-AE" altLang="he-IL" sz="2800" smtClean="0"/>
          </a:p>
          <a:p>
            <a:pPr eaLnBrk="1" hangingPunct="1">
              <a:buFontTx/>
              <a:buNone/>
            </a:pPr>
            <a:r>
              <a:rPr lang="ar-AE" altLang="he-IL" sz="2800" smtClean="0">
                <a:solidFill>
                  <a:schemeClr val="hlink"/>
                </a:solidFill>
              </a:rPr>
              <a:t>*</a:t>
            </a:r>
            <a:r>
              <a:rPr lang="ar-AE" altLang="he-IL" sz="2800" smtClean="0"/>
              <a:t> للانثى منذ ولادتها يوجد حوالي نصف مليون خلية بويضة ولكنها غير متطورة, ومن هذا العدد يتطور فقط 400 خلية بويضة .</a:t>
            </a:r>
          </a:p>
          <a:p>
            <a:pPr eaLnBrk="1" hangingPunct="1">
              <a:buFontTx/>
              <a:buNone/>
            </a:pPr>
            <a:endParaRPr lang="ar-AE" altLang="he-IL" sz="2800" smtClean="0"/>
          </a:p>
          <a:p>
            <a:pPr eaLnBrk="1" hangingPunct="1">
              <a:buFontTx/>
              <a:buNone/>
            </a:pPr>
            <a:r>
              <a:rPr lang="ar-AE" altLang="he-IL" smtClean="0">
                <a:solidFill>
                  <a:schemeClr val="hlink"/>
                </a:solidFill>
              </a:rPr>
              <a:t>* </a:t>
            </a:r>
            <a:r>
              <a:rPr lang="ar-AE" altLang="he-IL" sz="2800" smtClean="0"/>
              <a:t>البويضة الناضجة تسمى </a:t>
            </a:r>
            <a:r>
              <a:rPr lang="ar-AE" altLang="he-IL" sz="2800" smtClean="0">
                <a:solidFill>
                  <a:srgbClr val="FF0000"/>
                </a:solidFill>
              </a:rPr>
              <a:t>بيضة </a:t>
            </a:r>
            <a:r>
              <a:rPr lang="ar-AE" altLang="he-IL" sz="2800" smtClean="0"/>
              <a:t>وتحتوي بداخلها على مواد غذائية .</a:t>
            </a:r>
            <a:endParaRPr lang="en-US" altLang="he-IL" sz="2800" smtClean="0">
              <a:solidFill>
                <a:schemeClr val="hlink"/>
              </a:solidFill>
            </a:endParaRPr>
          </a:p>
        </p:txBody>
      </p:sp>
      <p:sp>
        <p:nvSpPr>
          <p:cNvPr id="10242" name="Rectangle 2"/>
          <p:cNvSpPr>
            <a:spLocks noGrp="1" noChangeArrowheads="1"/>
          </p:cNvSpPr>
          <p:nvPr>
            <p:ph type="title"/>
          </p:nvPr>
        </p:nvSpPr>
        <p:spPr/>
        <p:txBody>
          <a:bodyPr/>
          <a:lstStyle/>
          <a:p>
            <a:pPr algn="ctr" eaLnBrk="1" hangingPunct="1"/>
            <a:r>
              <a:rPr lang="ar-AE" altLang="he-IL" dirty="0" smtClean="0"/>
              <a:t>اعضاء التكاثر عند المرأة</a:t>
            </a:r>
            <a:endParaRPr lang="en-US" altLang="he-IL" dirty="0" smtClean="0"/>
          </a:p>
        </p:txBody>
      </p:sp>
    </p:spTree>
    <p:extLst>
      <p:ext uri="{BB962C8B-B14F-4D97-AF65-F5344CB8AC3E}">
        <p14:creationId xmlns:p14="http://schemas.microsoft.com/office/powerpoint/2010/main" val="1397424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457200" y="188913"/>
            <a:ext cx="8229600" cy="6408737"/>
          </a:xfrm>
        </p:spPr>
        <p:txBody>
          <a:bodyPr/>
          <a:lstStyle/>
          <a:p>
            <a:pPr eaLnBrk="1" hangingPunct="1">
              <a:lnSpc>
                <a:spcPct val="90000"/>
              </a:lnSpc>
              <a:buFontTx/>
              <a:buNone/>
            </a:pPr>
            <a:r>
              <a:rPr lang="ar-AE" altLang="he-IL" sz="2800" smtClean="0">
                <a:solidFill>
                  <a:schemeClr val="hlink"/>
                </a:solidFill>
              </a:rPr>
              <a:t>3) انبوب البيوض </a:t>
            </a:r>
            <a:r>
              <a:rPr lang="ar-AE" altLang="he-IL" sz="2800" smtClean="0"/>
              <a:t>: موجود بجانب كل مبيض, لكنه لا يتصل بالمبيض انما يمتد حتى الرحم ويتصل به .</a:t>
            </a:r>
          </a:p>
          <a:p>
            <a:pPr eaLnBrk="1" hangingPunct="1">
              <a:lnSpc>
                <a:spcPct val="90000"/>
              </a:lnSpc>
              <a:buFontTx/>
              <a:buNone/>
            </a:pPr>
            <a:endParaRPr lang="ar-AE" altLang="he-IL" sz="2800" smtClean="0"/>
          </a:p>
          <a:p>
            <a:pPr eaLnBrk="1" hangingPunct="1">
              <a:lnSpc>
                <a:spcPct val="90000"/>
              </a:lnSpc>
              <a:buFontTx/>
              <a:buNone/>
            </a:pPr>
            <a:r>
              <a:rPr lang="ar-AE" altLang="he-IL" sz="2800" smtClean="0">
                <a:solidFill>
                  <a:schemeClr val="hlink"/>
                </a:solidFill>
              </a:rPr>
              <a:t>*</a:t>
            </a:r>
            <a:r>
              <a:rPr lang="ar-AE" altLang="he-IL" sz="2800" smtClean="0"/>
              <a:t> وظيفة انبوب البيوض ايصال البيوض المنطلقة من المبيض الى الرحم. </a:t>
            </a:r>
          </a:p>
          <a:p>
            <a:pPr eaLnBrk="1" hangingPunct="1">
              <a:lnSpc>
                <a:spcPct val="90000"/>
              </a:lnSpc>
              <a:buFontTx/>
              <a:buNone/>
            </a:pPr>
            <a:endParaRPr lang="ar-AE" altLang="he-IL" sz="2800" smtClean="0"/>
          </a:p>
          <a:p>
            <a:pPr eaLnBrk="1" hangingPunct="1">
              <a:lnSpc>
                <a:spcPct val="90000"/>
              </a:lnSpc>
              <a:buFontTx/>
              <a:buNone/>
            </a:pPr>
            <a:r>
              <a:rPr lang="ar-AE" altLang="he-IL" sz="2800" smtClean="0">
                <a:solidFill>
                  <a:schemeClr val="hlink"/>
                </a:solidFill>
              </a:rPr>
              <a:t>* </a:t>
            </a:r>
            <a:r>
              <a:rPr lang="ar-AE" altLang="he-IL" sz="2800" smtClean="0"/>
              <a:t>يسمى انبوب البيوض بقناة فالوب وممكن ان تحصل فيها عملية الاخصاب .</a:t>
            </a:r>
            <a:endParaRPr lang="he-IL" altLang="he-IL" sz="2800" smtClean="0"/>
          </a:p>
          <a:p>
            <a:pPr eaLnBrk="1" hangingPunct="1">
              <a:lnSpc>
                <a:spcPct val="90000"/>
              </a:lnSpc>
              <a:buFontTx/>
              <a:buNone/>
            </a:pPr>
            <a:endParaRPr lang="he-IL" altLang="he-IL" sz="2800" smtClean="0"/>
          </a:p>
          <a:p>
            <a:pPr eaLnBrk="1" hangingPunct="1">
              <a:lnSpc>
                <a:spcPct val="90000"/>
              </a:lnSpc>
              <a:buFontTx/>
              <a:buNone/>
            </a:pPr>
            <a:r>
              <a:rPr lang="he-IL" altLang="he-IL" sz="2800" smtClean="0">
                <a:solidFill>
                  <a:schemeClr val="hlink"/>
                </a:solidFill>
              </a:rPr>
              <a:t>4) </a:t>
            </a:r>
            <a:r>
              <a:rPr lang="ar-AE" altLang="he-IL" sz="2800" smtClean="0">
                <a:solidFill>
                  <a:schemeClr val="hlink"/>
                </a:solidFill>
              </a:rPr>
              <a:t>الرحم </a:t>
            </a:r>
            <a:r>
              <a:rPr lang="ar-AE" altLang="he-IL" sz="2800" smtClean="0"/>
              <a:t>: عضو عضلي بحجم قبضة اليد ووظيفته تهيأة نفسه لاستقبال بويضة مخصبة, لذا فيه يتطور الجنين حتى مرحلة الولادة .</a:t>
            </a:r>
          </a:p>
          <a:p>
            <a:pPr eaLnBrk="1" hangingPunct="1">
              <a:lnSpc>
                <a:spcPct val="90000"/>
              </a:lnSpc>
              <a:buFontTx/>
              <a:buNone/>
            </a:pPr>
            <a:endParaRPr lang="ar-AE" altLang="he-IL" sz="2800" smtClean="0">
              <a:solidFill>
                <a:schemeClr val="hlink"/>
              </a:solidFill>
            </a:endParaRPr>
          </a:p>
          <a:p>
            <a:pPr eaLnBrk="1" hangingPunct="1">
              <a:lnSpc>
                <a:spcPct val="90000"/>
              </a:lnSpc>
              <a:buFontTx/>
              <a:buNone/>
            </a:pPr>
            <a:r>
              <a:rPr lang="ar-AE" altLang="he-IL" sz="2800" smtClean="0">
                <a:solidFill>
                  <a:schemeClr val="hlink"/>
                </a:solidFill>
              </a:rPr>
              <a:t>5) عنق الرحم </a:t>
            </a:r>
            <a:r>
              <a:rPr lang="ar-AE" altLang="he-IL" sz="2800" smtClean="0"/>
              <a:t>: يقع في القسم السفلي من الرحم ويعتبر عضو عضلي جدا وهو مقفل اغلب الوقت ويتصل بالمهبل .</a:t>
            </a:r>
            <a:endParaRPr lang="ar-AE" altLang="he-IL" sz="2800" smtClean="0">
              <a:solidFill>
                <a:schemeClr val="hlink"/>
              </a:solidFill>
            </a:endParaRPr>
          </a:p>
          <a:p>
            <a:pPr eaLnBrk="1" hangingPunct="1">
              <a:lnSpc>
                <a:spcPct val="90000"/>
              </a:lnSpc>
              <a:buFontTx/>
              <a:buNone/>
            </a:pPr>
            <a:r>
              <a:rPr lang="ar-AE" altLang="he-IL" sz="2800" smtClean="0">
                <a:solidFill>
                  <a:schemeClr val="hlink"/>
                </a:solidFill>
              </a:rPr>
              <a:t> </a:t>
            </a:r>
            <a:endParaRPr lang="en-US" altLang="he-IL" sz="2800" smtClean="0">
              <a:solidFill>
                <a:schemeClr val="hlink"/>
              </a:solidFill>
            </a:endParaRPr>
          </a:p>
        </p:txBody>
      </p:sp>
    </p:spTree>
    <p:extLst>
      <p:ext uri="{BB962C8B-B14F-4D97-AF65-F5344CB8AC3E}">
        <p14:creationId xmlns:p14="http://schemas.microsoft.com/office/powerpoint/2010/main" val="2116204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57200" y="260350"/>
            <a:ext cx="8229600" cy="6192838"/>
          </a:xfrm>
        </p:spPr>
        <p:txBody>
          <a:bodyPr/>
          <a:lstStyle/>
          <a:p>
            <a:pPr eaLnBrk="1" hangingPunct="1">
              <a:buFontTx/>
              <a:buNone/>
            </a:pPr>
            <a:r>
              <a:rPr lang="ar-AE" altLang="he-IL" smtClean="0">
                <a:solidFill>
                  <a:schemeClr val="hlink"/>
                </a:solidFill>
              </a:rPr>
              <a:t>6) المهبل </a:t>
            </a:r>
            <a:r>
              <a:rPr lang="he-IL" altLang="he-IL" smtClean="0"/>
              <a:t>: </a:t>
            </a:r>
            <a:r>
              <a:rPr lang="ar-AE" altLang="he-IL" smtClean="0"/>
              <a:t>يتصل بعنق الرحم وهو عضو مرن قابل للتوسع كثيرا وله دور كبير في عملية خروج الجنين من الرحم اثناء الولادة .</a:t>
            </a:r>
          </a:p>
          <a:p>
            <a:pPr eaLnBrk="1" hangingPunct="1">
              <a:buFontTx/>
              <a:buNone/>
            </a:pPr>
            <a:endParaRPr lang="ar-AE" altLang="he-IL" smtClean="0"/>
          </a:p>
          <a:p>
            <a:pPr eaLnBrk="1" hangingPunct="1">
              <a:buFontTx/>
              <a:buNone/>
            </a:pPr>
            <a:r>
              <a:rPr lang="ar-AE" altLang="he-IL" smtClean="0">
                <a:solidFill>
                  <a:schemeClr val="hlink"/>
                </a:solidFill>
              </a:rPr>
              <a:t>7) الفتحة الجنسية </a:t>
            </a:r>
            <a:r>
              <a:rPr lang="ar-AE" altLang="he-IL" smtClean="0"/>
              <a:t>: تتواجد في الطرف السفلي من المهبل وتكون بين انتفاخين يسميان بالشفرتين وهما الاعضاء الجنسية الخارجية للمرأة .</a:t>
            </a:r>
            <a:endParaRPr lang="en-US" altLang="he-IL" smtClean="0">
              <a:solidFill>
                <a:schemeClr val="hlink"/>
              </a:solidFill>
            </a:endParaRPr>
          </a:p>
        </p:txBody>
      </p:sp>
    </p:spTree>
    <p:extLst>
      <p:ext uri="{BB962C8B-B14F-4D97-AF65-F5344CB8AC3E}">
        <p14:creationId xmlns:p14="http://schemas.microsoft.com/office/powerpoint/2010/main" val="3801103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ar-AE" altLang="he-IL" dirty="0" smtClean="0"/>
              <a:t>صورة جهاز التكاثر الذكري</a:t>
            </a:r>
            <a:endParaRPr lang="en-US" altLang="he-IL" dirty="0" smtClean="0"/>
          </a:p>
        </p:txBody>
      </p:sp>
      <p:pic>
        <p:nvPicPr>
          <p:cNvPr id="14339" name="Picture 5" descr="Structure_and_function_of_the_Male_Reproductive_System"/>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8888" y="1773238"/>
            <a:ext cx="6638925"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19395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0.xml><?xml version="1.0" encoding="utf-8"?>
<a:theme xmlns:a="http://schemas.openxmlformats.org/drawingml/2006/main" name="1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1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2.xml><?xml version="1.0" encoding="utf-8"?>
<a:theme xmlns:a="http://schemas.openxmlformats.org/drawingml/2006/main" name="1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14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4.xml><?xml version="1.0" encoding="utf-8"?>
<a:theme xmlns:a="http://schemas.openxmlformats.org/drawingml/2006/main" name="15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5.xml><?xml version="1.0" encoding="utf-8"?>
<a:theme xmlns:a="http://schemas.openxmlformats.org/drawingml/2006/main" name="16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6.xml><?xml version="1.0" encoding="utf-8"?>
<a:theme xmlns:a="http://schemas.openxmlformats.org/drawingml/2006/main" name="17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7.xml><?xml version="1.0" encoding="utf-8"?>
<a:theme xmlns:a="http://schemas.openxmlformats.org/drawingml/2006/main" name="18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8.xml><?xml version="1.0" encoding="utf-8"?>
<a:theme xmlns:a="http://schemas.openxmlformats.org/drawingml/2006/main" name="1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9.xml><?xml version="1.0" encoding="utf-8"?>
<a:theme xmlns:a="http://schemas.openxmlformats.org/drawingml/2006/main" name="2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0.xml><?xml version="1.0" encoding="utf-8"?>
<a:theme xmlns:a="http://schemas.openxmlformats.org/drawingml/2006/main" name="2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1.xml><?xml version="1.0" encoding="utf-8"?>
<a:theme xmlns:a="http://schemas.openxmlformats.org/drawingml/2006/main" name="2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4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6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7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8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10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1033</Words>
  <Application>Microsoft Office PowerPoint</Application>
  <PresentationFormat>‫הצגה על המסך (4:3)</PresentationFormat>
  <Paragraphs>139</Paragraphs>
  <Slides>22</Slides>
  <Notes>0</Notes>
  <HiddenSlides>0</HiddenSlides>
  <MMClips>0</MMClips>
  <ScaleCrop>false</ScaleCrop>
  <HeadingPairs>
    <vt:vector size="4" baseType="variant">
      <vt:variant>
        <vt:lpstr>ערכת נושא</vt:lpstr>
      </vt:variant>
      <vt:variant>
        <vt:i4>21</vt:i4>
      </vt:variant>
      <vt:variant>
        <vt:lpstr>כותרות שקופיות</vt:lpstr>
      </vt:variant>
      <vt:variant>
        <vt:i4>22</vt:i4>
      </vt:variant>
    </vt:vector>
  </HeadingPairs>
  <TitlesOfParts>
    <vt:vector size="43" baseType="lpstr">
      <vt:lpstr>Concourse</vt:lpstr>
      <vt:lpstr>1_Concourse</vt:lpstr>
      <vt:lpstr>3_Concourse</vt:lpstr>
      <vt:lpstr>4_Concourse</vt:lpstr>
      <vt:lpstr>6_Concourse</vt:lpstr>
      <vt:lpstr>7_Concourse</vt:lpstr>
      <vt:lpstr>8_Concourse</vt:lpstr>
      <vt:lpstr>9_Concourse</vt:lpstr>
      <vt:lpstr>10_Concourse</vt:lpstr>
      <vt:lpstr>11_Concourse</vt:lpstr>
      <vt:lpstr>12_Concourse</vt:lpstr>
      <vt:lpstr>13_Concourse</vt:lpstr>
      <vt:lpstr>14_Concourse</vt:lpstr>
      <vt:lpstr>15_Concourse</vt:lpstr>
      <vt:lpstr>16_Concourse</vt:lpstr>
      <vt:lpstr>17_Concourse</vt:lpstr>
      <vt:lpstr>18_Concourse</vt:lpstr>
      <vt:lpstr>19_Concourse</vt:lpstr>
      <vt:lpstr>21_Concourse</vt:lpstr>
      <vt:lpstr>22_Concourse</vt:lpstr>
      <vt:lpstr>23_Concourse</vt:lpstr>
      <vt:lpstr>מצגת של PowerPoint</vt:lpstr>
      <vt:lpstr>מצגת של PowerPoint</vt:lpstr>
      <vt:lpstr>מצגת של PowerPoint</vt:lpstr>
      <vt:lpstr>מצגת של PowerPoint</vt:lpstr>
      <vt:lpstr>صورة لجهاز التكاثر الانثوي</vt:lpstr>
      <vt:lpstr>اعضاء التكاثر عند المرأة</vt:lpstr>
      <vt:lpstr>מצגת של PowerPoint</vt:lpstr>
      <vt:lpstr>מצגת של PowerPoint</vt:lpstr>
      <vt:lpstr>صورة جهاز التكاثر الذكري</vt:lpstr>
      <vt:lpstr>لجهاز التكاثر الذكري</vt:lpstr>
      <vt:lpstr>מצגת של PowerPoint</vt:lpstr>
      <vt:lpstr>صورة تبين الاختلاف بين جهاز التكاثر الذكري والانثوي</vt:lpstr>
      <vt:lpstr>فيلم حول عملية الاخصاب</vt:lpstr>
      <vt:lpstr>البلوغ عند الانسان</vt:lpstr>
      <vt:lpstr>מצגת של PowerPoint</vt:lpstr>
      <vt:lpstr>دورة الاباضة والحيض</vt:lpstr>
      <vt:lpstr>מצגת של PowerPoint</vt:lpstr>
      <vt:lpstr>تطور الخلايا المنوية</vt:lpstr>
      <vt:lpstr>   فترة الخصوبة   </vt:lpstr>
      <vt:lpstr>الاخصاب عند الانسان</vt:lpstr>
      <vt:lpstr>מצגת של PowerPoint</vt:lpstr>
      <vt:lpstr>كيف تتمكن الحيوانات المنوية من الوصول الى البويضة لاخصابها مع انها تجتاز مسافة شاقة وكبيرة جدا بالنسبة لطولها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الإخصاب: هو عملية اندماج نواة الحيوان المنوي مع نواة البويضة ومنها تبدأعملية تطور الكائن الحي.</dc:title>
  <dc:creator>Hassan</dc:creator>
  <cp:lastModifiedBy>weizmann</cp:lastModifiedBy>
  <cp:revision>6</cp:revision>
  <dcterms:created xsi:type="dcterms:W3CDTF">2017-04-03T12:39:47Z</dcterms:created>
  <dcterms:modified xsi:type="dcterms:W3CDTF">2017-08-14T14:43:28Z</dcterms:modified>
</cp:coreProperties>
</file>