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9"/>
  </p:notesMasterIdLst>
  <p:sldIdLst>
    <p:sldId id="256" r:id="rId2"/>
    <p:sldId id="257" r:id="rId3"/>
    <p:sldId id="258" r:id="rId4"/>
    <p:sldId id="259" r:id="rId5"/>
    <p:sldId id="262" r:id="rId6"/>
    <p:sldId id="265" r:id="rId7"/>
    <p:sldId id="268" r:id="rId8"/>
    <p:sldId id="271" r:id="rId9"/>
    <p:sldId id="269" r:id="rId10"/>
    <p:sldId id="275" r:id="rId11"/>
    <p:sldId id="274" r:id="rId12"/>
    <p:sldId id="276" r:id="rId13"/>
    <p:sldId id="277" r:id="rId14"/>
    <p:sldId id="278" r:id="rId15"/>
    <p:sldId id="281" r:id="rId16"/>
    <p:sldId id="280" r:id="rId17"/>
    <p:sldId id="282" r:id="rId18"/>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09" d="100"/>
          <a:sy n="109" d="100"/>
        </p:scale>
        <p:origin x="-16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8FB78CB-3523-45DD-8917-CF6A6AFECB9E}" type="datetimeFigureOut">
              <a:rPr lang="he-IL" smtClean="0"/>
              <a:pPr/>
              <a:t>כ"ח/אלול/תשע"ד</a:t>
            </a:fld>
            <a:endParaRPr lang="he-IL"/>
          </a:p>
        </p:txBody>
      </p:sp>
      <p:sp>
        <p:nvSpPr>
          <p:cNvPr id="4" name="מציין מיקום של תמונת שקופית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6" name="מציין מיקום של כותרת תחתונה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CC5711B-D5F2-44C3-A961-1C662527B9D4}" type="slidenum">
              <a:rPr lang="he-IL" smtClean="0"/>
              <a:pPr/>
              <a:t>‹#›</a:t>
            </a:fld>
            <a:endParaRPr lang="he-IL"/>
          </a:p>
        </p:txBody>
      </p:sp>
    </p:spTree>
    <p:extLst>
      <p:ext uri="{BB962C8B-B14F-4D97-AF65-F5344CB8AC3E}">
        <p14:creationId xmlns:p14="http://schemas.microsoft.com/office/powerpoint/2010/main" xmlns="" val="228509732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bwMode="auto">
          <a:noFill/>
          <a:ln>
            <a:solidFill>
              <a:srgbClr val="000000"/>
            </a:solidFill>
            <a:miter lim="800000"/>
            <a:headEnd/>
            <a:tailEnd/>
          </a:ln>
        </p:spPr>
      </p:sp>
      <p:sp>
        <p:nvSpPr>
          <p:cNvPr id="131075" name="Notes Placeholder 2"/>
          <p:cNvSpPr>
            <a:spLocks noGrp="1"/>
          </p:cNvSpPr>
          <p:nvPr>
            <p:ph type="body" idx="1"/>
          </p:nvPr>
        </p:nvSpPr>
        <p:spPr bwMode="auto">
          <a:noFill/>
        </p:spPr>
        <p:txBody>
          <a:bodyPr/>
          <a:lstStyle/>
          <a:p>
            <a:pPr eaLnBrk="1" hangingPunct="1">
              <a:spcBef>
                <a:spcPct val="0"/>
              </a:spcBef>
            </a:pPr>
            <a:endParaRPr lang="he-IL" altLang="he-IL" smtClean="0"/>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F093EEF-FE82-41BC-817B-E59EB00D9B92}" type="slidenum">
              <a:rPr lang="he-IL" smtClean="0"/>
              <a:pPr fontAlgn="base">
                <a:spcBef>
                  <a:spcPct val="0"/>
                </a:spcBef>
                <a:spcAft>
                  <a:spcPct val="0"/>
                </a:spcAft>
                <a:defRPr/>
              </a:pPr>
              <a:t>2</a:t>
            </a:fld>
            <a:endParaRPr lang="he-IL" dirty="0" smtClean="0"/>
          </a:p>
        </p:txBody>
      </p:sp>
    </p:spTree>
    <p:extLst>
      <p:ext uri="{BB962C8B-B14F-4D97-AF65-F5344CB8AC3E}">
        <p14:creationId xmlns:p14="http://schemas.microsoft.com/office/powerpoint/2010/main" xmlns="" val="3454804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normAutofit/>
          </a:bodyPr>
          <a:lstStyle/>
          <a:p>
            <a:endParaRPr lang="he-IL" dirty="0"/>
          </a:p>
        </p:txBody>
      </p:sp>
      <p:sp>
        <p:nvSpPr>
          <p:cNvPr id="4" name="מציין מיקום של מספר שקופית 3"/>
          <p:cNvSpPr>
            <a:spLocks noGrp="1"/>
          </p:cNvSpPr>
          <p:nvPr>
            <p:ph type="sldNum" sz="quarter" idx="10"/>
          </p:nvPr>
        </p:nvSpPr>
        <p:spPr/>
        <p:txBody>
          <a:bodyPr/>
          <a:lstStyle/>
          <a:p>
            <a:fld id="{BCC5711B-D5F2-44C3-A961-1C662527B9D4}" type="slidenum">
              <a:rPr lang="he-IL" smtClean="0"/>
              <a:pPr/>
              <a:t>8</a:t>
            </a:fld>
            <a:endParaRPr lang="he-IL"/>
          </a:p>
        </p:txBody>
      </p:sp>
    </p:spTree>
    <p:extLst>
      <p:ext uri="{BB962C8B-B14F-4D97-AF65-F5344CB8AC3E}">
        <p14:creationId xmlns:p14="http://schemas.microsoft.com/office/powerpoint/2010/main" xmlns="" val="2056711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normAutofit/>
          </a:bodyPr>
          <a:lstStyle/>
          <a:p>
            <a:endParaRPr lang="he-IL" dirty="0"/>
          </a:p>
        </p:txBody>
      </p:sp>
      <p:sp>
        <p:nvSpPr>
          <p:cNvPr id="4" name="מציין מיקום של מספר שקופית 3"/>
          <p:cNvSpPr>
            <a:spLocks noGrp="1"/>
          </p:cNvSpPr>
          <p:nvPr>
            <p:ph type="sldNum" sz="quarter" idx="10"/>
          </p:nvPr>
        </p:nvSpPr>
        <p:spPr/>
        <p:txBody>
          <a:bodyPr/>
          <a:lstStyle/>
          <a:p>
            <a:fld id="{BCC5711B-D5F2-44C3-A961-1C662527B9D4}" type="slidenum">
              <a:rPr lang="he-IL" smtClean="0"/>
              <a:pPr/>
              <a:t>13</a:t>
            </a:fld>
            <a:endParaRPr lang="he-IL"/>
          </a:p>
        </p:txBody>
      </p:sp>
    </p:spTree>
    <p:extLst>
      <p:ext uri="{BB962C8B-B14F-4D97-AF65-F5344CB8AC3E}">
        <p14:creationId xmlns:p14="http://schemas.microsoft.com/office/powerpoint/2010/main" xmlns="" val="412679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normAutofit/>
          </a:bodyPr>
          <a:lstStyle/>
          <a:p>
            <a:endParaRPr lang="he-IL" dirty="0"/>
          </a:p>
        </p:txBody>
      </p:sp>
      <p:sp>
        <p:nvSpPr>
          <p:cNvPr id="4" name="מציין מיקום של מספר שקופית 3"/>
          <p:cNvSpPr>
            <a:spLocks noGrp="1"/>
          </p:cNvSpPr>
          <p:nvPr>
            <p:ph type="sldNum" sz="quarter" idx="10"/>
          </p:nvPr>
        </p:nvSpPr>
        <p:spPr/>
        <p:txBody>
          <a:bodyPr/>
          <a:lstStyle/>
          <a:p>
            <a:fld id="{BCC5711B-D5F2-44C3-A961-1C662527B9D4}" type="slidenum">
              <a:rPr lang="he-IL" smtClean="0"/>
              <a:pPr/>
              <a:t>15</a:t>
            </a:fld>
            <a:endParaRPr lang="he-IL"/>
          </a:p>
        </p:txBody>
      </p:sp>
    </p:spTree>
    <p:extLst>
      <p:ext uri="{BB962C8B-B14F-4D97-AF65-F5344CB8AC3E}">
        <p14:creationId xmlns:p14="http://schemas.microsoft.com/office/powerpoint/2010/main" xmlns="" val="41709961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03F36A47-D940-4245-814B-A8C6C0FE06A0}" type="datetimeFigureOut">
              <a:rPr lang="he-IL" smtClean="0"/>
              <a:pPr/>
              <a:t>כ"ח/אלול/תשע"ד</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255D733B-5D4C-4577-B073-484A3AB70ED7}" type="slidenum">
              <a:rPr lang="he-IL" smtClean="0"/>
              <a:pPr/>
              <a:t>‹#›</a:t>
            </a:fld>
            <a:endParaRPr lang="he-I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03F36A47-D940-4245-814B-A8C6C0FE06A0}" type="datetimeFigureOut">
              <a:rPr lang="he-IL" smtClean="0"/>
              <a:pPr/>
              <a:t>כ"ח/אלול/תשע"ד</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255D733B-5D4C-4577-B073-484A3AB70ED7}" type="slidenum">
              <a:rPr lang="he-IL" smtClean="0"/>
              <a:pPr/>
              <a:t>‹#›</a:t>
            </a:fld>
            <a:endParaRPr lang="he-I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03F36A47-D940-4245-814B-A8C6C0FE06A0}" type="datetimeFigureOut">
              <a:rPr lang="he-IL" smtClean="0"/>
              <a:pPr/>
              <a:t>כ"ח/אלול/תשע"ד</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255D733B-5D4C-4577-B073-484A3AB70ED7}" type="slidenum">
              <a:rPr lang="he-IL" smtClean="0"/>
              <a:pPr/>
              <a:t>‹#›</a:t>
            </a:fld>
            <a:endParaRPr lang="he-I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03F36A47-D940-4245-814B-A8C6C0FE06A0}" type="datetimeFigureOut">
              <a:rPr lang="he-IL" smtClean="0"/>
              <a:pPr/>
              <a:t>כ"ח/אלול/תשע"ד</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255D733B-5D4C-4577-B073-484A3AB70ED7}" type="slidenum">
              <a:rPr lang="he-IL" smtClean="0"/>
              <a:pPr/>
              <a:t>‹#›</a:t>
            </a:fld>
            <a:endParaRPr lang="he-I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03F36A47-D940-4245-814B-A8C6C0FE06A0}" type="datetimeFigureOut">
              <a:rPr lang="he-IL" smtClean="0"/>
              <a:pPr/>
              <a:t>כ"ח/אלול/תשע"ד</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255D733B-5D4C-4577-B073-484A3AB70ED7}" type="slidenum">
              <a:rPr lang="he-IL" smtClean="0"/>
              <a:pPr/>
              <a:t>‹#›</a:t>
            </a:fld>
            <a:endParaRPr lang="he-I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03F36A47-D940-4245-814B-A8C6C0FE06A0}" type="datetimeFigureOut">
              <a:rPr lang="he-IL" smtClean="0"/>
              <a:pPr/>
              <a:t>כ"ח/אלול/תשע"ד</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255D733B-5D4C-4577-B073-484A3AB70ED7}" type="slidenum">
              <a:rPr lang="he-IL" smtClean="0"/>
              <a:pPr/>
              <a:t>‹#›</a:t>
            </a:fld>
            <a:endParaRPr lang="he-I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03F36A47-D940-4245-814B-A8C6C0FE06A0}" type="datetimeFigureOut">
              <a:rPr lang="he-IL" smtClean="0"/>
              <a:pPr/>
              <a:t>כ"ח/אלול/תשע"ד</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255D733B-5D4C-4577-B073-484A3AB70ED7}" type="slidenum">
              <a:rPr lang="he-IL" smtClean="0"/>
              <a:pPr/>
              <a:t>‹#›</a:t>
            </a:fld>
            <a:endParaRPr lang="he-I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03F36A47-D940-4245-814B-A8C6C0FE06A0}" type="datetimeFigureOut">
              <a:rPr lang="he-IL" smtClean="0"/>
              <a:pPr/>
              <a:t>כ"ח/אלול/תשע"ד</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255D733B-5D4C-4577-B073-484A3AB70ED7}" type="slidenum">
              <a:rPr lang="he-IL" smtClean="0"/>
              <a:pPr/>
              <a:t>‹#›</a:t>
            </a:fld>
            <a:endParaRPr lang="he-I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03F36A47-D940-4245-814B-A8C6C0FE06A0}" type="datetimeFigureOut">
              <a:rPr lang="he-IL" smtClean="0"/>
              <a:pPr/>
              <a:t>כ"ח/אלול/תשע"ד</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255D733B-5D4C-4577-B073-484A3AB70ED7}" type="slidenum">
              <a:rPr lang="he-IL" smtClean="0"/>
              <a:pPr/>
              <a:t>‹#›</a:t>
            </a:fld>
            <a:endParaRPr lang="he-I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03F36A47-D940-4245-814B-A8C6C0FE06A0}" type="datetimeFigureOut">
              <a:rPr lang="he-IL" smtClean="0"/>
              <a:pPr/>
              <a:t>כ"ח/אלול/תשע"ד</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255D733B-5D4C-4577-B073-484A3AB70ED7}" type="slidenum">
              <a:rPr lang="he-IL" smtClean="0"/>
              <a:pPr/>
              <a:t>‹#›</a:t>
            </a:fld>
            <a:endParaRPr lang="he-I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03F36A47-D940-4245-814B-A8C6C0FE06A0}" type="datetimeFigureOut">
              <a:rPr lang="he-IL" smtClean="0"/>
              <a:pPr/>
              <a:t>כ"ח/אלול/תשע"ד</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255D733B-5D4C-4577-B073-484A3AB70ED7}" type="slidenum">
              <a:rPr lang="he-IL" smtClean="0"/>
              <a:pPr/>
              <a:t>‹#›</a:t>
            </a:fld>
            <a:endParaRPr lang="he-I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3F36A47-D940-4245-814B-A8C6C0FE06A0}" type="datetimeFigureOut">
              <a:rPr lang="he-IL" smtClean="0"/>
              <a:pPr/>
              <a:t>כ"ח/אלול/תשע"ד</a:t>
            </a:fld>
            <a:endParaRPr lang="he-IL"/>
          </a:p>
        </p:txBody>
      </p:sp>
      <p:sp>
        <p:nvSpPr>
          <p:cNvPr id="5" name="מציין מיקום של כותרת תחתונה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55D733B-5D4C-4577-B073-484A3AB70ED7}" type="slidenum">
              <a:rPr lang="he-IL" smtClean="0"/>
              <a:pPr/>
              <a:t>‹#›</a:t>
            </a:fld>
            <a:endParaRPr lang="he-I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www.mako.co.il/news-israel/health/Article-d9a761bcbdc4841004.htm?sCh=3d385dd2dd5d4110&amp;pId=1434139730"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upload.wikimedia.org/wikipedia/commons/4/4e/Windpocken.jpg" TargetMode="Externa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hyperlink" Target="http://phil.cdc.gov/phil/details.asp?pid=130" TargetMode="External"/><Relationship Id="rId4" Type="http://schemas.openxmlformats.org/officeDocument/2006/relationships/hyperlink" Target="ttp://commons.wikimedia.org/wiki/File:Windpocken.jp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hyperlink" Target="http://www.google.co.il/url?sa=i&amp;rct=j&amp;q=&amp;esrc=s&amp;frm=1&amp;source=images&amp;cd=&amp;cad=rja&amp;uact=8&amp;docid=ZDclBGYCGNg-6M&amp;tbnid=4u6J2xHoNRpOxM:&amp;ved=0CAUQjRw&amp;url=http://www.medindia.net/healthnews/ebola-virus-disease-news.asp&amp;ei=USz1U8u3KKia1AW524CIBQ&amp;bvm=bv.73231344,d.d2k&amp;psig=AFQjCNH-ZSUFx_a1Hz3IT_uVztgczgGRJA&amp;ust=1408662792447050"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p:txBody>
          <a:bodyPr/>
          <a:lstStyle/>
          <a:p>
            <a:r>
              <a:rPr lang="he-IL" dirty="0" err="1" smtClean="0"/>
              <a:t>אבולה</a:t>
            </a:r>
            <a:r>
              <a:rPr lang="he-IL" dirty="0" smtClean="0"/>
              <a:t> </a:t>
            </a:r>
            <a:r>
              <a:rPr lang="he-IL" dirty="0" err="1" smtClean="0"/>
              <a:t>– "</a:t>
            </a:r>
            <a:r>
              <a:rPr lang="he-IL" dirty="0" smtClean="0"/>
              <a:t>הקדחת המדממת"</a:t>
            </a:r>
            <a:endParaRPr lang="he-IL" dirty="0"/>
          </a:p>
        </p:txBody>
      </p:sp>
      <p:sp>
        <p:nvSpPr>
          <p:cNvPr id="3" name="כותרת משנה 2"/>
          <p:cNvSpPr>
            <a:spLocks noGrp="1"/>
          </p:cNvSpPr>
          <p:nvPr>
            <p:ph type="subTitle" idx="1"/>
          </p:nvPr>
        </p:nvSpPr>
        <p:spPr/>
        <p:txBody>
          <a:bodyPr>
            <a:normAutofit/>
          </a:bodyPr>
          <a:lstStyle/>
          <a:p>
            <a:r>
              <a:rPr lang="he-IL" sz="1800" dirty="0" smtClean="0"/>
              <a:t>נערך על ידי ד"ר קרין הלוי-</a:t>
            </a:r>
            <a:r>
              <a:rPr lang="he-IL" sz="1800" dirty="0" err="1" smtClean="0"/>
              <a:t>טוביאס</a:t>
            </a:r>
            <a:r>
              <a:rPr lang="he-IL" sz="1800" dirty="0" smtClean="0"/>
              <a:t> (ספטמבר 2014) </a:t>
            </a:r>
            <a:endParaRPr lang="he-IL"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571472" y="-285752"/>
            <a:ext cx="8286776" cy="3143248"/>
          </a:xfrm>
        </p:spPr>
        <p:txBody>
          <a:bodyPr>
            <a:noAutofit/>
          </a:bodyPr>
          <a:lstStyle/>
          <a:p>
            <a:pPr algn="r"/>
            <a:r>
              <a:rPr lang="he-IL" sz="2000" dirty="0" smtClean="0">
                <a:cs typeface="+mn-cs"/>
              </a:rPr>
              <a:t>ההתפרצות החדשה החלה בגינאה שבמערב אפריקה בפברואר 2014. </a:t>
            </a:r>
            <a:br>
              <a:rPr lang="he-IL" sz="2000" dirty="0" smtClean="0">
                <a:cs typeface="+mn-cs"/>
              </a:rPr>
            </a:br>
            <a:r>
              <a:rPr lang="he-IL" sz="2000" dirty="0" smtClean="0">
                <a:cs typeface="+mn-cs"/>
              </a:rPr>
              <a:t/>
            </a:r>
            <a:br>
              <a:rPr lang="he-IL" sz="2000" dirty="0" smtClean="0">
                <a:cs typeface="+mn-cs"/>
              </a:rPr>
            </a:br>
            <a:r>
              <a:rPr lang="he-IL" sz="2000" dirty="0" smtClean="0">
                <a:cs typeface="+mn-cs"/>
              </a:rPr>
              <a:t>המגפה התפשטה בהדרגה למדינות השכנות סיירה לאון וליבריה.</a:t>
            </a:r>
            <a:br>
              <a:rPr lang="he-IL" sz="2000" dirty="0" smtClean="0">
                <a:cs typeface="+mn-cs"/>
              </a:rPr>
            </a:br>
            <a:r>
              <a:rPr lang="he-IL" sz="2000" dirty="0" smtClean="0">
                <a:cs typeface="+mn-cs"/>
              </a:rPr>
              <a:t/>
            </a:r>
            <a:br>
              <a:rPr lang="he-IL" sz="2000" dirty="0" smtClean="0">
                <a:cs typeface="+mn-cs"/>
              </a:rPr>
            </a:br>
            <a:r>
              <a:rPr lang="he-IL" sz="2000" dirty="0" smtClean="0">
                <a:cs typeface="+mn-cs"/>
              </a:rPr>
              <a:t>לאחר שלושה חדשים החלה האצה משמעותית בקצב דיווח הנדבקים ומקרי המוות, וההתפרצות הפכה להתפרצות הנרחבת ביותר של </a:t>
            </a:r>
            <a:r>
              <a:rPr lang="he-IL" sz="2000" dirty="0" err="1" smtClean="0">
                <a:cs typeface="+mn-cs"/>
              </a:rPr>
              <a:t>האבולה</a:t>
            </a:r>
            <a:r>
              <a:rPr lang="he-IL" sz="2000" dirty="0" smtClean="0">
                <a:cs typeface="+mn-cs"/>
              </a:rPr>
              <a:t> אי פעם. </a:t>
            </a:r>
            <a:endParaRPr lang="he-IL" sz="2000" dirty="0">
              <a:cs typeface="+mn-cs"/>
            </a:endParaRPr>
          </a:p>
        </p:txBody>
      </p:sp>
      <p:pic>
        <p:nvPicPr>
          <p:cNvPr id="34818" name="Picture 2" descr="http://upload.wikimedia.org/wikipedia/commons/thumb/b/b5/Ebola_Map_from_Guinea%2C_Liberia_and_Sierra_Leone_in_summer_2014_%28animated%29.gif/350px-Ebola_Map_from_Guinea%2C_Liberia_and_Sierra_Leone_in_summer_2014_%28animated%29.gif"/>
          <p:cNvPicPr>
            <a:picLocks noChangeAspect="1" noChangeArrowheads="1" noCrop="1"/>
          </p:cNvPicPr>
          <p:nvPr/>
        </p:nvPicPr>
        <p:blipFill>
          <a:blip r:embed="rId2" cstate="print"/>
          <a:srcRect/>
          <a:stretch>
            <a:fillRect/>
          </a:stretch>
        </p:blipFill>
        <p:spPr bwMode="auto">
          <a:xfrm>
            <a:off x="214281" y="2500306"/>
            <a:ext cx="3515813" cy="4138615"/>
          </a:xfrm>
          <a:prstGeom prst="rect">
            <a:avLst/>
          </a:prstGeom>
          <a:noFill/>
          <a:ln>
            <a:solidFill>
              <a:schemeClr val="tx1">
                <a:lumMod val="75000"/>
                <a:lumOff val="25000"/>
              </a:schemeClr>
            </a:solidFill>
          </a:ln>
        </p:spPr>
      </p:pic>
      <p:pic>
        <p:nvPicPr>
          <p:cNvPr id="2050" name="Picture 2"/>
          <p:cNvPicPr>
            <a:picLocks noChangeAspect="1" noChangeArrowheads="1"/>
          </p:cNvPicPr>
          <p:nvPr/>
        </p:nvPicPr>
        <p:blipFill>
          <a:blip r:embed="rId3" cstate="print"/>
          <a:srcRect/>
          <a:stretch>
            <a:fillRect/>
          </a:stretch>
        </p:blipFill>
        <p:spPr bwMode="auto">
          <a:xfrm>
            <a:off x="4714876" y="3644927"/>
            <a:ext cx="4052901" cy="2998783"/>
          </a:xfrm>
          <a:prstGeom prst="rect">
            <a:avLst/>
          </a:prstGeom>
          <a:noFill/>
          <a:ln w="9525">
            <a:solidFill>
              <a:schemeClr val="tx1">
                <a:lumMod val="50000"/>
                <a:lumOff val="50000"/>
              </a:schemeClr>
            </a:solid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214282" y="-285776"/>
            <a:ext cx="8572560" cy="3643338"/>
          </a:xfrm>
        </p:spPr>
        <p:txBody>
          <a:bodyPr>
            <a:noAutofit/>
          </a:bodyPr>
          <a:lstStyle/>
          <a:p>
            <a:pPr algn="r"/>
            <a:r>
              <a:rPr lang="he-IL" sz="2000" dirty="0" smtClean="0">
                <a:cs typeface="+mn-cs"/>
              </a:rPr>
              <a:t>ב - 8 באוגוסט 2014 הכריז ארגון הבריאות העולמי על מצב חירום בינלאומי במטרה למנוע את התפשטות הנגיף ‏וארגונים בינלאומיים שונים החלו בפעולות בניסיון להשיג שליטה על התפשטות המחלה.</a:t>
            </a:r>
            <a:br>
              <a:rPr lang="he-IL" sz="2000" dirty="0" smtClean="0">
                <a:cs typeface="+mn-cs"/>
              </a:rPr>
            </a:br>
            <a:r>
              <a:rPr lang="he-IL" sz="2000" dirty="0" smtClean="0">
                <a:cs typeface="+mn-cs"/>
              </a:rPr>
              <a:t/>
            </a:r>
            <a:br>
              <a:rPr lang="he-IL" sz="2000" dirty="0" smtClean="0">
                <a:cs typeface="+mn-cs"/>
              </a:rPr>
            </a:br>
            <a:r>
              <a:rPr lang="he-IL" sz="2000" dirty="0" smtClean="0">
                <a:cs typeface="+mn-cs"/>
              </a:rPr>
              <a:t>דבר נוסף שמייחד את ההתפרצות הנוכחית הוא ההיקף יוצא הדופן שלה והתפשטותה גם מעבר לגבולות אפריקה. שוב ושוב מתקבלים דיווחים על אנשים מארצות אחרות, ששהו באזורים הנגועים, חזרו לארצם ורק אז התגלו אצלם תסמינים של המחלה.</a:t>
            </a:r>
            <a:endParaRPr lang="he-IL" sz="2000" dirty="0">
              <a:cs typeface="+mn-cs"/>
            </a:endParaRPr>
          </a:p>
        </p:txBody>
      </p:sp>
      <p:pic>
        <p:nvPicPr>
          <p:cNvPr id="5" name="תמונה 4" descr="Health workers wheel one of two Spaniards evacuated from Liberia at a hospital in Madrid"/>
          <p:cNvPicPr/>
          <p:nvPr/>
        </p:nvPicPr>
        <p:blipFill>
          <a:blip r:embed="rId2" cstate="print"/>
          <a:srcRect/>
          <a:stretch>
            <a:fillRect/>
          </a:stretch>
        </p:blipFill>
        <p:spPr bwMode="auto">
          <a:xfrm>
            <a:off x="214282" y="3429000"/>
            <a:ext cx="4714908" cy="3214686"/>
          </a:xfrm>
          <a:prstGeom prst="rect">
            <a:avLst/>
          </a:prstGeom>
          <a:noFill/>
          <a:ln w="9525">
            <a:solidFill>
              <a:srgbClr val="FFFF00"/>
            </a:solidFill>
            <a:miter lim="800000"/>
            <a:headEnd/>
            <a:tailEnd/>
          </a:ln>
        </p:spPr>
      </p:pic>
      <p:sp>
        <p:nvSpPr>
          <p:cNvPr id="6" name="TextBox 5"/>
          <p:cNvSpPr txBox="1"/>
          <p:nvPr/>
        </p:nvSpPr>
        <p:spPr>
          <a:xfrm>
            <a:off x="4643438" y="5729133"/>
            <a:ext cx="3786214" cy="1200329"/>
          </a:xfrm>
          <a:prstGeom prst="rect">
            <a:avLst/>
          </a:prstGeom>
          <a:noFill/>
        </p:spPr>
        <p:txBody>
          <a:bodyPr wrap="square" rtlCol="1">
            <a:spAutoFit/>
          </a:bodyPr>
          <a:lstStyle/>
          <a:p>
            <a:r>
              <a:rPr lang="he-IL" dirty="0" smtClean="0"/>
              <a:t>רופאים בספרד מבהילים אדם שנדבק במחלה לבית החולים כשהוא מבודד. צילום: רויטרס</a:t>
            </a:r>
            <a:endParaRPr lang="en-US" dirty="0" smtClean="0"/>
          </a:p>
          <a:p>
            <a:endParaRPr lang="he-IL"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571472" y="-500090"/>
            <a:ext cx="8286776" cy="3143248"/>
          </a:xfrm>
        </p:spPr>
        <p:txBody>
          <a:bodyPr>
            <a:noAutofit/>
          </a:bodyPr>
          <a:lstStyle/>
          <a:p>
            <a:pPr algn="r">
              <a:lnSpc>
                <a:spcPct val="150000"/>
              </a:lnSpc>
            </a:pPr>
            <a:r>
              <a:rPr lang="he-IL" sz="2000" dirty="0" smtClean="0">
                <a:cs typeface="+mn-cs"/>
              </a:rPr>
              <a:t>ב 7 לאוגוסט 2014 משרד הבריאות בארץ הוציא הנחיות לכל רשויות הבריאות איך לנהוג במקרה של אדם שהגיע לארץ עם חשד להידבקות </a:t>
            </a:r>
            <a:r>
              <a:rPr lang="he-IL" sz="2000" dirty="0" err="1" smtClean="0">
                <a:cs typeface="+mn-cs"/>
              </a:rPr>
              <a:t>באבולה</a:t>
            </a:r>
            <a:r>
              <a:rPr lang="he-IL" sz="2000" dirty="0" smtClean="0">
                <a:cs typeface="+mn-cs"/>
              </a:rPr>
              <a:t>.</a:t>
            </a:r>
            <a:endParaRPr lang="he-IL" sz="2000" dirty="0">
              <a:cs typeface="+mn-cs"/>
            </a:endParaRPr>
          </a:p>
        </p:txBody>
      </p:sp>
      <p:pic>
        <p:nvPicPr>
          <p:cNvPr id="1026" name="Picture 2"/>
          <p:cNvPicPr>
            <a:picLocks noChangeAspect="1" noChangeArrowheads="1"/>
          </p:cNvPicPr>
          <p:nvPr/>
        </p:nvPicPr>
        <p:blipFill>
          <a:blip r:embed="rId2" cstate="print"/>
          <a:srcRect/>
          <a:stretch>
            <a:fillRect/>
          </a:stretch>
        </p:blipFill>
        <p:spPr bwMode="auto">
          <a:xfrm>
            <a:off x="285720" y="2217571"/>
            <a:ext cx="6572296" cy="447406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תוכן 2"/>
          <p:cNvSpPr>
            <a:spLocks noGrp="1"/>
          </p:cNvSpPr>
          <p:nvPr>
            <p:ph idx="1"/>
          </p:nvPr>
        </p:nvSpPr>
        <p:spPr>
          <a:xfrm>
            <a:off x="-32" y="785794"/>
            <a:ext cx="9072626" cy="1143008"/>
          </a:xfrm>
        </p:spPr>
        <p:txBody>
          <a:bodyPr>
            <a:noAutofit/>
          </a:bodyPr>
          <a:lstStyle/>
          <a:p>
            <a:pPr>
              <a:lnSpc>
                <a:spcPct val="150000"/>
              </a:lnSpc>
              <a:buNone/>
            </a:pPr>
            <a:r>
              <a:rPr lang="he-IL" sz="2000" dirty="0" smtClean="0"/>
              <a:t>	שני אמריקנים שנדבקו בווירוס שוחררו מבית חולים באטלנטה כשהם בריאים ושלמים. בין השאר, כנראה, הודות לתרופה ניסיונית ששמה </a:t>
            </a:r>
            <a:r>
              <a:rPr lang="en-US" sz="2000" dirty="0" err="1" smtClean="0"/>
              <a:t>ZMapp</a:t>
            </a:r>
            <a:r>
              <a:rPr lang="en-US" sz="2000" dirty="0" smtClean="0"/>
              <a:t> </a:t>
            </a:r>
            <a:r>
              <a:rPr lang="he-IL" sz="2000" dirty="0" smtClean="0"/>
              <a:t> אשר כוללת נוגדנים כנגד </a:t>
            </a:r>
            <a:r>
              <a:rPr lang="he-IL" sz="2000" dirty="0" err="1" smtClean="0"/>
              <a:t>האבולה</a:t>
            </a:r>
            <a:r>
              <a:rPr lang="he-IL" sz="2000" dirty="0" smtClean="0"/>
              <a:t>. </a:t>
            </a:r>
            <a:endParaRPr lang="he-IL" sz="2000" dirty="0"/>
          </a:p>
        </p:txBody>
      </p:sp>
      <p:pic>
        <p:nvPicPr>
          <p:cNvPr id="1026" name="Picture 2" descr="נחתה היום בארה&quot;ב. רייטבול (צילום: AP)"/>
          <p:cNvPicPr>
            <a:picLocks noChangeAspect="1" noChangeArrowheads="1"/>
          </p:cNvPicPr>
          <p:nvPr/>
        </p:nvPicPr>
        <p:blipFill>
          <a:blip r:embed="rId3" cstate="print"/>
          <a:srcRect/>
          <a:stretch>
            <a:fillRect/>
          </a:stretch>
        </p:blipFill>
        <p:spPr bwMode="auto">
          <a:xfrm>
            <a:off x="357158" y="2571745"/>
            <a:ext cx="3617326" cy="2716686"/>
          </a:xfrm>
          <a:prstGeom prst="rect">
            <a:avLst/>
          </a:prstGeom>
          <a:noFill/>
          <a:ln>
            <a:solidFill>
              <a:schemeClr val="bg2">
                <a:lumMod val="25000"/>
              </a:schemeClr>
            </a:solidFill>
          </a:ln>
        </p:spPr>
      </p:pic>
      <p:sp>
        <p:nvSpPr>
          <p:cNvPr id="9" name="TextBox 8"/>
          <p:cNvSpPr txBox="1"/>
          <p:nvPr/>
        </p:nvSpPr>
        <p:spPr>
          <a:xfrm>
            <a:off x="594185" y="5506066"/>
            <a:ext cx="3143272" cy="646331"/>
          </a:xfrm>
          <a:prstGeom prst="rect">
            <a:avLst/>
          </a:prstGeom>
          <a:noFill/>
        </p:spPr>
        <p:txBody>
          <a:bodyPr wrap="square" rtlCol="1">
            <a:spAutoFit/>
          </a:bodyPr>
          <a:lstStyle/>
          <a:p>
            <a:pPr algn="ctr"/>
            <a:r>
              <a:rPr lang="he-IL" dirty="0" smtClean="0"/>
              <a:t>ננסי </a:t>
            </a:r>
            <a:r>
              <a:rPr lang="he-IL" dirty="0" err="1" smtClean="0"/>
              <a:t>רייטבול</a:t>
            </a:r>
            <a:r>
              <a:rPr lang="he-IL" dirty="0" smtClean="0"/>
              <a:t> מיסיונרית נוצרייה שטופלה בתרופה והחלימה.</a:t>
            </a:r>
            <a:endParaRPr lang="he-IL" dirty="0"/>
          </a:p>
        </p:txBody>
      </p:sp>
      <p:pic>
        <p:nvPicPr>
          <p:cNvPr id="1028" name="Picture 4" descr="ד&quot;ר ברנטלי ורעייתו אמבר לאחר שחרורו מבית החולים (צילום: EPA)"/>
          <p:cNvPicPr>
            <a:picLocks noChangeAspect="1" noChangeArrowheads="1"/>
          </p:cNvPicPr>
          <p:nvPr/>
        </p:nvPicPr>
        <p:blipFill>
          <a:blip r:embed="rId4" cstate="print"/>
          <a:srcRect/>
          <a:stretch>
            <a:fillRect/>
          </a:stretch>
        </p:blipFill>
        <p:spPr bwMode="auto">
          <a:xfrm>
            <a:off x="4662786" y="2571745"/>
            <a:ext cx="3961832" cy="2716686"/>
          </a:xfrm>
          <a:prstGeom prst="rect">
            <a:avLst/>
          </a:prstGeom>
          <a:noFill/>
          <a:ln>
            <a:solidFill>
              <a:schemeClr val="bg2">
                <a:lumMod val="25000"/>
              </a:schemeClr>
            </a:solidFill>
          </a:ln>
        </p:spPr>
      </p:pic>
      <p:sp>
        <p:nvSpPr>
          <p:cNvPr id="11" name="TextBox 10"/>
          <p:cNvSpPr txBox="1"/>
          <p:nvPr/>
        </p:nvSpPr>
        <p:spPr>
          <a:xfrm>
            <a:off x="4822033" y="5506066"/>
            <a:ext cx="3643338" cy="923330"/>
          </a:xfrm>
          <a:prstGeom prst="rect">
            <a:avLst/>
          </a:prstGeom>
          <a:noFill/>
        </p:spPr>
        <p:txBody>
          <a:bodyPr wrap="square" rtlCol="1">
            <a:spAutoFit/>
          </a:bodyPr>
          <a:lstStyle/>
          <a:p>
            <a:pPr algn="ctr"/>
            <a:r>
              <a:rPr lang="he-IL" dirty="0" smtClean="0"/>
              <a:t>ד"ר קנט </a:t>
            </a:r>
            <a:r>
              <a:rPr lang="he-IL" dirty="0" err="1" smtClean="0"/>
              <a:t>ברנטלי</a:t>
            </a:r>
            <a:r>
              <a:rPr lang="he-IL" dirty="0" smtClean="0"/>
              <a:t> שטופל בתרופה והחלים ורעייתו אמבר לאחר שחרורו מבית החולים.</a:t>
            </a:r>
            <a:endParaRPr lang="he-IL" dirty="0"/>
          </a:p>
        </p:txBody>
      </p:sp>
      <p:sp>
        <p:nvSpPr>
          <p:cNvPr id="13" name="TextBox 12"/>
          <p:cNvSpPr txBox="1"/>
          <p:nvPr/>
        </p:nvSpPr>
        <p:spPr>
          <a:xfrm>
            <a:off x="5000628" y="214290"/>
            <a:ext cx="3714776" cy="461665"/>
          </a:xfrm>
          <a:prstGeom prst="rect">
            <a:avLst/>
          </a:prstGeom>
          <a:noFill/>
        </p:spPr>
        <p:txBody>
          <a:bodyPr wrap="square" rtlCol="1">
            <a:spAutoFit/>
          </a:bodyPr>
          <a:lstStyle/>
          <a:p>
            <a:r>
              <a:rPr lang="he-IL" sz="2400" u="sng" dirty="0" smtClean="0"/>
              <a:t>טיפול ניסיוני</a:t>
            </a:r>
            <a:endParaRPr lang="he-IL" sz="2400" u="sng"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מציין מיקום תוכן 2"/>
          <p:cNvSpPr txBox="1">
            <a:spLocks/>
          </p:cNvSpPr>
          <p:nvPr/>
        </p:nvSpPr>
        <p:spPr>
          <a:xfrm>
            <a:off x="0" y="142852"/>
            <a:ext cx="9144000" cy="3857652"/>
          </a:xfrm>
          <a:prstGeom prst="rect">
            <a:avLst/>
          </a:prstGeom>
        </p:spPr>
        <p:txBody>
          <a:bodyPr vert="horz" lIns="91440" tIns="45720" rIns="91440" bIns="45720" rtlCol="1">
            <a:noAutofit/>
          </a:bodyPr>
          <a:lstStyle/>
          <a:p>
            <a:pPr marL="342900" lvl="0" indent="-342900">
              <a:lnSpc>
                <a:spcPct val="150000"/>
              </a:lnSpc>
              <a:spcBef>
                <a:spcPct val="20000"/>
              </a:spcBef>
              <a:buFont typeface="Wingdings" pitchFamily="2" charset="2"/>
              <a:buChar char="q"/>
            </a:pPr>
            <a:r>
              <a:rPr kumimoji="0" lang="he-IL" sz="2000" b="0" i="0" u="none" strike="noStrike" kern="1200" cap="none" spc="0" normalizeH="0" baseline="0" noProof="0" dirty="0" smtClean="0">
                <a:ln>
                  <a:noFill/>
                </a:ln>
                <a:solidFill>
                  <a:schemeClr val="tx1"/>
                </a:solidFill>
                <a:effectLst/>
                <a:uLnTx/>
                <a:uFillTx/>
                <a:latin typeface="+mn-lt"/>
                <a:ea typeface="+mn-ea"/>
                <a:cs typeface="+mn-cs"/>
              </a:rPr>
              <a:t>התרופה הניסיונית  נמצאה מבטיחה בניסויים על בעלי חיים</a:t>
            </a:r>
            <a:r>
              <a:rPr kumimoji="0" lang="he-IL" sz="2000" b="0" i="0" u="none" strike="noStrike" kern="1200" cap="none" spc="0" normalizeH="0" noProof="0" dirty="0" smtClean="0">
                <a:ln>
                  <a:noFill/>
                </a:ln>
                <a:solidFill>
                  <a:schemeClr val="tx1"/>
                </a:solidFill>
                <a:effectLst/>
                <a:uLnTx/>
                <a:uFillTx/>
                <a:latin typeface="+mn-lt"/>
                <a:ea typeface="+mn-ea"/>
                <a:cs typeface="+mn-cs"/>
              </a:rPr>
              <a:t> אבל </a:t>
            </a:r>
            <a:r>
              <a:rPr kumimoji="0" lang="he-IL" sz="2000" b="0" i="0" u="none" strike="noStrike" kern="1200" cap="none" spc="0" normalizeH="0" baseline="0" noProof="0" dirty="0" smtClean="0">
                <a:ln>
                  <a:noFill/>
                </a:ln>
                <a:solidFill>
                  <a:schemeClr val="tx1"/>
                </a:solidFill>
                <a:effectLst/>
                <a:uLnTx/>
                <a:uFillTx/>
                <a:latin typeface="+mn-lt"/>
                <a:ea typeface="+mn-ea"/>
                <a:cs typeface="+mn-cs"/>
              </a:rPr>
              <a:t>היא טרם נוסתה על בני אדם בניסויים קליניים מבוקרים. למרות הבעיה האתית </a:t>
            </a:r>
            <a:r>
              <a:rPr lang="he-IL" sz="2000" dirty="0" smtClean="0"/>
              <a:t>ארגון הבריאות העולמי אישר להשתמש בתרופה זו שאינה מאושרת ושיעילותה טרם הוכחה.</a:t>
            </a:r>
            <a:endParaRPr kumimoji="0" lang="he-IL" sz="20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lnSpc>
                <a:spcPct val="150000"/>
              </a:lnSpc>
              <a:spcBef>
                <a:spcPct val="20000"/>
              </a:spcBef>
              <a:buFont typeface="Wingdings" pitchFamily="2" charset="2"/>
              <a:buChar char="q"/>
            </a:pPr>
            <a:r>
              <a:rPr kumimoji="0" lang="he-IL" sz="2000" b="0" i="0" u="none" strike="noStrike" kern="1200" cap="none" spc="0" normalizeH="0" baseline="0" noProof="0" dirty="0" smtClean="0">
                <a:ln>
                  <a:noFill/>
                </a:ln>
                <a:solidFill>
                  <a:schemeClr val="tx1"/>
                </a:solidFill>
                <a:effectLst/>
                <a:uLnTx/>
                <a:uFillTx/>
                <a:latin typeface="+mn-lt"/>
                <a:ea typeface="+mn-ea"/>
                <a:cs typeface="+mn-cs"/>
              </a:rPr>
              <a:t>על אף החלמתם של שני </a:t>
            </a:r>
            <a:r>
              <a:rPr lang="he-IL" sz="2000" dirty="0" smtClean="0"/>
              <a:t>החולים, ראש המכון האמריקני הלאומי למחלות זיהומיות, אנתוני </a:t>
            </a:r>
            <a:r>
              <a:rPr lang="he-IL" sz="2000" dirty="0" err="1" smtClean="0"/>
              <a:t>פאוצ'י</a:t>
            </a:r>
            <a:r>
              <a:rPr lang="he-IL" sz="2000" dirty="0" smtClean="0"/>
              <a:t> אמר: </a:t>
            </a:r>
            <a:r>
              <a:rPr kumimoji="0" lang="he-IL" sz="2000" b="0" i="0" u="none" strike="noStrike" kern="1200" cap="none" spc="0" normalizeH="0" baseline="0" noProof="0" dirty="0" smtClean="0">
                <a:ln>
                  <a:noFill/>
                </a:ln>
                <a:solidFill>
                  <a:schemeClr val="tx1"/>
                </a:solidFill>
                <a:effectLst/>
                <a:uLnTx/>
                <a:uFillTx/>
                <a:latin typeface="+mn-lt"/>
                <a:ea typeface="+mn-ea"/>
                <a:cs typeface="+mn-cs"/>
              </a:rPr>
              <a:t>"השאלה היא האם התרופה הביאה להחלמתם - התשובה היא שאנו פשוט לא יודעים,</a:t>
            </a:r>
            <a:r>
              <a:rPr kumimoji="0" lang="he-IL" sz="2000" b="0" i="0" u="none" strike="noStrike" kern="1200" cap="none" spc="0" normalizeH="0" noProof="0" dirty="0" smtClean="0">
                <a:ln>
                  <a:noFill/>
                </a:ln>
                <a:solidFill>
                  <a:schemeClr val="tx1"/>
                </a:solidFill>
                <a:effectLst/>
                <a:uLnTx/>
                <a:uFillTx/>
                <a:latin typeface="+mn-lt"/>
                <a:ea typeface="+mn-ea"/>
                <a:cs typeface="+mn-cs"/>
              </a:rPr>
              <a:t> </a:t>
            </a:r>
            <a:r>
              <a:rPr kumimoji="0" lang="he-IL" sz="2000" b="0" i="0" u="none" strike="noStrike" kern="1200" cap="none" spc="0" normalizeH="0" baseline="0" noProof="0" dirty="0" smtClean="0">
                <a:ln>
                  <a:noFill/>
                </a:ln>
                <a:solidFill>
                  <a:schemeClr val="tx1"/>
                </a:solidFill>
                <a:effectLst/>
                <a:uLnTx/>
                <a:uFillTx/>
                <a:latin typeface="+mn-lt"/>
                <a:ea typeface="+mn-ea"/>
                <a:cs typeface="+mn-cs"/>
              </a:rPr>
              <a:t>אנשים במערב אפריקה שנמצאים במתקנים רפואיים הרבה פחות מתוחכמים מחלימים ב־50 אחוז מהמקרים". </a:t>
            </a:r>
          </a:p>
          <a:p>
            <a:pPr marL="342900" lvl="0" indent="-342900">
              <a:lnSpc>
                <a:spcPct val="150000"/>
              </a:lnSpc>
              <a:spcBef>
                <a:spcPct val="20000"/>
              </a:spcBef>
              <a:buFont typeface="Wingdings" pitchFamily="2" charset="2"/>
              <a:buChar char="q"/>
            </a:pPr>
            <a:r>
              <a:rPr lang="he-IL" sz="2000" dirty="0" smtClean="0"/>
              <a:t>התרופה הניסיונית נוסתה גם על הכומר הספרדי מיגל </a:t>
            </a:r>
            <a:r>
              <a:rPr lang="he-IL" sz="2000" dirty="0" err="1" smtClean="0"/>
              <a:t>פאחרס</a:t>
            </a:r>
            <a:r>
              <a:rPr lang="he-IL" sz="2000" dirty="0" smtClean="0"/>
              <a:t> בבית החולים במדריד, אולם הוא הלך לעולמו וגם על שלושה אנשי צוות רפואי ליברים, שמצבם הולך ומשתפר.</a:t>
            </a:r>
            <a:endParaRPr kumimoji="0" lang="he-IL" sz="20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lnSpc>
                <a:spcPct val="150000"/>
              </a:lnSpc>
              <a:spcBef>
                <a:spcPct val="20000"/>
              </a:spcBef>
            </a:pPr>
            <a:endParaRPr kumimoji="0" lang="he-IL"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28674" name="Picture 2" descr="https://encrypted-tbn3.gstatic.com/images?q=tbn:ANd9GcRV4hP7q5q6gSqZ9b4a0qa8AuTe0KkM1iOsCV3fktMk-WxUrNwG"/>
          <p:cNvPicPr>
            <a:picLocks noChangeAspect="1" noChangeArrowheads="1"/>
          </p:cNvPicPr>
          <p:nvPr/>
        </p:nvPicPr>
        <p:blipFill>
          <a:blip r:embed="rId2" cstate="print"/>
          <a:srcRect/>
          <a:stretch>
            <a:fillRect/>
          </a:stretch>
        </p:blipFill>
        <p:spPr bwMode="auto">
          <a:xfrm>
            <a:off x="285720" y="4485491"/>
            <a:ext cx="3286148" cy="2186783"/>
          </a:xfrm>
          <a:prstGeom prst="rect">
            <a:avLst/>
          </a:prstGeom>
          <a:noFill/>
          <a:ln>
            <a:solidFill>
              <a:schemeClr val="bg2">
                <a:lumMod val="10000"/>
              </a:schemeClr>
            </a:solidFill>
          </a:ln>
        </p:spPr>
      </p:pic>
      <p:pic>
        <p:nvPicPr>
          <p:cNvPr id="28676" name="Picture 4" descr="https://encrypted-tbn2.gstatic.com/images?q=tbn:ANd9GcTcj8RrpniGZV5bXiIJsPIFLKHn6DlXLa3RSA5t2-VtLn0j5BWAdw"/>
          <p:cNvPicPr>
            <a:picLocks noChangeAspect="1" noChangeArrowheads="1"/>
          </p:cNvPicPr>
          <p:nvPr/>
        </p:nvPicPr>
        <p:blipFill>
          <a:blip r:embed="rId3" cstate="print"/>
          <a:srcRect/>
          <a:stretch>
            <a:fillRect/>
          </a:stretch>
        </p:blipFill>
        <p:spPr bwMode="auto">
          <a:xfrm>
            <a:off x="5566278" y="4529134"/>
            <a:ext cx="3220564" cy="2143140"/>
          </a:xfrm>
          <a:prstGeom prst="rect">
            <a:avLst/>
          </a:prstGeom>
          <a:noFill/>
          <a:ln>
            <a:solidFill>
              <a:schemeClr val="bg2">
                <a:lumMod val="10000"/>
              </a:schemeClr>
            </a:solid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מציין מיקום תוכן 2"/>
          <p:cNvSpPr>
            <a:spLocks noGrp="1"/>
          </p:cNvSpPr>
          <p:nvPr>
            <p:ph idx="1"/>
          </p:nvPr>
        </p:nvSpPr>
        <p:spPr>
          <a:xfrm>
            <a:off x="-32" y="785794"/>
            <a:ext cx="9072626" cy="1143008"/>
          </a:xfrm>
        </p:spPr>
        <p:txBody>
          <a:bodyPr>
            <a:noAutofit/>
          </a:bodyPr>
          <a:lstStyle/>
          <a:p>
            <a:pPr>
              <a:lnSpc>
                <a:spcPct val="150000"/>
              </a:lnSpc>
              <a:buFont typeface="Wingdings" pitchFamily="2" charset="2"/>
              <a:buChar char="q"/>
            </a:pPr>
            <a:r>
              <a:rPr lang="he-IL" sz="2000" dirty="0" smtClean="0"/>
              <a:t>בימים אלו התפרסם מאמר בעיתון מדעי מוביל</a:t>
            </a:r>
            <a:r>
              <a:rPr lang="en-US" sz="2000" dirty="0" smtClean="0"/>
              <a:t>(Nature) </a:t>
            </a:r>
            <a:r>
              <a:rPr lang="he-IL" sz="2000" dirty="0" smtClean="0"/>
              <a:t> שמתאר מחקר בו ניתנה התרופה </a:t>
            </a:r>
            <a:r>
              <a:rPr lang="en-US" sz="2000" dirty="0" err="1" smtClean="0"/>
              <a:t>Zmapp</a:t>
            </a:r>
            <a:r>
              <a:rPr lang="en-US" sz="2000" dirty="0" smtClean="0"/>
              <a:t> </a:t>
            </a:r>
            <a:r>
              <a:rPr lang="he-IL" sz="2000" dirty="0" smtClean="0"/>
              <a:t> לקופים שהודבקו קודם בנגיף </a:t>
            </a:r>
            <a:r>
              <a:rPr lang="he-IL" sz="2000" dirty="0" err="1" smtClean="0"/>
              <a:t>האבולה</a:t>
            </a:r>
            <a:r>
              <a:rPr lang="he-IL" sz="2000" dirty="0" smtClean="0"/>
              <a:t>. </a:t>
            </a:r>
          </a:p>
          <a:p>
            <a:pPr>
              <a:lnSpc>
                <a:spcPct val="150000"/>
              </a:lnSpc>
              <a:buFont typeface="Wingdings" pitchFamily="2" charset="2"/>
              <a:buChar char="q"/>
            </a:pPr>
            <a:r>
              <a:rPr lang="he-IL" sz="2000" dirty="0" smtClean="0"/>
              <a:t>כל 18 הקופים שטופלו בתרופה נרפאו, אפילו אלו שקיבלו טיפול 5 ימים לאחר ההדבקה </a:t>
            </a:r>
            <a:r>
              <a:rPr lang="he-IL" sz="2000" dirty="0" err="1" smtClean="0"/>
              <a:t>בוירוס</a:t>
            </a:r>
            <a:r>
              <a:rPr lang="he-IL" sz="2000" dirty="0" smtClean="0"/>
              <a:t>, אחרי שכבר היו תסמינים של המחלה. 3 קופים שלא קיבלו את הטיפול מתו.</a:t>
            </a:r>
          </a:p>
          <a:p>
            <a:pPr>
              <a:lnSpc>
                <a:spcPct val="150000"/>
              </a:lnSpc>
              <a:buFont typeface="Wingdings" pitchFamily="2" charset="2"/>
              <a:buChar char="q"/>
            </a:pPr>
            <a:r>
              <a:rPr lang="he-IL" sz="2000" dirty="0" smtClean="0"/>
              <a:t>תוצאות אלו מעודדות מאוד וניסויים קליניים בבני אדם שמטרתם תהיה להוכיח שהתרופה בטוחה לשימוש בבני אדם (לא גורמת נזקים) יתחילו כנראה בקרוב.</a:t>
            </a:r>
            <a:endParaRPr lang="he-IL" sz="2000" dirty="0"/>
          </a:p>
        </p:txBody>
      </p:sp>
      <p:sp>
        <p:nvSpPr>
          <p:cNvPr id="13" name="TextBox 12"/>
          <p:cNvSpPr txBox="1"/>
          <p:nvPr/>
        </p:nvSpPr>
        <p:spPr>
          <a:xfrm>
            <a:off x="5000628" y="214290"/>
            <a:ext cx="3714776" cy="461665"/>
          </a:xfrm>
          <a:prstGeom prst="rect">
            <a:avLst/>
          </a:prstGeom>
          <a:noFill/>
        </p:spPr>
        <p:txBody>
          <a:bodyPr wrap="square" rtlCol="1">
            <a:spAutoFit/>
          </a:bodyPr>
          <a:lstStyle/>
          <a:p>
            <a:r>
              <a:rPr lang="he-IL" sz="2400" u="sng" dirty="0" smtClean="0"/>
              <a:t>טיפול ניסיוני </a:t>
            </a:r>
            <a:r>
              <a:rPr lang="en-US" sz="2400" u="sng" dirty="0" err="1" smtClean="0"/>
              <a:t>Zmapp</a:t>
            </a:r>
            <a:r>
              <a:rPr lang="en-US" sz="2400" u="sng" dirty="0" smtClean="0"/>
              <a:t> -</a:t>
            </a:r>
            <a:endParaRPr lang="he-IL" sz="2400" u="sng" dirty="0"/>
          </a:p>
        </p:txBody>
      </p:sp>
      <p:pic>
        <p:nvPicPr>
          <p:cNvPr id="4098" name="Picture 2" descr="Monkeys Infected With Ebola Virus Survived After Treated With Drug ZMapp"/>
          <p:cNvPicPr>
            <a:picLocks noChangeAspect="1" noChangeArrowheads="1"/>
          </p:cNvPicPr>
          <p:nvPr/>
        </p:nvPicPr>
        <p:blipFill>
          <a:blip r:embed="rId3" cstate="print"/>
          <a:srcRect/>
          <a:stretch>
            <a:fillRect/>
          </a:stretch>
        </p:blipFill>
        <p:spPr bwMode="auto">
          <a:xfrm>
            <a:off x="0" y="4000500"/>
            <a:ext cx="4286250" cy="2857500"/>
          </a:xfrm>
          <a:prstGeom prst="rect">
            <a:avLst/>
          </a:prstGeom>
          <a:noFill/>
          <a:ln>
            <a:solidFill>
              <a:schemeClr val="tx1">
                <a:lumMod val="85000"/>
                <a:lumOff val="15000"/>
              </a:schemeClr>
            </a:solid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42844" y="134889"/>
            <a:ext cx="5000661" cy="6723111"/>
          </a:xfrm>
          <a:prstGeom prst="rect">
            <a:avLst/>
          </a:prstGeom>
          <a:noFill/>
          <a:ln w="9525">
            <a:noFill/>
            <a:miter lim="800000"/>
            <a:headEnd/>
            <a:tailEnd/>
          </a:ln>
          <a:effectLst/>
        </p:spPr>
      </p:pic>
      <p:sp>
        <p:nvSpPr>
          <p:cNvPr id="11" name="TextBox 10"/>
          <p:cNvSpPr txBox="1"/>
          <p:nvPr/>
        </p:nvSpPr>
        <p:spPr>
          <a:xfrm>
            <a:off x="5429256" y="214290"/>
            <a:ext cx="3429024" cy="1015663"/>
          </a:xfrm>
          <a:prstGeom prst="rect">
            <a:avLst/>
          </a:prstGeom>
          <a:noFill/>
        </p:spPr>
        <p:txBody>
          <a:bodyPr wrap="square" rtlCol="1">
            <a:spAutoFit/>
          </a:bodyPr>
          <a:lstStyle/>
          <a:p>
            <a:r>
              <a:rPr lang="he-IL" sz="2000" dirty="0" smtClean="0"/>
              <a:t>הצוותים הרפואיים שבאים במגע עם החולים חשופים במיוחד  להידבקות בנגיף.</a:t>
            </a:r>
            <a:endParaRPr lang="he-IL" sz="2000" dirty="0"/>
          </a:p>
        </p:txBody>
      </p:sp>
      <p:grpSp>
        <p:nvGrpSpPr>
          <p:cNvPr id="25" name="קבוצה 24"/>
          <p:cNvGrpSpPr/>
          <p:nvPr/>
        </p:nvGrpSpPr>
        <p:grpSpPr>
          <a:xfrm>
            <a:off x="285720" y="1713536"/>
            <a:ext cx="3357586" cy="1256856"/>
            <a:chOff x="214283" y="1714488"/>
            <a:chExt cx="3357586" cy="1256856"/>
          </a:xfrm>
        </p:grpSpPr>
        <p:sp>
          <p:nvSpPr>
            <p:cNvPr id="4" name="מלבן 3"/>
            <p:cNvSpPr/>
            <p:nvPr/>
          </p:nvSpPr>
          <p:spPr>
            <a:xfrm>
              <a:off x="1500167" y="1714488"/>
              <a:ext cx="928694" cy="7143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5" name="מלבן 4"/>
            <p:cNvSpPr/>
            <p:nvPr/>
          </p:nvSpPr>
          <p:spPr>
            <a:xfrm>
              <a:off x="2643175" y="2071678"/>
              <a:ext cx="928694" cy="7143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6" name="מלבן 5"/>
            <p:cNvSpPr/>
            <p:nvPr/>
          </p:nvSpPr>
          <p:spPr>
            <a:xfrm>
              <a:off x="214283" y="2172144"/>
              <a:ext cx="928694" cy="7143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7" name="מלבן 6"/>
            <p:cNvSpPr/>
            <p:nvPr/>
          </p:nvSpPr>
          <p:spPr>
            <a:xfrm>
              <a:off x="243311" y="2357430"/>
              <a:ext cx="928694" cy="7143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9" name="מלבן 8"/>
            <p:cNvSpPr/>
            <p:nvPr/>
          </p:nvSpPr>
          <p:spPr>
            <a:xfrm>
              <a:off x="866749" y="2285992"/>
              <a:ext cx="928694" cy="71438"/>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מלבן 11"/>
            <p:cNvSpPr/>
            <p:nvPr/>
          </p:nvSpPr>
          <p:spPr>
            <a:xfrm>
              <a:off x="785786" y="2899906"/>
              <a:ext cx="928694" cy="7143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grpSp>
      <p:sp>
        <p:nvSpPr>
          <p:cNvPr id="14" name="TextBox 13"/>
          <p:cNvSpPr txBox="1"/>
          <p:nvPr/>
        </p:nvSpPr>
        <p:spPr>
          <a:xfrm>
            <a:off x="5500694" y="1500174"/>
            <a:ext cx="3429024" cy="2246769"/>
          </a:xfrm>
          <a:prstGeom prst="rect">
            <a:avLst/>
          </a:prstGeom>
          <a:noFill/>
        </p:spPr>
        <p:txBody>
          <a:bodyPr wrap="square" rtlCol="1">
            <a:spAutoFit/>
          </a:bodyPr>
          <a:lstStyle/>
          <a:p>
            <a:r>
              <a:rPr lang="he-IL" sz="2000" dirty="0" smtClean="0"/>
              <a:t>במאמר שהתפרסם בימים אלו באחד מהעיתונים המדעיים המובילים (</a:t>
            </a:r>
            <a:r>
              <a:rPr lang="en-US" sz="2000" dirty="0" smtClean="0"/>
              <a:t>(Science</a:t>
            </a:r>
            <a:r>
              <a:rPr lang="he-IL" sz="2000" dirty="0" smtClean="0"/>
              <a:t> מתואר מחקר העוסק בשינויים הגנטיים של נגיף </a:t>
            </a:r>
            <a:r>
              <a:rPr lang="he-IL" sz="2000" dirty="0" err="1" smtClean="0"/>
              <a:t>האבולה</a:t>
            </a:r>
            <a:r>
              <a:rPr lang="he-IL" sz="2000" dirty="0" smtClean="0"/>
              <a:t>. במחקר השתתפו למעלה מ 50 חוקרים ואנשי צוותים רפואיים.</a:t>
            </a:r>
          </a:p>
        </p:txBody>
      </p:sp>
      <p:grpSp>
        <p:nvGrpSpPr>
          <p:cNvPr id="21" name="קבוצה 20"/>
          <p:cNvGrpSpPr/>
          <p:nvPr/>
        </p:nvGrpSpPr>
        <p:grpSpPr>
          <a:xfrm>
            <a:off x="5572132" y="3913535"/>
            <a:ext cx="3429024" cy="2304936"/>
            <a:chOff x="5572132" y="3913535"/>
            <a:chExt cx="3429024" cy="2304936"/>
          </a:xfrm>
        </p:grpSpPr>
        <p:sp>
          <p:nvSpPr>
            <p:cNvPr id="15" name="מלבן 14"/>
            <p:cNvSpPr/>
            <p:nvPr/>
          </p:nvSpPr>
          <p:spPr>
            <a:xfrm>
              <a:off x="8072462" y="5214950"/>
              <a:ext cx="928694" cy="7143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6" name="מלבן 15"/>
            <p:cNvSpPr/>
            <p:nvPr/>
          </p:nvSpPr>
          <p:spPr>
            <a:xfrm>
              <a:off x="8072462" y="5715016"/>
              <a:ext cx="928694" cy="71438"/>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7" name="TextBox 16"/>
            <p:cNvSpPr txBox="1"/>
            <p:nvPr/>
          </p:nvSpPr>
          <p:spPr>
            <a:xfrm>
              <a:off x="6072198" y="5059932"/>
              <a:ext cx="2000264" cy="369332"/>
            </a:xfrm>
            <a:prstGeom prst="rect">
              <a:avLst/>
            </a:prstGeom>
            <a:noFill/>
          </p:spPr>
          <p:txBody>
            <a:bodyPr wrap="square" rtlCol="1">
              <a:spAutoFit/>
            </a:bodyPr>
            <a:lstStyle/>
            <a:p>
              <a:r>
                <a:rPr lang="he-IL" dirty="0" smtClean="0"/>
                <a:t>מתו </a:t>
              </a:r>
              <a:r>
                <a:rPr lang="he-IL" dirty="0" err="1" smtClean="0"/>
                <a:t>מאבולה</a:t>
              </a:r>
              <a:endParaRPr lang="he-IL" dirty="0"/>
            </a:p>
          </p:txBody>
        </p:sp>
        <p:sp>
          <p:nvSpPr>
            <p:cNvPr id="18" name="TextBox 17"/>
            <p:cNvSpPr txBox="1"/>
            <p:nvPr/>
          </p:nvSpPr>
          <p:spPr>
            <a:xfrm>
              <a:off x="6072198" y="5572140"/>
              <a:ext cx="2000264" cy="646331"/>
            </a:xfrm>
            <a:prstGeom prst="rect">
              <a:avLst/>
            </a:prstGeom>
            <a:noFill/>
          </p:spPr>
          <p:txBody>
            <a:bodyPr wrap="square" rtlCol="1">
              <a:spAutoFit/>
            </a:bodyPr>
            <a:lstStyle/>
            <a:p>
              <a:r>
                <a:rPr lang="he-IL" dirty="0" smtClean="0"/>
                <a:t>מתו מסיבה שאינה קשורה לנגיף</a:t>
              </a:r>
              <a:endParaRPr lang="he-IL" dirty="0"/>
            </a:p>
          </p:txBody>
        </p:sp>
        <p:sp>
          <p:nvSpPr>
            <p:cNvPr id="19" name="TextBox 18"/>
            <p:cNvSpPr txBox="1"/>
            <p:nvPr/>
          </p:nvSpPr>
          <p:spPr>
            <a:xfrm>
              <a:off x="5572132" y="3913535"/>
              <a:ext cx="3429024" cy="1015663"/>
            </a:xfrm>
            <a:prstGeom prst="rect">
              <a:avLst/>
            </a:prstGeom>
            <a:noFill/>
          </p:spPr>
          <p:txBody>
            <a:bodyPr wrap="square" rtlCol="1">
              <a:spAutoFit/>
            </a:bodyPr>
            <a:lstStyle/>
            <a:p>
              <a:endParaRPr lang="he-IL" sz="2000" dirty="0" smtClean="0"/>
            </a:p>
            <a:p>
              <a:r>
                <a:rPr lang="he-IL" sz="2000" dirty="0" smtClean="0"/>
                <a:t>5 מהם מתו </a:t>
              </a:r>
              <a:r>
                <a:rPr lang="he-IL" sz="2000" dirty="0" err="1" smtClean="0"/>
                <a:t>מאבולה</a:t>
              </a:r>
              <a:r>
                <a:rPr lang="he-IL" sz="2000" dirty="0" smtClean="0"/>
                <a:t> לפני פרסום המחקר.</a:t>
              </a:r>
              <a:endParaRPr lang="he-IL" sz="20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2286000" y="2828836"/>
            <a:ext cx="4572000" cy="1200329"/>
          </a:xfrm>
          <a:prstGeom prst="rect">
            <a:avLst/>
          </a:prstGeom>
        </p:spPr>
        <p:txBody>
          <a:bodyPr>
            <a:spAutoFit/>
          </a:bodyPr>
          <a:lstStyle/>
          <a:p>
            <a:r>
              <a:rPr lang="en-US" u="sng" dirty="0" smtClean="0">
                <a:hlinkClick r:id="rId2"/>
              </a:rPr>
              <a:t>http://www.mako.co.il/news-israel/health/Article-d9a761bcbdc4841004.htm?sCh=3d385dd2dd5d4110&amp;pId=1434139730</a:t>
            </a:r>
            <a:endParaRPr lang="he-IL" dirty="0"/>
          </a:p>
        </p:txBody>
      </p:sp>
      <p:sp>
        <p:nvSpPr>
          <p:cNvPr id="3" name="TextBox 2"/>
          <p:cNvSpPr txBox="1"/>
          <p:nvPr/>
        </p:nvSpPr>
        <p:spPr>
          <a:xfrm>
            <a:off x="1428728" y="714356"/>
            <a:ext cx="7286676" cy="369332"/>
          </a:xfrm>
          <a:prstGeom prst="rect">
            <a:avLst/>
          </a:prstGeom>
          <a:noFill/>
        </p:spPr>
        <p:txBody>
          <a:bodyPr wrap="square" rtlCol="1">
            <a:spAutoFit/>
          </a:bodyPr>
          <a:lstStyle/>
          <a:p>
            <a:r>
              <a:rPr lang="he-IL" dirty="0" smtClean="0"/>
              <a:t>קישור לכתבה מערוץ 2 שמסכמת יפה את הנושא כולל פיתוח התרופה  </a:t>
            </a:r>
            <a:r>
              <a:rPr lang="en-US" dirty="0" err="1" smtClean="0"/>
              <a:t>Zmapp</a:t>
            </a:r>
            <a:endParaRPr lang="he-IL"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0" y="406400"/>
            <a:ext cx="8642350" cy="646113"/>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3600" b="1" dirty="0" err="1" smtClean="0">
                <a:solidFill>
                  <a:srgbClr val="1D4C72"/>
                </a:solidFill>
                <a:latin typeface="Arial"/>
                <a:cs typeface="Arial"/>
              </a:rPr>
              <a:t>האבולה</a:t>
            </a:r>
            <a:endParaRPr lang="he-IL" sz="3600" b="1" noProof="1">
              <a:solidFill>
                <a:schemeClr val="accent6">
                  <a:lumMod val="50000"/>
                  <a:lumOff val="50000"/>
                </a:schemeClr>
              </a:solidFill>
              <a:latin typeface="Arial"/>
              <a:cs typeface="Arial"/>
            </a:endParaRPr>
          </a:p>
        </p:txBody>
      </p:sp>
      <p:sp>
        <p:nvSpPr>
          <p:cNvPr id="8" name="Rectangle 3"/>
          <p:cNvSpPr/>
          <p:nvPr/>
        </p:nvSpPr>
        <p:spPr>
          <a:xfrm>
            <a:off x="512763" y="1052513"/>
            <a:ext cx="7988300" cy="46037"/>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p:nvSpPr>
        <p:spPr>
          <a:xfrm>
            <a:off x="642910" y="1071546"/>
            <a:ext cx="8072494" cy="4555093"/>
          </a:xfrm>
          <a:prstGeom prst="rect">
            <a:avLst/>
          </a:prstGeom>
          <a:noFill/>
        </p:spPr>
        <p:txBody>
          <a:bodyPr wrap="square" rtlCol="1">
            <a:spAutoFit/>
          </a:bodyPr>
          <a:lstStyle/>
          <a:p>
            <a:r>
              <a:rPr lang="he-IL" sz="2000" dirty="0" smtClean="0"/>
              <a:t>השם </a:t>
            </a:r>
            <a:r>
              <a:rPr lang="he-IL" sz="2000" dirty="0" err="1" smtClean="0"/>
              <a:t>אבולה</a:t>
            </a:r>
            <a:r>
              <a:rPr lang="he-IL" sz="2000" dirty="0" smtClean="0"/>
              <a:t> ניתן למגפה מכיוון שהמגפה הטבעית המתועדת הראשונה פרצה באזור הנהר </a:t>
            </a:r>
            <a:r>
              <a:rPr lang="he-IL" sz="2000" dirty="0" err="1" smtClean="0"/>
              <a:t>אבולה</a:t>
            </a:r>
            <a:r>
              <a:rPr lang="he-IL" sz="2000" dirty="0" smtClean="0"/>
              <a:t>, שבצפון הרפובליקה הדמוקרטית של קונגו (לשעבר זאיר) בשנת 1976. </a:t>
            </a:r>
          </a:p>
          <a:p>
            <a:endParaRPr lang="he-IL" sz="2000" dirty="0" smtClean="0"/>
          </a:p>
          <a:p>
            <a:r>
              <a:rPr lang="he-IL" sz="2000" dirty="0" smtClean="0"/>
              <a:t>המחלה פוגעת מלבד באדם, גם בפרימטים אחרים: קופים וקופי-אדם - גורילות ושימפנזים.</a:t>
            </a:r>
          </a:p>
          <a:p>
            <a:endParaRPr lang="he-IL" sz="2000" dirty="0" smtClean="0"/>
          </a:p>
          <a:p>
            <a:r>
              <a:rPr lang="he-IL" sz="2000" b="1" dirty="0" smtClean="0"/>
              <a:t>מה גורם </a:t>
            </a:r>
            <a:r>
              <a:rPr lang="he-IL" sz="2000" b="1" dirty="0" err="1" smtClean="0"/>
              <a:t>לאבולה</a:t>
            </a:r>
            <a:r>
              <a:rPr lang="he-IL" sz="2000" b="1" dirty="0" smtClean="0"/>
              <a:t>?</a:t>
            </a:r>
          </a:p>
          <a:p>
            <a:r>
              <a:rPr lang="he-IL" sz="2000" dirty="0" smtClean="0"/>
              <a:t>הגורם למחלה הוא </a:t>
            </a:r>
            <a:r>
              <a:rPr lang="he-IL" sz="2000" u="sng" dirty="0" smtClean="0">
                <a:solidFill>
                  <a:srgbClr val="FF0000"/>
                </a:solidFill>
              </a:rPr>
              <a:t>נגיף </a:t>
            </a:r>
            <a:r>
              <a:rPr lang="he-IL" sz="2000" u="sng" dirty="0" err="1" smtClean="0">
                <a:solidFill>
                  <a:srgbClr val="FF0000"/>
                </a:solidFill>
              </a:rPr>
              <a:t>האבולה</a:t>
            </a:r>
            <a:r>
              <a:rPr lang="he-IL" sz="2000" dirty="0" smtClean="0"/>
              <a:t>. יש כמה זנים של הנגיף הזה, ובאחרונה אנחנו עדים להתפרצות של זן קטלני במיוחד, שנקרא זן זאיר, בכמה מדינות באפריקה.</a:t>
            </a:r>
          </a:p>
          <a:p>
            <a:endParaRPr lang="he-IL" dirty="0" smtClean="0"/>
          </a:p>
          <a:p>
            <a:r>
              <a:rPr lang="he-IL" dirty="0" smtClean="0"/>
              <a:t>. </a:t>
            </a:r>
          </a:p>
          <a:p>
            <a:endParaRPr lang="he-IL" dirty="0" smtClean="0"/>
          </a:p>
          <a:p>
            <a:r>
              <a:rPr lang="he-IL" dirty="0" smtClean="0"/>
              <a:t/>
            </a:r>
            <a:br>
              <a:rPr lang="he-IL" dirty="0" smtClean="0"/>
            </a:br>
            <a:endParaRPr lang="he-I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5750" y="500063"/>
            <a:ext cx="8183563" cy="5909310"/>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buFont typeface="Arial" pitchFamily="34" charset="0"/>
              <a:buChar char="•"/>
              <a:defRPr/>
            </a:pPr>
            <a:r>
              <a:rPr lang="he-IL" dirty="0" smtClean="0"/>
              <a:t> </a:t>
            </a:r>
            <a:r>
              <a:rPr lang="he-IL" sz="2000" dirty="0" smtClean="0"/>
              <a:t>הנגיפים (וירוסים) הם טפילים מוחלטים, המסוגלים להתרבות רק בתוך תאים של </a:t>
            </a:r>
          </a:p>
          <a:p>
            <a:pPr eaLnBrk="1" hangingPunct="1">
              <a:defRPr/>
            </a:pPr>
            <a:r>
              <a:rPr lang="he-IL" sz="2000" dirty="0" smtClean="0"/>
              <a:t>אורגניזמים אחרים.</a:t>
            </a:r>
          </a:p>
          <a:p>
            <a:pPr eaLnBrk="1" hangingPunct="1">
              <a:defRPr/>
            </a:pPr>
            <a:endParaRPr lang="he-IL" sz="2000" dirty="0" smtClean="0"/>
          </a:p>
          <a:p>
            <a:pPr eaLnBrk="1" hangingPunct="1">
              <a:buFont typeface="Arial" pitchFamily="34" charset="0"/>
              <a:buChar char="•"/>
              <a:defRPr/>
            </a:pPr>
            <a:r>
              <a:rPr lang="he-IL" sz="2000" dirty="0" smtClean="0"/>
              <a:t> לעתים הם גורמים לאורגניזמים בהם הם מתרבים נזק שמתבטא במחלות. </a:t>
            </a:r>
          </a:p>
          <a:p>
            <a:pPr eaLnBrk="1" hangingPunct="1">
              <a:buFont typeface="Arial" pitchFamily="34" charset="0"/>
              <a:buChar char="•"/>
              <a:defRPr/>
            </a:pPr>
            <a:endParaRPr lang="he-IL" sz="2000" dirty="0" smtClean="0"/>
          </a:p>
          <a:p>
            <a:pPr eaLnBrk="1" hangingPunct="1">
              <a:buFont typeface="Arial" pitchFamily="34" charset="0"/>
              <a:buChar char="•"/>
              <a:defRPr/>
            </a:pPr>
            <a:r>
              <a:rPr lang="he-IL" sz="2000" dirty="0" smtClean="0"/>
              <a:t> לדוגמה, מחלת האבעבועות השחורות שהפילה קרבנות רבים באירופה וברחבי העולם כולו במשך דורות רבים. </a:t>
            </a:r>
          </a:p>
          <a:p>
            <a:pPr eaLnBrk="1" hangingPunct="1">
              <a:buFont typeface="Arial" pitchFamily="34" charset="0"/>
              <a:buChar char="•"/>
              <a:defRPr/>
            </a:pPr>
            <a:endParaRPr lang="he-IL" sz="2000" dirty="0" smtClean="0"/>
          </a:p>
          <a:p>
            <a:pPr eaLnBrk="1" hangingPunct="1">
              <a:buFont typeface="Arial" pitchFamily="34" charset="0"/>
              <a:buChar char="•"/>
              <a:defRPr/>
            </a:pPr>
            <a:r>
              <a:rPr lang="he-IL" sz="2000" dirty="0" smtClean="0"/>
              <a:t> לכן, בעברית </a:t>
            </a:r>
            <a:r>
              <a:rPr lang="he-IL" sz="2000" dirty="0"/>
              <a:t>מכנים </a:t>
            </a:r>
            <a:r>
              <a:rPr lang="he-IL" sz="2000" dirty="0" smtClean="0"/>
              <a:t>את הווירוסים נגיפים</a:t>
            </a:r>
            <a:r>
              <a:rPr lang="he-IL" sz="2000" dirty="0"/>
              <a:t>, מלשון מגיפה</a:t>
            </a:r>
            <a:r>
              <a:rPr lang="he-IL" dirty="0" smtClean="0"/>
              <a:t>.</a:t>
            </a:r>
          </a:p>
          <a:p>
            <a:pPr eaLnBrk="1" hangingPunct="1">
              <a:defRPr/>
            </a:pPr>
            <a:endParaRPr lang="he-IL" dirty="0">
              <a:solidFill>
                <a:prstClr val="black"/>
              </a:solidFill>
            </a:endParaRPr>
          </a:p>
          <a:p>
            <a:pPr eaLnBrk="1" hangingPunct="1">
              <a:defRPr/>
            </a:pPr>
            <a:endParaRPr lang="he-IL" dirty="0" smtClean="0">
              <a:solidFill>
                <a:prstClr val="black"/>
              </a:solidFill>
            </a:endParaRPr>
          </a:p>
          <a:p>
            <a:pPr eaLnBrk="1" hangingPunct="1">
              <a:defRPr/>
            </a:pPr>
            <a:endParaRPr lang="he-IL" dirty="0">
              <a:solidFill>
                <a:prstClr val="black"/>
              </a:solidFill>
            </a:endParaRPr>
          </a:p>
          <a:p>
            <a:pPr eaLnBrk="1" hangingPunct="1">
              <a:defRPr/>
            </a:pPr>
            <a:endParaRPr lang="he-IL" dirty="0" smtClean="0">
              <a:solidFill>
                <a:prstClr val="black"/>
              </a:solidFill>
            </a:endParaRPr>
          </a:p>
          <a:p>
            <a:pPr eaLnBrk="1" hangingPunct="1">
              <a:defRPr/>
            </a:pPr>
            <a:endParaRPr lang="he-IL" dirty="0">
              <a:solidFill>
                <a:prstClr val="black"/>
              </a:solidFill>
            </a:endParaRPr>
          </a:p>
          <a:p>
            <a:pPr eaLnBrk="1" hangingPunct="1">
              <a:defRPr/>
            </a:pPr>
            <a:endParaRPr lang="he-IL" dirty="0" smtClean="0">
              <a:solidFill>
                <a:prstClr val="black"/>
              </a:solidFill>
            </a:endParaRPr>
          </a:p>
          <a:p>
            <a:pPr eaLnBrk="1" hangingPunct="1">
              <a:defRPr/>
            </a:pPr>
            <a:endParaRPr lang="he-IL" dirty="0">
              <a:solidFill>
                <a:prstClr val="black"/>
              </a:solidFill>
            </a:endParaRPr>
          </a:p>
          <a:p>
            <a:pPr eaLnBrk="1" hangingPunct="1">
              <a:defRPr/>
            </a:pPr>
            <a:endParaRPr lang="he-IL" dirty="0" smtClean="0">
              <a:solidFill>
                <a:prstClr val="black"/>
              </a:solidFill>
            </a:endParaRPr>
          </a:p>
          <a:p>
            <a:pPr eaLnBrk="1" hangingPunct="1">
              <a:defRPr/>
            </a:pPr>
            <a:endParaRPr lang="he-IL" dirty="0">
              <a:solidFill>
                <a:prstClr val="black"/>
              </a:solidFill>
            </a:endParaRPr>
          </a:p>
          <a:p>
            <a:pPr eaLnBrk="1" hangingPunct="1">
              <a:defRPr/>
            </a:pPr>
            <a:endParaRPr lang="he-IL" dirty="0" smtClean="0">
              <a:solidFill>
                <a:prstClr val="black"/>
              </a:solidFill>
            </a:endParaRPr>
          </a:p>
          <a:p>
            <a:pPr eaLnBrk="1" hangingPunct="1">
              <a:defRPr/>
            </a:pPr>
            <a:endParaRPr lang="he-IL" dirty="0" smtClean="0">
              <a:solidFill>
                <a:prstClr val="black"/>
              </a:solidFill>
            </a:endParaRPr>
          </a:p>
        </p:txBody>
      </p:sp>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FBCFFDD2-E683-47AB-BD38-9F163CE210B5}" type="slidenum">
              <a:rPr lang="he-IL" sz="1100" smtClean="0">
                <a:solidFill>
                  <a:prstClr val="white">
                    <a:lumMod val="75000"/>
                  </a:prstClr>
                </a:solidFill>
              </a:rPr>
              <a:pPr fontAlgn="base">
                <a:spcBef>
                  <a:spcPct val="0"/>
                </a:spcBef>
                <a:spcAft>
                  <a:spcPct val="0"/>
                </a:spcAft>
                <a:defRPr/>
              </a:pPr>
              <a:t>3</a:t>
            </a:fld>
            <a:endParaRPr lang="he-IL" sz="1100" dirty="0" smtClean="0">
              <a:solidFill>
                <a:prstClr val="white">
                  <a:lumMod val="75000"/>
                </a:prstClr>
              </a:solidFill>
            </a:endParaRPr>
          </a:p>
        </p:txBody>
      </p:sp>
      <p:sp>
        <p:nvSpPr>
          <p:cNvPr id="9" name="כותרת 8"/>
          <p:cNvSpPr>
            <a:spLocks noGrp="1"/>
          </p:cNvSpPr>
          <p:nvPr>
            <p:ph type="title"/>
          </p:nvPr>
        </p:nvSpPr>
        <p:spPr>
          <a:xfrm>
            <a:off x="285750" y="26988"/>
            <a:ext cx="8229600" cy="439737"/>
          </a:xfrm>
        </p:spPr>
        <p:txBody>
          <a:bodyPr>
            <a:normAutofit/>
          </a:bodyPr>
          <a:lstStyle/>
          <a:p>
            <a:pPr algn="r" fontAlgn="auto">
              <a:defRPr/>
            </a:pPr>
            <a:r>
              <a:rPr lang="he-IL" sz="2000" b="1" dirty="0" smtClean="0">
                <a:solidFill>
                  <a:srgbClr val="FF6600"/>
                </a:solidFill>
                <a:ea typeface="+mn-ea"/>
                <a:cs typeface="+mn-cs"/>
              </a:rPr>
              <a:t>מה הם נגיפים?</a:t>
            </a:r>
            <a:endParaRPr lang="he-IL" sz="2000" dirty="0" smtClean="0">
              <a:cs typeface="+mn-cs"/>
            </a:endParaRPr>
          </a:p>
        </p:txBody>
      </p:sp>
      <p:pic>
        <p:nvPicPr>
          <p:cNvPr id="87045" name="Picture 2"/>
          <p:cNvPicPr>
            <a:picLocks noChangeAspect="1" noChangeArrowheads="1"/>
          </p:cNvPicPr>
          <p:nvPr/>
        </p:nvPicPr>
        <p:blipFill>
          <a:blip r:embed="rId2" cstate="print"/>
          <a:srcRect/>
          <a:stretch>
            <a:fillRect/>
          </a:stretch>
        </p:blipFill>
        <p:spPr bwMode="auto">
          <a:xfrm>
            <a:off x="285752" y="3451682"/>
            <a:ext cx="4071934" cy="2992160"/>
          </a:xfrm>
          <a:prstGeom prst="rect">
            <a:avLst/>
          </a:prstGeom>
          <a:noFill/>
          <a:ln w="9525">
            <a:noFill/>
            <a:miter lim="800000"/>
            <a:headEnd/>
            <a:tailEnd/>
          </a:ln>
        </p:spPr>
      </p:pic>
      <p:sp>
        <p:nvSpPr>
          <p:cNvPr id="87046" name="מלבן 1"/>
          <p:cNvSpPr>
            <a:spLocks noChangeArrowheads="1"/>
          </p:cNvSpPr>
          <p:nvPr/>
        </p:nvSpPr>
        <p:spPr bwMode="auto">
          <a:xfrm>
            <a:off x="4357686" y="5072074"/>
            <a:ext cx="4071966" cy="1323439"/>
          </a:xfrm>
          <a:prstGeom prst="rect">
            <a:avLst/>
          </a:prstGeom>
          <a:noFill/>
          <a:ln w="9525">
            <a:noFill/>
            <a:miter lim="800000"/>
            <a:headEnd/>
            <a:tailEnd/>
          </a:ln>
        </p:spPr>
        <p:txBody>
          <a:bodyPr wrap="square">
            <a:spAutoFit/>
          </a:bodyPr>
          <a:lstStyle/>
          <a:p>
            <a:pPr algn="ctr"/>
            <a:r>
              <a:rPr lang="he-IL" altLang="he-IL" sz="1600" dirty="0"/>
              <a:t>ציור </a:t>
            </a:r>
            <a:r>
              <a:rPr lang="he-IL" altLang="he-IL" sz="1600" dirty="0" err="1"/>
              <a:t>אצטקי</a:t>
            </a:r>
            <a:r>
              <a:rPr lang="he-IL" altLang="he-IL" sz="1600" dirty="0"/>
              <a:t> ממקסיקו מהמאה ה-16 המתאר את נפגעי האבעבועות השחורות.</a:t>
            </a:r>
          </a:p>
          <a:p>
            <a:pPr algn="ctr"/>
            <a:r>
              <a:rPr lang="he-IL" altLang="he-IL" sz="1600" dirty="0"/>
              <a:t>מחלת האבעבועות השחורות הגיעה למקסיקו עם הכובשים הספרדים והייתה אחת</a:t>
            </a:r>
          </a:p>
          <a:p>
            <a:pPr algn="ctr"/>
            <a:r>
              <a:rPr lang="he-IL" altLang="he-IL" sz="1600" dirty="0"/>
              <a:t> הסיבות שהחישו את חורבן העם </a:t>
            </a:r>
            <a:r>
              <a:rPr lang="he-IL" altLang="he-IL" sz="1600" dirty="0" err="1"/>
              <a:t>האצטקי</a:t>
            </a:r>
            <a:r>
              <a:rPr lang="he-IL" altLang="he-IL" sz="1600" dirty="0"/>
              <a:t>.</a:t>
            </a:r>
            <a:endParaRPr lang="he-IL" altLang="he-IL" dirty="0"/>
          </a:p>
        </p:txBody>
      </p:sp>
      <p:sp>
        <p:nvSpPr>
          <p:cNvPr id="87047" name="מלבן 1"/>
          <p:cNvSpPr>
            <a:spLocks noChangeArrowheads="1"/>
          </p:cNvSpPr>
          <p:nvPr/>
        </p:nvSpPr>
        <p:spPr bwMode="auto">
          <a:xfrm>
            <a:off x="0" y="6429396"/>
            <a:ext cx="5491163" cy="261938"/>
          </a:xfrm>
          <a:prstGeom prst="rect">
            <a:avLst/>
          </a:prstGeom>
          <a:noFill/>
          <a:ln w="9525">
            <a:noFill/>
            <a:miter lim="800000"/>
            <a:headEnd/>
            <a:tailEnd/>
          </a:ln>
        </p:spPr>
        <p:txBody>
          <a:bodyPr>
            <a:spAutoFit/>
          </a:bodyPr>
          <a:lstStyle/>
          <a:p>
            <a:r>
              <a:rPr lang="en-US" altLang="he-IL" sz="1100" dirty="0">
                <a:latin typeface="Calibri" pitchFamily="34" charset="0"/>
                <a:cs typeface="Calibri" pitchFamily="34" charset="0"/>
              </a:rPr>
              <a:t>16th century Aztec drawing of smallpox victims. From: </a:t>
            </a:r>
            <a:r>
              <a:rPr lang="en-US" altLang="he-IL" sz="1100" dirty="0" err="1">
                <a:latin typeface="Calibri" pitchFamily="34" charset="0"/>
                <a:cs typeface="Calibri" pitchFamily="34" charset="0"/>
              </a:rPr>
              <a:t>Historia</a:t>
            </a:r>
            <a:r>
              <a:rPr lang="en-US" altLang="he-IL" sz="1100" dirty="0">
                <a:latin typeface="Calibri" pitchFamily="34" charset="0"/>
                <a:cs typeface="Calibri" pitchFamily="34" charset="0"/>
              </a:rPr>
              <a:t> de Las </a:t>
            </a:r>
            <a:r>
              <a:rPr lang="en-US" altLang="he-IL" sz="1100" dirty="0" err="1">
                <a:latin typeface="Calibri" pitchFamily="34" charset="0"/>
                <a:cs typeface="Calibri" pitchFamily="34" charset="0"/>
              </a:rPr>
              <a:t>Casas</a:t>
            </a:r>
            <a:r>
              <a:rPr lang="en-US" altLang="he-IL" sz="1100" dirty="0">
                <a:latin typeface="Calibri" pitchFamily="34" charset="0"/>
                <a:cs typeface="Calibri" pitchFamily="34" charset="0"/>
              </a:rPr>
              <a:t> de Nueva </a:t>
            </a:r>
            <a:r>
              <a:rPr lang="en-US" altLang="he-IL" sz="1100" dirty="0" err="1">
                <a:latin typeface="Calibri" pitchFamily="34" charset="0"/>
                <a:cs typeface="Calibri" pitchFamily="34" charset="0"/>
              </a:rPr>
              <a:t>Espana</a:t>
            </a:r>
            <a:endParaRPr lang="en-US" altLang="he-IL" sz="1100" dirty="0">
              <a:latin typeface="Calibri" pitchFamily="34" charset="0"/>
              <a:cs typeface="Calibri" pitchFamily="34" charset="0"/>
            </a:endParaRPr>
          </a:p>
        </p:txBody>
      </p:sp>
      <p:sp>
        <p:nvSpPr>
          <p:cNvPr id="10" name="Rectangle 3"/>
          <p:cNvSpPr/>
          <p:nvPr/>
        </p:nvSpPr>
        <p:spPr>
          <a:xfrm>
            <a:off x="512763" y="404813"/>
            <a:ext cx="7988300" cy="46037"/>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5750" y="500063"/>
            <a:ext cx="8183563" cy="1938992"/>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buFont typeface="Arial" pitchFamily="34" charset="0"/>
              <a:buChar char="•"/>
              <a:defRPr/>
            </a:pPr>
            <a:r>
              <a:rPr lang="he-IL" dirty="0" smtClean="0"/>
              <a:t> </a:t>
            </a:r>
            <a:r>
              <a:rPr lang="he-IL" sz="2000" dirty="0" smtClean="0"/>
              <a:t>וירוסים לא ניתן לראות, גם לא דרך מיקרוסקופ האור.</a:t>
            </a:r>
          </a:p>
          <a:p>
            <a:pPr eaLnBrk="1" hangingPunct="1">
              <a:defRPr/>
            </a:pPr>
            <a:endParaRPr lang="he-IL" sz="2000" dirty="0" smtClean="0"/>
          </a:p>
          <a:p>
            <a:pPr eaLnBrk="1" hangingPunct="1">
              <a:buFont typeface="Arial" pitchFamily="34" charset="0"/>
              <a:buChar char="•"/>
              <a:defRPr/>
            </a:pPr>
            <a:r>
              <a:rPr lang="he-IL" sz="2000" dirty="0" smtClean="0"/>
              <a:t> רק עם פיתוח המיקרוסקופ האלקטרוני בשנת  1935הצליחו לראות וירוסים.</a:t>
            </a:r>
          </a:p>
          <a:p>
            <a:pPr eaLnBrk="1" hangingPunct="1">
              <a:buFont typeface="Arial" pitchFamily="34" charset="0"/>
              <a:buChar char="•"/>
              <a:defRPr/>
            </a:pPr>
            <a:endParaRPr lang="he-IL" sz="2000" dirty="0" smtClean="0"/>
          </a:p>
          <a:p>
            <a:pPr eaLnBrk="1" hangingPunct="1">
              <a:buFont typeface="Arial" pitchFamily="34" charset="0"/>
              <a:buChar char="•"/>
              <a:defRPr/>
            </a:pPr>
            <a:r>
              <a:rPr lang="he-IL" sz="2000" dirty="0" smtClean="0"/>
              <a:t> כיום, ידוע שווירוסים גורמים למגוון מחלות גם באדם, וביניהן: </a:t>
            </a:r>
          </a:p>
          <a:p>
            <a:pPr eaLnBrk="1" hangingPunct="1">
              <a:defRPr/>
            </a:pPr>
            <a:r>
              <a:rPr lang="he-IL" sz="2000" dirty="0" smtClean="0"/>
              <a:t>חצבת, אדמת, אבעבועות רוח, שפעת </a:t>
            </a:r>
            <a:r>
              <a:rPr lang="he-IL" sz="2000" dirty="0" smtClean="0">
                <a:solidFill>
                  <a:prstClr val="black"/>
                </a:solidFill>
              </a:rPr>
              <a:t>ואיידס.</a:t>
            </a:r>
          </a:p>
        </p:txBody>
      </p:sp>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2CFB2BF0-DDF2-4DDC-8240-9C2F257BE711}" type="slidenum">
              <a:rPr lang="he-IL" sz="1100" smtClean="0">
                <a:solidFill>
                  <a:prstClr val="white">
                    <a:lumMod val="75000"/>
                  </a:prstClr>
                </a:solidFill>
              </a:rPr>
              <a:pPr fontAlgn="base">
                <a:spcBef>
                  <a:spcPct val="0"/>
                </a:spcBef>
                <a:spcAft>
                  <a:spcPct val="0"/>
                </a:spcAft>
                <a:defRPr/>
              </a:pPr>
              <a:t>4</a:t>
            </a:fld>
            <a:endParaRPr lang="he-IL" sz="1100" dirty="0" smtClean="0">
              <a:solidFill>
                <a:prstClr val="white">
                  <a:lumMod val="75000"/>
                </a:prstClr>
              </a:solidFill>
            </a:endParaRPr>
          </a:p>
        </p:txBody>
      </p:sp>
      <p:sp>
        <p:nvSpPr>
          <p:cNvPr id="9" name="כותרת 8"/>
          <p:cNvSpPr>
            <a:spLocks noGrp="1"/>
          </p:cNvSpPr>
          <p:nvPr>
            <p:ph type="title"/>
          </p:nvPr>
        </p:nvSpPr>
        <p:spPr>
          <a:xfrm>
            <a:off x="285750" y="26988"/>
            <a:ext cx="8229600" cy="439737"/>
          </a:xfrm>
        </p:spPr>
        <p:txBody>
          <a:bodyPr>
            <a:normAutofit/>
          </a:bodyPr>
          <a:lstStyle/>
          <a:p>
            <a:pPr algn="r" fontAlgn="auto">
              <a:defRPr/>
            </a:pPr>
            <a:r>
              <a:rPr lang="he-IL" sz="2000" b="1" dirty="0" smtClean="0">
                <a:solidFill>
                  <a:schemeClr val="accent6">
                    <a:lumMod val="75000"/>
                  </a:schemeClr>
                </a:solidFill>
                <a:ea typeface="+mn-ea"/>
                <a:cs typeface="+mn-cs"/>
              </a:rPr>
              <a:t>רק לאחר פיתוח המיקרוסקופ האלקטרוני ראו נגיפים לראשונה</a:t>
            </a:r>
            <a:endParaRPr lang="he-IL" sz="2000" dirty="0" smtClean="0">
              <a:solidFill>
                <a:schemeClr val="accent6">
                  <a:lumMod val="75000"/>
                </a:schemeClr>
              </a:solidFill>
              <a:cs typeface="+mn-cs"/>
            </a:endParaRPr>
          </a:p>
        </p:txBody>
      </p:sp>
      <p:grpSp>
        <p:nvGrpSpPr>
          <p:cNvPr id="3" name="קבוצה 2"/>
          <p:cNvGrpSpPr>
            <a:grpSpLocks/>
          </p:cNvGrpSpPr>
          <p:nvPr/>
        </p:nvGrpSpPr>
        <p:grpSpPr bwMode="auto">
          <a:xfrm>
            <a:off x="1003300" y="3362325"/>
            <a:ext cx="6808788" cy="3455988"/>
            <a:chOff x="900113" y="3362325"/>
            <a:chExt cx="6808787" cy="3455988"/>
          </a:xfrm>
        </p:grpSpPr>
        <p:grpSp>
          <p:nvGrpSpPr>
            <p:cNvPr id="4" name="קבוצה 1"/>
            <p:cNvGrpSpPr>
              <a:grpSpLocks/>
            </p:cNvGrpSpPr>
            <p:nvPr/>
          </p:nvGrpSpPr>
          <p:grpSpPr bwMode="auto">
            <a:xfrm>
              <a:off x="1835150" y="3362325"/>
              <a:ext cx="5873750" cy="3455988"/>
              <a:chOff x="2566775" y="3362325"/>
              <a:chExt cx="5873268" cy="3455987"/>
            </a:xfrm>
          </p:grpSpPr>
          <p:grpSp>
            <p:nvGrpSpPr>
              <p:cNvPr id="5" name="קבוצה 7"/>
              <p:cNvGrpSpPr>
                <a:grpSpLocks/>
              </p:cNvGrpSpPr>
              <p:nvPr/>
            </p:nvGrpSpPr>
            <p:grpSpPr bwMode="auto">
              <a:xfrm>
                <a:off x="5063431" y="3362325"/>
                <a:ext cx="3376612" cy="3455987"/>
                <a:chOff x="641514" y="2990012"/>
                <a:chExt cx="3377078" cy="3456654"/>
              </a:xfrm>
            </p:grpSpPr>
            <p:sp>
              <p:nvSpPr>
                <p:cNvPr id="10" name="TextBox 9"/>
                <p:cNvSpPr txBox="1"/>
                <p:nvPr/>
              </p:nvSpPr>
              <p:spPr>
                <a:xfrm>
                  <a:off x="641791" y="2990012"/>
                  <a:ext cx="3132312" cy="338203"/>
                </a:xfrm>
                <a:prstGeom prst="rect">
                  <a:avLst/>
                </a:prstGeom>
                <a:noFill/>
                <a:ln w="19050">
                  <a:noFill/>
                </a:ln>
                <a:effectLst>
                  <a:outerShdw sx="102000" sy="102000" algn="tl" rotWithShape="0">
                    <a:sysClr val="window" lastClr="FFFFFF">
                      <a:lumMod val="65000"/>
                      <a:alpha val="0"/>
                    </a:sysClr>
                  </a:outerShdw>
                </a:effectLst>
              </p:spPr>
              <p:txBody>
                <a:bodyPr rtlCol="1">
                  <a:spAutoFit/>
                </a:bodyPr>
                <a:lstStyle/>
                <a:p>
                  <a:pPr fontAlgn="auto">
                    <a:spcBef>
                      <a:spcPts val="0"/>
                    </a:spcBef>
                    <a:spcAft>
                      <a:spcPts val="0"/>
                    </a:spcAft>
                    <a:defRPr/>
                  </a:pPr>
                  <a:r>
                    <a:rPr lang="he-IL" sz="1600" kern="0" dirty="0"/>
                    <a:t>ילד חולה באבעבועות רוח</a:t>
                  </a:r>
                  <a:endParaRPr lang="he-IL" sz="1600" kern="0" dirty="0">
                    <a:latin typeface="Arial"/>
                    <a:cs typeface="Arial"/>
                  </a:endParaRPr>
                </a:p>
              </p:txBody>
            </p:sp>
            <p:pic>
              <p:nvPicPr>
                <p:cNvPr id="88077" name="Picture 12" descr="File:Windpocken.jpg">
                  <a:hlinkClick r:id="rId2"/>
                </p:cNvPr>
                <p:cNvPicPr>
                  <a:picLocks noChangeAspect="1" noChangeArrowheads="1"/>
                </p:cNvPicPr>
                <p:nvPr/>
              </p:nvPicPr>
              <p:blipFill>
                <a:blip r:embed="rId3" cstate="print"/>
                <a:srcRect/>
                <a:stretch>
                  <a:fillRect/>
                </a:stretch>
              </p:blipFill>
              <p:spPr bwMode="auto">
                <a:xfrm>
                  <a:off x="1175373" y="3319018"/>
                  <a:ext cx="2843219" cy="2872258"/>
                </a:xfrm>
                <a:prstGeom prst="rect">
                  <a:avLst/>
                </a:prstGeom>
                <a:noFill/>
                <a:ln w="9525">
                  <a:noFill/>
                  <a:miter lim="800000"/>
                  <a:headEnd/>
                  <a:tailEnd/>
                </a:ln>
              </p:spPr>
            </p:pic>
            <p:sp>
              <p:nvSpPr>
                <p:cNvPr id="88078" name="מלבן 4"/>
                <p:cNvSpPr>
                  <a:spLocks noChangeArrowheads="1"/>
                </p:cNvSpPr>
                <p:nvPr/>
              </p:nvSpPr>
              <p:spPr bwMode="auto">
                <a:xfrm>
                  <a:off x="1175373" y="5984703"/>
                  <a:ext cx="2843213" cy="461963"/>
                </a:xfrm>
                <a:prstGeom prst="rect">
                  <a:avLst/>
                </a:prstGeom>
                <a:noFill/>
                <a:ln w="9525">
                  <a:noFill/>
                  <a:miter lim="800000"/>
                  <a:headEnd/>
                  <a:tailEnd/>
                </a:ln>
              </p:spPr>
              <p:txBody>
                <a:bodyPr>
                  <a:spAutoFit/>
                </a:bodyPr>
                <a:lstStyle/>
                <a:p>
                  <a:r>
                    <a:rPr lang="en-US" altLang="he-IL" sz="2400">
                      <a:solidFill>
                        <a:srgbClr val="000000"/>
                      </a:solidFill>
                      <a:latin typeface="Calibri" pitchFamily="34" charset="0"/>
                      <a:cs typeface="Calibri" pitchFamily="34" charset="0"/>
                    </a:rPr>
                    <a:t> </a:t>
                  </a:r>
                  <a:r>
                    <a:rPr lang="en-US" altLang="he-IL" sz="1200">
                      <a:solidFill>
                        <a:srgbClr val="000000"/>
                      </a:solidFill>
                      <a:latin typeface="Calibri" pitchFamily="34" charset="0"/>
                      <a:cs typeface="Calibri" pitchFamily="34" charset="0"/>
                      <a:hlinkClick r:id="rId4"/>
                    </a:rPr>
                    <a:t>© Thomas Netsch (Wikimedia commons)</a:t>
                  </a:r>
                  <a:endParaRPr lang="en-US" altLang="he-IL" sz="1200">
                    <a:solidFill>
                      <a:srgbClr val="000000"/>
                    </a:solidFill>
                    <a:latin typeface="Calibri" pitchFamily="34" charset="0"/>
                    <a:cs typeface="Calibri" pitchFamily="34" charset="0"/>
                  </a:endParaRPr>
                </a:p>
              </p:txBody>
            </p:sp>
          </p:grpSp>
          <p:sp>
            <p:nvSpPr>
              <p:cNvPr id="12" name="TextBox 11"/>
              <p:cNvSpPr txBox="1"/>
              <p:nvPr/>
            </p:nvSpPr>
            <p:spPr bwMode="auto">
              <a:xfrm>
                <a:off x="2566776" y="3371850"/>
                <a:ext cx="2547727" cy="338138"/>
              </a:xfrm>
              <a:prstGeom prst="rect">
                <a:avLst/>
              </a:prstGeom>
              <a:noFill/>
              <a:ln w="19050">
                <a:noFill/>
              </a:ln>
              <a:effectLst>
                <a:outerShdw sx="102000" sy="102000" algn="tl" rotWithShape="0">
                  <a:sysClr val="window" lastClr="FFFFFF">
                    <a:lumMod val="65000"/>
                    <a:alpha val="0"/>
                  </a:sysClr>
                </a:outerShdw>
              </a:effectLst>
            </p:spPr>
            <p:txBody>
              <a:bodyPr rtlCol="1">
                <a:spAutoFit/>
              </a:bodyPr>
              <a:lstStyle/>
              <a:p>
                <a:pPr fontAlgn="auto">
                  <a:spcBef>
                    <a:spcPts val="0"/>
                  </a:spcBef>
                  <a:spcAft>
                    <a:spcPts val="0"/>
                  </a:spcAft>
                  <a:defRPr/>
                </a:pPr>
                <a:r>
                  <a:rPr lang="he-IL" sz="1600" kern="0" dirty="0"/>
                  <a:t>ילד חולה בחזרת</a:t>
                </a:r>
                <a:endParaRPr lang="he-IL" sz="1600" kern="0" dirty="0">
                  <a:latin typeface="Arial"/>
                  <a:cs typeface="Arial"/>
                </a:endParaRPr>
              </a:p>
            </p:txBody>
          </p:sp>
        </p:grpSp>
        <p:sp>
          <p:nvSpPr>
            <p:cNvPr id="2" name="מלבן 1"/>
            <p:cNvSpPr/>
            <p:nvPr/>
          </p:nvSpPr>
          <p:spPr>
            <a:xfrm>
              <a:off x="917576" y="6548438"/>
              <a:ext cx="1422400" cy="254000"/>
            </a:xfrm>
            <a:prstGeom prst="rect">
              <a:avLst/>
            </a:prstGeom>
          </p:spPr>
          <p:txBody>
            <a:bodyPr wrap="none">
              <a:spAutoFit/>
            </a:bodyPr>
            <a:lstStyle/>
            <a:p>
              <a:pPr>
                <a:spcAft>
                  <a:spcPts val="0"/>
                </a:spcAft>
                <a:defRPr/>
              </a:pPr>
              <a:r>
                <a:rPr lang="en-US" sz="1050" dirty="0">
                  <a:latin typeface="Calibri"/>
                  <a:ea typeface="Calibri"/>
                  <a:cs typeface="Arial"/>
                  <a:hlinkClick r:id="rId5"/>
                </a:rPr>
                <a:t>CDC/NIP/ Barbara Rice</a:t>
              </a:r>
              <a:endParaRPr lang="en-US" sz="1050" dirty="0">
                <a:latin typeface="Calibri"/>
                <a:ea typeface="Calibri"/>
                <a:cs typeface="Arial"/>
              </a:endParaRPr>
            </a:p>
          </p:txBody>
        </p:sp>
        <p:pic>
          <p:nvPicPr>
            <p:cNvPr id="88073" name="Picture 14" descr="PHIL Image 130"/>
            <p:cNvPicPr>
              <a:picLocks noChangeAspect="1" noChangeArrowheads="1"/>
            </p:cNvPicPr>
            <p:nvPr/>
          </p:nvPicPr>
          <p:blipFill>
            <a:blip r:embed="rId6" cstate="print"/>
            <a:srcRect/>
            <a:stretch>
              <a:fillRect/>
            </a:stretch>
          </p:blipFill>
          <p:spPr bwMode="auto">
            <a:xfrm>
              <a:off x="900113" y="3690938"/>
              <a:ext cx="3835400" cy="2871787"/>
            </a:xfrm>
            <a:prstGeom prst="rect">
              <a:avLst/>
            </a:prstGeom>
            <a:noFill/>
            <a:ln w="9525">
              <a:noFill/>
              <a:miter lim="800000"/>
              <a:headEnd/>
              <a:tailEnd/>
            </a:ln>
          </p:spPr>
        </p:pic>
      </p:grpSp>
      <p:sp>
        <p:nvSpPr>
          <p:cNvPr id="15" name="Rectangle 3"/>
          <p:cNvSpPr/>
          <p:nvPr/>
        </p:nvSpPr>
        <p:spPr>
          <a:xfrm>
            <a:off x="512763" y="404813"/>
            <a:ext cx="7988300" cy="46037"/>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55588" y="514350"/>
            <a:ext cx="8267700" cy="1323439"/>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buFont typeface="Arial" pitchFamily="34" charset="0"/>
              <a:buChar char="•"/>
              <a:defRPr/>
            </a:pPr>
            <a:r>
              <a:rPr lang="he-IL" sz="2000" dirty="0" smtClean="0">
                <a:solidFill>
                  <a:prstClr val="black"/>
                </a:solidFill>
              </a:rPr>
              <a:t> לנגיפים אין מבנה של תא. הנגיף מורכב מחלק פנימי הכולל </a:t>
            </a:r>
            <a:r>
              <a:rPr lang="he-IL" sz="2000" b="1" dirty="0" smtClean="0">
                <a:solidFill>
                  <a:schemeClr val="accent3"/>
                </a:solidFill>
              </a:rPr>
              <a:t>את החומר התורשתי</a:t>
            </a:r>
            <a:r>
              <a:rPr lang="he-IL" sz="2000" dirty="0" smtClean="0">
                <a:solidFill>
                  <a:prstClr val="black"/>
                </a:solidFill>
              </a:rPr>
              <a:t>, </a:t>
            </a:r>
          </a:p>
          <a:p>
            <a:pPr eaLnBrk="1" hangingPunct="1">
              <a:defRPr/>
            </a:pPr>
            <a:r>
              <a:rPr lang="he-IL" sz="2000" dirty="0" smtClean="0">
                <a:solidFill>
                  <a:prstClr val="black"/>
                </a:solidFill>
              </a:rPr>
              <a:t>המוקף </a:t>
            </a:r>
            <a:r>
              <a:rPr lang="he-IL" sz="2000" dirty="0" smtClean="0"/>
              <a:t>באזור חיצוני הנקרא </a:t>
            </a:r>
            <a:r>
              <a:rPr lang="he-IL" sz="2000" b="1" dirty="0" smtClean="0">
                <a:solidFill>
                  <a:schemeClr val="accent3"/>
                </a:solidFill>
              </a:rPr>
              <a:t>קופסית. </a:t>
            </a:r>
            <a:r>
              <a:rPr lang="he-IL" sz="2000" dirty="0" smtClean="0"/>
              <a:t>הקופסית בנויה מחלבונים.</a:t>
            </a:r>
          </a:p>
          <a:p>
            <a:pPr eaLnBrk="1" hangingPunct="1">
              <a:defRPr/>
            </a:pPr>
            <a:endParaRPr lang="he-IL" sz="2000" dirty="0" smtClean="0"/>
          </a:p>
          <a:p>
            <a:pPr eaLnBrk="1" hangingPunct="1">
              <a:defRPr/>
            </a:pPr>
            <a:r>
              <a:rPr lang="he-IL" sz="2000" dirty="0" smtClean="0">
                <a:solidFill>
                  <a:prstClr val="black"/>
                </a:solidFill>
              </a:rPr>
              <a:t>בחומר התורשתי של הנגיף יש בעיקר גנים האחראים ליצירת המעטפת.</a:t>
            </a:r>
            <a:r>
              <a:rPr lang="he-IL" sz="2000" dirty="0" smtClean="0"/>
              <a:t> </a:t>
            </a:r>
            <a:endParaRPr lang="he-IL" sz="2000" dirty="0" smtClean="0">
              <a:solidFill>
                <a:prstClr val="black"/>
              </a:solidFill>
            </a:endParaRPr>
          </a:p>
        </p:txBody>
      </p:sp>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166D1C1E-7B84-4C9B-A7E5-CF3C8A48F156}" type="slidenum">
              <a:rPr lang="he-IL" sz="1100" smtClean="0">
                <a:solidFill>
                  <a:prstClr val="white">
                    <a:lumMod val="75000"/>
                  </a:prstClr>
                </a:solidFill>
              </a:rPr>
              <a:pPr fontAlgn="base">
                <a:spcBef>
                  <a:spcPct val="0"/>
                </a:spcBef>
                <a:spcAft>
                  <a:spcPct val="0"/>
                </a:spcAft>
                <a:defRPr/>
              </a:pPr>
              <a:t>5</a:t>
            </a:fld>
            <a:endParaRPr lang="he-IL" sz="1100" dirty="0" smtClean="0">
              <a:solidFill>
                <a:prstClr val="white">
                  <a:lumMod val="75000"/>
                </a:prstClr>
              </a:solidFill>
            </a:endParaRPr>
          </a:p>
        </p:txBody>
      </p:sp>
      <p:sp>
        <p:nvSpPr>
          <p:cNvPr id="9" name="כותרת 8"/>
          <p:cNvSpPr>
            <a:spLocks noGrp="1"/>
          </p:cNvSpPr>
          <p:nvPr>
            <p:ph type="title"/>
          </p:nvPr>
        </p:nvSpPr>
        <p:spPr>
          <a:xfrm>
            <a:off x="285750" y="26988"/>
            <a:ext cx="8229600" cy="439737"/>
          </a:xfrm>
        </p:spPr>
        <p:txBody>
          <a:bodyPr>
            <a:normAutofit/>
          </a:bodyPr>
          <a:lstStyle/>
          <a:p>
            <a:pPr algn="r" fontAlgn="auto">
              <a:defRPr/>
            </a:pPr>
            <a:r>
              <a:rPr lang="he-IL" sz="2000" b="1" dirty="0" smtClean="0">
                <a:solidFill>
                  <a:srgbClr val="FF6600"/>
                </a:solidFill>
                <a:ea typeface="+mn-ea"/>
                <a:cs typeface="+mn-cs"/>
              </a:rPr>
              <a:t>מבנה הנגיפים</a:t>
            </a:r>
            <a:endParaRPr lang="he-IL" sz="2000" dirty="0" smtClean="0">
              <a:cs typeface="+mn-cs"/>
            </a:endParaRPr>
          </a:p>
        </p:txBody>
      </p:sp>
      <p:grpSp>
        <p:nvGrpSpPr>
          <p:cNvPr id="2" name="קבוצה 7"/>
          <p:cNvGrpSpPr>
            <a:grpSpLocks/>
          </p:cNvGrpSpPr>
          <p:nvPr/>
        </p:nvGrpSpPr>
        <p:grpSpPr bwMode="auto">
          <a:xfrm>
            <a:off x="214282" y="2000241"/>
            <a:ext cx="4500594" cy="2000264"/>
            <a:chOff x="2310745" y="3835400"/>
            <a:chExt cx="5142310" cy="2148563"/>
          </a:xfrm>
        </p:grpSpPr>
        <p:pic>
          <p:nvPicPr>
            <p:cNvPr id="91144" name="תמונה 9"/>
            <p:cNvPicPr>
              <a:picLocks noChangeAspect="1"/>
            </p:cNvPicPr>
            <p:nvPr/>
          </p:nvPicPr>
          <p:blipFill>
            <a:blip r:embed="rId2" cstate="print"/>
            <a:srcRect/>
            <a:stretch>
              <a:fillRect/>
            </a:stretch>
          </p:blipFill>
          <p:spPr bwMode="auto">
            <a:xfrm>
              <a:off x="3832163" y="3835400"/>
              <a:ext cx="2160240" cy="2148563"/>
            </a:xfrm>
            <a:prstGeom prst="rect">
              <a:avLst/>
            </a:prstGeom>
            <a:noFill/>
            <a:ln w="9525">
              <a:noFill/>
              <a:miter lim="800000"/>
              <a:headEnd/>
              <a:tailEnd/>
            </a:ln>
          </p:spPr>
        </p:pic>
        <p:sp>
          <p:nvSpPr>
            <p:cNvPr id="91145" name="מלבן 1"/>
            <p:cNvSpPr>
              <a:spLocks noChangeArrowheads="1"/>
            </p:cNvSpPr>
            <p:nvPr/>
          </p:nvSpPr>
          <p:spPr bwMode="auto">
            <a:xfrm>
              <a:off x="5705105" y="4543350"/>
              <a:ext cx="1747950" cy="584775"/>
            </a:xfrm>
            <a:prstGeom prst="rect">
              <a:avLst/>
            </a:prstGeom>
            <a:noFill/>
            <a:ln w="9525">
              <a:noFill/>
              <a:miter lim="800000"/>
              <a:headEnd/>
              <a:tailEnd/>
            </a:ln>
          </p:spPr>
          <p:txBody>
            <a:bodyPr>
              <a:spAutoFit/>
            </a:bodyPr>
            <a:lstStyle/>
            <a:p>
              <a:pPr algn="ctr"/>
              <a:r>
                <a:rPr lang="he-IL" altLang="he-IL" sz="1600">
                  <a:solidFill>
                    <a:srgbClr val="000000"/>
                  </a:solidFill>
                </a:rPr>
                <a:t>מעטפת</a:t>
              </a:r>
            </a:p>
            <a:p>
              <a:pPr algn="ctr"/>
              <a:r>
                <a:rPr lang="he-IL" altLang="he-IL" sz="1600">
                  <a:solidFill>
                    <a:srgbClr val="000000"/>
                  </a:solidFill>
                </a:rPr>
                <a:t> חלבונית</a:t>
              </a:r>
            </a:p>
          </p:txBody>
        </p:sp>
        <p:sp>
          <p:nvSpPr>
            <p:cNvPr id="91146" name="מלבן 2"/>
            <p:cNvSpPr>
              <a:spLocks noChangeArrowheads="1"/>
            </p:cNvSpPr>
            <p:nvPr/>
          </p:nvSpPr>
          <p:spPr bwMode="auto">
            <a:xfrm>
              <a:off x="2310745" y="4636980"/>
              <a:ext cx="1829830" cy="338554"/>
            </a:xfrm>
            <a:prstGeom prst="rect">
              <a:avLst/>
            </a:prstGeom>
            <a:noFill/>
            <a:ln w="9525">
              <a:noFill/>
              <a:miter lim="800000"/>
              <a:headEnd/>
              <a:tailEnd/>
            </a:ln>
          </p:spPr>
          <p:txBody>
            <a:bodyPr>
              <a:spAutoFit/>
            </a:bodyPr>
            <a:lstStyle/>
            <a:p>
              <a:pPr algn="ctr"/>
              <a:r>
                <a:rPr lang="he-IL" altLang="he-IL" sz="1600">
                  <a:solidFill>
                    <a:srgbClr val="000000"/>
                  </a:solidFill>
                </a:rPr>
                <a:t>חומצת גרעין</a:t>
              </a:r>
            </a:p>
          </p:txBody>
        </p:sp>
        <p:cxnSp>
          <p:nvCxnSpPr>
            <p:cNvPr id="13" name="מחבר חץ ישר 12"/>
            <p:cNvCxnSpPr/>
            <p:nvPr/>
          </p:nvCxnSpPr>
          <p:spPr>
            <a:xfrm>
              <a:off x="3749131" y="4831075"/>
              <a:ext cx="966862" cy="4764"/>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5" name="מחבר חץ ישר 14"/>
            <p:cNvCxnSpPr/>
            <p:nvPr/>
          </p:nvCxnSpPr>
          <p:spPr>
            <a:xfrm flipH="1">
              <a:off x="5725721" y="4831075"/>
              <a:ext cx="503277" cy="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sp>
        <p:nvSpPr>
          <p:cNvPr id="17" name="Rectangle 3"/>
          <p:cNvSpPr/>
          <p:nvPr/>
        </p:nvSpPr>
        <p:spPr>
          <a:xfrm>
            <a:off x="512763" y="404813"/>
            <a:ext cx="7988300" cy="46037"/>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16" name="TextBox 15"/>
          <p:cNvSpPr txBox="1"/>
          <p:nvPr/>
        </p:nvSpPr>
        <p:spPr>
          <a:xfrm>
            <a:off x="3357554" y="5000636"/>
            <a:ext cx="5786446" cy="1015663"/>
          </a:xfrm>
          <a:prstGeom prst="rect">
            <a:avLst/>
          </a:prstGeom>
          <a:noFill/>
        </p:spPr>
        <p:txBody>
          <a:bodyPr wrap="square" rtlCol="1">
            <a:spAutoFit/>
          </a:bodyPr>
          <a:lstStyle/>
          <a:p>
            <a:pPr>
              <a:defRPr/>
            </a:pPr>
            <a:endParaRPr lang="he-IL" sz="2000" dirty="0">
              <a:solidFill>
                <a:prstClr val="black"/>
              </a:solidFill>
            </a:endParaRPr>
          </a:p>
          <a:p>
            <a:pPr>
              <a:defRPr/>
            </a:pPr>
            <a:r>
              <a:rPr lang="he-IL" sz="2000" dirty="0">
                <a:solidFill>
                  <a:prstClr val="black"/>
                </a:solidFill>
              </a:rPr>
              <a:t>צורת הקופסית של כל נגיף היא ייחודית.</a:t>
            </a:r>
          </a:p>
          <a:p>
            <a:endParaRPr lang="he-IL" sz="2000" dirty="0"/>
          </a:p>
        </p:txBody>
      </p:sp>
      <p:grpSp>
        <p:nvGrpSpPr>
          <p:cNvPr id="18" name="קבוצה 19"/>
          <p:cNvGrpSpPr>
            <a:grpSpLocks/>
          </p:cNvGrpSpPr>
          <p:nvPr/>
        </p:nvGrpSpPr>
        <p:grpSpPr bwMode="auto">
          <a:xfrm>
            <a:off x="0" y="4429132"/>
            <a:ext cx="4769052" cy="2159219"/>
            <a:chOff x="769539" y="1661281"/>
            <a:chExt cx="7750811" cy="3203737"/>
          </a:xfrm>
        </p:grpSpPr>
        <p:pic>
          <p:nvPicPr>
            <p:cNvPr id="19" name="תמונה 1"/>
            <p:cNvPicPr>
              <a:picLocks noChangeAspect="1"/>
            </p:cNvPicPr>
            <p:nvPr/>
          </p:nvPicPr>
          <p:blipFill>
            <a:blip r:embed="rId3" cstate="print"/>
            <a:srcRect/>
            <a:stretch>
              <a:fillRect/>
            </a:stretch>
          </p:blipFill>
          <p:spPr bwMode="auto">
            <a:xfrm>
              <a:off x="769539" y="1861311"/>
              <a:ext cx="2886050" cy="3003707"/>
            </a:xfrm>
            <a:prstGeom prst="rect">
              <a:avLst/>
            </a:prstGeom>
            <a:noFill/>
            <a:ln w="9525">
              <a:noFill/>
              <a:miter lim="800000"/>
              <a:headEnd/>
              <a:tailEnd/>
            </a:ln>
          </p:spPr>
        </p:pic>
        <p:pic>
          <p:nvPicPr>
            <p:cNvPr id="20" name="תמונה 4"/>
            <p:cNvPicPr>
              <a:picLocks noChangeAspect="1"/>
            </p:cNvPicPr>
            <p:nvPr/>
          </p:nvPicPr>
          <p:blipFill>
            <a:blip r:embed="rId4" cstate="print"/>
            <a:srcRect/>
            <a:stretch>
              <a:fillRect/>
            </a:stretch>
          </p:blipFill>
          <p:spPr bwMode="auto">
            <a:xfrm rot="-182785">
              <a:off x="5788421" y="1661281"/>
              <a:ext cx="2731929" cy="2742161"/>
            </a:xfrm>
            <a:prstGeom prst="rect">
              <a:avLst/>
            </a:prstGeom>
            <a:noFill/>
            <a:ln w="9525">
              <a:noFill/>
              <a:miter lim="800000"/>
              <a:headEnd/>
              <a:tailEnd/>
            </a:ln>
          </p:spPr>
        </p:pic>
        <p:pic>
          <p:nvPicPr>
            <p:cNvPr id="22" name="תמונה 2"/>
            <p:cNvPicPr>
              <a:picLocks noChangeAspect="1"/>
            </p:cNvPicPr>
            <p:nvPr/>
          </p:nvPicPr>
          <p:blipFill>
            <a:blip r:embed="rId2" cstate="print"/>
            <a:srcRect/>
            <a:stretch>
              <a:fillRect/>
            </a:stretch>
          </p:blipFill>
          <p:spPr bwMode="auto">
            <a:xfrm>
              <a:off x="3581341" y="2552700"/>
              <a:ext cx="1762125" cy="1752600"/>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60438" y="428604"/>
            <a:ext cx="8183562" cy="707886"/>
          </a:xfrm>
          <a:prstGeom prst="rect">
            <a:avLst/>
          </a:prstGeom>
          <a:noFill/>
          <a:ln w="19050">
            <a:noFill/>
          </a:ln>
          <a:effectLst>
            <a:outerShdw sx="102000" sy="102000" algn="tl" rotWithShape="0">
              <a:schemeClr val="bg1">
                <a:lumMod val="65000"/>
                <a:alpha val="0"/>
              </a:schemeClr>
            </a:outerShdw>
          </a:effec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he-IL" sz="2000" u="sng" dirty="0" smtClean="0"/>
              <a:t>שלבי התרבות של נגיפים</a:t>
            </a:r>
            <a:r>
              <a:rPr lang="he-IL" sz="2000" dirty="0" smtClean="0"/>
              <a:t>: </a:t>
            </a:r>
          </a:p>
          <a:p>
            <a:pPr eaLnBrk="1" hangingPunct="1">
              <a:defRPr/>
            </a:pPr>
            <a:endParaRPr lang="he-IL" sz="2000" dirty="0"/>
          </a:p>
        </p:txBody>
      </p:sp>
      <p:sp>
        <p:nvSpPr>
          <p:cNvPr id="21515" name="Slide Number Placeholder 15"/>
          <p:cNvSpPr>
            <a:spLocks noGrp="1"/>
          </p:cNvSpPr>
          <p:nvPr>
            <p:ph type="sldNum" sz="quarter" idx="12"/>
          </p:nvPr>
        </p:nvSpPr>
        <p:spPr bwMode="auto">
          <a:xfrm>
            <a:off x="107950" y="6613525"/>
            <a:ext cx="2133600" cy="214313"/>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FBB409C2-F16E-4B95-9712-7C7E8104292A}" type="slidenum">
              <a:rPr lang="he-IL" sz="1100" smtClean="0">
                <a:solidFill>
                  <a:prstClr val="white">
                    <a:lumMod val="75000"/>
                  </a:prstClr>
                </a:solidFill>
              </a:rPr>
              <a:pPr fontAlgn="base">
                <a:spcBef>
                  <a:spcPct val="0"/>
                </a:spcBef>
                <a:spcAft>
                  <a:spcPct val="0"/>
                </a:spcAft>
                <a:defRPr/>
              </a:pPr>
              <a:t>6</a:t>
            </a:fld>
            <a:endParaRPr lang="he-IL" sz="1100" dirty="0" smtClean="0">
              <a:solidFill>
                <a:prstClr val="white">
                  <a:lumMod val="75000"/>
                </a:prstClr>
              </a:solidFill>
            </a:endParaRPr>
          </a:p>
        </p:txBody>
      </p:sp>
      <p:sp>
        <p:nvSpPr>
          <p:cNvPr id="9" name="כותרת 8"/>
          <p:cNvSpPr>
            <a:spLocks noGrp="1"/>
          </p:cNvSpPr>
          <p:nvPr>
            <p:ph type="title"/>
          </p:nvPr>
        </p:nvSpPr>
        <p:spPr>
          <a:xfrm>
            <a:off x="285750" y="26988"/>
            <a:ext cx="8229600" cy="439737"/>
          </a:xfrm>
        </p:spPr>
        <p:txBody>
          <a:bodyPr>
            <a:normAutofit/>
          </a:bodyPr>
          <a:lstStyle/>
          <a:p>
            <a:pPr algn="r" fontAlgn="auto">
              <a:defRPr/>
            </a:pPr>
            <a:r>
              <a:rPr lang="he-IL" sz="2000" b="1" dirty="0" smtClean="0">
                <a:solidFill>
                  <a:srgbClr val="FF6600"/>
                </a:solidFill>
                <a:ea typeface="+mn-ea"/>
              </a:rPr>
              <a:t>שלבי התרבות נגיפים</a:t>
            </a:r>
            <a:endParaRPr lang="he-IL" sz="2000" dirty="0" smtClean="0"/>
          </a:p>
        </p:txBody>
      </p:sp>
      <p:sp>
        <p:nvSpPr>
          <p:cNvPr id="11" name="Rectangle 3"/>
          <p:cNvSpPr/>
          <p:nvPr/>
        </p:nvSpPr>
        <p:spPr>
          <a:xfrm>
            <a:off x="512763" y="404813"/>
            <a:ext cx="7988300" cy="46037"/>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grpSp>
        <p:nvGrpSpPr>
          <p:cNvPr id="24" name="קבוצה 23"/>
          <p:cNvGrpSpPr/>
          <p:nvPr/>
        </p:nvGrpSpPr>
        <p:grpSpPr>
          <a:xfrm>
            <a:off x="3143272" y="928670"/>
            <a:ext cx="4857752" cy="5929354"/>
            <a:chOff x="3071802" y="571480"/>
            <a:chExt cx="4857752" cy="5929354"/>
          </a:xfrm>
        </p:grpSpPr>
        <p:sp>
          <p:nvSpPr>
            <p:cNvPr id="13" name="חץ למטה 12"/>
            <p:cNvSpPr/>
            <p:nvPr/>
          </p:nvSpPr>
          <p:spPr>
            <a:xfrm>
              <a:off x="5214926" y="2500306"/>
              <a:ext cx="571504" cy="428628"/>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dirty="0"/>
            </a:p>
          </p:txBody>
        </p:sp>
        <p:sp>
          <p:nvSpPr>
            <p:cNvPr id="10" name="TextBox 9"/>
            <p:cNvSpPr txBox="1"/>
            <p:nvPr/>
          </p:nvSpPr>
          <p:spPr>
            <a:xfrm>
              <a:off x="3071802" y="3000372"/>
              <a:ext cx="4857752" cy="954107"/>
            </a:xfrm>
            <a:prstGeom prst="rect">
              <a:avLst/>
            </a:prstGeom>
            <a:solidFill>
              <a:schemeClr val="accent4">
                <a:lumMod val="20000"/>
                <a:lumOff val="80000"/>
              </a:schemeClr>
            </a:solidFill>
            <a:ln w="19050">
              <a:solidFill>
                <a:schemeClr val="tx1">
                  <a:lumMod val="75000"/>
                  <a:lumOff val="25000"/>
                </a:schemeClr>
              </a:solid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endParaRPr lang="he-IL" sz="1400" dirty="0" smtClean="0"/>
            </a:p>
            <a:p>
              <a:pPr algn="ctr" eaLnBrk="1" hangingPunct="1">
                <a:defRPr/>
              </a:pPr>
              <a:r>
                <a:rPr lang="he-IL" sz="1400" dirty="0" smtClean="0"/>
                <a:t>תוך ניצול המנגנונים ליצירת חלבונים וחומצות גרעין של תא הפונדקאי נוצרים מספר רב של חלבוני הקופסית וחומצות הגרעין של הנגיף.</a:t>
              </a:r>
            </a:p>
            <a:p>
              <a:pPr algn="ctr" eaLnBrk="1" hangingPunct="1">
                <a:defRPr/>
              </a:pPr>
              <a:endParaRPr lang="he-IL" sz="1400" dirty="0"/>
            </a:p>
          </p:txBody>
        </p:sp>
        <p:sp>
          <p:nvSpPr>
            <p:cNvPr id="12" name="TextBox 11"/>
            <p:cNvSpPr txBox="1"/>
            <p:nvPr/>
          </p:nvSpPr>
          <p:spPr>
            <a:xfrm>
              <a:off x="4105682" y="571480"/>
              <a:ext cx="2789992" cy="523220"/>
            </a:xfrm>
            <a:prstGeom prst="rect">
              <a:avLst/>
            </a:prstGeom>
            <a:solidFill>
              <a:schemeClr val="accent4">
                <a:lumMod val="20000"/>
                <a:lumOff val="80000"/>
              </a:schemeClr>
            </a:solidFill>
            <a:ln w="19050">
              <a:solidFill>
                <a:schemeClr val="tx1">
                  <a:lumMod val="85000"/>
                  <a:lumOff val="15000"/>
                </a:schemeClr>
              </a:solid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r>
                <a:rPr lang="he-IL" sz="1400" dirty="0" smtClean="0"/>
                <a:t>הנגיף נצמד לתא פונדקאי ייחודי לו. </a:t>
              </a:r>
            </a:p>
            <a:p>
              <a:pPr algn="ctr" eaLnBrk="1" hangingPunct="1">
                <a:defRPr/>
              </a:pPr>
              <a:endParaRPr lang="he-IL" sz="1400" dirty="0"/>
            </a:p>
          </p:txBody>
        </p:sp>
        <p:sp>
          <p:nvSpPr>
            <p:cNvPr id="17" name="TextBox 16"/>
            <p:cNvSpPr txBox="1"/>
            <p:nvPr/>
          </p:nvSpPr>
          <p:spPr>
            <a:xfrm>
              <a:off x="3552037" y="1597871"/>
              <a:ext cx="3897282" cy="830997"/>
            </a:xfrm>
            <a:prstGeom prst="rect">
              <a:avLst/>
            </a:prstGeom>
            <a:solidFill>
              <a:schemeClr val="accent4">
                <a:lumMod val="20000"/>
                <a:lumOff val="80000"/>
              </a:schemeClr>
            </a:solidFill>
            <a:ln w="19050">
              <a:solidFill>
                <a:schemeClr val="tx1">
                  <a:lumMod val="85000"/>
                  <a:lumOff val="15000"/>
                </a:schemeClr>
              </a:solid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endParaRPr lang="he-IL" dirty="0"/>
            </a:p>
            <a:p>
              <a:pPr algn="ctr" eaLnBrk="1" hangingPunct="1">
                <a:defRPr/>
              </a:pPr>
              <a:r>
                <a:rPr lang="he-IL" sz="1400" dirty="0" smtClean="0"/>
                <a:t>הוא מחדיר את החומר התורשתי שלו לתא המאחסן. </a:t>
              </a:r>
              <a:endParaRPr lang="he-IL" sz="1400" dirty="0"/>
            </a:p>
            <a:p>
              <a:pPr algn="ctr" eaLnBrk="1" hangingPunct="1">
                <a:defRPr/>
              </a:pPr>
              <a:endParaRPr lang="he-IL" sz="1600" dirty="0" smtClean="0">
                <a:solidFill>
                  <a:prstClr val="black"/>
                </a:solidFill>
              </a:endParaRPr>
            </a:p>
          </p:txBody>
        </p:sp>
        <p:sp>
          <p:nvSpPr>
            <p:cNvPr id="18" name="TextBox 17"/>
            <p:cNvSpPr txBox="1"/>
            <p:nvPr/>
          </p:nvSpPr>
          <p:spPr>
            <a:xfrm>
              <a:off x="3178943" y="4476286"/>
              <a:ext cx="4643470" cy="738664"/>
            </a:xfrm>
            <a:prstGeom prst="rect">
              <a:avLst/>
            </a:prstGeom>
            <a:solidFill>
              <a:schemeClr val="accent4">
                <a:lumMod val="20000"/>
                <a:lumOff val="80000"/>
              </a:schemeClr>
            </a:solidFill>
            <a:ln w="19050">
              <a:solidFill>
                <a:schemeClr val="tx1">
                  <a:lumMod val="85000"/>
                  <a:lumOff val="15000"/>
                </a:schemeClr>
              </a:solid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endParaRPr lang="he-IL" sz="1400" dirty="0"/>
            </a:p>
            <a:p>
              <a:pPr algn="ctr" eaLnBrk="1" hangingPunct="1">
                <a:defRPr/>
              </a:pPr>
              <a:r>
                <a:rPr lang="he-IL" sz="1400" dirty="0" smtClean="0"/>
                <a:t>הקופסיות והחומר התורשתי מתארגנים לנגיפים חדשים.</a:t>
              </a:r>
            </a:p>
            <a:p>
              <a:pPr algn="ctr" eaLnBrk="1" hangingPunct="1">
                <a:defRPr/>
              </a:pPr>
              <a:endParaRPr lang="he-IL" sz="1400" dirty="0"/>
            </a:p>
          </p:txBody>
        </p:sp>
        <p:sp>
          <p:nvSpPr>
            <p:cNvPr id="20" name="TextBox 19"/>
            <p:cNvSpPr txBox="1"/>
            <p:nvPr/>
          </p:nvSpPr>
          <p:spPr>
            <a:xfrm>
              <a:off x="3516318" y="5751158"/>
              <a:ext cx="3968720" cy="749676"/>
            </a:xfrm>
            <a:prstGeom prst="rect">
              <a:avLst/>
            </a:prstGeom>
            <a:solidFill>
              <a:schemeClr val="accent4">
                <a:lumMod val="20000"/>
                <a:lumOff val="80000"/>
              </a:schemeClr>
            </a:solidFill>
            <a:ln w="19050">
              <a:solidFill>
                <a:schemeClr val="tx1">
                  <a:lumMod val="85000"/>
                  <a:lumOff val="15000"/>
                </a:schemeClr>
              </a:solidFill>
            </a:ln>
            <a:effectLst>
              <a:outerShdw sx="102000" sy="102000" algn="tl" rotWithShape="0">
                <a:schemeClr val="bg1">
                  <a:lumMod val="65000"/>
                  <a:alpha val="0"/>
                </a:schemeClr>
              </a:outerShdw>
            </a:effec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r>
                <a:rPr lang="he-IL" sz="1400" dirty="0" smtClean="0"/>
                <a:t>הנגיפים החדשים יוצאים מתא הפונדקאי ומדביקים תאים אחרים מאותו הסוג, וחזר חלילה....</a:t>
              </a:r>
            </a:p>
            <a:p>
              <a:pPr algn="ctr" eaLnBrk="1" hangingPunct="1">
                <a:defRPr/>
              </a:pPr>
              <a:endParaRPr lang="he-IL" sz="1400" dirty="0" smtClean="0"/>
            </a:p>
          </p:txBody>
        </p:sp>
        <p:sp>
          <p:nvSpPr>
            <p:cNvPr id="21" name="חץ למטה 20"/>
            <p:cNvSpPr/>
            <p:nvPr/>
          </p:nvSpPr>
          <p:spPr>
            <a:xfrm>
              <a:off x="5214926" y="1142984"/>
              <a:ext cx="571504" cy="428628"/>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dirty="0"/>
            </a:p>
          </p:txBody>
        </p:sp>
        <p:sp>
          <p:nvSpPr>
            <p:cNvPr id="22" name="חץ למטה 21"/>
            <p:cNvSpPr/>
            <p:nvPr/>
          </p:nvSpPr>
          <p:spPr>
            <a:xfrm>
              <a:off x="5214926" y="5286388"/>
              <a:ext cx="571504" cy="428628"/>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dirty="0"/>
            </a:p>
          </p:txBody>
        </p:sp>
        <p:sp>
          <p:nvSpPr>
            <p:cNvPr id="23" name="חץ למטה 22"/>
            <p:cNvSpPr/>
            <p:nvPr/>
          </p:nvSpPr>
          <p:spPr>
            <a:xfrm>
              <a:off x="5214926" y="4000504"/>
              <a:ext cx="571504" cy="428628"/>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dirty="0"/>
            </a:p>
          </p:txBody>
        </p:sp>
      </p:grpSp>
      <p:grpSp>
        <p:nvGrpSpPr>
          <p:cNvPr id="30" name="קבוצה 29"/>
          <p:cNvGrpSpPr/>
          <p:nvPr/>
        </p:nvGrpSpPr>
        <p:grpSpPr>
          <a:xfrm>
            <a:off x="152388" y="71414"/>
            <a:ext cx="2705100" cy="6572251"/>
            <a:chOff x="152388" y="71414"/>
            <a:chExt cx="2705100" cy="6572251"/>
          </a:xfrm>
        </p:grpSpPr>
        <p:pic>
          <p:nvPicPr>
            <p:cNvPr id="2050" name="Picture 2" descr="http://s.hswstatic.com/gif/virus-human-lytic.gif"/>
            <p:cNvPicPr>
              <a:picLocks noChangeAspect="1" noChangeArrowheads="1"/>
            </p:cNvPicPr>
            <p:nvPr/>
          </p:nvPicPr>
          <p:blipFill>
            <a:blip r:embed="rId2" cstate="print"/>
            <a:srcRect/>
            <a:stretch>
              <a:fillRect/>
            </a:stretch>
          </p:blipFill>
          <p:spPr bwMode="auto">
            <a:xfrm>
              <a:off x="152388" y="71414"/>
              <a:ext cx="2705100" cy="6572251"/>
            </a:xfrm>
            <a:prstGeom prst="rect">
              <a:avLst/>
            </a:prstGeom>
            <a:noFill/>
          </p:spPr>
        </p:pic>
        <p:sp>
          <p:nvSpPr>
            <p:cNvPr id="25" name="TextBox 24"/>
            <p:cNvSpPr txBox="1"/>
            <p:nvPr/>
          </p:nvSpPr>
          <p:spPr>
            <a:xfrm>
              <a:off x="500034" y="1406711"/>
              <a:ext cx="857256" cy="307777"/>
            </a:xfrm>
            <a:prstGeom prst="rect">
              <a:avLst/>
            </a:prstGeom>
            <a:solidFill>
              <a:schemeClr val="bg1"/>
            </a:solidFill>
            <a:ln>
              <a:noFill/>
            </a:ln>
          </p:spPr>
          <p:txBody>
            <a:bodyPr wrap="square" rtlCol="1">
              <a:spAutoFit/>
            </a:bodyPr>
            <a:lstStyle/>
            <a:p>
              <a:pPr algn="ctr"/>
              <a:r>
                <a:rPr lang="he-IL" sz="1400" dirty="0" smtClean="0"/>
                <a:t>הצמדות</a:t>
              </a:r>
              <a:endParaRPr lang="he-IL" sz="1400" dirty="0"/>
            </a:p>
          </p:txBody>
        </p:sp>
        <p:sp>
          <p:nvSpPr>
            <p:cNvPr id="26" name="TextBox 25"/>
            <p:cNvSpPr txBox="1"/>
            <p:nvPr/>
          </p:nvSpPr>
          <p:spPr>
            <a:xfrm>
              <a:off x="1928794" y="2285992"/>
              <a:ext cx="857256" cy="307777"/>
            </a:xfrm>
            <a:prstGeom prst="rect">
              <a:avLst/>
            </a:prstGeom>
            <a:solidFill>
              <a:schemeClr val="bg1"/>
            </a:solidFill>
            <a:ln>
              <a:noFill/>
            </a:ln>
          </p:spPr>
          <p:txBody>
            <a:bodyPr wrap="square" rtlCol="1">
              <a:spAutoFit/>
            </a:bodyPr>
            <a:lstStyle/>
            <a:p>
              <a:pPr algn="ctr"/>
              <a:r>
                <a:rPr lang="he-IL" sz="1400" dirty="0" smtClean="0"/>
                <a:t>החדרה</a:t>
              </a:r>
              <a:endParaRPr lang="he-IL" sz="1400" dirty="0"/>
            </a:p>
          </p:txBody>
        </p:sp>
        <p:sp>
          <p:nvSpPr>
            <p:cNvPr id="27" name="TextBox 26"/>
            <p:cNvSpPr txBox="1"/>
            <p:nvPr/>
          </p:nvSpPr>
          <p:spPr>
            <a:xfrm>
              <a:off x="428596" y="3335537"/>
              <a:ext cx="857256" cy="307777"/>
            </a:xfrm>
            <a:prstGeom prst="rect">
              <a:avLst/>
            </a:prstGeom>
            <a:solidFill>
              <a:schemeClr val="bg1"/>
            </a:solidFill>
            <a:ln>
              <a:noFill/>
            </a:ln>
          </p:spPr>
          <p:txBody>
            <a:bodyPr wrap="square" rtlCol="1">
              <a:spAutoFit/>
            </a:bodyPr>
            <a:lstStyle/>
            <a:p>
              <a:pPr algn="ctr"/>
              <a:r>
                <a:rPr lang="he-IL" sz="1400" dirty="0" smtClean="0"/>
                <a:t>הכפלה</a:t>
              </a:r>
              <a:endParaRPr lang="he-IL" sz="1400" dirty="0"/>
            </a:p>
          </p:txBody>
        </p:sp>
        <p:sp>
          <p:nvSpPr>
            <p:cNvPr id="28" name="TextBox 27"/>
            <p:cNvSpPr txBox="1"/>
            <p:nvPr/>
          </p:nvSpPr>
          <p:spPr>
            <a:xfrm>
              <a:off x="1643042" y="4500570"/>
              <a:ext cx="857256" cy="307777"/>
            </a:xfrm>
            <a:prstGeom prst="rect">
              <a:avLst/>
            </a:prstGeom>
            <a:solidFill>
              <a:schemeClr val="bg1"/>
            </a:solidFill>
            <a:ln>
              <a:noFill/>
            </a:ln>
          </p:spPr>
          <p:txBody>
            <a:bodyPr wrap="square" rtlCol="1">
              <a:spAutoFit/>
            </a:bodyPr>
            <a:lstStyle/>
            <a:p>
              <a:pPr algn="ctr"/>
              <a:r>
                <a:rPr lang="he-IL" sz="1400" dirty="0" smtClean="0"/>
                <a:t>אריזה</a:t>
              </a:r>
              <a:endParaRPr lang="he-IL" sz="1400" dirty="0"/>
            </a:p>
          </p:txBody>
        </p:sp>
        <p:sp>
          <p:nvSpPr>
            <p:cNvPr id="29" name="TextBox 28"/>
            <p:cNvSpPr txBox="1"/>
            <p:nvPr/>
          </p:nvSpPr>
          <p:spPr>
            <a:xfrm>
              <a:off x="500034" y="5643578"/>
              <a:ext cx="857256" cy="307777"/>
            </a:xfrm>
            <a:prstGeom prst="rect">
              <a:avLst/>
            </a:prstGeom>
            <a:solidFill>
              <a:schemeClr val="bg1"/>
            </a:solidFill>
            <a:ln>
              <a:noFill/>
            </a:ln>
          </p:spPr>
          <p:txBody>
            <a:bodyPr wrap="square" rtlCol="1">
              <a:spAutoFit/>
            </a:bodyPr>
            <a:lstStyle/>
            <a:p>
              <a:pPr algn="ctr"/>
              <a:r>
                <a:rPr lang="he-IL" sz="1400" dirty="0" smtClean="0"/>
                <a:t>שחרור</a:t>
              </a:r>
              <a:endParaRPr lang="he-IL" sz="1400"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5715008" y="5745189"/>
            <a:ext cx="2886068" cy="1470025"/>
          </a:xfrm>
        </p:spPr>
        <p:txBody>
          <a:bodyPr>
            <a:normAutofit/>
          </a:bodyPr>
          <a:lstStyle/>
          <a:p>
            <a:r>
              <a:rPr lang="he-IL" sz="1400" dirty="0" smtClean="0">
                <a:cs typeface="+mn-cs"/>
              </a:rPr>
              <a:t>נגיף </a:t>
            </a:r>
            <a:r>
              <a:rPr lang="he-IL" sz="1400" dirty="0" err="1" smtClean="0">
                <a:cs typeface="+mn-cs"/>
              </a:rPr>
              <a:t>האבולה</a:t>
            </a:r>
            <a:r>
              <a:rPr lang="he-IL" sz="1400" dirty="0" smtClean="0">
                <a:cs typeface="+mn-cs"/>
              </a:rPr>
              <a:t> צבוע במיקרוסקופ </a:t>
            </a:r>
            <a:br>
              <a:rPr lang="he-IL" sz="1400" dirty="0" smtClean="0">
                <a:cs typeface="+mn-cs"/>
              </a:rPr>
            </a:br>
            <a:r>
              <a:rPr lang="he-IL" sz="1400" dirty="0" smtClean="0">
                <a:cs typeface="+mn-cs"/>
              </a:rPr>
              <a:t>(צילום: המרכז האמריקני לבקרת מחלות ומניעתן</a:t>
            </a:r>
            <a:r>
              <a:rPr lang="en-US" sz="1400" dirty="0" smtClean="0">
                <a:cs typeface="+mn-cs"/>
              </a:rPr>
              <a:t>(</a:t>
            </a:r>
            <a:r>
              <a:rPr lang="en-US" sz="1400" dirty="0" smtClean="0"/>
              <a:t/>
            </a:r>
            <a:br>
              <a:rPr lang="en-US" sz="1400" dirty="0" smtClean="0"/>
            </a:br>
            <a:endParaRPr lang="he-IL" sz="1400" dirty="0"/>
          </a:p>
        </p:txBody>
      </p:sp>
      <p:pic>
        <p:nvPicPr>
          <p:cNvPr id="1026" name="Picture 2" descr="חרף מסרי ההרגעה: מגפת אבולה &quot;חסרת תקדים&quot; בגינאה"/>
          <p:cNvPicPr>
            <a:picLocks noChangeAspect="1" noChangeArrowheads="1"/>
          </p:cNvPicPr>
          <p:nvPr/>
        </p:nvPicPr>
        <p:blipFill>
          <a:blip r:embed="rId2" cstate="print"/>
          <a:srcRect/>
          <a:stretch>
            <a:fillRect/>
          </a:stretch>
        </p:blipFill>
        <p:spPr bwMode="auto">
          <a:xfrm>
            <a:off x="5357798" y="2428848"/>
            <a:ext cx="3500482" cy="3500482"/>
          </a:xfrm>
          <a:prstGeom prst="rect">
            <a:avLst/>
          </a:prstGeom>
          <a:noFill/>
          <a:ln>
            <a:solidFill>
              <a:schemeClr val="tx1">
                <a:lumMod val="65000"/>
                <a:lumOff val="35000"/>
              </a:schemeClr>
            </a:solidFill>
          </a:ln>
        </p:spPr>
      </p:pic>
      <p:pic>
        <p:nvPicPr>
          <p:cNvPr id="1028" name="Picture 4" descr="http://upload.wikimedia.org/wikipedia/commons/thumb/3/3f/Ebola_virus_em.png/320px-Ebola_virus_em.png"/>
          <p:cNvPicPr>
            <a:picLocks noChangeAspect="1" noChangeArrowheads="1"/>
          </p:cNvPicPr>
          <p:nvPr/>
        </p:nvPicPr>
        <p:blipFill>
          <a:blip r:embed="rId3" cstate="print"/>
          <a:srcRect/>
          <a:stretch>
            <a:fillRect/>
          </a:stretch>
        </p:blipFill>
        <p:spPr bwMode="auto">
          <a:xfrm>
            <a:off x="142844" y="0"/>
            <a:ext cx="1247952" cy="2000264"/>
          </a:xfrm>
          <a:prstGeom prst="rect">
            <a:avLst/>
          </a:prstGeom>
          <a:noFill/>
          <a:ln>
            <a:solidFill>
              <a:schemeClr val="tx1">
                <a:lumMod val="85000"/>
                <a:lumOff val="15000"/>
              </a:schemeClr>
            </a:solidFill>
          </a:ln>
        </p:spPr>
      </p:pic>
      <p:sp>
        <p:nvSpPr>
          <p:cNvPr id="6" name="TextBox 5"/>
          <p:cNvSpPr txBox="1"/>
          <p:nvPr/>
        </p:nvSpPr>
        <p:spPr>
          <a:xfrm>
            <a:off x="1071538" y="785794"/>
            <a:ext cx="7786742" cy="707886"/>
          </a:xfrm>
          <a:prstGeom prst="rect">
            <a:avLst/>
          </a:prstGeom>
          <a:noFill/>
        </p:spPr>
        <p:txBody>
          <a:bodyPr wrap="square" rtlCol="1">
            <a:spAutoFit/>
          </a:bodyPr>
          <a:lstStyle/>
          <a:p>
            <a:r>
              <a:rPr lang="he-IL" sz="2000" dirty="0" smtClean="0"/>
              <a:t>נגיף </a:t>
            </a:r>
            <a:r>
              <a:rPr lang="he-IL" sz="2000" dirty="0" err="1" smtClean="0"/>
              <a:t>האבולה</a:t>
            </a:r>
            <a:r>
              <a:rPr lang="he-IL" sz="2000" dirty="0" smtClean="0"/>
              <a:t> שייך לקבוצת נגיפי הפילוֹ, המילה הלטינית "פילו" פירושה "תולעת", כי כך נגיפים אלה נראים במיקרוסקופ אלקטרונים.</a:t>
            </a:r>
            <a:endParaRPr lang="he-IL" sz="2000" dirty="0"/>
          </a:p>
        </p:txBody>
      </p:sp>
      <p:pic>
        <p:nvPicPr>
          <p:cNvPr id="1030" name="Picture 6" descr="http://telem.openu.ac.il/courses/c20237/gifs/ebola-g/ebola-culture.jpg"/>
          <p:cNvPicPr>
            <a:picLocks noChangeAspect="1" noChangeArrowheads="1"/>
          </p:cNvPicPr>
          <p:nvPr/>
        </p:nvPicPr>
        <p:blipFill>
          <a:blip r:embed="rId4" cstate="print"/>
          <a:srcRect/>
          <a:stretch>
            <a:fillRect/>
          </a:stretch>
        </p:blipFill>
        <p:spPr bwMode="auto">
          <a:xfrm>
            <a:off x="1285852" y="2428869"/>
            <a:ext cx="3206693" cy="3571900"/>
          </a:xfrm>
          <a:prstGeom prst="rect">
            <a:avLst/>
          </a:prstGeom>
          <a:noFill/>
        </p:spPr>
      </p:pic>
      <p:sp>
        <p:nvSpPr>
          <p:cNvPr id="9" name="כותרת 1"/>
          <p:cNvSpPr txBox="1">
            <a:spLocks/>
          </p:cNvSpPr>
          <p:nvPr/>
        </p:nvSpPr>
        <p:spPr>
          <a:xfrm>
            <a:off x="571472" y="5929330"/>
            <a:ext cx="4500594" cy="1470025"/>
          </a:xfrm>
          <a:prstGeom prst="rect">
            <a:avLst/>
          </a:prstGeom>
        </p:spPr>
        <p:txBody>
          <a:bodyPr vert="horz" lIns="91440" tIns="45720" rIns="91440" bIns="45720" rtlCol="1" anchor="ctr">
            <a:noAutofit/>
          </a:bodyPr>
          <a:lstStyle/>
          <a:p>
            <a:pPr algn="ctr">
              <a:spcBef>
                <a:spcPct val="0"/>
              </a:spcBef>
            </a:pPr>
            <a:r>
              <a:rPr lang="he-IL" sz="1400" dirty="0" smtClean="0"/>
              <a:t>נגיפי </a:t>
            </a:r>
            <a:r>
              <a:rPr lang="he-IL" sz="1400" dirty="0" err="1" smtClean="0"/>
              <a:t>אבולה</a:t>
            </a:r>
            <a:r>
              <a:rPr lang="he-IL" sz="1400" dirty="0" smtClean="0"/>
              <a:t> (צבועים באדום) מתפרצים מתוך תאים בתרבית עוד לפני שהתאים עצמם נהרסים</a:t>
            </a:r>
            <a:br>
              <a:rPr lang="he-IL" sz="1400" dirty="0" smtClean="0"/>
            </a:br>
            <a:r>
              <a:rPr lang="he-IL" sz="1400" dirty="0" smtClean="0"/>
              <a:t>המקור: </a:t>
            </a:r>
            <a:r>
              <a:rPr lang="en-US" sz="1400" dirty="0" err="1" smtClean="0"/>
              <a:t>Bjorndal</a:t>
            </a:r>
            <a:r>
              <a:rPr lang="en-US" sz="1400" dirty="0" smtClean="0"/>
              <a:t> et al. BMC Microbiology 2003 3:6</a:t>
            </a:r>
          </a:p>
          <a:p>
            <a:pPr marL="0" marR="0" lvl="0" indent="0" algn="ctr" defTabSz="914400" rtl="1" eaLnBrk="1" fontAlgn="auto" latinLnBrk="0" hangingPunct="1">
              <a:lnSpc>
                <a:spcPct val="100000"/>
              </a:lnSpc>
              <a:spcBef>
                <a:spcPct val="0"/>
              </a:spcBef>
              <a:spcAft>
                <a:spcPts val="0"/>
              </a:spcAft>
              <a:buClrTx/>
              <a:buSzTx/>
              <a:buFontTx/>
              <a:buNone/>
              <a:tabLst/>
              <a:defRPr/>
            </a:pPr>
            <a:r>
              <a:rPr kumimoji="0" lang="en-US" sz="1400" i="0" u="none" strike="noStrike" kern="1200" cap="none" spc="0" normalizeH="0" baseline="0" noProof="0" dirty="0" smtClean="0">
                <a:ln>
                  <a:noFill/>
                </a:ln>
                <a:solidFill>
                  <a:schemeClr val="tx1"/>
                </a:solidFill>
                <a:effectLst/>
                <a:uLnTx/>
                <a:uFillTx/>
                <a:latin typeface="+mj-lt"/>
                <a:ea typeface="+mj-ea"/>
              </a:rPr>
              <a:t/>
            </a:r>
            <a:br>
              <a:rPr kumimoji="0" lang="en-US" sz="1400" i="0" u="none" strike="noStrike" kern="1200" cap="none" spc="0" normalizeH="0" baseline="0" noProof="0" dirty="0" smtClean="0">
                <a:ln>
                  <a:noFill/>
                </a:ln>
                <a:solidFill>
                  <a:schemeClr val="tx1"/>
                </a:solidFill>
                <a:effectLst/>
                <a:uLnTx/>
                <a:uFillTx/>
                <a:latin typeface="+mj-lt"/>
                <a:ea typeface="+mj-ea"/>
              </a:rPr>
            </a:br>
            <a:endParaRPr kumimoji="0" lang="he-IL" sz="1400" i="0" u="none" strike="noStrike" kern="1200" cap="none" spc="0" normalizeH="0" baseline="0" noProof="0" dirty="0">
              <a:ln>
                <a:noFill/>
              </a:ln>
              <a:solidFill>
                <a:schemeClr val="tx1"/>
              </a:solidFill>
              <a:effectLst/>
              <a:uLnTx/>
              <a:uFillTx/>
              <a:latin typeface="+mj-lt"/>
              <a:ea typeface="+mj-ea"/>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28596" y="0"/>
            <a:ext cx="8229600" cy="1143000"/>
          </a:xfrm>
        </p:spPr>
        <p:txBody>
          <a:bodyPr>
            <a:normAutofit/>
          </a:bodyPr>
          <a:lstStyle/>
          <a:p>
            <a:pPr algn="r"/>
            <a:r>
              <a:rPr lang="he-IL" sz="2400" u="sng" dirty="0" err="1" smtClean="0">
                <a:cs typeface="+mn-cs"/>
              </a:rPr>
              <a:t>האבולה</a:t>
            </a:r>
            <a:r>
              <a:rPr lang="he-IL" sz="2400" u="sng" dirty="0" smtClean="0">
                <a:cs typeface="+mn-cs"/>
              </a:rPr>
              <a:t> - הקדחת המדממת</a:t>
            </a:r>
            <a:endParaRPr lang="he-IL" sz="2400" u="sng" dirty="0">
              <a:cs typeface="+mn-cs"/>
            </a:endParaRPr>
          </a:p>
        </p:txBody>
      </p:sp>
      <p:sp>
        <p:nvSpPr>
          <p:cNvPr id="3" name="מציין מיקום תוכן 2"/>
          <p:cNvSpPr>
            <a:spLocks noGrp="1"/>
          </p:cNvSpPr>
          <p:nvPr>
            <p:ph idx="1"/>
          </p:nvPr>
        </p:nvSpPr>
        <p:spPr>
          <a:xfrm>
            <a:off x="914400" y="1474805"/>
            <a:ext cx="8229600" cy="4525963"/>
          </a:xfrm>
        </p:spPr>
        <p:txBody>
          <a:bodyPr>
            <a:normAutofit/>
          </a:bodyPr>
          <a:lstStyle/>
          <a:p>
            <a:pPr>
              <a:buNone/>
            </a:pPr>
            <a:r>
              <a:rPr lang="he-IL" sz="2000" u="sng" dirty="0" smtClean="0"/>
              <a:t>סימני המחלה</a:t>
            </a:r>
          </a:p>
          <a:p>
            <a:r>
              <a:rPr lang="he-IL" sz="2000" dirty="0" smtClean="0"/>
              <a:t>התסמינים הראשונים של המחלה הם חום, כאבי שרירים וכאבי גרון. זמן קצר לאחר מכן מופיעים תסמינים קשים יותר: הקאות, שלשולים ודימומים פנימיים וחיצוניים. </a:t>
            </a:r>
          </a:p>
          <a:p>
            <a:r>
              <a:rPr lang="he-IL" sz="2000" dirty="0" smtClean="0"/>
              <a:t>נגיף </a:t>
            </a:r>
            <a:r>
              <a:rPr lang="he-IL" sz="2000" dirty="0" err="1" smtClean="0"/>
              <a:t>האבולה</a:t>
            </a:r>
            <a:r>
              <a:rPr lang="he-IL" sz="2000" dirty="0" smtClean="0"/>
              <a:t> פוגע למעשה בכל איברי הגוף - חוץ מאשר בעצמות - ובעודו מתפשט ומתרבה הוא הורס רקמות וגורם לדימומים מכל פתחי הגוף - העיניים, האף, הפה, האוזניים, פי הטבעת, איברי המין - וכן מאיברים פנימיים.</a:t>
            </a:r>
          </a:p>
          <a:p>
            <a:endParaRPr lang="he-IL" sz="2000" dirty="0" smtClean="0"/>
          </a:p>
        </p:txBody>
      </p:sp>
      <p:pic>
        <p:nvPicPr>
          <p:cNvPr id="27650" name="Picture 2" descr="https://encrypted-tbn3.gstatic.com/images?q=tbn:ANd9GcRtqojGqpnyAoMxIwzwe_DowByJyr-yMzVrRranwcPK1zmmQZwF"/>
          <p:cNvPicPr>
            <a:picLocks noChangeAspect="1" noChangeArrowheads="1"/>
          </p:cNvPicPr>
          <p:nvPr/>
        </p:nvPicPr>
        <p:blipFill>
          <a:blip r:embed="rId3" cstate="print"/>
          <a:srcRect/>
          <a:stretch>
            <a:fillRect/>
          </a:stretch>
        </p:blipFill>
        <p:spPr bwMode="auto">
          <a:xfrm>
            <a:off x="57137" y="61901"/>
            <a:ext cx="2657475" cy="1724025"/>
          </a:xfrm>
          <a:prstGeom prst="rect">
            <a:avLst/>
          </a:prstGeom>
          <a:noFill/>
          <a:ln>
            <a:solidFill>
              <a:schemeClr val="tx1">
                <a:lumMod val="85000"/>
                <a:lumOff val="15000"/>
              </a:schemeClr>
            </a:solidFill>
          </a:ln>
        </p:spPr>
      </p:pic>
      <p:pic>
        <p:nvPicPr>
          <p:cNvPr id="27652" name="Picture 4" descr="https://encrypted-tbn1.gstatic.com/images?q=tbn:ANd9GcQiQwEYUUmRvfTPPVVtDK6rKADNE2I4qjjL73l7nB_f7LR4f-iS">
            <a:hlinkClick r:id="rId4"/>
          </p:cNvPr>
          <p:cNvPicPr>
            <a:picLocks noChangeAspect="1" noChangeArrowheads="1"/>
          </p:cNvPicPr>
          <p:nvPr/>
        </p:nvPicPr>
        <p:blipFill>
          <a:blip r:embed="rId5" cstate="print"/>
          <a:srcRect/>
          <a:stretch>
            <a:fillRect/>
          </a:stretch>
        </p:blipFill>
        <p:spPr bwMode="auto">
          <a:xfrm>
            <a:off x="71438" y="4048156"/>
            <a:ext cx="3286116" cy="2738430"/>
          </a:xfrm>
          <a:prstGeom prst="rect">
            <a:avLst/>
          </a:prstGeom>
          <a:noFill/>
          <a:ln>
            <a:solidFill>
              <a:schemeClr val="tx1">
                <a:lumMod val="75000"/>
                <a:lumOff val="25000"/>
              </a:schemeClr>
            </a:solidFill>
          </a:ln>
        </p:spPr>
      </p:pic>
      <p:sp>
        <p:nvSpPr>
          <p:cNvPr id="6" name="מציין מיקום תוכן 2"/>
          <p:cNvSpPr txBox="1">
            <a:spLocks/>
          </p:cNvSpPr>
          <p:nvPr/>
        </p:nvSpPr>
        <p:spPr>
          <a:xfrm>
            <a:off x="3571868" y="4786323"/>
            <a:ext cx="5500726" cy="2071678"/>
          </a:xfrm>
          <a:prstGeom prst="rect">
            <a:avLst/>
          </a:prstGeom>
        </p:spPr>
        <p:txBody>
          <a:bodyPr vert="horz" lIns="91440" tIns="45720" rIns="91440" bIns="45720" rtlCol="1">
            <a:normAutofit/>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he-IL"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he-IL" sz="2000" b="0" i="0" u="sng" strike="noStrike" kern="1200" cap="none" spc="0" normalizeH="0" baseline="0" noProof="0" dirty="0" smtClean="0">
                <a:ln>
                  <a:noFill/>
                </a:ln>
                <a:solidFill>
                  <a:schemeClr val="tx1"/>
                </a:solidFill>
                <a:effectLst/>
                <a:uLnTx/>
                <a:uFillTx/>
                <a:latin typeface="+mn-lt"/>
                <a:ea typeface="+mn-ea"/>
                <a:cs typeface="+mn-cs"/>
              </a:rPr>
              <a:t>הטיפול: </a:t>
            </a:r>
            <a:r>
              <a:rPr kumimoji="0" lang="he-IL" sz="2000" b="0" i="0" u="none" strike="noStrike" kern="1200" cap="none" spc="0" normalizeH="0" baseline="0" noProof="0" dirty="0" smtClean="0">
                <a:ln>
                  <a:noFill/>
                </a:ln>
                <a:solidFill>
                  <a:schemeClr val="tx1"/>
                </a:solidFill>
                <a:effectLst/>
                <a:uLnTx/>
                <a:uFillTx/>
                <a:latin typeface="+mn-lt"/>
                <a:ea typeface="+mn-ea"/>
                <a:cs typeface="+mn-cs"/>
              </a:rPr>
              <a:t>ניתן לתת לחולים טיפול תומך בלבד: הורדת חום, מתן נוזלים, מתן משככי כאבים וכד' כדי לגרום למערכת החיסונית להתחזק ולהתגבר על הנגיף.</a:t>
            </a:r>
            <a:endParaRPr kumimoji="0" lang="he-IL"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מציין מיקום תוכן 2"/>
          <p:cNvSpPr txBox="1">
            <a:spLocks/>
          </p:cNvSpPr>
          <p:nvPr/>
        </p:nvSpPr>
        <p:spPr>
          <a:xfrm>
            <a:off x="4000496" y="4071942"/>
            <a:ext cx="5500726" cy="1143008"/>
          </a:xfrm>
          <a:prstGeom prst="rect">
            <a:avLst/>
          </a:prstGeom>
        </p:spPr>
        <p:txBody>
          <a:bodyPr vert="horz" lIns="91440" tIns="45720" rIns="91440" bIns="45720" rtlCol="1">
            <a:normAutofit/>
          </a:bodyPr>
          <a:lstStyle/>
          <a:p>
            <a:pPr lvl="1">
              <a:buFont typeface="Arial" pitchFamily="34" charset="0"/>
              <a:buChar char="•"/>
            </a:pPr>
            <a:r>
              <a:rPr lang="he-IL" sz="2000" dirty="0" smtClean="0"/>
              <a:t> המחלה מועברת לאחר מגע ישיר עם חולים (או     מתים) לרבות הפרשות ונוזלי גוף.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0" y="857232"/>
            <a:ext cx="8815390" cy="3429024"/>
          </a:xfrm>
        </p:spPr>
        <p:txBody>
          <a:bodyPr>
            <a:normAutofit fontScale="90000"/>
          </a:bodyPr>
          <a:lstStyle/>
          <a:p>
            <a:pPr algn="r"/>
            <a:r>
              <a:rPr lang="he-IL" sz="2000" dirty="0" smtClean="0">
                <a:cs typeface="+mn-cs"/>
              </a:rPr>
              <a:t> </a:t>
            </a:r>
            <a:r>
              <a:rPr lang="he-IL" sz="2200" dirty="0" smtClean="0">
                <a:cs typeface="+mn-cs"/>
              </a:rPr>
              <a:t> וירוס </a:t>
            </a:r>
            <a:r>
              <a:rPr lang="he-IL" sz="2200" dirty="0" err="1" smtClean="0">
                <a:cs typeface="+mn-cs"/>
              </a:rPr>
              <a:t>האבולה</a:t>
            </a:r>
            <a:r>
              <a:rPr lang="he-IL" sz="2200" dirty="0" smtClean="0">
                <a:cs typeface="+mn-cs"/>
              </a:rPr>
              <a:t> נחשב </a:t>
            </a:r>
            <a:r>
              <a:rPr lang="he-IL" sz="2200" dirty="0" err="1" smtClean="0">
                <a:cs typeface="+mn-cs"/>
              </a:rPr>
              <a:t>לוירוס</a:t>
            </a:r>
            <a:r>
              <a:rPr lang="he-IL" sz="2200" dirty="0" smtClean="0">
                <a:cs typeface="+mn-cs"/>
              </a:rPr>
              <a:t> הקטלני ביותר הידוע לאדם, עם שיעור תמותה של 50% עד 90% בהתפרצויות בסודאן ובזאיר. </a:t>
            </a:r>
            <a:br>
              <a:rPr lang="he-IL" sz="2200" dirty="0" smtClean="0">
                <a:cs typeface="+mn-cs"/>
              </a:rPr>
            </a:br>
            <a:r>
              <a:rPr lang="he-IL" sz="2200" dirty="0" smtClean="0">
                <a:cs typeface="+mn-cs"/>
              </a:rPr>
              <a:t/>
            </a:r>
            <a:br>
              <a:rPr lang="he-IL" sz="2200" dirty="0" smtClean="0">
                <a:cs typeface="+mn-cs"/>
              </a:rPr>
            </a:br>
            <a:r>
              <a:rPr lang="he-IL" sz="2200" dirty="0" smtClean="0">
                <a:cs typeface="+mn-cs"/>
              </a:rPr>
              <a:t>לבני האדם הוא הגיע כנראה לראשונה מעטלפי פירות. </a:t>
            </a:r>
            <a:br>
              <a:rPr lang="he-IL" sz="2200" dirty="0" smtClean="0">
                <a:cs typeface="+mn-cs"/>
              </a:rPr>
            </a:br>
            <a:r>
              <a:rPr lang="he-IL" sz="2200" dirty="0" smtClean="0">
                <a:cs typeface="+mn-cs"/>
              </a:rPr>
              <a:t/>
            </a:r>
            <a:br>
              <a:rPr lang="he-IL" sz="2200" dirty="0" smtClean="0">
                <a:cs typeface="+mn-cs"/>
              </a:rPr>
            </a:br>
            <a:r>
              <a:rPr lang="he-IL" sz="2200" dirty="0" smtClean="0">
                <a:cs typeface="+mn-cs"/>
              </a:rPr>
              <a:t>מאז הזיהוי הראשוני מתרחשת התפרצות שלו בערך כל שנתיים-שלוש בממוצע.</a:t>
            </a:r>
            <a:br>
              <a:rPr lang="he-IL" sz="2200" dirty="0" smtClean="0">
                <a:cs typeface="+mn-cs"/>
              </a:rPr>
            </a:br>
            <a:r>
              <a:rPr lang="he-IL" sz="2200" dirty="0" smtClean="0">
                <a:cs typeface="+mn-cs"/>
              </a:rPr>
              <a:t/>
            </a:r>
            <a:br>
              <a:rPr lang="he-IL" sz="2200" dirty="0" smtClean="0">
                <a:cs typeface="+mn-cs"/>
              </a:rPr>
            </a:br>
            <a:r>
              <a:rPr lang="he-IL" sz="2200" dirty="0" smtClean="0">
                <a:cs typeface="+mn-cs"/>
              </a:rPr>
              <a:t>ההתפרצות הנוכחית החלה בפברואר 2014, והייחוד שלה הוא מספר הנדבקים הגבוה יחסית בהשוואה להתפרצויות קודמות (</a:t>
            </a:r>
            <a:r>
              <a:rPr lang="he-IL" sz="2200" kern="0" dirty="0" smtClean="0">
                <a:cs typeface="+mn-cs"/>
              </a:rPr>
              <a:t>נכון ל-9 לספטמבר 4293 חולים זוהו, מהם 2296 מתו מהמחלה) </a:t>
            </a:r>
            <a:r>
              <a:rPr lang="he-IL" sz="2200" dirty="0" smtClean="0">
                <a:cs typeface="+mn-cs"/>
              </a:rPr>
              <a:t>והתמשכותה לאורך זמן.</a:t>
            </a:r>
            <a:br>
              <a:rPr lang="he-IL" sz="2200" dirty="0" smtClean="0">
                <a:cs typeface="+mn-cs"/>
              </a:rPr>
            </a:br>
            <a:r>
              <a:rPr lang="he-IL" sz="2200" dirty="0" smtClean="0">
                <a:cs typeface="+mn-cs"/>
              </a:rPr>
              <a:t>שיעור התמותה מהמחלה מגיע לכ-60%. </a:t>
            </a:r>
            <a:br>
              <a:rPr lang="he-IL" sz="2200" dirty="0" smtClean="0">
                <a:cs typeface="+mn-cs"/>
              </a:rPr>
            </a:br>
            <a:r>
              <a:rPr lang="he-IL" sz="2200" dirty="0" smtClean="0">
                <a:cs typeface="+mn-cs"/>
              </a:rPr>
              <a:t/>
            </a:r>
            <a:br>
              <a:rPr lang="he-IL" sz="2200" dirty="0" smtClean="0">
                <a:cs typeface="+mn-cs"/>
              </a:rPr>
            </a:br>
            <a:r>
              <a:rPr lang="he-IL" sz="2000" dirty="0" smtClean="0">
                <a:cs typeface="+mn-cs"/>
              </a:rPr>
              <a:t>. </a:t>
            </a:r>
            <a:endParaRPr lang="he-IL" sz="2000" dirty="0">
              <a:cs typeface="+mn-cs"/>
            </a:endParaRPr>
          </a:p>
        </p:txBody>
      </p:sp>
      <p:sp>
        <p:nvSpPr>
          <p:cNvPr id="4" name="כותרת 1"/>
          <p:cNvSpPr txBox="1">
            <a:spLocks/>
          </p:cNvSpPr>
          <p:nvPr/>
        </p:nvSpPr>
        <p:spPr>
          <a:xfrm>
            <a:off x="642910" y="-214338"/>
            <a:ext cx="8229600" cy="1143000"/>
          </a:xfrm>
          <a:prstGeom prst="rect">
            <a:avLst/>
          </a:prstGeom>
        </p:spPr>
        <p:txBody>
          <a:bodyPr vert="horz" lIns="91440" tIns="45720" rIns="91440" bIns="45720" rtlCol="1" anchor="ctr">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he-IL" sz="2400" b="0" i="0" u="sng" strike="noStrike" kern="1200" cap="none" spc="0" normalizeH="0" baseline="0" noProof="0" dirty="0" err="1" smtClean="0">
                <a:ln>
                  <a:noFill/>
                </a:ln>
                <a:solidFill>
                  <a:schemeClr val="tx1"/>
                </a:solidFill>
                <a:effectLst/>
                <a:uLnTx/>
                <a:uFillTx/>
                <a:latin typeface="+mj-lt"/>
                <a:ea typeface="+mj-ea"/>
                <a:cs typeface="+mn-cs"/>
              </a:rPr>
              <a:t>האבולה</a:t>
            </a:r>
            <a:r>
              <a:rPr kumimoji="0" lang="he-IL" sz="2400" b="0" i="0" u="sng" strike="noStrike" kern="1200" cap="none" spc="0" normalizeH="0" baseline="0" noProof="0" dirty="0" smtClean="0">
                <a:ln>
                  <a:noFill/>
                </a:ln>
                <a:solidFill>
                  <a:schemeClr val="tx1"/>
                </a:solidFill>
                <a:effectLst/>
                <a:uLnTx/>
                <a:uFillTx/>
                <a:latin typeface="+mj-lt"/>
                <a:ea typeface="+mj-ea"/>
                <a:cs typeface="+mn-cs"/>
              </a:rPr>
              <a:t> </a:t>
            </a:r>
            <a:r>
              <a:rPr kumimoji="0" lang="he-IL" sz="2400" b="0" i="0" u="sng" strike="noStrike" kern="1200" cap="none" spc="0" normalizeH="0" baseline="0" noProof="0" dirty="0" err="1" smtClean="0">
                <a:ln>
                  <a:noFill/>
                </a:ln>
                <a:solidFill>
                  <a:schemeClr val="tx1"/>
                </a:solidFill>
                <a:effectLst/>
                <a:uLnTx/>
                <a:uFillTx/>
                <a:latin typeface="+mj-lt"/>
                <a:ea typeface="+mj-ea"/>
                <a:cs typeface="+mn-cs"/>
              </a:rPr>
              <a:t>– התפרצות</a:t>
            </a:r>
            <a:r>
              <a:rPr kumimoji="0" lang="he-IL" sz="2400" b="0" i="0" u="sng" strike="noStrike" kern="1200" cap="none" spc="0" normalizeH="0" noProof="0" dirty="0" smtClean="0">
                <a:ln>
                  <a:noFill/>
                </a:ln>
                <a:solidFill>
                  <a:schemeClr val="tx1"/>
                </a:solidFill>
                <a:effectLst/>
                <a:uLnTx/>
                <a:uFillTx/>
                <a:latin typeface="+mj-lt"/>
                <a:ea typeface="+mj-ea"/>
                <a:cs typeface="+mn-cs"/>
              </a:rPr>
              <a:t> המגפה</a:t>
            </a:r>
            <a:endParaRPr kumimoji="0" lang="he-IL" sz="2400" b="0" i="0" u="sng" strike="noStrike" kern="1200" cap="none" spc="0" normalizeH="0" baseline="0" noProof="0" dirty="0">
              <a:ln>
                <a:noFill/>
              </a:ln>
              <a:solidFill>
                <a:schemeClr val="tx1"/>
              </a:solidFill>
              <a:effectLst/>
              <a:uLnTx/>
              <a:uFillTx/>
              <a:latin typeface="+mj-lt"/>
              <a:ea typeface="+mj-ea"/>
              <a:cs typeface="+mn-cs"/>
            </a:endParaRPr>
          </a:p>
        </p:txBody>
      </p:sp>
      <p:pic>
        <p:nvPicPr>
          <p:cNvPr id="5" name="Picture 2" descr="http://www.realitybugs.me/wp-content/uploads/2014/08/total180820141.jpg"/>
          <p:cNvPicPr>
            <a:picLocks noChangeAspect="1" noChangeArrowheads="1"/>
          </p:cNvPicPr>
          <p:nvPr/>
        </p:nvPicPr>
        <p:blipFill>
          <a:blip r:embed="rId2" cstate="print"/>
          <a:srcRect/>
          <a:stretch>
            <a:fillRect/>
          </a:stretch>
        </p:blipFill>
        <p:spPr bwMode="auto">
          <a:xfrm>
            <a:off x="71406" y="3571876"/>
            <a:ext cx="4635261" cy="3214687"/>
          </a:xfrm>
          <a:prstGeom prst="rect">
            <a:avLst/>
          </a:prstGeom>
          <a:noFill/>
        </p:spPr>
      </p:pic>
      <p:sp>
        <p:nvSpPr>
          <p:cNvPr id="6" name="TextBox 5"/>
          <p:cNvSpPr txBox="1"/>
          <p:nvPr/>
        </p:nvSpPr>
        <p:spPr>
          <a:xfrm>
            <a:off x="4643438" y="5872009"/>
            <a:ext cx="3857652" cy="1200329"/>
          </a:xfrm>
          <a:prstGeom prst="rect">
            <a:avLst/>
          </a:prstGeom>
          <a:noFill/>
        </p:spPr>
        <p:txBody>
          <a:bodyPr wrap="square" rtlCol="1">
            <a:spAutoFit/>
          </a:bodyPr>
          <a:lstStyle/>
          <a:p>
            <a:pPr fontAlgn="base"/>
            <a:r>
              <a:rPr lang="he-IL" dirty="0" smtClean="0"/>
              <a:t>המצב באפריקה נכון ל-18 באוגוסט, על פי דיווחי ארגון הבריאות העולמי.</a:t>
            </a:r>
          </a:p>
          <a:p>
            <a:r>
              <a:rPr lang="he-IL" dirty="0" smtClean="0"/>
              <a:t/>
            </a:r>
            <a:br>
              <a:rPr lang="he-IL" dirty="0" smtClean="0"/>
            </a:br>
            <a:endParaRPr lang="he-IL" dirty="0"/>
          </a:p>
        </p:txBody>
      </p:sp>
      <p:sp>
        <p:nvSpPr>
          <p:cNvPr id="7" name="TextBox 6"/>
          <p:cNvSpPr txBox="1"/>
          <p:nvPr/>
        </p:nvSpPr>
        <p:spPr>
          <a:xfrm>
            <a:off x="4929190" y="4359670"/>
            <a:ext cx="3857652" cy="1569660"/>
          </a:xfrm>
          <a:prstGeom prst="rect">
            <a:avLst/>
          </a:prstGeom>
          <a:noFill/>
        </p:spPr>
        <p:txBody>
          <a:bodyPr wrap="square" rtlCol="1">
            <a:spAutoFit/>
          </a:bodyPr>
          <a:lstStyle/>
          <a:p>
            <a:pPr fontAlgn="base"/>
            <a:r>
              <a:rPr lang="he-IL" sz="2000" dirty="0" smtClean="0"/>
              <a:t>ארגון הבריאות העולמי צופה שמגפת </a:t>
            </a:r>
            <a:r>
              <a:rPr lang="he-IL" sz="2000" dirty="0" err="1" smtClean="0"/>
              <a:t>האבולה</a:t>
            </a:r>
            <a:r>
              <a:rPr lang="he-IL" sz="2000" dirty="0" smtClean="0"/>
              <a:t> הנוכחית תדביק 20,000 בני אדם.</a:t>
            </a:r>
          </a:p>
          <a:p>
            <a:r>
              <a:rPr lang="he-IL" dirty="0" smtClean="0"/>
              <a:t/>
            </a:r>
            <a:br>
              <a:rPr lang="he-IL" dirty="0" smtClean="0"/>
            </a:br>
            <a:endParaRPr lang="he-IL"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656</TotalTime>
  <Words>959</Words>
  <Application>Microsoft Office PowerPoint</Application>
  <PresentationFormat>‫הצגה על המסך (4:3)</PresentationFormat>
  <Paragraphs>119</Paragraphs>
  <Slides>17</Slides>
  <Notes>4</Notes>
  <HiddenSlides>0</HiddenSlides>
  <MMClips>0</MMClips>
  <ScaleCrop>false</ScaleCrop>
  <HeadingPairs>
    <vt:vector size="4" baseType="variant">
      <vt:variant>
        <vt:lpstr>ערכת נושא</vt:lpstr>
      </vt:variant>
      <vt:variant>
        <vt:i4>1</vt:i4>
      </vt:variant>
      <vt:variant>
        <vt:lpstr>כותרות שקופיות</vt:lpstr>
      </vt:variant>
      <vt:variant>
        <vt:i4>17</vt:i4>
      </vt:variant>
    </vt:vector>
  </HeadingPairs>
  <TitlesOfParts>
    <vt:vector size="18" baseType="lpstr">
      <vt:lpstr>ערכת נושא Office</vt:lpstr>
      <vt:lpstr>אבולה – "הקדחת המדממת"</vt:lpstr>
      <vt:lpstr>שקופית 2</vt:lpstr>
      <vt:lpstr>מה הם נגיפים?</vt:lpstr>
      <vt:lpstr>רק לאחר פיתוח המיקרוסקופ האלקטרוני ראו נגיפים לראשונה</vt:lpstr>
      <vt:lpstr>מבנה הנגיפים</vt:lpstr>
      <vt:lpstr>שלבי התרבות נגיפים</vt:lpstr>
      <vt:lpstr>נגיף האבולה צבוע במיקרוסקופ  (צילום: המרכז האמריקני לבקרת מחלות ומניעתן( </vt:lpstr>
      <vt:lpstr>האבולה - הקדחת המדממת</vt:lpstr>
      <vt:lpstr>  וירוס האבולה נחשב לוירוס הקטלני ביותר הידוע לאדם, עם שיעור תמותה של 50% עד 90% בהתפרצויות בסודאן ובזאיר.   לבני האדם הוא הגיע כנראה לראשונה מעטלפי פירות.   מאז הזיהוי הראשוני מתרחשת התפרצות שלו בערך כל שנתיים-שלוש בממוצע.  ההתפרצות הנוכחית החלה בפברואר 2014, והייחוד שלה הוא מספר הנדבקים הגבוה יחסית בהשוואה להתפרצויות קודמות (נכון ל-9 לספטמבר 4293 חולים זוהו, מהם 2296 מתו מהמחלה) והתמשכותה לאורך זמן. שיעור התמותה מהמחלה מגיע לכ-60%.   . </vt:lpstr>
      <vt:lpstr>ההתפרצות החדשה החלה בגינאה שבמערב אפריקה בפברואר 2014.   המגפה התפשטה בהדרגה למדינות השכנות סיירה לאון וליבריה.  לאחר שלושה חדשים החלה האצה משמעותית בקצב דיווח הנדבקים ומקרי המוות, וההתפרצות הפכה להתפרצות הנרחבת ביותר של האבולה אי פעם. </vt:lpstr>
      <vt:lpstr>ב - 8 באוגוסט 2014 הכריז ארגון הבריאות העולמי על מצב חירום בינלאומי במטרה למנוע את התפשטות הנגיף ‏וארגונים בינלאומיים שונים החלו בפעולות בניסיון להשיג שליטה על התפשטות המחלה.  דבר נוסף שמייחד את ההתפרצות הנוכחית הוא ההיקף יוצא הדופן שלה והתפשטותה גם מעבר לגבולות אפריקה. שוב ושוב מתקבלים דיווחים על אנשים מארצות אחרות, ששהו באזורים הנגועים, חזרו לארצם ורק אז התגלו אצלם תסמינים של המחלה.</vt:lpstr>
      <vt:lpstr>ב 7 לאוגוסט 2014 משרד הבריאות בארץ הוציא הנחיות לכל רשויות הבריאות איך לנהוג במקרה של אדם שהגיע לארץ עם חשד להידבקות באבולה.</vt:lpstr>
      <vt:lpstr>שקופית 13</vt:lpstr>
      <vt:lpstr>שקופית 14</vt:lpstr>
      <vt:lpstr>שקופית 15</vt:lpstr>
      <vt:lpstr>שקופית 16</vt:lpstr>
      <vt:lpstr>שקופית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שקופית 1</dc:title>
  <dc:creator>קארין</dc:creator>
  <cp:lastModifiedBy>OWNER</cp:lastModifiedBy>
  <cp:revision>101</cp:revision>
  <dcterms:created xsi:type="dcterms:W3CDTF">2014-08-20T19:13:02Z</dcterms:created>
  <dcterms:modified xsi:type="dcterms:W3CDTF">2014-09-23T07:55:23Z</dcterms:modified>
</cp:coreProperties>
</file>