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72" r:id="rId14"/>
    <p:sldId id="268" r:id="rId15"/>
    <p:sldId id="269" r:id="rId16"/>
    <p:sldId id="270" r:id="rId17"/>
    <p:sldId id="271" r:id="rId18"/>
    <p:sldId id="273" r:id="rId19"/>
    <p:sldId id="274" r:id="rId20"/>
    <p:sldId id="275" r:id="rId21"/>
    <p:sldId id="276" r:id="rId22"/>
    <p:sldId id="277" r:id="rId23"/>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956" autoAdjust="0"/>
    <p:restoredTop sz="94660"/>
  </p:normalViewPr>
  <p:slideViewPr>
    <p:cSldViewPr snapToGrid="0">
      <p:cViewPr>
        <p:scale>
          <a:sx n="64" d="100"/>
          <a:sy n="64" d="100"/>
        </p:scale>
        <p:origin x="-978" y="-3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1122363"/>
            <a:ext cx="9144000" cy="2387600"/>
          </a:xfrm>
        </p:spPr>
        <p:txBody>
          <a:bodyPr anchor="b"/>
          <a:lstStyle>
            <a:lvl1pPr algn="ctr">
              <a:defRPr sz="6000"/>
            </a:lvl1p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52042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2820351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838200" y="365125"/>
            <a:ext cx="7734300" cy="5811838"/>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191182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1167076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831850" y="1709738"/>
            <a:ext cx="10515600" cy="2852737"/>
          </a:xfrm>
        </p:spPr>
        <p:txBody>
          <a:bodyPr anchor="b"/>
          <a:lstStyle>
            <a:lvl1pPr>
              <a:defRPr sz="6000"/>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770249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6172200" y="1825625"/>
            <a:ext cx="518160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362344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839788" y="2505075"/>
            <a:ext cx="5157787"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6172200" y="2505075"/>
            <a:ext cx="5183188"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1884619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3098479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2783030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914615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82A47914-3E84-47AB-B864-279CD5BA8811}" type="datetimeFigureOut">
              <a:rPr lang="he-IL" smtClean="0"/>
              <a:t>י"ח/אב/תשע"ז</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BE80DEA6-8EED-47A9-A6CD-6215DCF2774E}" type="slidenum">
              <a:rPr lang="he-IL" smtClean="0"/>
              <a:t>‹#›</a:t>
            </a:fld>
            <a:endParaRPr lang="he-IL"/>
          </a:p>
        </p:txBody>
      </p:sp>
    </p:spTree>
    <p:extLst>
      <p:ext uri="{BB962C8B-B14F-4D97-AF65-F5344CB8AC3E}">
        <p14:creationId xmlns:p14="http://schemas.microsoft.com/office/powerpoint/2010/main" val="2982020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2A47914-3E84-47AB-B864-279CD5BA8811}" type="datetimeFigureOut">
              <a:rPr lang="he-IL" smtClean="0"/>
              <a:t>י"ח/אב/תשע"ז</a:t>
            </a:fld>
            <a:endParaRPr lang="he-IL"/>
          </a:p>
        </p:txBody>
      </p:sp>
      <p:sp>
        <p:nvSpPr>
          <p:cNvPr id="5" name="מציין מיקום של כותרת תחתונה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E80DEA6-8EED-47A9-A6CD-6215DCF2774E}" type="slidenum">
              <a:rPr lang="he-IL" smtClean="0"/>
              <a:t>‹#›</a:t>
            </a:fld>
            <a:endParaRPr lang="he-IL"/>
          </a:p>
        </p:txBody>
      </p:sp>
    </p:spTree>
    <p:extLst>
      <p:ext uri="{BB962C8B-B14F-4D97-AF65-F5344CB8AC3E}">
        <p14:creationId xmlns:p14="http://schemas.microsoft.com/office/powerpoint/2010/main" val="13369154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image" Target="../media/image8.png"/><Relationship Id="rId16"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WaEn3-vNuh0"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a5wSBAc87zQ"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1524000" y="942481"/>
            <a:ext cx="9144000" cy="1201112"/>
          </a:xfrm>
        </p:spPr>
        <p:txBody>
          <a:bodyPr>
            <a:normAutofit fontScale="90000"/>
          </a:bodyPr>
          <a:lstStyle/>
          <a:p>
            <a:r>
              <a:rPr lang="ar-SA" dirty="0" smtClean="0"/>
              <a:t>البكتيريا والفيروسات في جسم </a:t>
            </a:r>
            <a:r>
              <a:rPr lang="ar-SA" dirty="0" smtClean="0"/>
              <a:t>الانسان</a:t>
            </a:r>
            <a:endParaRPr lang="he-IL" dirty="0"/>
          </a:p>
        </p:txBody>
      </p:sp>
      <p:pic>
        <p:nvPicPr>
          <p:cNvPr id="4" name="תמונה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56262" y="2910799"/>
            <a:ext cx="8279476" cy="3724102"/>
          </a:xfrm>
          <a:prstGeom prst="rect">
            <a:avLst/>
          </a:prstGeom>
        </p:spPr>
      </p:pic>
      <p:sp>
        <p:nvSpPr>
          <p:cNvPr id="3" name="TextBox 2"/>
          <p:cNvSpPr txBox="1"/>
          <p:nvPr/>
        </p:nvSpPr>
        <p:spPr>
          <a:xfrm>
            <a:off x="3657600" y="2278504"/>
            <a:ext cx="4122295" cy="646331"/>
          </a:xfrm>
          <a:prstGeom prst="rect">
            <a:avLst/>
          </a:prstGeom>
          <a:noFill/>
        </p:spPr>
        <p:txBody>
          <a:bodyPr wrap="square" rtlCol="1">
            <a:spAutoFit/>
          </a:bodyPr>
          <a:lstStyle/>
          <a:p>
            <a:r>
              <a:rPr lang="he-IL" sz="3600" dirty="0" err="1" smtClean="0"/>
              <a:t>אחלאם</a:t>
            </a:r>
            <a:r>
              <a:rPr lang="he-IL" sz="3600" dirty="0" smtClean="0"/>
              <a:t> קאסם</a:t>
            </a:r>
            <a:endParaRPr lang="he-IL" sz="3600" dirty="0"/>
          </a:p>
        </p:txBody>
      </p:sp>
    </p:spTree>
    <p:extLst>
      <p:ext uri="{BB962C8B-B14F-4D97-AF65-F5344CB8AC3E}">
        <p14:creationId xmlns:p14="http://schemas.microsoft.com/office/powerpoint/2010/main" val="3309823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اهمية الكائنات الحية الدقيقة في الجسم</a:t>
            </a:r>
            <a:endParaRPr lang="he-IL" dirty="0"/>
          </a:p>
        </p:txBody>
      </p:sp>
      <p:sp>
        <p:nvSpPr>
          <p:cNvPr id="3" name="מציין מיקום תוכן 2"/>
          <p:cNvSpPr>
            <a:spLocks noGrp="1"/>
          </p:cNvSpPr>
          <p:nvPr>
            <p:ph idx="1"/>
          </p:nvPr>
        </p:nvSpPr>
        <p:spPr/>
        <p:txBody>
          <a:bodyPr/>
          <a:lstStyle/>
          <a:p>
            <a:r>
              <a:rPr lang="ar-SA" dirty="0" smtClean="0"/>
              <a:t>1. حماية عامة: التنافس بين مكونات ال </a:t>
            </a:r>
            <a:r>
              <a:rPr lang="en-US" dirty="0" err="1" smtClean="0"/>
              <a:t>microbiota</a:t>
            </a:r>
            <a:r>
              <a:rPr lang="en-US" dirty="0" smtClean="0"/>
              <a:t> </a:t>
            </a:r>
            <a:r>
              <a:rPr lang="ar-SA" dirty="0" smtClean="0"/>
              <a:t>وبين كائنات حية دقيقة غريبة يوفر حماية عامة للجسم. مثلاً: فبسبب التنافس على مصادر غذاء مشتركة تعيق مكونات ال </a:t>
            </a:r>
            <a:r>
              <a:rPr lang="en-US" dirty="0" err="1" smtClean="0"/>
              <a:t>microbiota</a:t>
            </a:r>
            <a:r>
              <a:rPr lang="en-US" dirty="0" smtClean="0"/>
              <a:t> </a:t>
            </a:r>
            <a:r>
              <a:rPr lang="ar-SA" dirty="0" smtClean="0"/>
              <a:t>الطبيعية غزو كائنات حية دقيقة اخرى منها </a:t>
            </a:r>
            <a:r>
              <a:rPr lang="ar-SA" dirty="0" err="1" smtClean="0"/>
              <a:t>المسببه</a:t>
            </a:r>
            <a:r>
              <a:rPr lang="ar-SA" dirty="0" smtClean="0"/>
              <a:t> </a:t>
            </a:r>
            <a:r>
              <a:rPr lang="ar-SA" dirty="0" err="1" smtClean="0"/>
              <a:t>للامراض</a:t>
            </a:r>
            <a:r>
              <a:rPr lang="ar-SA" dirty="0" smtClean="0"/>
              <a:t>.</a:t>
            </a:r>
          </a:p>
          <a:p>
            <a:r>
              <a:rPr lang="ar-SA" dirty="0" smtClean="0"/>
              <a:t>الفائدة المباشرة: كائنات حية دقيقة وبكتيريا معينة تكون مفيدة بشكل مباشر للجسم العائل الذي تعيش فيه.</a:t>
            </a:r>
          </a:p>
          <a:p>
            <a:pPr marL="0" indent="0">
              <a:buNone/>
            </a:pPr>
            <a:endParaRPr lang="ar-SA" dirty="0" smtClean="0"/>
          </a:p>
          <a:p>
            <a:r>
              <a:rPr lang="ar-SA" dirty="0" smtClean="0"/>
              <a:t> 2.   كائنات حية دقيقة تعيش في الجهاز الهضمي تقوم بتحليل مركبات عضوية </a:t>
            </a:r>
            <a:r>
              <a:rPr lang="ar-SA" dirty="0" err="1" smtClean="0"/>
              <a:t>مختلفة.هذه</a:t>
            </a:r>
            <a:r>
              <a:rPr lang="ar-SA" dirty="0" smtClean="0"/>
              <a:t> الكائنات الحية الدقيقة تساعد على استغلال مركبات الغذاء بشكل ناجع, ومنها البكتيريا التي تقوم بتحليل </a:t>
            </a:r>
            <a:r>
              <a:rPr lang="ar-SA" dirty="0" err="1" smtClean="0"/>
              <a:t>السيلولوز</a:t>
            </a:r>
            <a:r>
              <a:rPr lang="ar-SA" dirty="0" smtClean="0"/>
              <a:t>. </a:t>
            </a:r>
          </a:p>
          <a:p>
            <a:endParaRPr lang="he-IL" dirty="0"/>
          </a:p>
        </p:txBody>
      </p:sp>
    </p:spTree>
    <p:extLst>
      <p:ext uri="{BB962C8B-B14F-4D97-AF65-F5344CB8AC3E}">
        <p14:creationId xmlns:p14="http://schemas.microsoft.com/office/powerpoint/2010/main" val="7351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الفيروسات</a:t>
            </a:r>
            <a:endParaRPr lang="he-IL" dirty="0"/>
          </a:p>
        </p:txBody>
      </p:sp>
      <p:sp>
        <p:nvSpPr>
          <p:cNvPr id="3" name="מציין מיקום תוכן 2"/>
          <p:cNvSpPr>
            <a:spLocks noGrp="1"/>
          </p:cNvSpPr>
          <p:nvPr>
            <p:ph idx="1"/>
          </p:nvPr>
        </p:nvSpPr>
        <p:spPr/>
        <p:txBody>
          <a:bodyPr/>
          <a:lstStyle/>
          <a:p>
            <a:r>
              <a:rPr lang="ar-SA" dirty="0" smtClean="0"/>
              <a:t>الفيروسات هي مجموعة خاصة من الطفيليات:  لها مميزات كائنات حية من ناحية الوراثة والنشوء : فهي ذات مادة وراثية , انها تتكاثر وتنقل صفاتها </a:t>
            </a:r>
            <a:r>
              <a:rPr lang="ar-SA" dirty="0" err="1" smtClean="0"/>
              <a:t>للانسال</a:t>
            </a:r>
            <a:r>
              <a:rPr lang="ar-SA" dirty="0" smtClean="0"/>
              <a:t> , وفي اعقاب طفرات تحدث بين فترة واخرى , يطرأ تغيير في صفاتها خلال عملية النشوء . لا يوجد لها مميزات كائنات حية من ناحية عمليات الايض ( تبادل مواد ) : الفيروسات هي طفيلية مطلقة باستطاعتها التكاثر في خلايا كائنات حية اخرى فقط . لا يحدث فيها تبادل مواد , وهي مرتبطة تماماً بعمليات الايض للخلية الحاضنة . الفيروس مبني من جزء داخلي, يضم حامض نووي </a:t>
            </a:r>
            <a:r>
              <a:rPr lang="en-US" dirty="0" smtClean="0"/>
              <a:t>DNA </a:t>
            </a:r>
            <a:r>
              <a:rPr lang="ar-SA" dirty="0" smtClean="0"/>
              <a:t>او </a:t>
            </a:r>
            <a:r>
              <a:rPr lang="en-US" dirty="0" smtClean="0"/>
              <a:t>RNA ( </a:t>
            </a:r>
            <a:r>
              <a:rPr lang="ar-SA" dirty="0" smtClean="0"/>
              <a:t>في الفيروسات </a:t>
            </a:r>
            <a:r>
              <a:rPr lang="ar-SA" dirty="0" err="1" smtClean="0"/>
              <a:t>القهقرية</a:t>
            </a:r>
            <a:r>
              <a:rPr lang="ar-SA" dirty="0" smtClean="0"/>
              <a:t> ) , ومن جزء خارجي هو علبة مكونة من </a:t>
            </a:r>
            <a:r>
              <a:rPr lang="ar-SA" dirty="0" err="1" smtClean="0"/>
              <a:t>زلاليات</a:t>
            </a:r>
            <a:r>
              <a:rPr lang="ar-SA" dirty="0" smtClean="0"/>
              <a:t>. </a:t>
            </a:r>
          </a:p>
          <a:p>
            <a:r>
              <a:rPr lang="ar-SA" dirty="0" smtClean="0"/>
              <a:t> كل فيروس يهاجم خلايا خاصة , التعرف يعتمد على ملاءمة بين </a:t>
            </a:r>
            <a:r>
              <a:rPr lang="ar-SA" dirty="0" err="1" smtClean="0"/>
              <a:t>زلاليات</a:t>
            </a:r>
            <a:r>
              <a:rPr lang="ar-SA" dirty="0" smtClean="0"/>
              <a:t> من غلاف الفيروس ومستقبلات في الخلية الحاضنة .</a:t>
            </a:r>
          </a:p>
          <a:p>
            <a:endParaRPr lang="ar-SA" dirty="0" smtClean="0"/>
          </a:p>
          <a:p>
            <a:endParaRPr lang="ar-SA" dirty="0" smtClean="0"/>
          </a:p>
        </p:txBody>
      </p:sp>
    </p:spTree>
    <p:extLst>
      <p:ext uri="{BB962C8B-B14F-4D97-AF65-F5344CB8AC3E}">
        <p14:creationId xmlns:p14="http://schemas.microsoft.com/office/powerpoint/2010/main" val="212111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مبنى الفيروسات</a:t>
            </a:r>
            <a:br>
              <a:rPr lang="ar-SA" dirty="0" smtClean="0"/>
            </a:br>
            <a:endParaRPr lang="he-IL" dirty="0"/>
          </a:p>
        </p:txBody>
      </p:sp>
      <p:sp>
        <p:nvSpPr>
          <p:cNvPr id="3" name="מציין מיקום תוכן 2"/>
          <p:cNvSpPr>
            <a:spLocks noGrp="1"/>
          </p:cNvSpPr>
          <p:nvPr>
            <p:ph idx="1"/>
          </p:nvPr>
        </p:nvSpPr>
        <p:spPr/>
        <p:txBody>
          <a:bodyPr/>
          <a:lstStyle/>
          <a:p>
            <a:r>
              <a:rPr lang="ar-SA" dirty="0" smtClean="0"/>
              <a:t>لا يوجد للفيروس مبنى خلوي. يتركب الفيروس من جزء داخلي يشمل حامض نووي , </a:t>
            </a:r>
          </a:p>
          <a:p>
            <a:r>
              <a:rPr lang="ar-SA" dirty="0" smtClean="0"/>
              <a:t>ومحاط بمنطقة خارجية تسمى عُلبة العلبة مبنية من </a:t>
            </a:r>
            <a:r>
              <a:rPr lang="ar-SA" dirty="0" err="1" smtClean="0"/>
              <a:t>زلاليات</a:t>
            </a:r>
            <a:r>
              <a:rPr lang="ar-SA" dirty="0" smtClean="0"/>
              <a:t> . عُلبة الفيروس خاصة به :</a:t>
            </a:r>
          </a:p>
          <a:p>
            <a:r>
              <a:rPr lang="ar-SA" dirty="0" smtClean="0"/>
              <a:t>فهي تشمل </a:t>
            </a:r>
            <a:r>
              <a:rPr lang="ar-SA" dirty="0" err="1" smtClean="0"/>
              <a:t>زلاليات</a:t>
            </a:r>
            <a:r>
              <a:rPr lang="ar-SA" dirty="0" smtClean="0"/>
              <a:t> من نوع معين او من عدة انواع خاصة بالفيروس .وشكل الفيروس ايضاً خاص به : هنالك تنوع كبير في اشكال الفيروسات المختلفة </a:t>
            </a:r>
          </a:p>
          <a:p>
            <a:r>
              <a:rPr lang="ar-SA" dirty="0" smtClean="0"/>
              <a:t>الحامض النووي الذي يشمل المادة الوراثية هو </a:t>
            </a:r>
            <a:r>
              <a:rPr lang="en-US" dirty="0" smtClean="0"/>
              <a:t>DNA </a:t>
            </a:r>
            <a:r>
              <a:rPr lang="ar-SA" dirty="0" smtClean="0"/>
              <a:t>ولدى بعض الفيروسات هو </a:t>
            </a:r>
            <a:r>
              <a:rPr lang="en-US" dirty="0" smtClean="0"/>
              <a:t>RNA. </a:t>
            </a:r>
          </a:p>
          <a:p>
            <a:r>
              <a:rPr lang="ar-SA" dirty="0" smtClean="0"/>
              <a:t>هذه المجموعة من الفيروسات والتي مادتها الوراثية  </a:t>
            </a:r>
            <a:r>
              <a:rPr lang="en-US" dirty="0" smtClean="0"/>
              <a:t>RNA, </a:t>
            </a:r>
            <a:r>
              <a:rPr lang="ar-SA" dirty="0" smtClean="0"/>
              <a:t>تسمى الفيروسات </a:t>
            </a:r>
            <a:r>
              <a:rPr lang="ar-SA" dirty="0" err="1" smtClean="0"/>
              <a:t>القهقرية</a:t>
            </a:r>
            <a:r>
              <a:rPr lang="ar-SA" dirty="0" smtClean="0"/>
              <a:t> ” </a:t>
            </a:r>
            <a:r>
              <a:rPr lang="ar-SA" dirty="0" err="1" smtClean="0"/>
              <a:t>رتروفيروسات</a:t>
            </a:r>
            <a:r>
              <a:rPr lang="ar-SA" dirty="0" smtClean="0"/>
              <a:t> ”, </a:t>
            </a:r>
          </a:p>
          <a:p>
            <a:r>
              <a:rPr lang="ar-SA" dirty="0" smtClean="0"/>
              <a:t>يوجد في الحامض النووي جينات </a:t>
            </a:r>
            <a:r>
              <a:rPr lang="ar-SA" dirty="0" err="1" smtClean="0"/>
              <a:t>بالاساس</a:t>
            </a:r>
            <a:r>
              <a:rPr lang="ar-SA" dirty="0" smtClean="0"/>
              <a:t> والتي تحدد نوع </a:t>
            </a:r>
            <a:r>
              <a:rPr lang="ar-SA" dirty="0" err="1" smtClean="0"/>
              <a:t>الزلاليات</a:t>
            </a:r>
            <a:r>
              <a:rPr lang="ar-SA" dirty="0" smtClean="0"/>
              <a:t> التي تشكل الغلاف </a:t>
            </a:r>
          </a:p>
          <a:p>
            <a:endParaRPr lang="he-IL" dirty="0"/>
          </a:p>
        </p:txBody>
      </p:sp>
    </p:spTree>
    <p:extLst>
      <p:ext uri="{BB962C8B-B14F-4D97-AF65-F5344CB8AC3E}">
        <p14:creationId xmlns:p14="http://schemas.microsoft.com/office/powerpoint/2010/main" val="1044228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تكاثر الفيروس – الانتقال الوراثي</a:t>
            </a:r>
            <a:br>
              <a:rPr lang="ar-SA" dirty="0" smtClean="0"/>
            </a:br>
            <a:endParaRPr lang="he-IL" dirty="0"/>
          </a:p>
        </p:txBody>
      </p:sp>
      <p:grpSp>
        <p:nvGrpSpPr>
          <p:cNvPr id="6" name="קבוצה 5"/>
          <p:cNvGrpSpPr>
            <a:grpSpLocks/>
          </p:cNvGrpSpPr>
          <p:nvPr/>
        </p:nvGrpSpPr>
        <p:grpSpPr bwMode="auto">
          <a:xfrm>
            <a:off x="1880393" y="1027906"/>
            <a:ext cx="8431214" cy="4679950"/>
            <a:chOff x="300352" y="2014427"/>
            <a:chExt cx="8431350" cy="4679926"/>
          </a:xfrm>
        </p:grpSpPr>
        <p:pic>
          <p:nvPicPr>
            <p:cNvPr id="7" name="Picture 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0352" y="2452329"/>
              <a:ext cx="2447925" cy="133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תמונה 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rot="233982">
              <a:off x="1144954" y="2014427"/>
              <a:ext cx="492125"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273071" y="4739816"/>
              <a:ext cx="2167090" cy="1188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קבוצה 9"/>
            <p:cNvGrpSpPr>
              <a:grpSpLocks/>
            </p:cNvGrpSpPr>
            <p:nvPr/>
          </p:nvGrpSpPr>
          <p:grpSpPr bwMode="auto">
            <a:xfrm>
              <a:off x="2899594" y="2473697"/>
              <a:ext cx="2352233" cy="1267084"/>
              <a:chOff x="5015861" y="3629523"/>
              <a:chExt cx="2352233" cy="1267084"/>
            </a:xfrm>
          </p:grpSpPr>
          <p:pic>
            <p:nvPicPr>
              <p:cNvPr id="99"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015861" y="3629523"/>
                <a:ext cx="2352233" cy="1267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תמונה 99"/>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5287288" y="3774535"/>
                <a:ext cx="586615" cy="63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 name="תמונה 100"/>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rot="-1067631">
                <a:off x="5876781" y="3744694"/>
                <a:ext cx="588796" cy="635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תמונה 101"/>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6360582" y="4077870"/>
                <a:ext cx="633849" cy="684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תמונה 102"/>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rot="483061">
                <a:off x="5597703" y="4177414"/>
                <a:ext cx="557561" cy="60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 name="תמונה 103"/>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6247440" y="3731761"/>
                <a:ext cx="524241" cy="565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 name="תמונה 104"/>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bwMode="auto">
              <a:xfrm rot="543396">
                <a:off x="6812317" y="3811996"/>
                <a:ext cx="516152" cy="5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 name="Picture 9"/>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rot="4609972">
                <a:off x="6059210" y="4459974"/>
                <a:ext cx="406781" cy="220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9"/>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rot="2617134">
                <a:off x="5585693" y="3808610"/>
                <a:ext cx="406653" cy="22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Picture 9"/>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rot="4609972">
                <a:off x="6621292" y="3867874"/>
                <a:ext cx="406781" cy="220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 name="Picture 9"/>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rot="2719426">
                <a:off x="5218757" y="4480000"/>
                <a:ext cx="406781" cy="220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 name="Picture 9"/>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rot="4609972">
                <a:off x="5165048" y="3878017"/>
                <a:ext cx="406781" cy="220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 name="Picture 9"/>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rot="8980279">
                <a:off x="6882160" y="4489931"/>
                <a:ext cx="406653" cy="220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 name="Picture 9"/>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rot="4065938">
              <a:off x="1251333" y="2524005"/>
              <a:ext cx="364399" cy="19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קבוצה 11"/>
            <p:cNvGrpSpPr>
              <a:grpSpLocks/>
            </p:cNvGrpSpPr>
            <p:nvPr/>
          </p:nvGrpSpPr>
          <p:grpSpPr bwMode="auto">
            <a:xfrm>
              <a:off x="5500546" y="2256102"/>
              <a:ext cx="3091919" cy="1788340"/>
              <a:chOff x="2899948" y="4588295"/>
              <a:chExt cx="3092500" cy="1787973"/>
            </a:xfrm>
          </p:grpSpPr>
          <p:pic>
            <p:nvPicPr>
              <p:cNvPr id="28" name="Picture 3"/>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3327158" y="4844214"/>
                <a:ext cx="238125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 name="קבוצה 28"/>
              <p:cNvGrpSpPr>
                <a:grpSpLocks/>
              </p:cNvGrpSpPr>
              <p:nvPr/>
            </p:nvGrpSpPr>
            <p:grpSpPr bwMode="auto">
              <a:xfrm rot="2097079">
                <a:off x="5458654" y="5013344"/>
                <a:ext cx="533794" cy="574800"/>
                <a:chOff x="1409834" y="1290882"/>
                <a:chExt cx="2309483" cy="3219852"/>
              </a:xfrm>
            </p:grpSpPr>
            <p:grpSp>
              <p:nvGrpSpPr>
                <p:cNvPr id="86" name="קבוצה 85"/>
                <p:cNvGrpSpPr>
                  <a:grpSpLocks/>
                </p:cNvGrpSpPr>
                <p:nvPr/>
              </p:nvGrpSpPr>
              <p:grpSpPr bwMode="auto">
                <a:xfrm>
                  <a:off x="1409834" y="1290882"/>
                  <a:ext cx="2309483" cy="3219852"/>
                  <a:chOff x="1409834" y="1290882"/>
                  <a:chExt cx="2309483" cy="3219852"/>
                </a:xfrm>
              </p:grpSpPr>
              <p:pic>
                <p:nvPicPr>
                  <p:cNvPr id="88" name="Picture 8"/>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2213092" y="1290882"/>
                    <a:ext cx="1152127" cy="321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9" name="מחבר ישר 88"/>
                  <p:cNvCxnSpPr/>
                  <p:nvPr/>
                </p:nvCxnSpPr>
                <p:spPr>
                  <a:xfrm flipV="1">
                    <a:off x="2902611" y="3653319"/>
                    <a:ext cx="370969" cy="408977"/>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0" name="מחבר ישר 89"/>
                  <p:cNvCxnSpPr/>
                  <p:nvPr/>
                </p:nvCxnSpPr>
                <p:spPr>
                  <a:xfrm flipH="1" flipV="1">
                    <a:off x="3307129" y="3688702"/>
                    <a:ext cx="412188" cy="57790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1" name="מחבר ישר 90"/>
                  <p:cNvCxnSpPr/>
                  <p:nvPr/>
                </p:nvCxnSpPr>
                <p:spPr>
                  <a:xfrm>
                    <a:off x="2793157" y="4080385"/>
                    <a:ext cx="72133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2" name="מחבר ישר 91"/>
                  <p:cNvCxnSpPr/>
                  <p:nvPr/>
                </p:nvCxnSpPr>
                <p:spPr>
                  <a:xfrm flipH="1" flipV="1">
                    <a:off x="3430443" y="4065383"/>
                    <a:ext cx="185487" cy="435653"/>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3" name="מחבר ישר 92"/>
                  <p:cNvCxnSpPr/>
                  <p:nvPr/>
                </p:nvCxnSpPr>
                <p:spPr>
                  <a:xfrm>
                    <a:off x="1967403" y="3386014"/>
                    <a:ext cx="494625" cy="65792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4" name="מחבר ישר 93"/>
                  <p:cNvCxnSpPr/>
                  <p:nvPr/>
                </p:nvCxnSpPr>
                <p:spPr>
                  <a:xfrm flipV="1">
                    <a:off x="1559134" y="3388554"/>
                    <a:ext cx="364101" cy="435647"/>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5" name="מחבר ישר 94"/>
                  <p:cNvCxnSpPr/>
                  <p:nvPr/>
                </p:nvCxnSpPr>
                <p:spPr>
                  <a:xfrm>
                    <a:off x="1781511" y="3993068"/>
                    <a:ext cx="563323"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6" name="מחבר ישר 95"/>
                  <p:cNvCxnSpPr/>
                  <p:nvPr/>
                </p:nvCxnSpPr>
                <p:spPr>
                  <a:xfrm flipV="1">
                    <a:off x="1409834" y="3982840"/>
                    <a:ext cx="377841" cy="426759"/>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7" name="מחבר ישר 96"/>
                  <p:cNvCxnSpPr/>
                  <p:nvPr/>
                </p:nvCxnSpPr>
                <p:spPr>
                  <a:xfrm flipV="1">
                    <a:off x="1960051" y="4200880"/>
                    <a:ext cx="391580" cy="28450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8" name="מחבר ישר 97"/>
                  <p:cNvCxnSpPr/>
                  <p:nvPr/>
                </p:nvCxnSpPr>
                <p:spPr>
                  <a:xfrm flipH="1" flipV="1">
                    <a:off x="2883093" y="4204278"/>
                    <a:ext cx="384708" cy="28450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pic>
              <p:nvPicPr>
                <p:cNvPr id="87" name="Picture 9"/>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rot="4609972">
                  <a:off x="2298541" y="1638402"/>
                  <a:ext cx="813396" cy="44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 name="קבוצה 29"/>
              <p:cNvGrpSpPr>
                <a:grpSpLocks/>
              </p:cNvGrpSpPr>
              <p:nvPr/>
            </p:nvGrpSpPr>
            <p:grpSpPr bwMode="auto">
              <a:xfrm>
                <a:off x="4370817" y="4588295"/>
                <a:ext cx="516044" cy="574800"/>
                <a:chOff x="1553185" y="1290882"/>
                <a:chExt cx="2232680" cy="3219852"/>
              </a:xfrm>
            </p:grpSpPr>
            <p:grpSp>
              <p:nvGrpSpPr>
                <p:cNvPr id="73" name="קבוצה 72"/>
                <p:cNvGrpSpPr>
                  <a:grpSpLocks/>
                </p:cNvGrpSpPr>
                <p:nvPr/>
              </p:nvGrpSpPr>
              <p:grpSpPr bwMode="auto">
                <a:xfrm>
                  <a:off x="1553185" y="1290882"/>
                  <a:ext cx="2232680" cy="3219852"/>
                  <a:chOff x="1553185" y="1290882"/>
                  <a:chExt cx="2232680" cy="3219852"/>
                </a:xfrm>
              </p:grpSpPr>
              <p:pic>
                <p:nvPicPr>
                  <p:cNvPr id="75" name="Picture 8"/>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2213092" y="1290882"/>
                    <a:ext cx="1152127" cy="321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6" name="מחבר ישר 75"/>
                  <p:cNvCxnSpPr/>
                  <p:nvPr/>
                </p:nvCxnSpPr>
                <p:spPr>
                  <a:xfrm flipV="1">
                    <a:off x="2988969" y="3644850"/>
                    <a:ext cx="377841" cy="426759"/>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7" name="מחבר ישר 76"/>
                  <p:cNvCxnSpPr/>
                  <p:nvPr/>
                </p:nvCxnSpPr>
                <p:spPr>
                  <a:xfrm flipH="1" flipV="1">
                    <a:off x="3366810" y="3644850"/>
                    <a:ext cx="419055" cy="57790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8" name="מחבר ישר 77"/>
                  <p:cNvCxnSpPr/>
                  <p:nvPr/>
                </p:nvCxnSpPr>
                <p:spPr>
                  <a:xfrm>
                    <a:off x="2810355" y="4071609"/>
                    <a:ext cx="728198"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9" name="מחבר ישר 78"/>
                  <p:cNvCxnSpPr/>
                  <p:nvPr/>
                </p:nvCxnSpPr>
                <p:spPr>
                  <a:xfrm flipH="1" flipV="1">
                    <a:off x="3517946" y="4071609"/>
                    <a:ext cx="192354" cy="435647"/>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0" name="מחבר ישר 79"/>
                  <p:cNvCxnSpPr/>
                  <p:nvPr/>
                </p:nvCxnSpPr>
                <p:spPr>
                  <a:xfrm>
                    <a:off x="2116508" y="3369232"/>
                    <a:ext cx="501493" cy="65792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1" name="מחבר ישר 80"/>
                  <p:cNvCxnSpPr/>
                  <p:nvPr/>
                </p:nvCxnSpPr>
                <p:spPr>
                  <a:xfrm flipV="1">
                    <a:off x="1731800" y="3387014"/>
                    <a:ext cx="370969" cy="435653"/>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2" name="מחבר ישר 81"/>
                  <p:cNvCxnSpPr/>
                  <p:nvPr/>
                </p:nvCxnSpPr>
                <p:spPr>
                  <a:xfrm>
                    <a:off x="1917282" y="4000483"/>
                    <a:ext cx="563323"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3" name="מחבר ישר 82"/>
                  <p:cNvCxnSpPr/>
                  <p:nvPr/>
                </p:nvCxnSpPr>
                <p:spPr>
                  <a:xfrm flipV="1">
                    <a:off x="1553185" y="4000483"/>
                    <a:ext cx="377836" cy="426759"/>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4" name="מחבר ישר 83"/>
                  <p:cNvCxnSpPr/>
                  <p:nvPr/>
                </p:nvCxnSpPr>
                <p:spPr>
                  <a:xfrm flipV="1">
                    <a:off x="2102768" y="4222750"/>
                    <a:ext cx="398448" cy="28450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5" name="מחבר ישר 84"/>
                  <p:cNvCxnSpPr/>
                  <p:nvPr/>
                </p:nvCxnSpPr>
                <p:spPr>
                  <a:xfrm flipH="1" flipV="1">
                    <a:off x="2947751" y="4213862"/>
                    <a:ext cx="384708" cy="28450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pic>
              <p:nvPicPr>
                <p:cNvPr id="74" name="Picture 9"/>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rot="4609972">
                  <a:off x="2298541" y="1638402"/>
                  <a:ext cx="813396" cy="44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 name="קבוצה 30"/>
              <p:cNvGrpSpPr>
                <a:grpSpLocks/>
              </p:cNvGrpSpPr>
              <p:nvPr/>
            </p:nvGrpSpPr>
            <p:grpSpPr bwMode="auto">
              <a:xfrm rot="4706514">
                <a:off x="5169062" y="5804813"/>
                <a:ext cx="546707" cy="596203"/>
                <a:chOff x="1288598" y="1290882"/>
                <a:chExt cx="2365347" cy="3339744"/>
              </a:xfrm>
            </p:grpSpPr>
            <p:grpSp>
              <p:nvGrpSpPr>
                <p:cNvPr id="60" name="קבוצה 59"/>
                <p:cNvGrpSpPr>
                  <a:grpSpLocks/>
                </p:cNvGrpSpPr>
                <p:nvPr/>
              </p:nvGrpSpPr>
              <p:grpSpPr bwMode="auto">
                <a:xfrm>
                  <a:off x="1288598" y="1290882"/>
                  <a:ext cx="2365347" cy="3339744"/>
                  <a:chOff x="1288598" y="1290882"/>
                  <a:chExt cx="2365347" cy="3339744"/>
                </a:xfrm>
              </p:grpSpPr>
              <p:pic>
                <p:nvPicPr>
                  <p:cNvPr id="62" name="Picture 8"/>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2213092" y="1290882"/>
                    <a:ext cx="1152127" cy="321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3" name="מחבר ישר 62"/>
                  <p:cNvCxnSpPr/>
                  <p:nvPr/>
                </p:nvCxnSpPr>
                <p:spPr>
                  <a:xfrm flipV="1">
                    <a:off x="2854475" y="3564129"/>
                    <a:ext cx="405147" cy="42693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4" name="מחבר ישר 63"/>
                  <p:cNvCxnSpPr/>
                  <p:nvPr/>
                </p:nvCxnSpPr>
                <p:spPr>
                  <a:xfrm flipH="1" flipV="1">
                    <a:off x="3228195" y="3830835"/>
                    <a:ext cx="425750" cy="578145"/>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5" name="מחבר ישר 64"/>
                  <p:cNvCxnSpPr/>
                  <p:nvPr/>
                </p:nvCxnSpPr>
                <p:spPr>
                  <a:xfrm>
                    <a:off x="2682045" y="4004367"/>
                    <a:ext cx="748494"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6" name="מחבר ישר 65"/>
                  <p:cNvCxnSpPr/>
                  <p:nvPr/>
                </p:nvCxnSpPr>
                <p:spPr>
                  <a:xfrm flipH="1" flipV="1">
                    <a:off x="3459837" y="4194799"/>
                    <a:ext cx="185410" cy="435827"/>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7" name="מחבר ישר 66"/>
                  <p:cNvCxnSpPr/>
                  <p:nvPr/>
                </p:nvCxnSpPr>
                <p:spPr>
                  <a:xfrm>
                    <a:off x="1864013" y="3292382"/>
                    <a:ext cx="521888" cy="658193"/>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8" name="מחבר ישר 67"/>
                  <p:cNvCxnSpPr/>
                  <p:nvPr/>
                </p:nvCxnSpPr>
                <p:spPr>
                  <a:xfrm flipV="1">
                    <a:off x="1452256" y="3559552"/>
                    <a:ext cx="363946" cy="435827"/>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9" name="מחבר ישר 68"/>
                  <p:cNvCxnSpPr/>
                  <p:nvPr/>
                </p:nvCxnSpPr>
                <p:spPr>
                  <a:xfrm>
                    <a:off x="1648185" y="3971042"/>
                    <a:ext cx="576823"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0" name="מחבר ישר 69"/>
                  <p:cNvCxnSpPr/>
                  <p:nvPr/>
                </p:nvCxnSpPr>
                <p:spPr>
                  <a:xfrm flipV="1">
                    <a:off x="1288598" y="3935546"/>
                    <a:ext cx="377684" cy="42693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1" name="מחבר ישר 70"/>
                  <p:cNvCxnSpPr/>
                  <p:nvPr/>
                </p:nvCxnSpPr>
                <p:spPr>
                  <a:xfrm flipV="1">
                    <a:off x="1929971" y="4251953"/>
                    <a:ext cx="398283" cy="284624"/>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מחבר ישר 71"/>
                  <p:cNvCxnSpPr/>
                  <p:nvPr/>
                </p:nvCxnSpPr>
                <p:spPr>
                  <a:xfrm flipH="1" flipV="1">
                    <a:off x="2905156" y="4245169"/>
                    <a:ext cx="384549" cy="284624"/>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pic>
              <p:nvPicPr>
                <p:cNvPr id="61" name="Picture 9"/>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rot="4609972">
                  <a:off x="2298541" y="1638402"/>
                  <a:ext cx="813396" cy="44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2" name="קבוצה 31"/>
              <p:cNvGrpSpPr>
                <a:grpSpLocks/>
              </p:cNvGrpSpPr>
              <p:nvPr/>
            </p:nvGrpSpPr>
            <p:grpSpPr bwMode="auto">
              <a:xfrm rot="-295193">
                <a:off x="3058479" y="4667988"/>
                <a:ext cx="518119" cy="574800"/>
                <a:chOff x="1438145" y="1290882"/>
                <a:chExt cx="2241659" cy="3219852"/>
              </a:xfrm>
            </p:grpSpPr>
            <p:grpSp>
              <p:nvGrpSpPr>
                <p:cNvPr id="47" name="קבוצה 46"/>
                <p:cNvGrpSpPr>
                  <a:grpSpLocks/>
                </p:cNvGrpSpPr>
                <p:nvPr/>
              </p:nvGrpSpPr>
              <p:grpSpPr bwMode="auto">
                <a:xfrm>
                  <a:off x="1438145" y="1290882"/>
                  <a:ext cx="2241659" cy="3219852"/>
                  <a:chOff x="1438145" y="1290882"/>
                  <a:chExt cx="2241659" cy="3219852"/>
                </a:xfrm>
              </p:grpSpPr>
              <p:pic>
                <p:nvPicPr>
                  <p:cNvPr id="49" name="Picture 8"/>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2213092" y="1290882"/>
                    <a:ext cx="1152127" cy="321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0" name="מחבר ישר 49"/>
                  <p:cNvCxnSpPr/>
                  <p:nvPr/>
                </p:nvCxnSpPr>
                <p:spPr>
                  <a:xfrm flipV="1">
                    <a:off x="2872774" y="3514707"/>
                    <a:ext cx="370969" cy="417871"/>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1" name="מחבר ישר 50"/>
                  <p:cNvCxnSpPr/>
                  <p:nvPr/>
                </p:nvCxnSpPr>
                <p:spPr>
                  <a:xfrm flipH="1" flipV="1">
                    <a:off x="3267616" y="3516654"/>
                    <a:ext cx="412188" cy="569012"/>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2" name="מחבר ישר 51"/>
                  <p:cNvCxnSpPr/>
                  <p:nvPr/>
                </p:nvCxnSpPr>
                <p:spPr>
                  <a:xfrm>
                    <a:off x="2808955" y="4071071"/>
                    <a:ext cx="728198"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מחבר ישר 52"/>
                  <p:cNvCxnSpPr/>
                  <p:nvPr/>
                </p:nvCxnSpPr>
                <p:spPr>
                  <a:xfrm flipH="1" flipV="1">
                    <a:off x="3433083" y="3888464"/>
                    <a:ext cx="192354" cy="435653"/>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מחבר ישר 53"/>
                  <p:cNvCxnSpPr/>
                  <p:nvPr/>
                </p:nvCxnSpPr>
                <p:spPr>
                  <a:xfrm>
                    <a:off x="1941651" y="3194454"/>
                    <a:ext cx="480885" cy="65792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מחבר ישר 54"/>
                  <p:cNvCxnSpPr/>
                  <p:nvPr/>
                </p:nvCxnSpPr>
                <p:spPr>
                  <a:xfrm flipV="1">
                    <a:off x="1616572" y="3213786"/>
                    <a:ext cx="364101" cy="435653"/>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6" name="מחבר ישר 55"/>
                  <p:cNvCxnSpPr/>
                  <p:nvPr/>
                </p:nvCxnSpPr>
                <p:spPr>
                  <a:xfrm>
                    <a:off x="1749205" y="3827051"/>
                    <a:ext cx="549583"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7" name="מחבר ישר 56"/>
                  <p:cNvCxnSpPr/>
                  <p:nvPr/>
                </p:nvCxnSpPr>
                <p:spPr>
                  <a:xfrm flipV="1">
                    <a:off x="1438145" y="3827477"/>
                    <a:ext cx="364101" cy="426759"/>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מחבר ישר 57"/>
                  <p:cNvCxnSpPr/>
                  <p:nvPr/>
                </p:nvCxnSpPr>
                <p:spPr>
                  <a:xfrm flipV="1">
                    <a:off x="1966085" y="4047803"/>
                    <a:ext cx="384708" cy="28450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מחבר ישר 58"/>
                  <p:cNvCxnSpPr/>
                  <p:nvPr/>
                </p:nvCxnSpPr>
                <p:spPr>
                  <a:xfrm flipH="1" flipV="1">
                    <a:off x="2900836" y="4196553"/>
                    <a:ext cx="384708" cy="28450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pic>
              <p:nvPicPr>
                <p:cNvPr id="48" name="Picture 9"/>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rot="4609972">
                  <a:off x="2298541" y="1638402"/>
                  <a:ext cx="813396" cy="44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3" name="קבוצה 32"/>
              <p:cNvGrpSpPr>
                <a:grpSpLocks/>
              </p:cNvGrpSpPr>
              <p:nvPr/>
            </p:nvGrpSpPr>
            <p:grpSpPr bwMode="auto">
              <a:xfrm rot="2097079">
                <a:off x="2899948" y="5346686"/>
                <a:ext cx="524495" cy="574800"/>
                <a:chOff x="1415174" y="1290882"/>
                <a:chExt cx="2269247" cy="3219852"/>
              </a:xfrm>
            </p:grpSpPr>
            <p:grpSp>
              <p:nvGrpSpPr>
                <p:cNvPr id="34" name="קבוצה 33"/>
                <p:cNvGrpSpPr>
                  <a:grpSpLocks/>
                </p:cNvGrpSpPr>
                <p:nvPr/>
              </p:nvGrpSpPr>
              <p:grpSpPr bwMode="auto">
                <a:xfrm>
                  <a:off x="1415174" y="1290882"/>
                  <a:ext cx="2269247" cy="3219852"/>
                  <a:chOff x="1415174" y="1290882"/>
                  <a:chExt cx="2269247" cy="3219852"/>
                </a:xfrm>
              </p:grpSpPr>
              <p:pic>
                <p:nvPicPr>
                  <p:cNvPr id="36" name="Picture 8"/>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2213092" y="1290882"/>
                    <a:ext cx="1152127" cy="321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7" name="מחבר ישר 36"/>
                  <p:cNvCxnSpPr/>
                  <p:nvPr/>
                </p:nvCxnSpPr>
                <p:spPr>
                  <a:xfrm flipV="1">
                    <a:off x="2784390" y="3606587"/>
                    <a:ext cx="370969" cy="417865"/>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מחבר ישר 37"/>
                  <p:cNvCxnSpPr/>
                  <p:nvPr/>
                </p:nvCxnSpPr>
                <p:spPr>
                  <a:xfrm flipH="1" flipV="1">
                    <a:off x="3265362" y="3697907"/>
                    <a:ext cx="419059" cy="569012"/>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מחבר ישר 38"/>
                  <p:cNvCxnSpPr/>
                  <p:nvPr/>
                </p:nvCxnSpPr>
                <p:spPr>
                  <a:xfrm>
                    <a:off x="2722421" y="4062543"/>
                    <a:ext cx="728198"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מחבר ישר 39"/>
                  <p:cNvCxnSpPr/>
                  <p:nvPr/>
                </p:nvCxnSpPr>
                <p:spPr>
                  <a:xfrm flipH="1" flipV="1">
                    <a:off x="3282630" y="3997944"/>
                    <a:ext cx="192354" cy="435647"/>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מחבר ישר 40"/>
                  <p:cNvCxnSpPr/>
                  <p:nvPr/>
                </p:nvCxnSpPr>
                <p:spPr>
                  <a:xfrm>
                    <a:off x="1933932" y="3362371"/>
                    <a:ext cx="487753" cy="65792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מחבר ישר 41"/>
                  <p:cNvCxnSpPr/>
                  <p:nvPr/>
                </p:nvCxnSpPr>
                <p:spPr>
                  <a:xfrm flipV="1">
                    <a:off x="1546070" y="3404343"/>
                    <a:ext cx="370969" cy="426759"/>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מחבר ישר 42"/>
                  <p:cNvCxnSpPr/>
                  <p:nvPr/>
                </p:nvCxnSpPr>
                <p:spPr>
                  <a:xfrm>
                    <a:off x="1759844" y="3991291"/>
                    <a:ext cx="556455"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מחבר ישר 43"/>
                  <p:cNvCxnSpPr/>
                  <p:nvPr/>
                </p:nvCxnSpPr>
                <p:spPr>
                  <a:xfrm flipV="1">
                    <a:off x="1415174" y="4000024"/>
                    <a:ext cx="370969" cy="426759"/>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מחבר ישר 44"/>
                  <p:cNvCxnSpPr/>
                  <p:nvPr/>
                </p:nvCxnSpPr>
                <p:spPr>
                  <a:xfrm flipV="1">
                    <a:off x="1862856" y="4196127"/>
                    <a:ext cx="398448" cy="28450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מחבר ישר 45"/>
                  <p:cNvCxnSpPr/>
                  <p:nvPr/>
                </p:nvCxnSpPr>
                <p:spPr>
                  <a:xfrm flipH="1" flipV="1">
                    <a:off x="2846231" y="4205397"/>
                    <a:ext cx="377836" cy="284506"/>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pic>
              <p:nvPicPr>
                <p:cNvPr id="35" name="Picture 9"/>
                <p:cNvPicPr>
                  <a:picLocks noChangeAspect="1" noChangeArrowheads="1"/>
                </p:cNvPicPr>
                <p:nvPr/>
              </p:nvPicPr>
              <p:blipFill>
                <a:blip r:embed="rId16">
                  <a:extLst>
                    <a:ext uri="{28A0092B-C50C-407E-A947-70E740481C1C}">
                      <a14:useLocalDpi xmlns:a14="http://schemas.microsoft.com/office/drawing/2010/main"/>
                    </a:ext>
                  </a:extLst>
                </a:blip>
                <a:srcRect/>
                <a:stretch>
                  <a:fillRect/>
                </a:stretch>
              </p:blipFill>
              <p:spPr bwMode="auto">
                <a:xfrm rot="4609972">
                  <a:off x="2298541" y="1638402"/>
                  <a:ext cx="813396" cy="44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3" name="קבוצה 12"/>
            <p:cNvGrpSpPr>
              <a:grpSpLocks/>
            </p:cNvGrpSpPr>
            <p:nvPr/>
          </p:nvGrpSpPr>
          <p:grpSpPr bwMode="auto">
            <a:xfrm>
              <a:off x="4124865" y="4251470"/>
              <a:ext cx="2231930" cy="1677915"/>
              <a:chOff x="5465189" y="4796093"/>
              <a:chExt cx="2231930" cy="1677915"/>
            </a:xfrm>
          </p:grpSpPr>
          <p:pic>
            <p:nvPicPr>
              <p:cNvPr id="25" name="Picture 10"/>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5465189" y="5234047"/>
                <a:ext cx="2231930" cy="1239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9"/>
              <p:cNvPicPr>
                <a:picLocks noChangeAspect="1" noChangeArrowheads="1"/>
              </p:cNvPicPr>
              <p:nvPr/>
            </p:nvPicPr>
            <p:blipFill>
              <a:blip r:embed="rId18" cstate="print">
                <a:duotone>
                  <a:prstClr val="black"/>
                  <a:schemeClr val="tx2">
                    <a:tint val="45000"/>
                    <a:satMod val="400000"/>
                  </a:schemeClr>
                </a:duotone>
                <a:extLst/>
              </a:blip>
              <a:srcRect/>
              <a:stretch>
                <a:fillRect/>
              </a:stretch>
            </p:blipFill>
            <p:spPr bwMode="auto">
              <a:xfrm rot="4871157">
                <a:off x="6569004" y="5335750"/>
                <a:ext cx="406653" cy="220667"/>
              </a:xfrm>
              <a:prstGeom prst="rect">
                <a:avLst/>
              </a:prstGeom>
              <a:noFill/>
              <a:ln>
                <a:noFill/>
              </a:ln>
              <a:extLst/>
            </p:spPr>
          </p:pic>
          <p:pic>
            <p:nvPicPr>
              <p:cNvPr id="27" name="תמונה 26"/>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416381" y="4796093"/>
                <a:ext cx="586202" cy="63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4" name="תמונה 1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rot="1852446">
              <a:off x="5991484" y="3602700"/>
              <a:ext cx="492185" cy="531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מלבן 14"/>
            <p:cNvSpPr>
              <a:spLocks noChangeArrowheads="1"/>
            </p:cNvSpPr>
            <p:nvPr/>
          </p:nvSpPr>
          <p:spPr bwMode="auto">
            <a:xfrm>
              <a:off x="6300598" y="4647274"/>
              <a:ext cx="2431104" cy="1169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he-IL"/>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ar-JO" altLang="he-IL" sz="1400">
                  <a:solidFill>
                    <a:srgbClr val="000000"/>
                  </a:solidFill>
                  <a:latin typeface="Times New Roman" panose="02020603050405020304" pitchFamily="18" charset="0"/>
                </a:rPr>
                <a:t>يحتوي احد البكتريوفاجات الجديدة الناتجة على مقطع </a:t>
              </a:r>
              <a:r>
                <a:rPr lang="he-IL" altLang="he-IL" sz="1400">
                  <a:solidFill>
                    <a:srgbClr val="000000"/>
                  </a:solidFill>
                  <a:latin typeface="Times New Roman" panose="02020603050405020304" pitchFamily="18" charset="0"/>
                </a:rPr>
                <a:t> </a:t>
              </a:r>
              <a:r>
                <a:rPr lang="en-US" altLang="he-IL" sz="1400">
                  <a:solidFill>
                    <a:srgbClr val="000000"/>
                  </a:solidFill>
                  <a:latin typeface="Times New Roman" panose="02020603050405020304" pitchFamily="18" charset="0"/>
                </a:rPr>
                <a:t>DNA</a:t>
              </a:r>
              <a:r>
                <a:rPr lang="he-IL"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من بكتيريا ”أ“</a:t>
              </a:r>
              <a:r>
                <a:rPr lang="he-IL"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باللون الازرق</a:t>
              </a:r>
              <a:r>
                <a:rPr lang="he-IL"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اضافةً الى جيناتة</a:t>
              </a:r>
              <a:r>
                <a:rPr lang="he-IL"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يهاجم البكتريوفاج بكتيريا ”ب“  ويدخل اليها </a:t>
              </a:r>
              <a:r>
                <a:rPr lang="he-IL" altLang="he-IL" sz="1400">
                  <a:solidFill>
                    <a:srgbClr val="000000"/>
                  </a:solidFill>
                  <a:latin typeface="Times New Roman" panose="02020603050405020304" pitchFamily="18" charset="0"/>
                </a:rPr>
                <a:t>-</a:t>
              </a:r>
              <a:r>
                <a:rPr lang="en-US" altLang="he-IL" sz="1200">
                  <a:solidFill>
                    <a:srgbClr val="000000"/>
                  </a:solidFill>
                  <a:latin typeface="Times New Roman" panose="02020603050405020304" pitchFamily="18" charset="0"/>
                </a:rPr>
                <a:t>DNA</a:t>
              </a:r>
              <a:r>
                <a:rPr lang="he-IL"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من بكتيريا ”أ“</a:t>
              </a:r>
              <a:r>
                <a:rPr lang="he-IL" altLang="he-IL" sz="1400">
                  <a:solidFill>
                    <a:srgbClr val="000000"/>
                  </a:solidFill>
                  <a:latin typeface="Times New Roman" panose="02020603050405020304" pitchFamily="18" charset="0"/>
                </a:rPr>
                <a:t>.</a:t>
              </a:r>
              <a:endParaRPr lang="he-IL" altLang="he-IL" sz="1400"/>
            </a:p>
          </p:txBody>
        </p:sp>
        <p:sp>
          <p:nvSpPr>
            <p:cNvPr id="16" name="מלבן 15"/>
            <p:cNvSpPr>
              <a:spLocks noChangeArrowheads="1"/>
            </p:cNvSpPr>
            <p:nvPr/>
          </p:nvSpPr>
          <p:spPr bwMode="auto">
            <a:xfrm>
              <a:off x="1034748" y="3394035"/>
              <a:ext cx="768172"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he-IL"/>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ar-JO" altLang="he-IL" sz="1400">
                  <a:solidFill>
                    <a:srgbClr val="000000"/>
                  </a:solidFill>
                  <a:latin typeface="Times New Roman" panose="02020603050405020304" pitchFamily="18" charset="0"/>
                </a:rPr>
                <a:t>بكتيريا ”أ“</a:t>
              </a:r>
              <a:endParaRPr lang="he-IL" altLang="he-IL"/>
            </a:p>
          </p:txBody>
        </p:sp>
        <p:sp>
          <p:nvSpPr>
            <p:cNvPr id="17" name="מלבן 16"/>
            <p:cNvSpPr>
              <a:spLocks noChangeArrowheads="1"/>
            </p:cNvSpPr>
            <p:nvPr/>
          </p:nvSpPr>
          <p:spPr bwMode="auto">
            <a:xfrm>
              <a:off x="2214891" y="2060454"/>
              <a:ext cx="41536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he-IL"/>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ar-JO" altLang="he-IL" sz="1400">
                  <a:solidFill>
                    <a:srgbClr val="000000"/>
                  </a:solidFill>
                  <a:latin typeface="Times New Roman" panose="02020603050405020304" pitchFamily="18" charset="0"/>
                </a:rPr>
                <a:t>يدخل البكتريوفاج للبكتيريا ”أ“ يتكاثر فيها ويؤدي الى تحليلة </a:t>
              </a:r>
              <a:r>
                <a:rPr lang="he-IL" altLang="he-IL" sz="1400">
                  <a:solidFill>
                    <a:srgbClr val="000000"/>
                  </a:solidFill>
                  <a:latin typeface="Times New Roman" panose="02020603050405020304" pitchFamily="18" charset="0"/>
                </a:rPr>
                <a:t>.</a:t>
              </a:r>
              <a:endParaRPr lang="he-IL" altLang="he-IL" sz="1400"/>
            </a:p>
          </p:txBody>
        </p:sp>
        <p:sp>
          <p:nvSpPr>
            <p:cNvPr id="18" name="מלבן 17"/>
            <p:cNvSpPr>
              <a:spLocks noChangeArrowheads="1"/>
            </p:cNvSpPr>
            <p:nvPr/>
          </p:nvSpPr>
          <p:spPr bwMode="auto">
            <a:xfrm>
              <a:off x="986009" y="4308898"/>
              <a:ext cx="243110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he-IL"/>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ar-JO" altLang="he-IL" sz="1400">
                  <a:solidFill>
                    <a:srgbClr val="000000"/>
                  </a:solidFill>
                  <a:latin typeface="Times New Roman" panose="02020603050405020304" pitchFamily="18" charset="0"/>
                </a:rPr>
                <a:t>مقطع من </a:t>
              </a:r>
              <a:r>
                <a:rPr lang="he-IL" altLang="he-IL" sz="1400">
                  <a:solidFill>
                    <a:srgbClr val="000000"/>
                  </a:solidFill>
                  <a:latin typeface="Times New Roman" panose="02020603050405020304" pitchFamily="18" charset="0"/>
                </a:rPr>
                <a:t>-</a:t>
              </a:r>
              <a:r>
                <a:rPr lang="en-US" altLang="he-IL" sz="1400">
                  <a:solidFill>
                    <a:srgbClr val="000000"/>
                  </a:solidFill>
                  <a:latin typeface="Times New Roman" panose="02020603050405020304" pitchFamily="18" charset="0"/>
                </a:rPr>
                <a:t>DNA</a:t>
              </a:r>
              <a:r>
                <a:rPr lang="he-IL"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للبكتيريا ”أ“ </a:t>
              </a:r>
              <a:r>
                <a:rPr lang="he-IL"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يندمج في </a:t>
              </a:r>
              <a:r>
                <a:rPr lang="he-IL" altLang="he-IL" sz="1400">
                  <a:solidFill>
                    <a:srgbClr val="000000"/>
                  </a:solidFill>
                  <a:latin typeface="Times New Roman" panose="02020603050405020304" pitchFamily="18" charset="0"/>
                </a:rPr>
                <a:t>-</a:t>
              </a:r>
              <a:r>
                <a:rPr lang="en-US" altLang="he-IL" sz="1400">
                  <a:solidFill>
                    <a:srgbClr val="000000"/>
                  </a:solidFill>
                  <a:latin typeface="Times New Roman" panose="02020603050405020304" pitchFamily="18" charset="0"/>
                </a:rPr>
                <a:t>DNA</a:t>
              </a:r>
              <a:r>
                <a:rPr lang="he-IL"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بكتيريا ”ب“ </a:t>
              </a:r>
              <a:r>
                <a:rPr lang="he-IL" altLang="he-IL" sz="1400">
                  <a:solidFill>
                    <a:srgbClr val="000000"/>
                  </a:solidFill>
                  <a:latin typeface="Times New Roman" panose="02020603050405020304" pitchFamily="18" charset="0"/>
                </a:rPr>
                <a:t>.</a:t>
              </a:r>
              <a:endParaRPr lang="he-IL" altLang="he-IL" sz="1400"/>
            </a:p>
          </p:txBody>
        </p:sp>
        <p:sp>
          <p:nvSpPr>
            <p:cNvPr id="19" name="מלבן 18"/>
            <p:cNvSpPr>
              <a:spLocks noChangeArrowheads="1"/>
            </p:cNvSpPr>
            <p:nvPr/>
          </p:nvSpPr>
          <p:spPr bwMode="auto">
            <a:xfrm>
              <a:off x="539552" y="5955692"/>
              <a:ext cx="2930236" cy="738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he-IL"/>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ar-JO" altLang="he-IL" sz="1400">
                  <a:solidFill>
                    <a:srgbClr val="000000"/>
                  </a:solidFill>
                  <a:latin typeface="Times New Roman" panose="02020603050405020304" pitchFamily="18" charset="0"/>
                </a:rPr>
                <a:t>في اعقاب الانتقال اصبحت بكتيريا ”ب“ مطعمة </a:t>
              </a:r>
              <a:r>
                <a:rPr lang="he-IL"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ذات تراكيب وراثية جديدة </a:t>
              </a:r>
              <a:r>
                <a:rPr lang="he-IL" altLang="he-IL" sz="1400">
                  <a:solidFill>
                    <a:srgbClr val="000000"/>
                  </a:solidFill>
                  <a:latin typeface="Times New Roman" panose="02020603050405020304" pitchFamily="18" charset="0"/>
                </a:rPr>
                <a:t>)</a:t>
              </a:r>
              <a:r>
                <a:rPr lang="ar-SA" altLang="he-IL" sz="1400">
                  <a:solidFill>
                    <a:srgbClr val="000000"/>
                  </a:solidFill>
                  <a:latin typeface="Times New Roman" panose="02020603050405020304" pitchFamily="18" charset="0"/>
                </a:rPr>
                <a:t> </a:t>
              </a:r>
              <a:r>
                <a:rPr lang="ar-JO" altLang="he-IL" sz="1400">
                  <a:solidFill>
                    <a:srgbClr val="000000"/>
                  </a:solidFill>
                  <a:latin typeface="Times New Roman" panose="02020603050405020304" pitchFamily="18" charset="0"/>
                </a:rPr>
                <a:t>تحتوي على جينات فيها ومن بكتيريا ”أ“  </a:t>
              </a:r>
              <a:r>
                <a:rPr lang="he-IL" altLang="he-IL" sz="1400">
                  <a:solidFill>
                    <a:srgbClr val="000000"/>
                  </a:solidFill>
                  <a:latin typeface="Times New Roman" panose="02020603050405020304" pitchFamily="18" charset="0"/>
                </a:rPr>
                <a:t>.</a:t>
              </a:r>
              <a:endParaRPr lang="he-IL" altLang="he-IL" sz="1400"/>
            </a:p>
          </p:txBody>
        </p:sp>
        <p:sp>
          <p:nvSpPr>
            <p:cNvPr id="20" name="חץ ימינה 19"/>
            <p:cNvSpPr/>
            <p:nvPr/>
          </p:nvSpPr>
          <p:spPr>
            <a:xfrm>
              <a:off x="2637190" y="2871673"/>
              <a:ext cx="344493" cy="373061"/>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p>
          </p:txBody>
        </p:sp>
        <p:sp>
          <p:nvSpPr>
            <p:cNvPr id="21" name="חץ ימינה 20"/>
            <p:cNvSpPr/>
            <p:nvPr/>
          </p:nvSpPr>
          <p:spPr>
            <a:xfrm>
              <a:off x="5251845" y="2931997"/>
              <a:ext cx="346081" cy="373061"/>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p>
          </p:txBody>
        </p:sp>
        <p:sp>
          <p:nvSpPr>
            <p:cNvPr id="22" name="חץ ימינה 21"/>
            <p:cNvSpPr/>
            <p:nvPr/>
          </p:nvSpPr>
          <p:spPr>
            <a:xfrm rot="7743476">
              <a:off x="5736044" y="4214688"/>
              <a:ext cx="373061" cy="373068"/>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p>
          </p:txBody>
        </p:sp>
        <p:sp>
          <p:nvSpPr>
            <p:cNvPr id="23" name="מלבן 22"/>
            <p:cNvSpPr>
              <a:spLocks noChangeArrowheads="1"/>
            </p:cNvSpPr>
            <p:nvPr/>
          </p:nvSpPr>
          <p:spPr bwMode="auto">
            <a:xfrm>
              <a:off x="1863522" y="5620810"/>
              <a:ext cx="854735" cy="30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he-IL"/>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ar-JO" altLang="he-IL" sz="1400">
                  <a:solidFill>
                    <a:srgbClr val="000000"/>
                  </a:solidFill>
                  <a:latin typeface="Times New Roman" panose="02020603050405020304" pitchFamily="18" charset="0"/>
                </a:rPr>
                <a:t>بكتيريا ”</a:t>
              </a:r>
              <a:r>
                <a:rPr lang="ar-SA" altLang="he-IL" sz="1400">
                  <a:solidFill>
                    <a:srgbClr val="000000"/>
                  </a:solidFill>
                  <a:latin typeface="Times New Roman" panose="02020603050405020304" pitchFamily="18" charset="0"/>
                </a:rPr>
                <a:t>ب</a:t>
              </a:r>
              <a:r>
                <a:rPr lang="ar-JO" altLang="he-IL" sz="1400">
                  <a:solidFill>
                    <a:srgbClr val="000000"/>
                  </a:solidFill>
                  <a:latin typeface="Times New Roman" panose="02020603050405020304" pitchFamily="18" charset="0"/>
                </a:rPr>
                <a:t>”</a:t>
              </a:r>
              <a:endParaRPr lang="he-IL" altLang="he-IL"/>
            </a:p>
          </p:txBody>
        </p:sp>
        <p:sp>
          <p:nvSpPr>
            <p:cNvPr id="24" name="חץ ימינה 23"/>
            <p:cNvSpPr/>
            <p:nvPr/>
          </p:nvSpPr>
          <p:spPr>
            <a:xfrm rot="10800000">
              <a:off x="3608756" y="5011612"/>
              <a:ext cx="276230" cy="371473"/>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p>
          </p:txBody>
        </p:sp>
      </p:grpSp>
      <p:sp>
        <p:nvSpPr>
          <p:cNvPr id="112" name="מלבן 111"/>
          <p:cNvSpPr/>
          <p:nvPr/>
        </p:nvSpPr>
        <p:spPr>
          <a:xfrm>
            <a:off x="4691860" y="6011040"/>
            <a:ext cx="6096000" cy="923330"/>
          </a:xfrm>
          <a:prstGeom prst="rect">
            <a:avLst/>
          </a:prstGeom>
        </p:spPr>
        <p:txBody>
          <a:bodyPr>
            <a:spAutoFit/>
          </a:bodyPr>
          <a:lstStyle/>
          <a:p>
            <a:r>
              <a:rPr lang="ar-SA" dirty="0" smtClean="0"/>
              <a:t>الانتقال, التحول والاقتران هي ثلاث عمليات (اضافة الى الطفرات) تؤدي الى تكوين تشكيلات وراثية جديدة (تشكيلات مطعمة) في عشائر البكتيريا وزيادة التفاوت الوراثي فيها .</a:t>
            </a:r>
            <a:endParaRPr lang="he-IL" dirty="0"/>
          </a:p>
        </p:txBody>
      </p:sp>
    </p:spTree>
    <p:extLst>
      <p:ext uri="{BB962C8B-B14F-4D97-AF65-F5344CB8AC3E}">
        <p14:creationId xmlns:p14="http://schemas.microsoft.com/office/powerpoint/2010/main" val="3552799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تكاثر الفيروسات</a:t>
            </a:r>
            <a:br>
              <a:rPr lang="ar-SA" dirty="0" smtClean="0"/>
            </a:br>
            <a:endParaRPr lang="he-IL" dirty="0"/>
          </a:p>
        </p:txBody>
      </p:sp>
      <p:sp>
        <p:nvSpPr>
          <p:cNvPr id="3" name="מציין מיקום תוכן 2"/>
          <p:cNvSpPr>
            <a:spLocks noGrp="1"/>
          </p:cNvSpPr>
          <p:nvPr>
            <p:ph idx="1"/>
          </p:nvPr>
        </p:nvSpPr>
        <p:spPr/>
        <p:txBody>
          <a:bodyPr/>
          <a:lstStyle/>
          <a:p>
            <a:r>
              <a:rPr lang="ar-SA" dirty="0" smtClean="0"/>
              <a:t>أ‌.	مسار تحليلي: تنتج البكتيريا عُلب و-</a:t>
            </a:r>
            <a:r>
              <a:rPr lang="en-US" dirty="0" smtClean="0"/>
              <a:t>DNA </a:t>
            </a:r>
            <a:r>
              <a:rPr lang="ar-SA" dirty="0" err="1" smtClean="0"/>
              <a:t>للبكتريوفاج</a:t>
            </a:r>
            <a:r>
              <a:rPr lang="ar-SA" dirty="0" smtClean="0"/>
              <a:t> وتتكون </a:t>
            </a:r>
            <a:r>
              <a:rPr lang="ar-SA" dirty="0" err="1" smtClean="0"/>
              <a:t>بكتريوفاجات</a:t>
            </a:r>
            <a:r>
              <a:rPr lang="ar-SA" dirty="0" smtClean="0"/>
              <a:t> جديدة, تتحلل خلية البكتيريا , وتتحرر </a:t>
            </a:r>
            <a:r>
              <a:rPr lang="ar-SA" dirty="0" err="1" smtClean="0"/>
              <a:t>البكتريوفاجات</a:t>
            </a:r>
            <a:r>
              <a:rPr lang="ar-SA" dirty="0" smtClean="0"/>
              <a:t> الى الخارج</a:t>
            </a:r>
          </a:p>
          <a:p>
            <a:pPr marL="0" indent="0">
              <a:buNone/>
            </a:pPr>
            <a:endParaRPr lang="ar-SA" dirty="0" smtClean="0"/>
          </a:p>
          <a:p>
            <a:r>
              <a:rPr lang="ar-SA" dirty="0" smtClean="0"/>
              <a:t>ب‌.	مسار اندماجي: يندمج </a:t>
            </a:r>
            <a:r>
              <a:rPr lang="en-US" dirty="0" smtClean="0"/>
              <a:t>DNA </a:t>
            </a:r>
            <a:r>
              <a:rPr lang="ar-SA" dirty="0" err="1" smtClean="0"/>
              <a:t>البكتريوفاج</a:t>
            </a:r>
            <a:r>
              <a:rPr lang="ar-SA" dirty="0" smtClean="0"/>
              <a:t> في</a:t>
            </a:r>
            <a:r>
              <a:rPr lang="en-US" dirty="0" smtClean="0"/>
              <a:t>DNA </a:t>
            </a:r>
            <a:r>
              <a:rPr lang="ar-SA" dirty="0" smtClean="0"/>
              <a:t>البكتيريا, ويتضاعف معه وينتقل الى انسال خلية البكتيريا .</a:t>
            </a:r>
          </a:p>
          <a:p>
            <a:endParaRPr lang="ar-SA" dirty="0"/>
          </a:p>
          <a:p>
            <a:r>
              <a:rPr lang="ar-SA" b="1" dirty="0" smtClean="0">
                <a:solidFill>
                  <a:srgbClr val="C00000"/>
                </a:solidFill>
              </a:rPr>
              <a:t>اضغط لمشاهدة الرابط!!   </a:t>
            </a:r>
          </a:p>
          <a:p>
            <a:endParaRPr lang="he-IL" dirty="0"/>
          </a:p>
        </p:txBody>
      </p:sp>
      <p:sp>
        <p:nvSpPr>
          <p:cNvPr id="4" name="מלבן מעוגל 3">
            <a:hlinkClick r:id="rId2"/>
          </p:cNvPr>
          <p:cNvSpPr/>
          <p:nvPr/>
        </p:nvSpPr>
        <p:spPr>
          <a:xfrm>
            <a:off x="4928839" y="4460488"/>
            <a:ext cx="3155795" cy="914400"/>
          </a:xfrm>
          <a:prstGeom prst="roundRec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he-IL"/>
          </a:p>
        </p:txBody>
      </p:sp>
    </p:spTree>
    <p:extLst>
      <p:ext uri="{BB962C8B-B14F-4D97-AF65-F5344CB8AC3E}">
        <p14:creationId xmlns:p14="http://schemas.microsoft.com/office/powerpoint/2010/main" val="25697728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الفيروسات </a:t>
            </a:r>
            <a:r>
              <a:rPr lang="ar-SA" dirty="0" err="1" smtClean="0"/>
              <a:t>القهقرية</a:t>
            </a:r>
            <a:r>
              <a:rPr lang="ar-SA" dirty="0" smtClean="0"/>
              <a:t> </a:t>
            </a:r>
            <a:endParaRPr lang="he-IL" dirty="0"/>
          </a:p>
        </p:txBody>
      </p:sp>
      <p:sp>
        <p:nvSpPr>
          <p:cNvPr id="3" name="מציין מיקום תוכן 2"/>
          <p:cNvSpPr>
            <a:spLocks noGrp="1"/>
          </p:cNvSpPr>
          <p:nvPr>
            <p:ph idx="1"/>
          </p:nvPr>
        </p:nvSpPr>
        <p:spPr/>
        <p:txBody>
          <a:bodyPr/>
          <a:lstStyle/>
          <a:p>
            <a:r>
              <a:rPr lang="ar-SA" dirty="0" smtClean="0"/>
              <a:t>هي فيروسات, الحامض النووي لديها هو </a:t>
            </a:r>
            <a:r>
              <a:rPr lang="en-US" dirty="0" smtClean="0"/>
              <a:t>RNA </a:t>
            </a:r>
            <a:r>
              <a:rPr lang="ar-SA" dirty="0" smtClean="0"/>
              <a:t>وليس </a:t>
            </a:r>
            <a:r>
              <a:rPr lang="en-US" dirty="0" smtClean="0"/>
              <a:t>DNA.  </a:t>
            </a:r>
            <a:r>
              <a:rPr lang="ar-SA" dirty="0" smtClean="0"/>
              <a:t>مسار تكاثر الفيروسات </a:t>
            </a:r>
            <a:r>
              <a:rPr lang="ar-SA" dirty="0" err="1" smtClean="0"/>
              <a:t>القهقرية</a:t>
            </a:r>
            <a:r>
              <a:rPr lang="ar-SA" dirty="0" smtClean="0"/>
              <a:t> في الخلية الحاضنة يشبه مبدئياً مسار تكاثر الفيروسات التي حامضها النووي هو   </a:t>
            </a:r>
            <a:r>
              <a:rPr lang="en-US" dirty="0" smtClean="0"/>
              <a:t>DNA, </a:t>
            </a:r>
            <a:r>
              <a:rPr lang="ar-SA" dirty="0" smtClean="0"/>
              <a:t>باستثناء فرق واحد:</a:t>
            </a:r>
          </a:p>
          <a:p>
            <a:endParaRPr lang="ar-SA" dirty="0"/>
          </a:p>
          <a:p>
            <a:r>
              <a:rPr lang="ar-SA" dirty="0" smtClean="0"/>
              <a:t>الفيروسات </a:t>
            </a:r>
            <a:r>
              <a:rPr lang="ar-SA" dirty="0" err="1" smtClean="0"/>
              <a:t>القهقرية</a:t>
            </a:r>
            <a:r>
              <a:rPr lang="ar-SA" dirty="0" smtClean="0"/>
              <a:t> لا تُدخل الى الخلية الحاضنة مادتها الوراثية </a:t>
            </a:r>
            <a:r>
              <a:rPr lang="en-US" dirty="0" smtClean="0"/>
              <a:t>RNA, </a:t>
            </a:r>
            <a:r>
              <a:rPr lang="ar-SA" dirty="0" smtClean="0"/>
              <a:t>انما انزيم خاص بها ايضاً المُسمى  *</a:t>
            </a:r>
            <a:r>
              <a:rPr lang="en-US" dirty="0" smtClean="0"/>
              <a:t>Reverse Transcriptase (</a:t>
            </a:r>
            <a:r>
              <a:rPr lang="ar-SA" dirty="0" smtClean="0"/>
              <a:t>نسخ رجعي)</a:t>
            </a:r>
          </a:p>
          <a:p>
            <a:pPr marL="0" indent="0">
              <a:buNone/>
            </a:pPr>
            <a:endParaRPr lang="ar-SA" dirty="0" smtClean="0"/>
          </a:p>
          <a:p>
            <a:endParaRPr lang="he-IL" dirty="0"/>
          </a:p>
        </p:txBody>
      </p:sp>
      <p:pic>
        <p:nvPicPr>
          <p:cNvPr id="4" name="תמונה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41702" y="-343597"/>
            <a:ext cx="3810000" cy="2571750"/>
          </a:xfrm>
          <a:prstGeom prst="rect">
            <a:avLst/>
          </a:prstGeom>
        </p:spPr>
      </p:pic>
    </p:spTree>
    <p:extLst>
      <p:ext uri="{BB962C8B-B14F-4D97-AF65-F5344CB8AC3E}">
        <p14:creationId xmlns:p14="http://schemas.microsoft.com/office/powerpoint/2010/main" val="12905346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أمراض تسببها الفيروسات</a:t>
            </a:r>
            <a:br>
              <a:rPr lang="ar-SA" dirty="0" smtClean="0"/>
            </a:br>
            <a:endParaRPr lang="he-IL" dirty="0"/>
          </a:p>
        </p:txBody>
      </p:sp>
      <p:sp>
        <p:nvSpPr>
          <p:cNvPr id="3" name="מציין מיקום תוכן 2"/>
          <p:cNvSpPr>
            <a:spLocks noGrp="1"/>
          </p:cNvSpPr>
          <p:nvPr>
            <p:ph idx="1"/>
          </p:nvPr>
        </p:nvSpPr>
        <p:spPr/>
        <p:txBody>
          <a:bodyPr>
            <a:normAutofit fontScale="92500" lnSpcReduction="10000"/>
          </a:bodyPr>
          <a:lstStyle/>
          <a:p>
            <a:r>
              <a:rPr lang="ar-SA" dirty="0" smtClean="0"/>
              <a:t>مرض الهربس </a:t>
            </a:r>
          </a:p>
          <a:p>
            <a:r>
              <a:rPr lang="ar-SA" dirty="0" smtClean="0"/>
              <a:t>يسبب مرض الهربس فيروس يهاجم الانسجة المخاطية في منطقة الفم. أحد اعراض مرض الهربس ظهور حويصلات على الشفتين. وفي حالات كثيرة يبقى الفيروس بعد العدوى في الجسم ولا توجد اي اعراض خارجية رغم وجوده , وفي اعقاب حرارة مرتفعة او توتر فقط , تظهر احياناً جروح.</a:t>
            </a:r>
          </a:p>
          <a:p>
            <a:r>
              <a:rPr lang="ar-SA" dirty="0" smtClean="0"/>
              <a:t>مرض الايدز</a:t>
            </a:r>
          </a:p>
          <a:p>
            <a:r>
              <a:rPr lang="ar-SA" dirty="0" smtClean="0"/>
              <a:t>فيروس العوز المناع البشري هو فيروس قهقري يصيب خلايا الجهاز المناعي البشري ويؤدي إلى إتلاف أو إعاقة وظيفتها. ولا تظهر على المصاب أيّة أعراض في المراحل الأولى من العدوى. غير أنّ الجهاز المناعي يضعف مع تطوّر العدوى ويصبح المصاب أكثر عرضة لما يُسمى أنواع العدوى الانتهازية. </a:t>
            </a:r>
          </a:p>
          <a:p>
            <a:r>
              <a:rPr lang="ar-SA" dirty="0" smtClean="0">
                <a:solidFill>
                  <a:srgbClr val="C00000"/>
                </a:solidFill>
              </a:rPr>
              <a:t>اضغط لمشاهدة الرابط!! </a:t>
            </a:r>
            <a:endParaRPr lang="he-IL" dirty="0">
              <a:solidFill>
                <a:srgbClr val="C00000"/>
              </a:solidFill>
            </a:endParaRPr>
          </a:p>
        </p:txBody>
      </p:sp>
      <p:sp>
        <p:nvSpPr>
          <p:cNvPr id="4" name="אליפסה 3">
            <a:hlinkClick r:id="rId2"/>
          </p:cNvPr>
          <p:cNvSpPr/>
          <p:nvPr/>
        </p:nvSpPr>
        <p:spPr>
          <a:xfrm>
            <a:off x="6634976" y="5687122"/>
            <a:ext cx="2085278" cy="914400"/>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he-IL"/>
          </a:p>
        </p:txBody>
      </p:sp>
    </p:spTree>
    <p:extLst>
      <p:ext uri="{BB962C8B-B14F-4D97-AF65-F5344CB8AC3E}">
        <p14:creationId xmlns:p14="http://schemas.microsoft.com/office/powerpoint/2010/main" val="30689620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آليّات مكافحة الفيروس</a:t>
            </a:r>
            <a:endParaRPr lang="he-IL" dirty="0"/>
          </a:p>
        </p:txBody>
      </p:sp>
      <p:sp>
        <p:nvSpPr>
          <p:cNvPr id="3" name="מציין מיקום תוכן 2"/>
          <p:cNvSpPr>
            <a:spLocks noGrp="1"/>
          </p:cNvSpPr>
          <p:nvPr>
            <p:ph idx="1"/>
          </p:nvPr>
        </p:nvSpPr>
        <p:spPr/>
        <p:txBody>
          <a:bodyPr/>
          <a:lstStyle/>
          <a:p>
            <a:r>
              <a:rPr lang="ar-SA" dirty="0" smtClean="0"/>
              <a:t>يمكن تثبيط هذا الطور من أطوار حياة الفيروس بطريقتين:</a:t>
            </a:r>
          </a:p>
          <a:p>
            <a:r>
              <a:rPr lang="ar-SA" dirty="0" smtClean="0"/>
              <a:t>1- استخدام عوامل تحاكي بروتين الفيروس (</a:t>
            </a:r>
            <a:r>
              <a:rPr lang="en-US" dirty="0" smtClean="0"/>
              <a:t>VAP) </a:t>
            </a:r>
            <a:r>
              <a:rPr lang="ar-SA" dirty="0" smtClean="0"/>
              <a:t>وترتبط بالمستقبلات الخلوية وربما يشمل ذلك الأجسام المضادة </a:t>
            </a:r>
            <a:r>
              <a:rPr lang="ar-SA" dirty="0" err="1" smtClean="0"/>
              <a:t>اللاتمييزية</a:t>
            </a:r>
            <a:r>
              <a:rPr lang="ar-SA" dirty="0" smtClean="0"/>
              <a:t> الخاصة ببروتين الفيروس </a:t>
            </a:r>
            <a:r>
              <a:rPr lang="ar-SA" dirty="0" err="1" smtClean="0"/>
              <a:t>واللجائن</a:t>
            </a:r>
            <a:r>
              <a:rPr lang="ar-SA" dirty="0" smtClean="0"/>
              <a:t> الطبيعية للمستقبل والأجسام المضادة للمستقبلات.[المرجو التوضيح]</a:t>
            </a:r>
          </a:p>
          <a:p>
            <a:r>
              <a:rPr lang="ar-SA" dirty="0" smtClean="0"/>
              <a:t>2-   استخدام عوامل تحاكي المستقبل الخلوي وترتبط ببروتين الفيروس. وتشمل هذه العوامل الأجسام المضادة لبروتين الفيروس والأجسام المضادة </a:t>
            </a:r>
            <a:r>
              <a:rPr lang="ar-SA" dirty="0" err="1" smtClean="0"/>
              <a:t>اللاتمييزية</a:t>
            </a:r>
            <a:r>
              <a:rPr lang="ar-SA" dirty="0" smtClean="0"/>
              <a:t> للمستقبل </a:t>
            </a:r>
            <a:r>
              <a:rPr lang="ar-SA" dirty="0" err="1" smtClean="0"/>
              <a:t>ومحاكيات</a:t>
            </a:r>
            <a:r>
              <a:rPr lang="ar-SA" dirty="0" smtClean="0"/>
              <a:t> المستقبل الخارجية </a:t>
            </a:r>
            <a:r>
              <a:rPr lang="ar-SA" dirty="0" err="1" smtClean="0"/>
              <a:t>ومحاكيات</a:t>
            </a:r>
            <a:r>
              <a:rPr lang="ar-SA" dirty="0" smtClean="0"/>
              <a:t> المستقبل التكوينية.</a:t>
            </a:r>
          </a:p>
          <a:p>
            <a:r>
              <a:rPr lang="ar-SA" dirty="0" smtClean="0"/>
              <a:t>3- إعاقة نشاط انزيم الفيروس (</a:t>
            </a:r>
            <a:r>
              <a:rPr lang="ar-SA" dirty="0" err="1" smtClean="0"/>
              <a:t>بولييراز</a:t>
            </a:r>
            <a:r>
              <a:rPr lang="ar-SA" dirty="0" smtClean="0"/>
              <a:t>)</a:t>
            </a:r>
          </a:p>
          <a:p>
            <a:endParaRPr lang="he-IL" dirty="0"/>
          </a:p>
        </p:txBody>
      </p:sp>
    </p:spTree>
    <p:extLst>
      <p:ext uri="{BB962C8B-B14F-4D97-AF65-F5344CB8AC3E}">
        <p14:creationId xmlns:p14="http://schemas.microsoft.com/office/powerpoint/2010/main" val="12894244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r>
              <a:rPr lang="ar-SA" sz="2000" dirty="0" smtClean="0"/>
              <a:t>سؤال 1: </a:t>
            </a:r>
            <a:br>
              <a:rPr lang="ar-SA" sz="2000" dirty="0" smtClean="0"/>
            </a:br>
            <a:r>
              <a:rPr lang="ar-SA" sz="2000" dirty="0" smtClean="0"/>
              <a:t>أ- لماذا </a:t>
            </a:r>
            <a:r>
              <a:rPr lang="ar-SA" sz="2000" dirty="0" err="1" smtClean="0"/>
              <a:t>البكتريوفاج</a:t>
            </a:r>
            <a:r>
              <a:rPr lang="ar-SA" sz="2000" dirty="0" smtClean="0"/>
              <a:t> الذي يهاجم بكتيريا من نوع معين لا يُهاجم عادةً بكتيريا من نوع آخر ?</a:t>
            </a:r>
            <a:br>
              <a:rPr lang="ar-SA" sz="2000" dirty="0" smtClean="0"/>
            </a:br>
            <a:r>
              <a:rPr lang="ar-SA" sz="2000" dirty="0" smtClean="0"/>
              <a:t>ب- اشرح ما هو المسار التحليلي وما هي الحالة الاندماجية .</a:t>
            </a:r>
            <a:br>
              <a:rPr lang="ar-SA" sz="2000" dirty="0" smtClean="0"/>
            </a:br>
            <a:r>
              <a:rPr lang="ar-SA" sz="2000" dirty="0" smtClean="0"/>
              <a:t>ج- اية من العمليات التي تعلمتها في فصل ” الخلية – المبنى والاداء ” والتي تحدث في خلية البكتيريا , تُستعبد من اجل انتاج </a:t>
            </a:r>
            <a:r>
              <a:rPr lang="ar-SA" sz="2000" dirty="0" err="1" smtClean="0"/>
              <a:t>بكتريوفاجات</a:t>
            </a:r>
            <a:r>
              <a:rPr lang="ar-SA" sz="2000" dirty="0" smtClean="0"/>
              <a:t> جديدة ?</a:t>
            </a:r>
            <a:br>
              <a:rPr lang="ar-SA" sz="2000" dirty="0" smtClean="0"/>
            </a:br>
            <a:r>
              <a:rPr lang="ar-SA" sz="2000" dirty="0" smtClean="0"/>
              <a:t>د- اية موارد ( مواد وطاقة ) تُستعبد في الخلية الحاضنة من اجل احتياجات </a:t>
            </a:r>
            <a:r>
              <a:rPr lang="ar-SA" sz="2000" dirty="0" err="1" smtClean="0"/>
              <a:t>البكتريوفاج</a:t>
            </a:r>
            <a:r>
              <a:rPr lang="ar-SA" sz="2000" dirty="0" smtClean="0"/>
              <a:t> ?</a:t>
            </a:r>
            <a:br>
              <a:rPr lang="ar-SA" sz="2000" dirty="0" smtClean="0"/>
            </a:br>
            <a:r>
              <a:rPr lang="ar-SA" sz="2000" dirty="0" smtClean="0"/>
              <a:t/>
            </a:r>
            <a:br>
              <a:rPr lang="ar-SA" sz="2000" dirty="0" smtClean="0"/>
            </a:br>
            <a:endParaRPr lang="he-IL" sz="2000" dirty="0"/>
          </a:p>
        </p:txBody>
      </p:sp>
      <p:sp>
        <p:nvSpPr>
          <p:cNvPr id="3" name="מציין מיקום תוכן 2"/>
          <p:cNvSpPr>
            <a:spLocks noGrp="1"/>
          </p:cNvSpPr>
          <p:nvPr>
            <p:ph idx="1"/>
          </p:nvPr>
        </p:nvSpPr>
        <p:spPr/>
        <p:txBody>
          <a:bodyPr>
            <a:normAutofit fontScale="92500" lnSpcReduction="20000"/>
          </a:bodyPr>
          <a:lstStyle/>
          <a:p>
            <a:r>
              <a:rPr lang="ar-SA" sz="2000" dirty="0" smtClean="0"/>
              <a:t>اجابة:</a:t>
            </a:r>
          </a:p>
          <a:p>
            <a:endParaRPr lang="ar-SA" sz="2000" dirty="0" smtClean="0"/>
          </a:p>
          <a:p>
            <a:r>
              <a:rPr lang="ar-SA" sz="2000" dirty="0" smtClean="0"/>
              <a:t>أ- يلتصق </a:t>
            </a:r>
            <a:r>
              <a:rPr lang="ar-SA" sz="2000" dirty="0" err="1" smtClean="0"/>
              <a:t>البكتريوفاج</a:t>
            </a:r>
            <a:r>
              <a:rPr lang="ar-SA" sz="2000" dirty="0" smtClean="0"/>
              <a:t> بمستقبلات موجودة في غشاء خلية البكتيريا وتناسب </a:t>
            </a:r>
            <a:r>
              <a:rPr lang="ar-SA" sz="2000" dirty="0" err="1" smtClean="0"/>
              <a:t>زلاليات</a:t>
            </a:r>
            <a:r>
              <a:rPr lang="ar-SA" sz="2000" dirty="0" smtClean="0"/>
              <a:t> معينة , والتي تكون بارزة من علبته. تختلف المستقبلات من بكتيريا </a:t>
            </a:r>
            <a:r>
              <a:rPr lang="ar-SA" sz="2000" dirty="0" err="1" smtClean="0"/>
              <a:t>لاخرى</a:t>
            </a:r>
            <a:r>
              <a:rPr lang="ar-SA" sz="2000" dirty="0" smtClean="0"/>
              <a:t> .</a:t>
            </a:r>
          </a:p>
          <a:p>
            <a:endParaRPr lang="ar-SA" sz="2000" dirty="0" smtClean="0"/>
          </a:p>
          <a:p>
            <a:r>
              <a:rPr lang="ar-SA" sz="2000" dirty="0" smtClean="0"/>
              <a:t>ب- مسار تحليلي هو مسار تتكون خلاله </a:t>
            </a:r>
            <a:r>
              <a:rPr lang="ar-SA" sz="2000" dirty="0" err="1" smtClean="0"/>
              <a:t>بكتريوفاجات</a:t>
            </a:r>
            <a:r>
              <a:rPr lang="ar-SA" sz="2000" dirty="0" smtClean="0"/>
              <a:t> جديدة وذلك باستغلال موارد خلية البكتيريا الحاضنة . وفي نهايته تتحلل خلية البكتيريا وتتحرر </a:t>
            </a:r>
            <a:r>
              <a:rPr lang="ar-SA" sz="2000" dirty="0" err="1" smtClean="0"/>
              <a:t>بكتريوفاجات</a:t>
            </a:r>
            <a:r>
              <a:rPr lang="ar-SA" sz="2000" dirty="0" smtClean="0"/>
              <a:t> خارج الخلية .</a:t>
            </a:r>
          </a:p>
          <a:p>
            <a:r>
              <a:rPr lang="ar-SA" sz="2000" dirty="0" smtClean="0"/>
              <a:t>الحالة الاندماجية هي حالة يندمج فيها الحامض النووي الفيروسي مع الحامض النووي للبكتيريا ويتضاعف معه وينقل الى انسال البكتيريا , ولكن يكون الفيروس بحالة سبات ولا يتكاثر .</a:t>
            </a:r>
          </a:p>
          <a:p>
            <a:endParaRPr lang="ar-SA" sz="2000" dirty="0" smtClean="0"/>
          </a:p>
          <a:p>
            <a:r>
              <a:rPr lang="ar-SA" sz="2000" dirty="0" smtClean="0"/>
              <a:t>ج- انتاج </a:t>
            </a:r>
            <a:r>
              <a:rPr lang="ar-SA" sz="2000" dirty="0" err="1" smtClean="0"/>
              <a:t>زلاليات</a:t>
            </a:r>
            <a:r>
              <a:rPr lang="ar-SA" sz="2000" dirty="0" smtClean="0"/>
              <a:t> غلاف </a:t>
            </a:r>
            <a:r>
              <a:rPr lang="ar-SA" sz="2000" dirty="0" err="1" smtClean="0"/>
              <a:t>البكتريوفاج</a:t>
            </a:r>
            <a:r>
              <a:rPr lang="ar-SA" sz="2000" dirty="0" smtClean="0"/>
              <a:t> في عملية نسخ وترجمة , مضاعفة ال -</a:t>
            </a:r>
            <a:r>
              <a:rPr lang="en-US" sz="2000" dirty="0" smtClean="0"/>
              <a:t>DNA </a:t>
            </a:r>
            <a:r>
              <a:rPr lang="ar-SA" sz="2000" dirty="0" err="1" smtClean="0"/>
              <a:t>البكتريوفاج</a:t>
            </a:r>
            <a:r>
              <a:rPr lang="ar-SA" sz="2000" dirty="0" smtClean="0"/>
              <a:t>.</a:t>
            </a:r>
          </a:p>
          <a:p>
            <a:r>
              <a:rPr lang="ar-SA" sz="2000" dirty="0" smtClean="0"/>
              <a:t>د- المواد : </a:t>
            </a:r>
            <a:r>
              <a:rPr lang="ar-SA" sz="2000" dirty="0" err="1" smtClean="0"/>
              <a:t>نوكليئوتيدات</a:t>
            </a:r>
            <a:r>
              <a:rPr lang="ar-SA" sz="2000" dirty="0" smtClean="0"/>
              <a:t> مطلوبة </a:t>
            </a:r>
            <a:r>
              <a:rPr lang="ar-SA" sz="2000" dirty="0" err="1" smtClean="0"/>
              <a:t>لانتاج</a:t>
            </a:r>
            <a:r>
              <a:rPr lang="ar-SA" sz="2000" dirty="0" smtClean="0"/>
              <a:t> ال </a:t>
            </a:r>
            <a:r>
              <a:rPr lang="en-US" sz="2000" dirty="0" smtClean="0"/>
              <a:t>DNA, </a:t>
            </a:r>
            <a:r>
              <a:rPr lang="ar-SA" sz="2000" dirty="0" smtClean="0"/>
              <a:t>حوامض امينية مطلوبة </a:t>
            </a:r>
            <a:r>
              <a:rPr lang="ar-SA" sz="2000" dirty="0" err="1" smtClean="0"/>
              <a:t>لانتاج</a:t>
            </a:r>
            <a:r>
              <a:rPr lang="ar-SA" sz="2000" dirty="0" smtClean="0"/>
              <a:t> </a:t>
            </a:r>
            <a:r>
              <a:rPr lang="ar-SA" sz="2000" dirty="0" err="1" smtClean="0"/>
              <a:t>الزلاليات</a:t>
            </a:r>
            <a:r>
              <a:rPr lang="ar-SA" sz="2000" dirty="0" smtClean="0"/>
              <a:t> .</a:t>
            </a:r>
          </a:p>
          <a:p>
            <a:r>
              <a:rPr lang="ar-SA" sz="2000" dirty="0" smtClean="0"/>
              <a:t>انزيمات نسخ , ترجمة , ومضاعفة </a:t>
            </a:r>
            <a:r>
              <a:rPr lang="ar-SA" sz="2000" dirty="0" err="1" smtClean="0"/>
              <a:t>ربيوزومات</a:t>
            </a:r>
            <a:r>
              <a:rPr lang="ar-SA" sz="2000" dirty="0" smtClean="0"/>
              <a:t> .</a:t>
            </a:r>
          </a:p>
          <a:p>
            <a:r>
              <a:rPr lang="ar-SA" sz="2000" dirty="0" smtClean="0"/>
              <a:t>طاقة  (</a:t>
            </a:r>
            <a:r>
              <a:rPr lang="en-US" sz="2000" dirty="0" smtClean="0"/>
              <a:t>ATP) </a:t>
            </a:r>
            <a:r>
              <a:rPr lang="ar-SA" sz="2000" dirty="0" smtClean="0"/>
              <a:t>ضرورية لعمليات النسخ , الترجمة والمضاعفة .</a:t>
            </a:r>
          </a:p>
          <a:p>
            <a:endParaRPr lang="ar-SA" sz="2000" dirty="0" smtClean="0"/>
          </a:p>
          <a:p>
            <a:endParaRPr lang="he-IL" sz="2000" dirty="0"/>
          </a:p>
        </p:txBody>
      </p:sp>
    </p:spTree>
    <p:extLst>
      <p:ext uri="{BB962C8B-B14F-4D97-AF65-F5344CB8AC3E}">
        <p14:creationId xmlns:p14="http://schemas.microsoft.com/office/powerpoint/2010/main" val="38620789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ar-SA" sz="2000" dirty="0" err="1" smtClean="0"/>
              <a:t>بجروت</a:t>
            </a:r>
            <a:r>
              <a:rPr lang="ar-SA" sz="2000" dirty="0" smtClean="0"/>
              <a:t> 2003</a:t>
            </a:r>
            <a:br>
              <a:rPr lang="ar-SA" sz="2000" dirty="0" smtClean="0"/>
            </a:br>
            <a:r>
              <a:rPr lang="ar-SA" sz="2000" dirty="0" smtClean="0"/>
              <a:t>سؤال: الفيروسات هي طفيليات مطلقة تستعمل الخلية حاضن كي تتكاثر. مع ذلك في الفيروسات </a:t>
            </a:r>
            <a:r>
              <a:rPr lang="ar-SA" sz="2000" dirty="0" err="1" smtClean="0"/>
              <a:t>القهقرية</a:t>
            </a:r>
            <a:r>
              <a:rPr lang="ar-SA" sz="2000" dirty="0" smtClean="0"/>
              <a:t> (</a:t>
            </a:r>
            <a:r>
              <a:rPr lang="ar-SA" sz="2000" dirty="0" err="1" smtClean="0"/>
              <a:t>رتروفيروسات</a:t>
            </a:r>
            <a:r>
              <a:rPr lang="ar-SA" sz="2000" dirty="0" smtClean="0"/>
              <a:t> كفيروس الايدز مثلاً) والتي فيها المادة الوراثية هي </a:t>
            </a:r>
            <a:r>
              <a:rPr lang="en-US" sz="2000" dirty="0" smtClean="0"/>
              <a:t>RNA , </a:t>
            </a:r>
            <a:r>
              <a:rPr lang="ar-SA" sz="2000" dirty="0" smtClean="0"/>
              <a:t>على الاقل انزيم واحد اللازم لمضاعفة الفيروس , هو من مصدر فيروسي , اشرح . </a:t>
            </a:r>
            <a:br>
              <a:rPr lang="ar-SA" sz="2000" dirty="0" smtClean="0"/>
            </a:br>
            <a:endParaRPr lang="he-IL" sz="2000" dirty="0"/>
          </a:p>
        </p:txBody>
      </p:sp>
      <p:sp>
        <p:nvSpPr>
          <p:cNvPr id="3" name="מציין מיקום תוכן 2"/>
          <p:cNvSpPr>
            <a:spLocks noGrp="1"/>
          </p:cNvSpPr>
          <p:nvPr>
            <p:ph idx="1"/>
          </p:nvPr>
        </p:nvSpPr>
        <p:spPr/>
        <p:txBody>
          <a:bodyPr/>
          <a:lstStyle/>
          <a:p>
            <a:r>
              <a:rPr lang="ar-SA" dirty="0" smtClean="0"/>
              <a:t>اجابة :</a:t>
            </a:r>
          </a:p>
          <a:p>
            <a:r>
              <a:rPr lang="ar-SA" dirty="0" smtClean="0"/>
              <a:t>ث. الانزيم المطلوب هو </a:t>
            </a:r>
            <a:r>
              <a:rPr lang="ar-SA" dirty="0" err="1" smtClean="0"/>
              <a:t>ترانس</a:t>
            </a:r>
            <a:r>
              <a:rPr lang="ar-SA" dirty="0" smtClean="0"/>
              <a:t> </a:t>
            </a:r>
            <a:r>
              <a:rPr lang="ar-SA" dirty="0" err="1" smtClean="0"/>
              <a:t>كريبتاز</a:t>
            </a:r>
            <a:r>
              <a:rPr lang="ar-SA" dirty="0" smtClean="0"/>
              <a:t> رجعي الذي يحوِّل </a:t>
            </a:r>
            <a:r>
              <a:rPr lang="en-US" dirty="0" smtClean="0"/>
              <a:t>RNA </a:t>
            </a:r>
            <a:r>
              <a:rPr lang="ar-SA" dirty="0" smtClean="0"/>
              <a:t>الى </a:t>
            </a:r>
            <a:r>
              <a:rPr lang="en-US" dirty="0" smtClean="0"/>
              <a:t>DNA.</a:t>
            </a:r>
          </a:p>
          <a:p>
            <a:r>
              <a:rPr lang="ar-SA" dirty="0" smtClean="0"/>
              <a:t>الانزيم مطلوب للفيروس لان انزيمات البكتيريا ” تعرف ” نسخ  </a:t>
            </a:r>
            <a:r>
              <a:rPr lang="en-US" dirty="0" smtClean="0"/>
              <a:t>DNA </a:t>
            </a:r>
            <a:r>
              <a:rPr lang="ar-SA" dirty="0" smtClean="0"/>
              <a:t>فقط. لذا فان تحويل </a:t>
            </a:r>
          </a:p>
          <a:p>
            <a:r>
              <a:rPr lang="en-US" dirty="0" smtClean="0"/>
              <a:t>RNA </a:t>
            </a:r>
            <a:r>
              <a:rPr lang="ar-SA" dirty="0" smtClean="0"/>
              <a:t>الفيروس الى </a:t>
            </a:r>
            <a:r>
              <a:rPr lang="en-US" dirty="0" smtClean="0"/>
              <a:t>DNA </a:t>
            </a:r>
            <a:r>
              <a:rPr lang="ar-SA" dirty="0" smtClean="0"/>
              <a:t>بمساعدة انزيم الفيروس ضروري من اجل نسخ جيناته بواسطة انزيمات البكتيريا وانتاج </a:t>
            </a:r>
            <a:r>
              <a:rPr lang="ar-SA" dirty="0" err="1" smtClean="0"/>
              <a:t>زلاليات</a:t>
            </a:r>
            <a:r>
              <a:rPr lang="ar-SA" dirty="0" smtClean="0"/>
              <a:t> الغلاف .</a:t>
            </a:r>
          </a:p>
          <a:p>
            <a:r>
              <a:rPr lang="ar-SA" dirty="0" smtClean="0"/>
              <a:t>لا يوجد للبكتيريا انزيم يُحوِّل ال</a:t>
            </a:r>
            <a:r>
              <a:rPr lang="en-US" dirty="0" smtClean="0"/>
              <a:t>RNA </a:t>
            </a:r>
            <a:r>
              <a:rPr lang="ar-SA" dirty="0" smtClean="0"/>
              <a:t>الى </a:t>
            </a:r>
            <a:r>
              <a:rPr lang="en-US" dirty="0" smtClean="0"/>
              <a:t>DNA , </a:t>
            </a:r>
            <a:r>
              <a:rPr lang="ar-SA" dirty="0" smtClean="0"/>
              <a:t>لان هذه العملية لا تحدث عندها بشكل طبيعي . </a:t>
            </a:r>
          </a:p>
          <a:p>
            <a:endParaRPr lang="ar-SA" dirty="0" smtClean="0"/>
          </a:p>
          <a:p>
            <a:endParaRPr lang="he-IL" dirty="0"/>
          </a:p>
        </p:txBody>
      </p:sp>
    </p:spTree>
    <p:extLst>
      <p:ext uri="{BB962C8B-B14F-4D97-AF65-F5344CB8AC3E}">
        <p14:creationId xmlns:p14="http://schemas.microsoft.com/office/powerpoint/2010/main" val="626187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ar-SA" dirty="0" smtClean="0"/>
              <a:t>البكتيريا والفيروسات في جسم الانسان : </a:t>
            </a:r>
            <a:br>
              <a:rPr lang="ar-SA" dirty="0" smtClean="0"/>
            </a:br>
            <a:r>
              <a:rPr lang="ar-SA" dirty="0" smtClean="0"/>
              <a:t>البكتريا </a:t>
            </a:r>
            <a:endParaRPr lang="he-IL" dirty="0"/>
          </a:p>
        </p:txBody>
      </p:sp>
      <p:sp>
        <p:nvSpPr>
          <p:cNvPr id="3" name="מציין מיקום תוכן 2"/>
          <p:cNvSpPr>
            <a:spLocks noGrp="1"/>
          </p:cNvSpPr>
          <p:nvPr>
            <p:ph idx="1"/>
          </p:nvPr>
        </p:nvSpPr>
        <p:spPr/>
        <p:txBody>
          <a:bodyPr/>
          <a:lstStyle/>
          <a:p>
            <a:r>
              <a:rPr lang="en-US" dirty="0" smtClean="0"/>
              <a:t>Bacteria ) </a:t>
            </a:r>
            <a:r>
              <a:rPr lang="ar-SA" dirty="0" smtClean="0"/>
              <a:t>) كائنات وحيدة الخلية تنتمي إلى مجموعة من البدائيات </a:t>
            </a:r>
          </a:p>
          <a:p>
            <a:r>
              <a:rPr lang="ar-SA" dirty="0" smtClean="0"/>
              <a:t>يتركب جدار الخلية في البكتيريا من مواد بروتينية و كربوهيدراتية ، و لا تحتوي النواة فيها على غشاء نووي ، و لا نوية ، بل توجد المادة الوراثية على شكل شريط من جزيء ( </a:t>
            </a:r>
            <a:r>
              <a:rPr lang="en-US" dirty="0" smtClean="0"/>
              <a:t>D.N.A. </a:t>
            </a:r>
            <a:endParaRPr lang="ar-SA" dirty="0" smtClean="0"/>
          </a:p>
          <a:p>
            <a:r>
              <a:rPr lang="ar-SA" dirty="0" smtClean="0"/>
              <a:t>يتركب جدار الخلية في البكتيريا من مواد بروتينية و كربوهيدراتية ، و لا تحتوي النواة فيها على غشاء نووي ، و لا نوية ، بل توجد المادة الوراثية على شكل شريط من جزيء ( </a:t>
            </a:r>
            <a:r>
              <a:rPr lang="en-US" dirty="0" smtClean="0"/>
              <a:t>D.N.A. </a:t>
            </a:r>
            <a:endParaRPr lang="he-IL" dirty="0"/>
          </a:p>
        </p:txBody>
      </p:sp>
    </p:spTree>
    <p:extLst>
      <p:ext uri="{BB962C8B-B14F-4D97-AF65-F5344CB8AC3E}">
        <p14:creationId xmlns:p14="http://schemas.microsoft.com/office/powerpoint/2010/main" val="187033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ar-SA" sz="2000" dirty="0" smtClean="0"/>
              <a:t>سؤال:  تم صياغته من </a:t>
            </a:r>
            <a:r>
              <a:rPr lang="ar-SA" sz="2000" dirty="0" err="1" smtClean="0"/>
              <a:t>بجروت</a:t>
            </a:r>
            <a:r>
              <a:rPr lang="ar-SA" sz="2000" dirty="0" smtClean="0"/>
              <a:t> 2002</a:t>
            </a:r>
            <a:br>
              <a:rPr lang="ar-SA" sz="2000" dirty="0" smtClean="0"/>
            </a:br>
            <a:r>
              <a:rPr lang="ar-SA" sz="2000" dirty="0" smtClean="0"/>
              <a:t>أ. اشرح الاساس لذلك اعتماداً على ما تعرفه عن مسارات حياة الفيروسات.</a:t>
            </a:r>
            <a:br>
              <a:rPr lang="ar-SA" sz="2000" dirty="0" smtClean="0"/>
            </a:br>
            <a:r>
              <a:rPr lang="ar-SA" sz="2000" dirty="0" smtClean="0"/>
              <a:t>ب. ما مفهوم الكلمة ” حامل ” فيما يتعلق </a:t>
            </a:r>
            <a:r>
              <a:rPr lang="ar-SA" sz="2000" dirty="0" err="1" smtClean="0"/>
              <a:t>بالامراض</a:t>
            </a:r>
            <a:r>
              <a:rPr lang="ar-SA" sz="2000" dirty="0" smtClean="0"/>
              <a:t> الفيروسية؟</a:t>
            </a:r>
            <a:br>
              <a:rPr lang="ar-SA" sz="2000" dirty="0" smtClean="0"/>
            </a:br>
            <a:r>
              <a:rPr lang="ar-SA" sz="2000" dirty="0" smtClean="0"/>
              <a:t>ت. المادة الوراثية لفيروس الهربس هي </a:t>
            </a:r>
            <a:r>
              <a:rPr lang="en-US" sz="2000" dirty="0" smtClean="0"/>
              <a:t>DNA, </a:t>
            </a:r>
            <a:r>
              <a:rPr lang="ar-SA" sz="2000" dirty="0" smtClean="0"/>
              <a:t>بينما المادة الوراثية لفيروس الايدز هي </a:t>
            </a:r>
            <a:r>
              <a:rPr lang="en-US" sz="2000" dirty="0" smtClean="0"/>
              <a:t>RNA (</a:t>
            </a:r>
            <a:r>
              <a:rPr lang="ar-SA" sz="2000" dirty="0" smtClean="0"/>
              <a:t>فيروس الايدز هو من الفيروسات </a:t>
            </a:r>
            <a:r>
              <a:rPr lang="ar-SA" sz="2000" dirty="0" err="1" smtClean="0"/>
              <a:t>القهقرية</a:t>
            </a:r>
            <a:r>
              <a:rPr lang="ar-SA" sz="2000" dirty="0" smtClean="0"/>
              <a:t>). ما هو الفرق الاساسي بين طريقة مضاعفة المادة الوراثية لفيروس الهربس وطريقة مضاعفة المادة الوراثية لفيروس الايدز في الخلايا البشرية . </a:t>
            </a:r>
            <a:br>
              <a:rPr lang="ar-SA" sz="2000" dirty="0" smtClean="0"/>
            </a:br>
            <a:endParaRPr lang="he-IL" sz="2000" dirty="0"/>
          </a:p>
        </p:txBody>
      </p:sp>
      <p:sp>
        <p:nvSpPr>
          <p:cNvPr id="3" name="מציין מיקום תוכן 2"/>
          <p:cNvSpPr>
            <a:spLocks noGrp="1"/>
          </p:cNvSpPr>
          <p:nvPr>
            <p:ph idx="1"/>
          </p:nvPr>
        </p:nvSpPr>
        <p:spPr/>
        <p:txBody>
          <a:bodyPr>
            <a:normAutofit fontScale="92500" lnSpcReduction="10000"/>
          </a:bodyPr>
          <a:lstStyle/>
          <a:p>
            <a:r>
              <a:rPr lang="ar-SA" dirty="0" smtClean="0"/>
              <a:t>اجابة:</a:t>
            </a:r>
          </a:p>
          <a:p>
            <a:r>
              <a:rPr lang="ar-SA" dirty="0" smtClean="0"/>
              <a:t>أ. بعد العدوى يندمج </a:t>
            </a:r>
            <a:r>
              <a:rPr lang="en-US" dirty="0" smtClean="0"/>
              <a:t>DNA </a:t>
            </a:r>
            <a:r>
              <a:rPr lang="ar-SA" dirty="0" smtClean="0"/>
              <a:t>الفيروس بـ </a:t>
            </a:r>
            <a:r>
              <a:rPr lang="en-US" dirty="0" smtClean="0"/>
              <a:t>DNA </a:t>
            </a:r>
            <a:r>
              <a:rPr lang="ar-SA" dirty="0" smtClean="0"/>
              <a:t>الخلايا البشرية ويكون غير فعال , لا يتكاثر ولا يسبب اي ضرر ( مثل المسار الاندماجي </a:t>
            </a:r>
            <a:r>
              <a:rPr lang="ar-SA" dirty="0" err="1" smtClean="0"/>
              <a:t>للبيكتريوفاج</a:t>
            </a:r>
            <a:r>
              <a:rPr lang="ar-SA" dirty="0" smtClean="0"/>
              <a:t> ). لذلك لا تظهر في هذه الفترة جروح. حرارة مرتفعة او توتر, قد تؤدي الى وقف هذه الحالة والانتقال الى مسار تكاثر الفيروس , فيؤدي الى تضرر الخلايا ويكون من اعراض ذلك ظهور الجروح .</a:t>
            </a:r>
          </a:p>
          <a:p>
            <a:r>
              <a:rPr lang="ar-SA" dirty="0" smtClean="0"/>
              <a:t>ب. مفهوم الكلمة ” حامل ” هو ان </a:t>
            </a:r>
            <a:r>
              <a:rPr lang="en-US" dirty="0" smtClean="0"/>
              <a:t>DNA </a:t>
            </a:r>
            <a:r>
              <a:rPr lang="ar-SA" dirty="0" smtClean="0"/>
              <a:t>الفيروس اندمج في </a:t>
            </a:r>
            <a:r>
              <a:rPr lang="en-US" dirty="0" smtClean="0"/>
              <a:t>DNA </a:t>
            </a:r>
            <a:r>
              <a:rPr lang="ar-SA" dirty="0" smtClean="0"/>
              <a:t>خلايا العائل ( الانسان مثلاُ ) , وهو غير فعال , لا يتكاثر ولا يسبب اي ضرر. الانسان لا يكون مريضاً لكنه يُعدي اشخاصاً آخرين بالمرض . </a:t>
            </a:r>
          </a:p>
          <a:p>
            <a:r>
              <a:rPr lang="ar-SA" dirty="0" smtClean="0"/>
              <a:t>ت. المادة الوراثية لفيروس الايدز هي </a:t>
            </a:r>
            <a:r>
              <a:rPr lang="en-US" dirty="0" smtClean="0"/>
              <a:t>RNA, </a:t>
            </a:r>
            <a:r>
              <a:rPr lang="ar-SA" dirty="0" smtClean="0"/>
              <a:t>لذلك وفي المرحلة الاولى بعد دخول الفيروس يحدث تحويل ال</a:t>
            </a:r>
            <a:r>
              <a:rPr lang="en-US" dirty="0" smtClean="0"/>
              <a:t>RNA </a:t>
            </a:r>
            <a:r>
              <a:rPr lang="ar-SA" dirty="0" smtClean="0"/>
              <a:t>الى </a:t>
            </a:r>
            <a:r>
              <a:rPr lang="en-US" dirty="0" smtClean="0"/>
              <a:t>DNA, </a:t>
            </a:r>
            <a:r>
              <a:rPr lang="ar-SA" dirty="0" smtClean="0"/>
              <a:t>بواسطة انزيم ادخله الفيروس الى خلية العائل. هذه المرحلة لا تحدث عند فيروسات مادتها الوراثية  </a:t>
            </a:r>
            <a:r>
              <a:rPr lang="en-US" dirty="0" smtClean="0"/>
              <a:t>DNA. </a:t>
            </a:r>
            <a:r>
              <a:rPr lang="ar-SA" dirty="0" smtClean="0"/>
              <a:t>عدا ذلك , لا يوجد اختلاف اساسي بطريقة تكاثر نوعي الفيروس . </a:t>
            </a:r>
          </a:p>
          <a:p>
            <a:endParaRPr lang="ar-SA" dirty="0" smtClean="0"/>
          </a:p>
          <a:p>
            <a:endParaRPr lang="he-IL" dirty="0"/>
          </a:p>
        </p:txBody>
      </p:sp>
    </p:spTree>
    <p:extLst>
      <p:ext uri="{BB962C8B-B14F-4D97-AF65-F5344CB8AC3E}">
        <p14:creationId xmlns:p14="http://schemas.microsoft.com/office/powerpoint/2010/main" val="25164027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ar-SA" sz="1800" dirty="0" smtClean="0"/>
              <a:t>سؤال : </a:t>
            </a:r>
            <a:r>
              <a:rPr lang="ar-SA" sz="1800" dirty="0" err="1" smtClean="0"/>
              <a:t>بجروت</a:t>
            </a:r>
            <a:r>
              <a:rPr lang="ar-SA" sz="1800" dirty="0" smtClean="0"/>
              <a:t> 2007</a:t>
            </a:r>
            <a:br>
              <a:rPr lang="ar-SA" sz="1800" dirty="0" smtClean="0"/>
            </a:br>
            <a:r>
              <a:rPr lang="ar-SA" sz="1800" dirty="0" smtClean="0"/>
              <a:t> ثمة من يقترح استعمال </a:t>
            </a:r>
            <a:r>
              <a:rPr lang="ar-SA" sz="1800" dirty="0" err="1" smtClean="0"/>
              <a:t>البكتريوفاجات</a:t>
            </a:r>
            <a:r>
              <a:rPr lang="ar-SA" sz="1800" dirty="0" smtClean="0"/>
              <a:t> بدل من المضادات الحيوية في حالات معينة .</a:t>
            </a:r>
            <a:br>
              <a:rPr lang="ar-SA" sz="1800" dirty="0" smtClean="0"/>
            </a:br>
            <a:r>
              <a:rPr lang="ar-SA" sz="1800" dirty="0" smtClean="0"/>
              <a:t>أ. اشرح لماذا يمكن </a:t>
            </a:r>
            <a:r>
              <a:rPr lang="ar-SA" sz="1800" dirty="0" err="1" smtClean="0"/>
              <a:t>للبكتريوفاجات</a:t>
            </a:r>
            <a:r>
              <a:rPr lang="ar-SA" sz="1800" dirty="0" smtClean="0"/>
              <a:t> ان تشكل بديلاً للمضادات الحيوية .</a:t>
            </a:r>
            <a:br>
              <a:rPr lang="ar-SA" sz="1800" dirty="0" smtClean="0"/>
            </a:br>
            <a:r>
              <a:rPr lang="ar-SA" sz="1800" dirty="0" smtClean="0"/>
              <a:t>ب. صف العملية التي بسببها أثيرت الحاجة </a:t>
            </a:r>
            <a:r>
              <a:rPr lang="ar-SA" sz="1800" dirty="0" err="1" smtClean="0"/>
              <a:t>لايجاد</a:t>
            </a:r>
            <a:r>
              <a:rPr lang="ar-SA" sz="1800" dirty="0" smtClean="0"/>
              <a:t> بديل للمضادات الحيوية .</a:t>
            </a:r>
            <a:br>
              <a:rPr lang="ar-SA" sz="1800" dirty="0" smtClean="0"/>
            </a:br>
            <a:endParaRPr lang="he-IL" sz="1800" dirty="0"/>
          </a:p>
        </p:txBody>
      </p:sp>
      <p:sp>
        <p:nvSpPr>
          <p:cNvPr id="3" name="מציין מיקום תוכן 2"/>
          <p:cNvSpPr>
            <a:spLocks noGrp="1"/>
          </p:cNvSpPr>
          <p:nvPr>
            <p:ph idx="1"/>
          </p:nvPr>
        </p:nvSpPr>
        <p:spPr/>
        <p:txBody>
          <a:bodyPr/>
          <a:lstStyle/>
          <a:p>
            <a:pPr marL="0" lvl="0" indent="0" fontAlgn="base">
              <a:lnSpc>
                <a:spcPct val="120000"/>
              </a:lnSpc>
              <a:spcBef>
                <a:spcPct val="0"/>
              </a:spcBef>
              <a:spcAft>
                <a:spcPct val="0"/>
              </a:spcAft>
              <a:buNone/>
              <a:defRPr/>
            </a:pPr>
            <a:r>
              <a:rPr lang="ar-JO" sz="1800" b="1" dirty="0">
                <a:solidFill>
                  <a:srgbClr val="000000"/>
                </a:solidFill>
                <a:latin typeface="Arial"/>
                <a:cs typeface="Arial"/>
              </a:rPr>
              <a:t>اجابة :</a:t>
            </a:r>
            <a:endParaRPr lang="he-IL" sz="1800" b="1" dirty="0">
              <a:solidFill>
                <a:srgbClr val="000000"/>
              </a:solidFill>
              <a:latin typeface="Arial"/>
              <a:cs typeface="Arial"/>
            </a:endParaRPr>
          </a:p>
          <a:p>
            <a:pPr marL="0" lvl="0" indent="0" fontAlgn="base">
              <a:lnSpc>
                <a:spcPct val="120000"/>
              </a:lnSpc>
              <a:spcBef>
                <a:spcPct val="0"/>
              </a:spcBef>
              <a:spcAft>
                <a:spcPct val="0"/>
              </a:spcAft>
              <a:buNone/>
              <a:defRPr/>
            </a:pPr>
            <a:r>
              <a:rPr lang="ar-JO" sz="1800" dirty="0">
                <a:solidFill>
                  <a:srgbClr val="000000"/>
                </a:solidFill>
                <a:latin typeface="Arial"/>
                <a:cs typeface="Arial"/>
              </a:rPr>
              <a:t>أ. </a:t>
            </a:r>
            <a:r>
              <a:rPr lang="ar-JO" sz="1800" dirty="0" err="1">
                <a:solidFill>
                  <a:srgbClr val="000000"/>
                </a:solidFill>
                <a:latin typeface="Arial"/>
                <a:cs typeface="Arial"/>
              </a:rPr>
              <a:t>البكتريوفاجات</a:t>
            </a:r>
            <a:r>
              <a:rPr lang="ar-JO" sz="1800" dirty="0">
                <a:solidFill>
                  <a:srgbClr val="000000"/>
                </a:solidFill>
                <a:latin typeface="Arial"/>
                <a:cs typeface="Arial"/>
              </a:rPr>
              <a:t> هي فيروسات تهاجم البكتيريا بطريقة خاصة</a:t>
            </a:r>
            <a:r>
              <a:rPr lang="ar-SA" sz="1800" dirty="0">
                <a:solidFill>
                  <a:srgbClr val="000000"/>
                </a:solidFill>
                <a:latin typeface="Arial"/>
                <a:cs typeface="Arial"/>
              </a:rPr>
              <a:t>.</a:t>
            </a:r>
            <a:r>
              <a:rPr lang="ar-JO" sz="1800" dirty="0">
                <a:solidFill>
                  <a:srgbClr val="000000"/>
                </a:solidFill>
                <a:latin typeface="Arial"/>
                <a:cs typeface="Arial"/>
              </a:rPr>
              <a:t> لذلك يمكن استعمالها كدواء ضد البكتيريا المسببة </a:t>
            </a:r>
            <a:r>
              <a:rPr lang="ar-JO" sz="1800" dirty="0" err="1">
                <a:solidFill>
                  <a:srgbClr val="000000"/>
                </a:solidFill>
                <a:latin typeface="Arial"/>
                <a:cs typeface="Arial"/>
              </a:rPr>
              <a:t>للامراض</a:t>
            </a:r>
            <a:r>
              <a:rPr lang="ar-JO" sz="1800" dirty="0">
                <a:solidFill>
                  <a:srgbClr val="000000"/>
                </a:solidFill>
                <a:latin typeface="Arial"/>
                <a:cs typeface="Arial"/>
              </a:rPr>
              <a:t> . كل </a:t>
            </a:r>
            <a:r>
              <a:rPr lang="ar-JO" sz="1800" dirty="0" err="1">
                <a:solidFill>
                  <a:srgbClr val="000000"/>
                </a:solidFill>
                <a:latin typeface="Arial"/>
                <a:cs typeface="Arial"/>
              </a:rPr>
              <a:t>بكتريوفاج</a:t>
            </a:r>
            <a:r>
              <a:rPr lang="ar-JO" sz="1800" dirty="0">
                <a:solidFill>
                  <a:srgbClr val="000000"/>
                </a:solidFill>
                <a:latin typeface="Arial"/>
                <a:cs typeface="Arial"/>
              </a:rPr>
              <a:t> يهاجم بكتيريا من نوع معين</a:t>
            </a:r>
            <a:r>
              <a:rPr lang="ar-SA" sz="1800" dirty="0">
                <a:solidFill>
                  <a:srgbClr val="000000"/>
                </a:solidFill>
                <a:latin typeface="Arial"/>
                <a:cs typeface="Arial"/>
              </a:rPr>
              <a:t>.</a:t>
            </a:r>
            <a:r>
              <a:rPr lang="ar-JO" sz="1800" dirty="0">
                <a:solidFill>
                  <a:srgbClr val="000000"/>
                </a:solidFill>
                <a:latin typeface="Arial"/>
                <a:cs typeface="Arial"/>
              </a:rPr>
              <a:t> لذلك فإنه لن يضر بالبكتيريا ”الجيدة“ في الجسم , ولا بخلايا الجسم مؤكداً .</a:t>
            </a:r>
          </a:p>
          <a:p>
            <a:pPr marL="0" lvl="0" indent="0" fontAlgn="base">
              <a:lnSpc>
                <a:spcPct val="120000"/>
              </a:lnSpc>
              <a:spcBef>
                <a:spcPct val="0"/>
              </a:spcBef>
              <a:spcAft>
                <a:spcPct val="0"/>
              </a:spcAft>
              <a:buNone/>
              <a:defRPr/>
            </a:pPr>
            <a:r>
              <a:rPr lang="ar-JO" sz="1800" dirty="0">
                <a:solidFill>
                  <a:srgbClr val="000000"/>
                </a:solidFill>
                <a:latin typeface="Arial"/>
                <a:cs typeface="Arial"/>
              </a:rPr>
              <a:t>ب. في عشائر البكتيريا تتكون من فترة </a:t>
            </a:r>
            <a:r>
              <a:rPr lang="ar-JO" sz="1800" dirty="0" err="1">
                <a:solidFill>
                  <a:srgbClr val="000000"/>
                </a:solidFill>
                <a:latin typeface="Arial"/>
                <a:cs typeface="Arial"/>
              </a:rPr>
              <a:t>لاخرى</a:t>
            </a:r>
            <a:r>
              <a:rPr lang="ar-JO" sz="1800" dirty="0">
                <a:solidFill>
                  <a:srgbClr val="000000"/>
                </a:solidFill>
                <a:latin typeface="Arial"/>
                <a:cs typeface="Arial"/>
              </a:rPr>
              <a:t> بكتيريا صامدة أمام مضادات حيوية مختلفة . التعرض للمضادات الحيوية يؤدي الى عملية انتخاب : تموت البكتيريا الحساسة بينما تبقى وتتكاثر البكتيريا الصامدة وهكذا تزداد نسبة البكتيريا الصامدة في عشيرة البكتيريا ولن يكون تأثير للمضادات الحيوية .</a:t>
            </a:r>
            <a:endParaRPr lang="he-IL" sz="1800" dirty="0">
              <a:solidFill>
                <a:srgbClr val="000000"/>
              </a:solidFill>
              <a:latin typeface="Arial"/>
              <a:cs typeface="Arial"/>
            </a:endParaRPr>
          </a:p>
          <a:p>
            <a:endParaRPr lang="he-IL" dirty="0"/>
          </a:p>
        </p:txBody>
      </p:sp>
    </p:spTree>
    <p:extLst>
      <p:ext uri="{BB962C8B-B14F-4D97-AF65-F5344CB8AC3E}">
        <p14:creationId xmlns:p14="http://schemas.microsoft.com/office/powerpoint/2010/main" val="7367238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ar-SA" sz="2000" dirty="0" smtClean="0"/>
              <a:t>سؤال: </a:t>
            </a:r>
            <a:r>
              <a:rPr lang="ar-SA" sz="2000" dirty="0" err="1" smtClean="0"/>
              <a:t>بجروت</a:t>
            </a:r>
            <a:r>
              <a:rPr lang="ar-SA" sz="2000" dirty="0" smtClean="0"/>
              <a:t> 2009 (عدا بند ت)</a:t>
            </a:r>
            <a:br>
              <a:rPr lang="ar-SA" sz="2000" dirty="0" smtClean="0"/>
            </a:br>
            <a:r>
              <a:rPr lang="ar-SA" sz="2000" dirty="0" smtClean="0"/>
              <a:t>قسم من التوصيات المقبولة لاستعمال ادوية المضادات الحيوية ضد </a:t>
            </a:r>
            <a:r>
              <a:rPr lang="ar-SA" sz="2000" dirty="0" err="1" smtClean="0"/>
              <a:t>التلوثات</a:t>
            </a:r>
            <a:r>
              <a:rPr lang="ar-SA" sz="2000" dirty="0" smtClean="0"/>
              <a:t> التي تسببها البكتيريا هو : </a:t>
            </a:r>
            <a:br>
              <a:rPr lang="ar-SA" sz="2000" dirty="0" smtClean="0"/>
            </a:br>
            <a:r>
              <a:rPr lang="ar-SA" sz="2000" dirty="0" smtClean="0"/>
              <a:t>أ. اخذ عينة بكتيريا قبل اعطاء دواء المضاد الحيوي .</a:t>
            </a:r>
            <a:br>
              <a:rPr lang="ar-SA" sz="2000" dirty="0" smtClean="0"/>
            </a:br>
            <a:r>
              <a:rPr lang="ar-SA" sz="2000" dirty="0" smtClean="0"/>
              <a:t>ب. اذا كان استعمال المضاد الحيوي لمدة طويلة هناك من يوصي بتناول اضافة فيتامين أيضاً .</a:t>
            </a:r>
            <a:br>
              <a:rPr lang="ar-SA" sz="2000" dirty="0" smtClean="0"/>
            </a:br>
            <a:r>
              <a:rPr lang="ar-SA" sz="2000" dirty="0" smtClean="0"/>
              <a:t>ت. يتوجب انهاء كل وجبة المضاد الحيوي حتى لو شعرنا بتحسن بعد عدة أيام .</a:t>
            </a:r>
            <a:br>
              <a:rPr lang="ar-SA" sz="2000" dirty="0" smtClean="0"/>
            </a:br>
            <a:r>
              <a:rPr lang="ar-SA" sz="2000" dirty="0" smtClean="0"/>
              <a:t>فسِّر سبب كل واحدة من هذه التوصيات .</a:t>
            </a:r>
            <a:br>
              <a:rPr lang="ar-SA" sz="2000" dirty="0" smtClean="0"/>
            </a:br>
            <a:r>
              <a:rPr lang="ar-SA" sz="2000" dirty="0" smtClean="0"/>
              <a:t/>
            </a:r>
            <a:br>
              <a:rPr lang="ar-SA" sz="2000" dirty="0" smtClean="0"/>
            </a:br>
            <a:endParaRPr lang="he-IL" sz="2000" dirty="0"/>
          </a:p>
        </p:txBody>
      </p:sp>
      <p:sp>
        <p:nvSpPr>
          <p:cNvPr id="3" name="מציין מיקום תוכן 2"/>
          <p:cNvSpPr>
            <a:spLocks noGrp="1"/>
          </p:cNvSpPr>
          <p:nvPr>
            <p:ph idx="1"/>
          </p:nvPr>
        </p:nvSpPr>
        <p:spPr/>
        <p:txBody>
          <a:bodyPr>
            <a:normAutofit fontScale="92500" lnSpcReduction="20000"/>
          </a:bodyPr>
          <a:lstStyle/>
          <a:p>
            <a:r>
              <a:rPr lang="ar-SA" dirty="0" smtClean="0"/>
              <a:t>اجابة</a:t>
            </a:r>
          </a:p>
          <a:p>
            <a:pPr>
              <a:lnSpc>
                <a:spcPct val="120000"/>
              </a:lnSpc>
              <a:defRPr/>
            </a:pPr>
            <a:endParaRPr lang="he-IL" b="1" dirty="0">
              <a:solidFill>
                <a:srgbClr val="000000"/>
              </a:solidFill>
            </a:endParaRPr>
          </a:p>
          <a:p>
            <a:pPr>
              <a:lnSpc>
                <a:spcPct val="120000"/>
              </a:lnSpc>
              <a:defRPr/>
            </a:pPr>
            <a:r>
              <a:rPr lang="ar-JO" dirty="0">
                <a:solidFill>
                  <a:srgbClr val="000000"/>
                </a:solidFill>
              </a:rPr>
              <a:t>أ. يجب معرفة نوع البكتيريا وفحص حساسيته للمضادات الحيوية المختلفة كي يتم اختيار المضاد الحيوي </a:t>
            </a:r>
            <a:r>
              <a:rPr lang="ar-JO">
                <a:solidFill>
                  <a:srgbClr val="000000"/>
                </a:solidFill>
              </a:rPr>
              <a:t>المناسب </a:t>
            </a:r>
            <a:r>
              <a:rPr lang="ar-JO" smtClean="0">
                <a:solidFill>
                  <a:srgbClr val="000000"/>
                </a:solidFill>
              </a:rPr>
              <a:t>.</a:t>
            </a:r>
            <a:endParaRPr lang="he-IL" dirty="0">
              <a:solidFill>
                <a:srgbClr val="000000"/>
              </a:solidFill>
            </a:endParaRPr>
          </a:p>
          <a:p>
            <a:pPr>
              <a:lnSpc>
                <a:spcPct val="120000"/>
              </a:lnSpc>
              <a:defRPr/>
            </a:pPr>
            <a:r>
              <a:rPr lang="ar-JO" dirty="0">
                <a:solidFill>
                  <a:srgbClr val="000000"/>
                </a:solidFill>
              </a:rPr>
              <a:t>ب. تضر المضادات الحيوية بالبكتيريا ”المفيدة“ المنتجة للفيتامينات أيضاً , والتي تعيش بشكل طبيعي في الجهاز الهضمي , لذلك هنالك حاجة </a:t>
            </a:r>
            <a:r>
              <a:rPr lang="ar-JO" dirty="0" err="1">
                <a:solidFill>
                  <a:srgbClr val="000000"/>
                </a:solidFill>
              </a:rPr>
              <a:t>لاضافة</a:t>
            </a:r>
            <a:r>
              <a:rPr lang="ar-JO" dirty="0">
                <a:solidFill>
                  <a:srgbClr val="000000"/>
                </a:solidFill>
              </a:rPr>
              <a:t> فيتامينات طيلة فترة العلاج .</a:t>
            </a:r>
          </a:p>
          <a:p>
            <a:pPr>
              <a:lnSpc>
                <a:spcPct val="120000"/>
              </a:lnSpc>
              <a:defRPr/>
            </a:pPr>
            <a:r>
              <a:rPr lang="ar-JO" dirty="0">
                <a:solidFill>
                  <a:srgbClr val="000000"/>
                </a:solidFill>
              </a:rPr>
              <a:t>ت. بعد عدة أيام من تناول المضاد الحيوي ينخفض عدد البكتيريا مسببة المرض في الجسم . لذلك تخف حدة أعراض المرض , لكن لا تكون كل البكتيريا ميتة</a:t>
            </a:r>
            <a:r>
              <a:rPr lang="ar-SA" dirty="0">
                <a:solidFill>
                  <a:srgbClr val="000000"/>
                </a:solidFill>
              </a:rPr>
              <a:t>.</a:t>
            </a:r>
            <a:r>
              <a:rPr lang="ar-JO" dirty="0">
                <a:solidFill>
                  <a:srgbClr val="000000"/>
                </a:solidFill>
              </a:rPr>
              <a:t> وفي أعقاب التوقف عن تناول المضاد الحيوي قد تتمكن البكتيريا من التكاثر مرة أخرى والتسبب بظهور المرض .</a:t>
            </a:r>
            <a:endParaRPr lang="he-IL" dirty="0">
              <a:solidFill>
                <a:srgbClr val="000000"/>
              </a:solidFill>
            </a:endParaRPr>
          </a:p>
          <a:p>
            <a:endParaRPr lang="he-IL" dirty="0"/>
          </a:p>
        </p:txBody>
      </p:sp>
    </p:spTree>
    <p:extLst>
      <p:ext uri="{BB962C8B-B14F-4D97-AF65-F5344CB8AC3E}">
        <p14:creationId xmlns:p14="http://schemas.microsoft.com/office/powerpoint/2010/main" val="4245252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الظروف الملائمة لتكاثر البكتيريا ونموها </a:t>
            </a:r>
            <a:endParaRPr lang="he-IL" dirty="0"/>
          </a:p>
        </p:txBody>
      </p:sp>
      <p:sp>
        <p:nvSpPr>
          <p:cNvPr id="3" name="מציין מיקום תוכן 2"/>
          <p:cNvSpPr>
            <a:spLocks noGrp="1"/>
          </p:cNvSpPr>
          <p:nvPr>
            <p:ph idx="1"/>
          </p:nvPr>
        </p:nvSpPr>
        <p:spPr>
          <a:xfrm>
            <a:off x="838200" y="1512916"/>
            <a:ext cx="10515600" cy="4664047"/>
          </a:xfrm>
        </p:spPr>
        <p:txBody>
          <a:bodyPr>
            <a:normAutofit fontScale="92500" lnSpcReduction="20000"/>
          </a:bodyPr>
          <a:lstStyle/>
          <a:p>
            <a:r>
              <a:rPr lang="ar-SA" dirty="0" smtClean="0"/>
              <a:t>1) الغذاء </a:t>
            </a:r>
          </a:p>
          <a:p>
            <a:pPr marL="0" indent="0">
              <a:buNone/>
            </a:pPr>
            <a:endParaRPr lang="ar-SA" dirty="0" smtClean="0"/>
          </a:p>
          <a:p>
            <a:r>
              <a:rPr lang="ar-SA" dirty="0" smtClean="0"/>
              <a:t>2) الماء</a:t>
            </a:r>
          </a:p>
          <a:p>
            <a:pPr marL="0" indent="0">
              <a:buNone/>
            </a:pPr>
            <a:endParaRPr lang="ar-SA" dirty="0" smtClean="0"/>
          </a:p>
          <a:p>
            <a:r>
              <a:rPr lang="ar-SA" dirty="0" smtClean="0"/>
              <a:t>3) درجة الحرارة </a:t>
            </a:r>
          </a:p>
          <a:p>
            <a:pPr marL="0" indent="0">
              <a:buNone/>
            </a:pPr>
            <a:endParaRPr lang="ar-SA" dirty="0" smtClean="0"/>
          </a:p>
          <a:p>
            <a:r>
              <a:rPr lang="ar-SA" dirty="0" smtClean="0"/>
              <a:t>4) الرقم الهيدروجيني (</a:t>
            </a:r>
            <a:r>
              <a:rPr lang="en-US" dirty="0" smtClean="0"/>
              <a:t>pH):</a:t>
            </a:r>
          </a:p>
          <a:p>
            <a:pPr marL="0" indent="0">
              <a:buNone/>
            </a:pPr>
            <a:endParaRPr lang="ar-SA" dirty="0" smtClean="0"/>
          </a:p>
          <a:p>
            <a:r>
              <a:rPr lang="ar-SA" dirty="0" smtClean="0"/>
              <a:t>5) الأكسجين </a:t>
            </a:r>
          </a:p>
          <a:p>
            <a:endParaRPr lang="ar-SA" dirty="0"/>
          </a:p>
          <a:p>
            <a:r>
              <a:rPr lang="ar-SA" dirty="0" smtClean="0"/>
              <a:t>6) تأثير المضادات الحيوية والمواد المطهرة </a:t>
            </a:r>
          </a:p>
          <a:p>
            <a:endParaRPr lang="ar-SA" dirty="0" smtClean="0"/>
          </a:p>
          <a:p>
            <a:endParaRPr lang="he-IL" dirty="0"/>
          </a:p>
        </p:txBody>
      </p:sp>
    </p:spTree>
    <p:extLst>
      <p:ext uri="{BB962C8B-B14F-4D97-AF65-F5344CB8AC3E}">
        <p14:creationId xmlns:p14="http://schemas.microsoft.com/office/powerpoint/2010/main" val="418516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تكاثر البكتيريـا </a:t>
            </a:r>
            <a:endParaRPr lang="he-IL" dirty="0"/>
          </a:p>
        </p:txBody>
      </p:sp>
      <p:sp>
        <p:nvSpPr>
          <p:cNvPr id="3" name="מציין מיקום תוכן 2"/>
          <p:cNvSpPr>
            <a:spLocks noGrp="1"/>
          </p:cNvSpPr>
          <p:nvPr>
            <p:ph idx="1"/>
          </p:nvPr>
        </p:nvSpPr>
        <p:spPr/>
        <p:txBody>
          <a:bodyPr/>
          <a:lstStyle/>
          <a:p>
            <a:endParaRPr lang="ar-SA" dirty="0" smtClean="0"/>
          </a:p>
          <a:p>
            <a:r>
              <a:rPr lang="ar-SA" dirty="0" smtClean="0"/>
              <a:t> * يمر نمو الخلايا بمراحل يطلق عليها أطوار النمو وهي :</a:t>
            </a:r>
          </a:p>
          <a:p>
            <a:r>
              <a:rPr lang="ar-SA" dirty="0" smtClean="0"/>
              <a:t>1) طور الركود : لا تنقسم فيه الخلية ولكنها تكون تراكيبها </a:t>
            </a:r>
            <a:r>
              <a:rPr lang="ar-SA" dirty="0" err="1" smtClean="0"/>
              <a:t>وعضياتها</a:t>
            </a:r>
            <a:r>
              <a:rPr lang="ar-SA" dirty="0" smtClean="0"/>
              <a:t> والمواد اللازمة للانقسام .</a:t>
            </a:r>
          </a:p>
          <a:p>
            <a:r>
              <a:rPr lang="ar-SA" dirty="0" smtClean="0"/>
              <a:t>2) طور النمو : (الطور اللوغاريتمي) وتكون سرعة انقسام الخلايا بنسب هندسية متصاعدة .</a:t>
            </a:r>
          </a:p>
          <a:p>
            <a:r>
              <a:rPr lang="ar-SA" dirty="0" smtClean="0"/>
              <a:t>3) طور التوقف أو الثبات "عدد الخلايا الناتجة = عدد الخلايا الميتة"</a:t>
            </a:r>
          </a:p>
          <a:p>
            <a:r>
              <a:rPr lang="ar-SA" dirty="0" smtClean="0"/>
              <a:t>4) طور الهبوط أو الموت : تزداد نسبة الخلايا الميتة (وتكون سرعة الموت لوغاريتمية أيضاً).</a:t>
            </a:r>
          </a:p>
          <a:p>
            <a:endParaRPr lang="he-IL" dirty="0"/>
          </a:p>
        </p:txBody>
      </p:sp>
      <p:pic>
        <p:nvPicPr>
          <p:cNvPr id="6" name="תמונה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13844" y="365125"/>
            <a:ext cx="4059277" cy="1657350"/>
          </a:xfrm>
          <a:prstGeom prst="rect">
            <a:avLst/>
          </a:prstGeom>
        </p:spPr>
      </p:pic>
    </p:spTree>
    <p:extLst>
      <p:ext uri="{BB962C8B-B14F-4D97-AF65-F5344CB8AC3E}">
        <p14:creationId xmlns:p14="http://schemas.microsoft.com/office/powerpoint/2010/main" val="3790973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أوساط تنمية البكتيريا </a:t>
            </a:r>
            <a:endParaRPr lang="he-IL" dirty="0"/>
          </a:p>
        </p:txBody>
      </p:sp>
      <p:sp>
        <p:nvSpPr>
          <p:cNvPr id="3" name="מציין מיקום תוכן 2"/>
          <p:cNvSpPr>
            <a:spLocks noGrp="1"/>
          </p:cNvSpPr>
          <p:nvPr>
            <p:ph idx="1"/>
          </p:nvPr>
        </p:nvSpPr>
        <p:spPr/>
        <p:txBody>
          <a:bodyPr>
            <a:normAutofit/>
          </a:bodyPr>
          <a:lstStyle/>
          <a:p>
            <a:r>
              <a:rPr lang="ar-SA" dirty="0" smtClean="0"/>
              <a:t>وسط غذائي صلب</a:t>
            </a:r>
          </a:p>
          <a:p>
            <a:r>
              <a:rPr lang="ar-SA" dirty="0" smtClean="0"/>
              <a:t>يتكون الوسط الغذائي الصلب من الآجار . الآجار مادة تشبه الجلاتين الناتجة من الطحالب , يذيبونه في ماء ساخن , يضيفون له المواد الغذائية الضرورية </a:t>
            </a:r>
            <a:r>
              <a:rPr lang="ar-SA" dirty="0" err="1" smtClean="0"/>
              <a:t>ويصبّونه</a:t>
            </a:r>
            <a:r>
              <a:rPr lang="ar-SA" dirty="0" smtClean="0"/>
              <a:t> في أطباق بتري.</a:t>
            </a:r>
          </a:p>
          <a:p>
            <a:r>
              <a:rPr lang="ar-SA" dirty="0" smtClean="0"/>
              <a:t>وسط غذائي سائل</a:t>
            </a:r>
          </a:p>
          <a:p>
            <a:r>
              <a:rPr lang="ar-SA" dirty="0" smtClean="0"/>
              <a:t>يتركب وسط التنمية السائل من ماء ومواد غذائية ولا يحتوي على الآجار ولذلك يبقى سائلاً</a:t>
            </a:r>
          </a:p>
          <a:p>
            <a:r>
              <a:rPr lang="ar-SA" dirty="0" smtClean="0"/>
              <a:t>يدخلون البكتيريا الى وعاء يحتوي على الوسط الغذائي ويضعونه في شروط درجات حرارة مناسبة</a:t>
            </a:r>
            <a:endParaRPr lang="he-IL" dirty="0"/>
          </a:p>
        </p:txBody>
      </p:sp>
    </p:spTree>
    <p:extLst>
      <p:ext uri="{BB962C8B-B14F-4D97-AF65-F5344CB8AC3E}">
        <p14:creationId xmlns:p14="http://schemas.microsoft.com/office/powerpoint/2010/main" val="202943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קבוצה 3"/>
          <p:cNvGrpSpPr>
            <a:grpSpLocks/>
          </p:cNvGrpSpPr>
          <p:nvPr/>
        </p:nvGrpSpPr>
        <p:grpSpPr bwMode="auto">
          <a:xfrm>
            <a:off x="661348" y="3912279"/>
            <a:ext cx="2728911" cy="2856512"/>
            <a:chOff x="578768" y="468580"/>
            <a:chExt cx="3466626" cy="6063450"/>
          </a:xfrm>
        </p:grpSpPr>
        <p:pic>
          <p:nvPicPr>
            <p:cNvPr id="5" name="Picture 1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9520" y="3762477"/>
              <a:ext cx="131445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קבוצה 5"/>
            <p:cNvGrpSpPr>
              <a:grpSpLocks/>
            </p:cNvGrpSpPr>
            <p:nvPr/>
          </p:nvGrpSpPr>
          <p:grpSpPr bwMode="auto">
            <a:xfrm>
              <a:off x="578768" y="1953722"/>
              <a:ext cx="1415954" cy="1303327"/>
              <a:chOff x="4218614" y="1782693"/>
              <a:chExt cx="3495156" cy="3067050"/>
            </a:xfrm>
          </p:grpSpPr>
          <p:grpSp>
            <p:nvGrpSpPr>
              <p:cNvPr id="86" name="קבוצה 85"/>
              <p:cNvGrpSpPr>
                <a:grpSpLocks/>
              </p:cNvGrpSpPr>
              <p:nvPr/>
            </p:nvGrpSpPr>
            <p:grpSpPr bwMode="auto">
              <a:xfrm>
                <a:off x="4218614" y="1782693"/>
                <a:ext cx="3495156" cy="3067050"/>
                <a:chOff x="1880820" y="1701310"/>
                <a:chExt cx="3607092" cy="3845830"/>
              </a:xfrm>
            </p:grpSpPr>
            <p:sp>
              <p:nvSpPr>
                <p:cNvPr id="90" name="אליפסה 89"/>
                <p:cNvSpPr/>
                <p:nvPr/>
              </p:nvSpPr>
              <p:spPr>
                <a:xfrm>
                  <a:off x="1880820" y="1701310"/>
                  <a:ext cx="3607092" cy="3845830"/>
                </a:xfrm>
                <a:prstGeom prst="ellipse">
                  <a:avLst/>
                </a:prstGeom>
                <a:gradFill flip="none" rotWithShape="1">
                  <a:gsLst>
                    <a:gs pos="0">
                      <a:srgbClr val="FFFFCC">
                        <a:shade val="30000"/>
                        <a:satMod val="115000"/>
                        <a:alpha val="35000"/>
                        <a:lumMod val="53000"/>
                        <a:lumOff val="47000"/>
                      </a:srgbClr>
                    </a:gs>
                    <a:gs pos="6000">
                      <a:srgbClr val="FFFFCC">
                        <a:shade val="67500"/>
                        <a:satMod val="115000"/>
                        <a:lumMod val="96000"/>
                        <a:lumOff val="4000"/>
                      </a:srgbClr>
                    </a:gs>
                    <a:gs pos="100000">
                      <a:srgbClr val="FFFFCC">
                        <a:shade val="100000"/>
                        <a:satMod val="115000"/>
                      </a:srgbClr>
                    </a:gs>
                  </a:gsLst>
                  <a:path path="circle">
                    <a:fillToRect r="100000" b="100000"/>
                  </a:path>
                  <a:tileRect l="-100000" t="-100000"/>
                </a:gra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p>
              </p:txBody>
            </p:sp>
            <p:pic>
              <p:nvPicPr>
                <p:cNvPr id="91"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326067">
                  <a:off x="3087660" y="3578346"/>
                  <a:ext cx="861205" cy="827175"/>
                </a:xfrm>
                <a:prstGeom prst="rect">
                  <a:avLst/>
                </a:prstGeom>
                <a:noFill/>
                <a:ln>
                  <a:noFill/>
                </a:ln>
                <a:effectLst/>
                <a:scene3d>
                  <a:camera prst="isometricOffAxis2Top"/>
                  <a:lightRig rig="threePt" dir="t"/>
                </a:scene3d>
                <a:extLst/>
              </p:spPr>
            </p:pic>
            <p:pic>
              <p:nvPicPr>
                <p:cNvPr id="92"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85835" y="3739440"/>
                  <a:ext cx="861205" cy="827175"/>
                </a:xfrm>
                <a:prstGeom prst="rect">
                  <a:avLst/>
                </a:prstGeom>
                <a:noFill/>
                <a:ln>
                  <a:noFill/>
                </a:ln>
                <a:effectLst/>
                <a:scene3d>
                  <a:camera prst="isometricOffAxis2Top"/>
                  <a:lightRig rig="threePt" dir="t"/>
                </a:scene3d>
                <a:extLst/>
              </p:spPr>
            </p:pic>
            <p:pic>
              <p:nvPicPr>
                <p:cNvPr id="93" name="Picture 12"/>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4370528">
                  <a:off x="1980608" y="2935584"/>
                  <a:ext cx="849530" cy="838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436157">
                  <a:off x="4324677" y="3926287"/>
                  <a:ext cx="861205" cy="8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9876583">
                  <a:off x="3973310" y="2674738"/>
                  <a:ext cx="861205" cy="827175"/>
                </a:xfrm>
                <a:prstGeom prst="rect">
                  <a:avLst/>
                </a:prstGeom>
                <a:noFill/>
                <a:ln>
                  <a:noFill/>
                </a:ln>
                <a:effectLst/>
                <a:scene3d>
                  <a:camera prst="isometricOffAxis2Left"/>
                  <a:lightRig rig="threePt" dir="t"/>
                </a:scene3d>
                <a:extLst/>
              </p:spPr>
            </p:pic>
            <p:pic>
              <p:nvPicPr>
                <p:cNvPr id="96"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90243" y="2238087"/>
                  <a:ext cx="861205" cy="827175"/>
                </a:xfrm>
                <a:prstGeom prst="rect">
                  <a:avLst/>
                </a:prstGeom>
                <a:noFill/>
                <a:ln>
                  <a:noFill/>
                </a:ln>
                <a:effectLst/>
                <a:scene3d>
                  <a:camera prst="isometricOffAxis1Left"/>
                  <a:lightRig rig="threePt" dir="t"/>
                </a:scene3d>
                <a:extLst/>
              </p:spPr>
            </p:pic>
            <p:pic>
              <p:nvPicPr>
                <p:cNvPr id="97"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038441">
                  <a:off x="2658861" y="4485742"/>
                  <a:ext cx="861205" cy="8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752234">
                  <a:off x="4375932" y="3258529"/>
                  <a:ext cx="861205" cy="827175"/>
                </a:xfrm>
                <a:prstGeom prst="rect">
                  <a:avLst/>
                </a:prstGeom>
                <a:noFill/>
                <a:ln>
                  <a:noFill/>
                </a:ln>
                <a:effectLst/>
                <a:scene3d>
                  <a:camera prst="isometricOffAxis2Top"/>
                  <a:lightRig rig="threePt" dir="t"/>
                </a:scene3d>
                <a:extLst/>
              </p:spPr>
            </p:pic>
            <p:pic>
              <p:nvPicPr>
                <p:cNvPr id="99"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873275">
                  <a:off x="2906069" y="1932987"/>
                  <a:ext cx="861205" cy="8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אליפסה 99"/>
                <p:cNvSpPr/>
                <p:nvPr/>
              </p:nvSpPr>
              <p:spPr>
                <a:xfrm>
                  <a:off x="3394740" y="3180103"/>
                  <a:ext cx="432792" cy="174752"/>
                </a:xfrm>
                <a:prstGeom prst="ellipse">
                  <a:avLst/>
                </a:prstGeom>
                <a:solidFill>
                  <a:schemeClr val="tx1"/>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101" name="אליפסה 100"/>
                <p:cNvSpPr/>
                <p:nvPr/>
              </p:nvSpPr>
              <p:spPr>
                <a:xfrm rot="2516853">
                  <a:off x="3118921" y="4258876"/>
                  <a:ext cx="431538" cy="178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102" name="אליפסה 101"/>
                <p:cNvSpPr/>
                <p:nvPr/>
              </p:nvSpPr>
              <p:spPr>
                <a:xfrm>
                  <a:off x="3935761" y="2351680"/>
                  <a:ext cx="436673" cy="178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103" name="אליפסה 102"/>
                <p:cNvSpPr/>
                <p:nvPr/>
              </p:nvSpPr>
              <p:spPr>
                <a:xfrm>
                  <a:off x="3761118" y="4868566"/>
                  <a:ext cx="432792" cy="174752"/>
                </a:xfrm>
                <a:prstGeom prst="ellipse">
                  <a:avLst/>
                </a:prstGeom>
                <a:solidFill>
                  <a:schemeClr val="tx1"/>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104" name="אליפסה 103"/>
                <p:cNvSpPr/>
                <p:nvPr/>
              </p:nvSpPr>
              <p:spPr>
                <a:xfrm>
                  <a:off x="2813766" y="3009849"/>
                  <a:ext cx="432791" cy="17475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sp>
            <p:nvSpPr>
              <p:cNvPr id="87" name="אליפסה 86"/>
              <p:cNvSpPr/>
              <p:nvPr/>
            </p:nvSpPr>
            <p:spPr bwMode="auto">
              <a:xfrm flipV="1">
                <a:off x="7110790" y="2957577"/>
                <a:ext cx="423126" cy="8647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88" name="אליפסה 87"/>
              <p:cNvSpPr/>
              <p:nvPr/>
            </p:nvSpPr>
            <p:spPr bwMode="auto">
              <a:xfrm rot="544182">
                <a:off x="6209786" y="4036003"/>
                <a:ext cx="423122" cy="13734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89" name="אליפסה 88"/>
              <p:cNvSpPr/>
              <p:nvPr/>
            </p:nvSpPr>
            <p:spPr bwMode="auto">
              <a:xfrm rot="2516853">
                <a:off x="6115204" y="3476442"/>
                <a:ext cx="423126" cy="13734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grpSp>
          <p:nvGrpSpPr>
            <p:cNvPr id="7" name="קבוצה 6"/>
            <p:cNvGrpSpPr>
              <a:grpSpLocks/>
            </p:cNvGrpSpPr>
            <p:nvPr/>
          </p:nvGrpSpPr>
          <p:grpSpPr bwMode="auto">
            <a:xfrm>
              <a:off x="749966" y="468580"/>
              <a:ext cx="1314450" cy="1413859"/>
              <a:chOff x="1679249" y="494206"/>
              <a:chExt cx="1314450" cy="1413859"/>
            </a:xfrm>
          </p:grpSpPr>
          <p:pic>
            <p:nvPicPr>
              <p:cNvPr id="84" name="Picture 1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79249" y="494206"/>
                <a:ext cx="131445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Picture 15"/>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rot="2508049" flipV="1">
                <a:off x="1994866" y="1075837"/>
                <a:ext cx="388373" cy="83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קבוצה 7"/>
            <p:cNvGrpSpPr>
              <a:grpSpLocks/>
            </p:cNvGrpSpPr>
            <p:nvPr/>
          </p:nvGrpSpPr>
          <p:grpSpPr bwMode="auto">
            <a:xfrm>
              <a:off x="2629440" y="1969951"/>
              <a:ext cx="1415954" cy="1303327"/>
              <a:chOff x="3356412" y="1950309"/>
              <a:chExt cx="1415954" cy="1303327"/>
            </a:xfrm>
          </p:grpSpPr>
          <p:grpSp>
            <p:nvGrpSpPr>
              <p:cNvPr id="62" name="קבוצה 61"/>
              <p:cNvGrpSpPr>
                <a:grpSpLocks/>
              </p:cNvGrpSpPr>
              <p:nvPr/>
            </p:nvGrpSpPr>
            <p:grpSpPr bwMode="auto">
              <a:xfrm>
                <a:off x="3356412" y="1950309"/>
                <a:ext cx="1415954" cy="1303327"/>
                <a:chOff x="4218614" y="1782693"/>
                <a:chExt cx="3495156" cy="3067050"/>
              </a:xfrm>
            </p:grpSpPr>
            <p:grpSp>
              <p:nvGrpSpPr>
                <p:cNvPr id="74" name="קבוצה 73"/>
                <p:cNvGrpSpPr>
                  <a:grpSpLocks/>
                </p:cNvGrpSpPr>
                <p:nvPr/>
              </p:nvGrpSpPr>
              <p:grpSpPr bwMode="auto">
                <a:xfrm>
                  <a:off x="4218614" y="1782693"/>
                  <a:ext cx="3495156" cy="3067050"/>
                  <a:chOff x="1880820" y="1701310"/>
                  <a:chExt cx="3607092" cy="3845830"/>
                </a:xfrm>
              </p:grpSpPr>
              <p:sp>
                <p:nvSpPr>
                  <p:cNvPr id="78" name="אליפסה 77"/>
                  <p:cNvSpPr/>
                  <p:nvPr/>
                </p:nvSpPr>
                <p:spPr>
                  <a:xfrm>
                    <a:off x="1880820" y="1701310"/>
                    <a:ext cx="3607092" cy="3845830"/>
                  </a:xfrm>
                  <a:prstGeom prst="ellipse">
                    <a:avLst/>
                  </a:prstGeom>
                  <a:solidFill>
                    <a:schemeClr val="bg1">
                      <a:lumMod val="9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p>
                </p:txBody>
              </p:sp>
              <p:sp>
                <p:nvSpPr>
                  <p:cNvPr id="79" name="אליפסה 78"/>
                  <p:cNvSpPr/>
                  <p:nvPr/>
                </p:nvSpPr>
                <p:spPr>
                  <a:xfrm>
                    <a:off x="3394740" y="3180103"/>
                    <a:ext cx="432792" cy="174752"/>
                  </a:xfrm>
                  <a:prstGeom prst="ellipse">
                    <a:avLst/>
                  </a:prstGeom>
                  <a:solidFill>
                    <a:schemeClr val="tx1"/>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80" name="אליפסה 79"/>
                  <p:cNvSpPr/>
                  <p:nvPr/>
                </p:nvSpPr>
                <p:spPr>
                  <a:xfrm rot="2516853">
                    <a:off x="3119594" y="4262014"/>
                    <a:ext cx="431538" cy="1722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81" name="אליפסה 80"/>
                  <p:cNvSpPr/>
                  <p:nvPr/>
                </p:nvSpPr>
                <p:spPr>
                  <a:xfrm>
                    <a:off x="3936431" y="2354818"/>
                    <a:ext cx="436677" cy="17222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82" name="אליפסה 81"/>
                  <p:cNvSpPr/>
                  <p:nvPr/>
                </p:nvSpPr>
                <p:spPr>
                  <a:xfrm>
                    <a:off x="3761118" y="4868566"/>
                    <a:ext cx="432792" cy="174752"/>
                  </a:xfrm>
                  <a:prstGeom prst="ellipse">
                    <a:avLst/>
                  </a:prstGeom>
                  <a:solidFill>
                    <a:schemeClr val="tx1"/>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83" name="אליפסה 82"/>
                  <p:cNvSpPr/>
                  <p:nvPr/>
                </p:nvSpPr>
                <p:spPr>
                  <a:xfrm>
                    <a:off x="2813766" y="3009849"/>
                    <a:ext cx="432791" cy="17475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sp>
              <p:nvSpPr>
                <p:cNvPr id="75" name="אליפסה 74"/>
                <p:cNvSpPr/>
                <p:nvPr/>
              </p:nvSpPr>
              <p:spPr bwMode="auto">
                <a:xfrm flipV="1">
                  <a:off x="7111442" y="2954991"/>
                  <a:ext cx="423122" cy="9156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76" name="אליפסה 75"/>
                <p:cNvSpPr/>
                <p:nvPr/>
              </p:nvSpPr>
              <p:spPr bwMode="auto">
                <a:xfrm rot="544182">
                  <a:off x="4677233" y="2700645"/>
                  <a:ext cx="423126" cy="14243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77" name="אליפסה 76"/>
                <p:cNvSpPr/>
                <p:nvPr/>
              </p:nvSpPr>
              <p:spPr bwMode="auto">
                <a:xfrm rot="2516853">
                  <a:off x="6115856" y="3473856"/>
                  <a:ext cx="423122" cy="14243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sp>
            <p:nvSpPr>
              <p:cNvPr id="63" name="אליפסה 62"/>
              <p:cNvSpPr/>
              <p:nvPr/>
            </p:nvSpPr>
            <p:spPr bwMode="auto">
              <a:xfrm>
                <a:off x="3875037" y="25461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64" name="אליפסה 63"/>
              <p:cNvSpPr/>
              <p:nvPr/>
            </p:nvSpPr>
            <p:spPr bwMode="auto">
              <a:xfrm>
                <a:off x="3509767" y="2531139"/>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65" name="אליפסה 64"/>
              <p:cNvSpPr/>
              <p:nvPr/>
            </p:nvSpPr>
            <p:spPr bwMode="auto">
              <a:xfrm>
                <a:off x="4359118" y="2266672"/>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66" name="אליפסה 65"/>
              <p:cNvSpPr/>
              <p:nvPr/>
            </p:nvSpPr>
            <p:spPr bwMode="auto">
              <a:xfrm>
                <a:off x="4332237" y="30033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67" name="אליפסה 66"/>
              <p:cNvSpPr/>
              <p:nvPr/>
            </p:nvSpPr>
            <p:spPr bwMode="auto">
              <a:xfrm>
                <a:off x="4140583" y="24538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68" name="אליפסה 67"/>
              <p:cNvSpPr/>
              <p:nvPr/>
            </p:nvSpPr>
            <p:spPr bwMode="auto">
              <a:xfrm>
                <a:off x="4332237" y="26985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69" name="אליפסה 68"/>
              <p:cNvSpPr/>
              <p:nvPr/>
            </p:nvSpPr>
            <p:spPr bwMode="auto">
              <a:xfrm>
                <a:off x="3620033" y="2911333"/>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70" name="אליפסה 69"/>
              <p:cNvSpPr/>
              <p:nvPr/>
            </p:nvSpPr>
            <p:spPr bwMode="auto">
              <a:xfrm>
                <a:off x="3435168" y="2747020"/>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71" name="אליפסה 70"/>
              <p:cNvSpPr/>
              <p:nvPr/>
            </p:nvSpPr>
            <p:spPr bwMode="auto">
              <a:xfrm>
                <a:off x="4075660" y="28509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72" name="אליפסה 71"/>
              <p:cNvSpPr/>
              <p:nvPr/>
            </p:nvSpPr>
            <p:spPr bwMode="auto">
              <a:xfrm>
                <a:off x="4332237" y="30033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73" name="אליפסה 72"/>
              <p:cNvSpPr/>
              <p:nvPr/>
            </p:nvSpPr>
            <p:spPr bwMode="auto">
              <a:xfrm>
                <a:off x="3844929" y="2134183"/>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grpSp>
          <p:nvGrpSpPr>
            <p:cNvPr id="9" name="קבוצה 8"/>
            <p:cNvGrpSpPr>
              <a:grpSpLocks/>
            </p:cNvGrpSpPr>
            <p:nvPr/>
          </p:nvGrpSpPr>
          <p:grpSpPr bwMode="auto">
            <a:xfrm>
              <a:off x="733407" y="5228703"/>
              <a:ext cx="1415954" cy="1303327"/>
              <a:chOff x="4218614" y="1782693"/>
              <a:chExt cx="3495156" cy="3067050"/>
            </a:xfrm>
          </p:grpSpPr>
          <p:grpSp>
            <p:nvGrpSpPr>
              <p:cNvPr id="43" name="קבוצה 42"/>
              <p:cNvGrpSpPr>
                <a:grpSpLocks/>
              </p:cNvGrpSpPr>
              <p:nvPr/>
            </p:nvGrpSpPr>
            <p:grpSpPr bwMode="auto">
              <a:xfrm>
                <a:off x="4218614" y="1782693"/>
                <a:ext cx="3495156" cy="3067050"/>
                <a:chOff x="1880820" y="1701310"/>
                <a:chExt cx="3607092" cy="3845830"/>
              </a:xfrm>
            </p:grpSpPr>
            <p:sp>
              <p:nvSpPr>
                <p:cNvPr id="47" name="אליפסה 46"/>
                <p:cNvSpPr/>
                <p:nvPr/>
              </p:nvSpPr>
              <p:spPr>
                <a:xfrm>
                  <a:off x="1880820" y="1701310"/>
                  <a:ext cx="3607092" cy="3845830"/>
                </a:xfrm>
                <a:prstGeom prst="ellipse">
                  <a:avLst/>
                </a:prstGeom>
                <a:gradFill flip="none" rotWithShape="1">
                  <a:gsLst>
                    <a:gs pos="0">
                      <a:srgbClr val="FFFFCC">
                        <a:shade val="30000"/>
                        <a:satMod val="115000"/>
                        <a:alpha val="35000"/>
                        <a:lumMod val="53000"/>
                        <a:lumOff val="47000"/>
                      </a:srgbClr>
                    </a:gs>
                    <a:gs pos="6000">
                      <a:srgbClr val="FFFFCC">
                        <a:shade val="67500"/>
                        <a:satMod val="115000"/>
                        <a:lumMod val="96000"/>
                        <a:lumOff val="4000"/>
                      </a:srgbClr>
                    </a:gs>
                    <a:gs pos="100000">
                      <a:srgbClr val="FFFFCC">
                        <a:shade val="100000"/>
                        <a:satMod val="115000"/>
                      </a:srgbClr>
                    </a:gs>
                  </a:gsLst>
                  <a:path path="circle">
                    <a:fillToRect r="100000" b="100000"/>
                  </a:path>
                  <a:tileRect l="-100000" t="-100000"/>
                </a:gra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p>
              </p:txBody>
            </p:sp>
            <p:pic>
              <p:nvPicPr>
                <p:cNvPr id="48"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326067">
                  <a:off x="3087660" y="3578346"/>
                  <a:ext cx="861205" cy="827175"/>
                </a:xfrm>
                <a:prstGeom prst="rect">
                  <a:avLst/>
                </a:prstGeom>
                <a:noFill/>
                <a:ln>
                  <a:noFill/>
                </a:ln>
                <a:effectLst/>
                <a:scene3d>
                  <a:camera prst="isometricOffAxis2Top"/>
                  <a:lightRig rig="threePt" dir="t"/>
                </a:scene3d>
                <a:extLst/>
              </p:spPr>
            </p:pic>
            <p:pic>
              <p:nvPicPr>
                <p:cNvPr id="49"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85835" y="3739440"/>
                  <a:ext cx="861205" cy="827175"/>
                </a:xfrm>
                <a:prstGeom prst="rect">
                  <a:avLst/>
                </a:prstGeom>
                <a:noFill/>
                <a:ln>
                  <a:noFill/>
                </a:ln>
                <a:effectLst/>
                <a:scene3d>
                  <a:camera prst="isometricOffAxis2Top"/>
                  <a:lightRig rig="threePt" dir="t"/>
                </a:scene3d>
                <a:extLst/>
              </p:spPr>
            </p:pic>
            <p:pic>
              <p:nvPicPr>
                <p:cNvPr id="50" name="Picture 12"/>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4370528">
                  <a:off x="1980608" y="2935584"/>
                  <a:ext cx="849530" cy="838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436157">
                  <a:off x="4324677" y="3926287"/>
                  <a:ext cx="861205" cy="8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9876583">
                  <a:off x="3973310" y="2674738"/>
                  <a:ext cx="861205" cy="827175"/>
                </a:xfrm>
                <a:prstGeom prst="rect">
                  <a:avLst/>
                </a:prstGeom>
                <a:noFill/>
                <a:ln>
                  <a:noFill/>
                </a:ln>
                <a:effectLst/>
                <a:scene3d>
                  <a:camera prst="isometricOffAxis2Left"/>
                  <a:lightRig rig="threePt" dir="t"/>
                </a:scene3d>
                <a:extLst/>
              </p:spPr>
            </p:pic>
            <p:pic>
              <p:nvPicPr>
                <p:cNvPr id="53"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90243" y="2238087"/>
                  <a:ext cx="861205" cy="827175"/>
                </a:xfrm>
                <a:prstGeom prst="rect">
                  <a:avLst/>
                </a:prstGeom>
                <a:noFill/>
                <a:ln>
                  <a:noFill/>
                </a:ln>
                <a:effectLst/>
                <a:scene3d>
                  <a:camera prst="isometricOffAxis1Left"/>
                  <a:lightRig rig="threePt" dir="t"/>
                </a:scene3d>
                <a:extLst/>
              </p:spPr>
            </p:pic>
            <p:pic>
              <p:nvPicPr>
                <p:cNvPr id="54"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038441">
                  <a:off x="2658861" y="4485742"/>
                  <a:ext cx="861205" cy="8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752234">
                  <a:off x="4375932" y="3258529"/>
                  <a:ext cx="861205" cy="827175"/>
                </a:xfrm>
                <a:prstGeom prst="rect">
                  <a:avLst/>
                </a:prstGeom>
                <a:noFill/>
                <a:ln>
                  <a:noFill/>
                </a:ln>
                <a:effectLst/>
                <a:scene3d>
                  <a:camera prst="isometricOffAxis2Top"/>
                  <a:lightRig rig="threePt" dir="t"/>
                </a:scene3d>
                <a:extLst/>
              </p:spPr>
            </p:pic>
            <p:pic>
              <p:nvPicPr>
                <p:cNvPr id="56"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873275">
                  <a:off x="2906069" y="1932987"/>
                  <a:ext cx="861205" cy="82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אליפסה 56"/>
                <p:cNvSpPr/>
                <p:nvPr/>
              </p:nvSpPr>
              <p:spPr>
                <a:xfrm>
                  <a:off x="3394740" y="3180103"/>
                  <a:ext cx="432792" cy="174752"/>
                </a:xfrm>
                <a:prstGeom prst="ellipse">
                  <a:avLst/>
                </a:prstGeom>
                <a:solidFill>
                  <a:schemeClr val="tx1"/>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58" name="אליפסה 57"/>
                <p:cNvSpPr/>
                <p:nvPr/>
              </p:nvSpPr>
              <p:spPr>
                <a:xfrm rot="2516853">
                  <a:off x="3120561" y="4258667"/>
                  <a:ext cx="431538" cy="178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59" name="אליפסה 58"/>
                <p:cNvSpPr/>
                <p:nvPr/>
              </p:nvSpPr>
              <p:spPr>
                <a:xfrm>
                  <a:off x="3937399" y="2351475"/>
                  <a:ext cx="436677" cy="178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60" name="אליפסה 59"/>
                <p:cNvSpPr/>
                <p:nvPr/>
              </p:nvSpPr>
              <p:spPr>
                <a:xfrm>
                  <a:off x="3761118" y="4868566"/>
                  <a:ext cx="432792" cy="174752"/>
                </a:xfrm>
                <a:prstGeom prst="ellipse">
                  <a:avLst/>
                </a:prstGeom>
                <a:solidFill>
                  <a:schemeClr val="tx1"/>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61" name="אליפסה 60"/>
                <p:cNvSpPr/>
                <p:nvPr/>
              </p:nvSpPr>
              <p:spPr>
                <a:xfrm>
                  <a:off x="2813766" y="3009849"/>
                  <a:ext cx="432791" cy="17475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sp>
            <p:nvSpPr>
              <p:cNvPr id="44" name="אליפסה 43"/>
              <p:cNvSpPr/>
              <p:nvPr/>
            </p:nvSpPr>
            <p:spPr bwMode="auto">
              <a:xfrm flipV="1">
                <a:off x="7112380" y="2957410"/>
                <a:ext cx="423122" cy="8647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45" name="אליפסה 44"/>
              <p:cNvSpPr/>
              <p:nvPr/>
            </p:nvSpPr>
            <p:spPr bwMode="auto">
              <a:xfrm rot="544182">
                <a:off x="6211373" y="4035836"/>
                <a:ext cx="423126" cy="13734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46" name="אליפסה 45"/>
              <p:cNvSpPr/>
              <p:nvPr/>
            </p:nvSpPr>
            <p:spPr bwMode="auto">
              <a:xfrm rot="2516853">
                <a:off x="6116794" y="3476276"/>
                <a:ext cx="423122" cy="13734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grpSp>
          <p:nvGrpSpPr>
            <p:cNvPr id="10" name="קבוצה 9"/>
            <p:cNvGrpSpPr>
              <a:grpSpLocks/>
            </p:cNvGrpSpPr>
            <p:nvPr/>
          </p:nvGrpSpPr>
          <p:grpSpPr bwMode="auto">
            <a:xfrm>
              <a:off x="2609979" y="5228702"/>
              <a:ext cx="1415954" cy="1303327"/>
              <a:chOff x="3356412" y="1950309"/>
              <a:chExt cx="1415954" cy="1303327"/>
            </a:xfrm>
          </p:grpSpPr>
          <p:grpSp>
            <p:nvGrpSpPr>
              <p:cNvPr id="21" name="קבוצה 20"/>
              <p:cNvGrpSpPr>
                <a:grpSpLocks/>
              </p:cNvGrpSpPr>
              <p:nvPr/>
            </p:nvGrpSpPr>
            <p:grpSpPr bwMode="auto">
              <a:xfrm>
                <a:off x="3356412" y="1950309"/>
                <a:ext cx="1415954" cy="1303327"/>
                <a:chOff x="4218614" y="1782693"/>
                <a:chExt cx="3495156" cy="3067050"/>
              </a:xfrm>
            </p:grpSpPr>
            <p:grpSp>
              <p:nvGrpSpPr>
                <p:cNvPr id="33" name="קבוצה 32"/>
                <p:cNvGrpSpPr>
                  <a:grpSpLocks/>
                </p:cNvGrpSpPr>
                <p:nvPr/>
              </p:nvGrpSpPr>
              <p:grpSpPr bwMode="auto">
                <a:xfrm>
                  <a:off x="4218614" y="1782693"/>
                  <a:ext cx="3495156" cy="3067050"/>
                  <a:chOff x="1880820" y="1701310"/>
                  <a:chExt cx="3607092" cy="3845830"/>
                </a:xfrm>
              </p:grpSpPr>
              <p:sp>
                <p:nvSpPr>
                  <p:cNvPr id="37" name="אליפסה 36"/>
                  <p:cNvSpPr/>
                  <p:nvPr/>
                </p:nvSpPr>
                <p:spPr>
                  <a:xfrm>
                    <a:off x="1880820" y="1701310"/>
                    <a:ext cx="3607092" cy="3845830"/>
                  </a:xfrm>
                  <a:prstGeom prst="ellipse">
                    <a:avLst/>
                  </a:prstGeom>
                  <a:solidFill>
                    <a:schemeClr val="bg1">
                      <a:lumMod val="9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p>
                </p:txBody>
              </p:sp>
              <p:sp>
                <p:nvSpPr>
                  <p:cNvPr id="38" name="אליפסה 37"/>
                  <p:cNvSpPr/>
                  <p:nvPr/>
                </p:nvSpPr>
                <p:spPr>
                  <a:xfrm>
                    <a:off x="3394740" y="3180103"/>
                    <a:ext cx="432792" cy="174752"/>
                  </a:xfrm>
                  <a:prstGeom prst="ellipse">
                    <a:avLst/>
                  </a:prstGeom>
                  <a:solidFill>
                    <a:schemeClr val="tx1"/>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39" name="אליפסה 38"/>
                  <p:cNvSpPr/>
                  <p:nvPr/>
                </p:nvSpPr>
                <p:spPr>
                  <a:xfrm rot="2516853">
                    <a:off x="3117798" y="4258671"/>
                    <a:ext cx="431538" cy="178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40" name="אליפסה 39"/>
                  <p:cNvSpPr/>
                  <p:nvPr/>
                </p:nvSpPr>
                <p:spPr>
                  <a:xfrm>
                    <a:off x="3934635" y="2351479"/>
                    <a:ext cx="436677" cy="178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41" name="אליפסה 40"/>
                  <p:cNvSpPr/>
                  <p:nvPr/>
                </p:nvSpPr>
                <p:spPr>
                  <a:xfrm>
                    <a:off x="3761118" y="4868566"/>
                    <a:ext cx="432792" cy="174752"/>
                  </a:xfrm>
                  <a:prstGeom prst="ellipse">
                    <a:avLst/>
                  </a:prstGeom>
                  <a:solidFill>
                    <a:schemeClr val="tx1"/>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42" name="אליפסה 41"/>
                  <p:cNvSpPr/>
                  <p:nvPr/>
                </p:nvSpPr>
                <p:spPr>
                  <a:xfrm>
                    <a:off x="2813766" y="3009849"/>
                    <a:ext cx="432791" cy="17475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sp>
              <p:nvSpPr>
                <p:cNvPr id="34" name="אליפסה 33"/>
                <p:cNvSpPr/>
                <p:nvPr/>
              </p:nvSpPr>
              <p:spPr bwMode="auto">
                <a:xfrm flipV="1">
                  <a:off x="7109702" y="2957413"/>
                  <a:ext cx="423122" cy="8647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35" name="אליפסה 34"/>
                <p:cNvSpPr/>
                <p:nvPr/>
              </p:nvSpPr>
              <p:spPr bwMode="auto">
                <a:xfrm rot="544182">
                  <a:off x="4675492" y="2703068"/>
                  <a:ext cx="423126" cy="13734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36" name="אליפסה 35"/>
                <p:cNvSpPr/>
                <p:nvPr/>
              </p:nvSpPr>
              <p:spPr bwMode="auto">
                <a:xfrm rot="2516853">
                  <a:off x="6114116" y="3476279"/>
                  <a:ext cx="423122" cy="13734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sp>
            <p:nvSpPr>
              <p:cNvPr id="22" name="אליפסה 21"/>
              <p:cNvSpPr/>
              <p:nvPr/>
            </p:nvSpPr>
            <p:spPr bwMode="auto">
              <a:xfrm>
                <a:off x="3875037" y="25461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23" name="אליפסה 22"/>
              <p:cNvSpPr/>
              <p:nvPr/>
            </p:nvSpPr>
            <p:spPr bwMode="auto">
              <a:xfrm>
                <a:off x="3509767" y="2531139"/>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24" name="אליפסה 23"/>
              <p:cNvSpPr/>
              <p:nvPr/>
            </p:nvSpPr>
            <p:spPr bwMode="auto">
              <a:xfrm>
                <a:off x="4359118" y="2266672"/>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25" name="אליפסה 24"/>
              <p:cNvSpPr/>
              <p:nvPr/>
            </p:nvSpPr>
            <p:spPr bwMode="auto">
              <a:xfrm>
                <a:off x="4332237" y="30033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26" name="אליפסה 25"/>
              <p:cNvSpPr/>
              <p:nvPr/>
            </p:nvSpPr>
            <p:spPr bwMode="auto">
              <a:xfrm>
                <a:off x="4140583" y="24538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27" name="אליפסה 26"/>
              <p:cNvSpPr/>
              <p:nvPr/>
            </p:nvSpPr>
            <p:spPr bwMode="auto">
              <a:xfrm>
                <a:off x="4332237" y="26985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28" name="אליפסה 27"/>
              <p:cNvSpPr/>
              <p:nvPr/>
            </p:nvSpPr>
            <p:spPr bwMode="auto">
              <a:xfrm>
                <a:off x="3620033" y="2911333"/>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29" name="אליפסה 28"/>
              <p:cNvSpPr/>
              <p:nvPr/>
            </p:nvSpPr>
            <p:spPr bwMode="auto">
              <a:xfrm>
                <a:off x="3435168" y="2747020"/>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30" name="אליפסה 29"/>
              <p:cNvSpPr/>
              <p:nvPr/>
            </p:nvSpPr>
            <p:spPr bwMode="auto">
              <a:xfrm>
                <a:off x="4075660" y="28509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31" name="אליפסה 30"/>
              <p:cNvSpPr/>
              <p:nvPr/>
            </p:nvSpPr>
            <p:spPr bwMode="auto">
              <a:xfrm>
                <a:off x="4332237" y="3003364"/>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sp>
            <p:nvSpPr>
              <p:cNvPr id="32" name="אליפסה 31"/>
              <p:cNvSpPr/>
              <p:nvPr/>
            </p:nvSpPr>
            <p:spPr bwMode="auto">
              <a:xfrm>
                <a:off x="3844929" y="2134183"/>
                <a:ext cx="169891" cy="59222"/>
              </a:xfrm>
              <a:prstGeom prst="ellipse">
                <a:avLst/>
              </a:prstGeom>
              <a:solidFill>
                <a:schemeClr val="tx1"/>
              </a:solidFill>
              <a:ln>
                <a:noFill/>
              </a:ln>
              <a:scene3d>
                <a:camera prst="isometricOffAxis1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dirty="0">
                  <a:solidFill>
                    <a:prstClr val="white"/>
                  </a:solidFill>
                </a:endParaRPr>
              </a:p>
            </p:txBody>
          </p:sp>
        </p:grpSp>
        <p:pic>
          <p:nvPicPr>
            <p:cNvPr id="11" name="Picture 15"/>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rot="1741701" flipV="1">
              <a:off x="920698" y="4346488"/>
              <a:ext cx="388373" cy="83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קבוצה 11"/>
            <p:cNvGrpSpPr>
              <a:grpSpLocks/>
            </p:cNvGrpSpPr>
            <p:nvPr/>
          </p:nvGrpSpPr>
          <p:grpSpPr bwMode="auto">
            <a:xfrm>
              <a:off x="2783267" y="3467671"/>
              <a:ext cx="1224136" cy="1487060"/>
              <a:chOff x="859445" y="3431043"/>
              <a:chExt cx="1224136" cy="1487060"/>
            </a:xfrm>
          </p:grpSpPr>
          <p:pic>
            <p:nvPicPr>
              <p:cNvPr id="19" name="Picture 1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59445" y="3623344"/>
                <a:ext cx="1224136" cy="1294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5"/>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rot="9942444" flipV="1">
                <a:off x="1122687" y="3431043"/>
                <a:ext cx="388373" cy="83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 name="חץ למטה 12"/>
            <p:cNvSpPr/>
            <p:nvPr/>
          </p:nvSpPr>
          <p:spPr>
            <a:xfrm>
              <a:off x="1211997" y="1663976"/>
              <a:ext cx="350898" cy="239945"/>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a:p>
          </p:txBody>
        </p:sp>
        <p:sp>
          <p:nvSpPr>
            <p:cNvPr id="14" name="חץ למטה 13"/>
            <p:cNvSpPr/>
            <p:nvPr/>
          </p:nvSpPr>
          <p:spPr>
            <a:xfrm rot="16200000" flipH="1">
              <a:off x="2214700" y="5734360"/>
              <a:ext cx="348028" cy="239981"/>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a:p>
          </p:txBody>
        </p:sp>
        <p:sp>
          <p:nvSpPr>
            <p:cNvPr id="15" name="חץ למטה 14"/>
            <p:cNvSpPr/>
            <p:nvPr/>
          </p:nvSpPr>
          <p:spPr>
            <a:xfrm>
              <a:off x="3210500" y="3347908"/>
              <a:ext cx="348882" cy="239943"/>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a:p>
          </p:txBody>
        </p:sp>
        <p:sp>
          <p:nvSpPr>
            <p:cNvPr id="16" name="חץ למטה 15"/>
            <p:cNvSpPr/>
            <p:nvPr/>
          </p:nvSpPr>
          <p:spPr>
            <a:xfrm rot="5400000">
              <a:off x="2327560" y="4188701"/>
              <a:ext cx="350189" cy="237965"/>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a:p>
          </p:txBody>
        </p:sp>
        <p:sp>
          <p:nvSpPr>
            <p:cNvPr id="17" name="חץ למטה 16"/>
            <p:cNvSpPr/>
            <p:nvPr/>
          </p:nvSpPr>
          <p:spPr>
            <a:xfrm>
              <a:off x="1153513" y="4954020"/>
              <a:ext cx="348882" cy="239945"/>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a:p>
          </p:txBody>
        </p:sp>
        <p:sp>
          <p:nvSpPr>
            <p:cNvPr id="18" name="חץ למטה 17"/>
            <p:cNvSpPr/>
            <p:nvPr/>
          </p:nvSpPr>
          <p:spPr>
            <a:xfrm rot="16200000" flipH="1">
              <a:off x="2213619" y="2564290"/>
              <a:ext cx="350189" cy="239981"/>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he-IL"/>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defRPr/>
              </a:pPr>
              <a:endParaRPr lang="he-IL"/>
            </a:p>
          </p:txBody>
        </p:sp>
      </p:grpSp>
      <p:sp>
        <p:nvSpPr>
          <p:cNvPr id="2" name="כותרת 1"/>
          <p:cNvSpPr>
            <a:spLocks noGrp="1"/>
          </p:cNvSpPr>
          <p:nvPr>
            <p:ph type="title"/>
          </p:nvPr>
        </p:nvSpPr>
        <p:spPr/>
        <p:txBody>
          <a:bodyPr/>
          <a:lstStyle/>
          <a:p>
            <a:r>
              <a:rPr lang="ar-SA" dirty="0" smtClean="0"/>
              <a:t>مبادئ كوخ لتشخيص مسببات امراض</a:t>
            </a:r>
            <a:endParaRPr lang="he-IL" dirty="0"/>
          </a:p>
        </p:txBody>
      </p:sp>
      <p:sp>
        <p:nvSpPr>
          <p:cNvPr id="3" name="מציין מיקום תוכן 2"/>
          <p:cNvSpPr>
            <a:spLocks noGrp="1"/>
          </p:cNvSpPr>
          <p:nvPr>
            <p:ph idx="1"/>
          </p:nvPr>
        </p:nvSpPr>
        <p:spPr/>
        <p:txBody>
          <a:bodyPr/>
          <a:lstStyle/>
          <a:p>
            <a:endParaRPr lang="ar-SA" dirty="0" smtClean="0"/>
          </a:p>
          <a:p>
            <a:r>
              <a:rPr lang="ar-SA" dirty="0" err="1" smtClean="0"/>
              <a:t>أ.الكائن</a:t>
            </a:r>
            <a:r>
              <a:rPr lang="ar-SA" dirty="0" smtClean="0"/>
              <a:t> الحي المُشتبه به كمسبب للمرض يجب ان يتواجد لدى كل المصابين بالمرض .</a:t>
            </a:r>
          </a:p>
          <a:p>
            <a:r>
              <a:rPr lang="ar-SA" dirty="0" smtClean="0"/>
              <a:t>ب. يجب عزل الكائن الحي من اجسام المرضى وتنميته في مستنبت نقي .</a:t>
            </a:r>
          </a:p>
          <a:p>
            <a:r>
              <a:rPr lang="ar-SA" dirty="0" smtClean="0"/>
              <a:t>ت. عند حقن مسبب المرض من المستنبت النقي الى حيوانات </a:t>
            </a:r>
            <a:r>
              <a:rPr lang="ar-SA" dirty="0" err="1" smtClean="0"/>
              <a:t>فانها</a:t>
            </a:r>
            <a:r>
              <a:rPr lang="ar-SA" dirty="0" smtClean="0"/>
              <a:t> ستمرض بنفس مرض الحيوانات التي عُزل منها الكائن الحي.</a:t>
            </a:r>
          </a:p>
          <a:p>
            <a:r>
              <a:rPr lang="ar-SA" dirty="0" smtClean="0"/>
              <a:t>ث. يجب عزل الكائن الحي من اجسام الحيوانات التي اُعديت بالمرض وتنميته في مستنبت نقي واثبات انه مُطابق للكائن الحي الذي عُزل في المرة الاولى .</a:t>
            </a:r>
          </a:p>
          <a:p>
            <a:endParaRPr lang="he-IL" dirty="0"/>
          </a:p>
        </p:txBody>
      </p:sp>
    </p:spTree>
    <p:extLst>
      <p:ext uri="{BB962C8B-B14F-4D97-AF65-F5344CB8AC3E}">
        <p14:creationId xmlns:p14="http://schemas.microsoft.com/office/powerpoint/2010/main" val="2079669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البكتيريا مسببة الامراض</a:t>
            </a:r>
            <a:endParaRPr lang="he-IL" dirty="0"/>
          </a:p>
        </p:txBody>
      </p:sp>
      <p:sp>
        <p:nvSpPr>
          <p:cNvPr id="3" name="מציין מיקום תוכן 2"/>
          <p:cNvSpPr>
            <a:spLocks noGrp="1"/>
          </p:cNvSpPr>
          <p:nvPr>
            <p:ph idx="1"/>
          </p:nvPr>
        </p:nvSpPr>
        <p:spPr/>
        <p:txBody>
          <a:bodyPr/>
          <a:lstStyle/>
          <a:p>
            <a:r>
              <a:rPr lang="ar-SA" dirty="0" smtClean="0"/>
              <a:t>الالتهاب</a:t>
            </a:r>
          </a:p>
          <a:p>
            <a:endParaRPr lang="ar-SA" dirty="0"/>
          </a:p>
          <a:p>
            <a:r>
              <a:rPr lang="ar-SA" dirty="0" err="1" smtClean="0"/>
              <a:t>الدفيتيريا</a:t>
            </a:r>
            <a:endParaRPr lang="ar-SA" dirty="0" smtClean="0"/>
          </a:p>
          <a:p>
            <a:endParaRPr lang="ar-SA" dirty="0"/>
          </a:p>
          <a:p>
            <a:r>
              <a:rPr lang="ar-SA" dirty="0" smtClean="0"/>
              <a:t>الكوليرا</a:t>
            </a:r>
            <a:endParaRPr lang="he-IL" dirty="0"/>
          </a:p>
        </p:txBody>
      </p:sp>
    </p:spTree>
    <p:extLst>
      <p:ext uri="{BB962C8B-B14F-4D97-AF65-F5344CB8AC3E}">
        <p14:creationId xmlns:p14="http://schemas.microsoft.com/office/powerpoint/2010/main" val="2006561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مقاومة المضادات الحيوية تهدد الجنس البشري</a:t>
            </a:r>
            <a:endParaRPr lang="he-IL" dirty="0"/>
          </a:p>
        </p:txBody>
      </p:sp>
      <p:sp>
        <p:nvSpPr>
          <p:cNvPr id="3" name="מציין מיקום תוכן 2"/>
          <p:cNvSpPr>
            <a:spLocks noGrp="1"/>
          </p:cNvSpPr>
          <p:nvPr>
            <p:ph idx="1"/>
          </p:nvPr>
        </p:nvSpPr>
        <p:spPr/>
        <p:txBody>
          <a:bodyPr/>
          <a:lstStyle/>
          <a:p>
            <a:r>
              <a:rPr lang="ar-SA" dirty="0" smtClean="0"/>
              <a:t>تحدث مقاومة المضادات الحيوية عندما تصبح البكتيريا قادرة على تحمل العلاج أو المضاد الحيوي الذي كان يقتلها ويقضي عليها في السابق.</a:t>
            </a:r>
          </a:p>
          <a:p>
            <a:r>
              <a:rPr lang="ar-SA" dirty="0" smtClean="0"/>
              <a:t>وهناك آليات عدة تقوم فيها البكتيريا بمقاومة المضاد الحيوي مثل إفراز إنزيمات تعطله، وهذا ما يحدث في حالة البكتيريا المقاومة لبنسلين "جي" التي تنتج إنزيم بيتا </a:t>
            </a:r>
            <a:r>
              <a:rPr lang="ar-SA" dirty="0" err="1" smtClean="0"/>
              <a:t>لاكتاميزيز</a:t>
            </a:r>
            <a:r>
              <a:rPr lang="ar-SA" dirty="0" smtClean="0"/>
              <a:t> الذي يعطل هذا المضاد الحيوي. كما قد تطور البكتيريا آليات لتقليل نفاذ الدواء إلى داخل خلاياها.</a:t>
            </a:r>
            <a:endParaRPr lang="he-IL" dirty="0"/>
          </a:p>
        </p:txBody>
      </p:sp>
    </p:spTree>
    <p:extLst>
      <p:ext uri="{BB962C8B-B14F-4D97-AF65-F5344CB8AC3E}">
        <p14:creationId xmlns:p14="http://schemas.microsoft.com/office/powerpoint/2010/main" val="2114836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أسباب المقاومة للمضادات الحيويّة</a:t>
            </a:r>
            <a:endParaRPr lang="he-IL" dirty="0"/>
          </a:p>
        </p:txBody>
      </p:sp>
      <p:sp>
        <p:nvSpPr>
          <p:cNvPr id="3" name="מציין מיקום תוכן 2"/>
          <p:cNvSpPr>
            <a:spLocks noGrp="1"/>
          </p:cNvSpPr>
          <p:nvPr>
            <p:ph idx="1"/>
          </p:nvPr>
        </p:nvSpPr>
        <p:spPr/>
        <p:txBody>
          <a:bodyPr>
            <a:normAutofit fontScale="70000" lnSpcReduction="20000"/>
          </a:bodyPr>
          <a:lstStyle/>
          <a:p>
            <a:endParaRPr lang="ar-SA" dirty="0" smtClean="0"/>
          </a:p>
          <a:p>
            <a:r>
              <a:rPr lang="ar-SA" dirty="0" smtClean="0"/>
              <a:t>•الأخطاء في التشخيص: إذ يتم وصف المضاد الحيوي لمريض لا يحتاجه لأنه مثلا لديه عدوى فيروسية لا بكتيرية، وكلما زاد تعرض الجسم والبكتيريا التي فيه للمضادات الحيوية زاد احتمال حدوث طفرات وظهور سلالات مقاومة للمضادات.</a:t>
            </a:r>
          </a:p>
          <a:p>
            <a:r>
              <a:rPr lang="ar-SA" dirty="0" smtClean="0"/>
              <a:t>•سوء استخدام المضادات الحيوية: وهذا يحدث عندما لا يقوم المريض بتناول علاجه كما يوصى به، أو عدم إكمال المدة العلاجية كاملة لأن الأعراض اختفت، وهذا يعني بقاء بكتيريا لم يتم القضاء عليها بالمضاد الحيوي تكون قد تعرضت له وطوّرت مقاومة له، وفق المثل الشائع "الضربة التي لا تقتلك تقويك".</a:t>
            </a:r>
          </a:p>
          <a:p>
            <a:r>
              <a:rPr lang="ar-SA" dirty="0" smtClean="0"/>
              <a:t>"هناك آليات عدة تقوم فيها البكتيريا بمقاومة المضاد الحيوي مثل إفراز إنزيمات تعطله، وهذا ما يحدث في حالة البكتيريا المقاومة لبنسلين "جي" التي تنتج إنزيم بيتا </a:t>
            </a:r>
            <a:r>
              <a:rPr lang="ar-SA" dirty="0" err="1" smtClean="0"/>
              <a:t>لاكتاميزيز</a:t>
            </a:r>
            <a:r>
              <a:rPr lang="ar-SA" dirty="0" smtClean="0"/>
              <a:t> الذي يعطل هذا المضاد الحيوي"</a:t>
            </a:r>
          </a:p>
          <a:p>
            <a:r>
              <a:rPr lang="ar-SA" dirty="0" smtClean="0"/>
              <a:t>•الانتخاب الطبيعي: إذ إن تعرض البكتيريا للمضادات الحيوية يؤدي إلى موت السلالات الضعيفة وبقاء السلالات القوية، والأخيرة وإن كانت نادرة في السابق فإنها تتكاثر لتصبح هي الشائعة والمنتشرة.</a:t>
            </a:r>
          </a:p>
          <a:p>
            <a:r>
              <a:rPr lang="ar-SA" dirty="0" smtClean="0"/>
              <a:t>•الطفرات الجينية: إذ إن البكتيريا تمر بتغيرات في مادتها الوراثية قد تؤدي إلى زيادة قدرتها على مقاومة المضادات الحيوية، وبالتالي تحولها إلى سلالات مقاومة.</a:t>
            </a:r>
          </a:p>
          <a:p>
            <a:r>
              <a:rPr lang="ar-SA" dirty="0" smtClean="0"/>
              <a:t>•يقول البعض إن المضادات الحيوية التي تعطى للحيوانات مثل الأبقار والخراف والدواجن في المزارع تؤدي إلى ظهور سلالات مقاومة من البكتيريا، كما أن هذه المضادات تصل إلى أجسام البشر عندما يتناولون لحومها وألبانها، وبالتالي تؤدي لظهور سلالات مقاومة من البكتيريا.</a:t>
            </a:r>
          </a:p>
          <a:p>
            <a:endParaRPr lang="he-IL" dirty="0"/>
          </a:p>
        </p:txBody>
      </p:sp>
    </p:spTree>
    <p:extLst>
      <p:ext uri="{BB962C8B-B14F-4D97-AF65-F5344CB8AC3E}">
        <p14:creationId xmlns:p14="http://schemas.microsoft.com/office/powerpoint/2010/main" val="1118402312"/>
      </p:ext>
    </p:extLst>
  </p:cSld>
  <p:clrMapOvr>
    <a:masterClrMapping/>
  </p:clrMapOvr>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1961</Words>
  <Application>Microsoft Office PowerPoint</Application>
  <PresentationFormat>מותאם אישית</PresentationFormat>
  <Paragraphs>131</Paragraphs>
  <Slides>22</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22</vt:i4>
      </vt:variant>
    </vt:vector>
  </HeadingPairs>
  <TitlesOfParts>
    <vt:vector size="23" baseType="lpstr">
      <vt:lpstr>ערכת נושא Office</vt:lpstr>
      <vt:lpstr>البكتيريا والفيروسات في جسم الانسان</vt:lpstr>
      <vt:lpstr>البكتيريا والفيروسات في جسم الانسان :  البكتريا </vt:lpstr>
      <vt:lpstr>الظروف الملائمة لتكاثر البكتيريا ونموها </vt:lpstr>
      <vt:lpstr>تكاثر البكتيريـا </vt:lpstr>
      <vt:lpstr>أوساط تنمية البكتيريا </vt:lpstr>
      <vt:lpstr>مبادئ كوخ لتشخيص مسببات امراض</vt:lpstr>
      <vt:lpstr>البكتيريا مسببة الامراض</vt:lpstr>
      <vt:lpstr>مقاومة المضادات الحيوية تهدد الجنس البشري</vt:lpstr>
      <vt:lpstr>أسباب المقاومة للمضادات الحيويّة</vt:lpstr>
      <vt:lpstr>اهمية الكائنات الحية الدقيقة في الجسم</vt:lpstr>
      <vt:lpstr>الفيروسات</vt:lpstr>
      <vt:lpstr>مبنى الفيروسات </vt:lpstr>
      <vt:lpstr>تكاثر الفيروس – الانتقال الوراثي </vt:lpstr>
      <vt:lpstr>تكاثر الفيروسات </vt:lpstr>
      <vt:lpstr>الفيروسات القهقرية </vt:lpstr>
      <vt:lpstr>أمراض تسببها الفيروسات </vt:lpstr>
      <vt:lpstr>آليّات مكافحة الفيروس</vt:lpstr>
      <vt:lpstr>سؤال 1:  أ- لماذا البكتريوفاج الذي يهاجم بكتيريا من نوع معين لا يُهاجم عادةً بكتيريا من نوع آخر ? ب- اشرح ما هو المسار التحليلي وما هي الحالة الاندماجية . ج- اية من العمليات التي تعلمتها في فصل ” الخلية – المبنى والاداء ” والتي تحدث في خلية البكتيريا , تُستعبد من اجل انتاج بكتريوفاجات جديدة ? د- اية موارد ( مواد وطاقة ) تُستعبد في الخلية الحاضنة من اجل احتياجات البكتريوفاج ?  </vt:lpstr>
      <vt:lpstr>بجروت 2003 سؤال: الفيروسات هي طفيليات مطلقة تستعمل الخلية حاضن كي تتكاثر. مع ذلك في الفيروسات القهقرية (رتروفيروسات كفيروس الايدز مثلاً) والتي فيها المادة الوراثية هي RNA , على الاقل انزيم واحد اللازم لمضاعفة الفيروس , هو من مصدر فيروسي , اشرح .  </vt:lpstr>
      <vt:lpstr>سؤال:  تم صياغته من بجروت 2002 أ. اشرح الاساس لذلك اعتماداً على ما تعرفه عن مسارات حياة الفيروسات. ب. ما مفهوم الكلمة ” حامل ” فيما يتعلق بالامراض الفيروسية؟ ت. المادة الوراثية لفيروس الهربس هي DNA, بينما المادة الوراثية لفيروس الايدز هي RNA (فيروس الايدز هو من الفيروسات القهقرية). ما هو الفرق الاساسي بين طريقة مضاعفة المادة الوراثية لفيروس الهربس وطريقة مضاعفة المادة الوراثية لفيروس الايدز في الخلايا البشرية .  </vt:lpstr>
      <vt:lpstr>سؤال : بجروت 2007  ثمة من يقترح استعمال البكتريوفاجات بدل من المضادات الحيوية في حالات معينة . أ. اشرح لماذا يمكن للبكتريوفاجات ان تشكل بديلاً للمضادات الحيوية . ب. صف العملية التي بسببها أثيرت الحاجة لايجاد بديل للمضادات الحيوية . </vt:lpstr>
      <vt:lpstr>سؤال: بجروت 2009 (عدا بند ت) قسم من التوصيات المقبولة لاستعمال ادوية المضادات الحيوية ضد التلوثات التي تسببها البكتيريا هو :  أ. اخذ عينة بكتيريا قبل اعطاء دواء المضاد الحيوي . ب. اذا كان استعمال المضاد الحيوي لمدة طويلة هناك من يوصي بتناول اضافة فيتامين أيضاً . ت. يتوجب انهاء كل وجبة المضاد الحيوي حتى لو شعرنا بتحسن بعد عدة أيام . فسِّر سبب كل واحدة من هذه التوصيات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البكتيريا والفيروسات في جسم الانسان مقدّم من: منال قشوع            ريّا محاجنة</dc:title>
  <dc:creator>MOAD ..</dc:creator>
  <cp:lastModifiedBy>weizmann</cp:lastModifiedBy>
  <cp:revision>21</cp:revision>
  <dcterms:created xsi:type="dcterms:W3CDTF">2015-07-14T19:31:08Z</dcterms:created>
  <dcterms:modified xsi:type="dcterms:W3CDTF">2017-08-10T08:41:13Z</dcterms:modified>
</cp:coreProperties>
</file>