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charts/chart1.xml" ContentType="application/vnd.openxmlformats-officedocument.drawingml.chart+xml"/>
  <Override PartName="/ppt/notesSlides/notesSlide59.xml" ContentType="application/vnd.openxmlformats-officedocument.presentationml.notesSlide+xml"/>
  <Override PartName="/ppt/charts/chart2.xml" ContentType="application/vnd.openxmlformats-officedocument.drawingml.chart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648" r:id="rId1"/>
  </p:sldMasterIdLst>
  <p:notesMasterIdLst>
    <p:notesMasterId r:id="rId64"/>
  </p:notesMasterIdLst>
  <p:handoutMasterIdLst>
    <p:handoutMasterId r:id="rId65"/>
  </p:handoutMasterIdLst>
  <p:sldIdLst>
    <p:sldId id="395" r:id="rId2"/>
    <p:sldId id="396" r:id="rId3"/>
    <p:sldId id="413" r:id="rId4"/>
    <p:sldId id="414" r:id="rId5"/>
    <p:sldId id="415" r:id="rId6"/>
    <p:sldId id="490" r:id="rId7"/>
    <p:sldId id="493" r:id="rId8"/>
    <p:sldId id="553" r:id="rId9"/>
    <p:sldId id="422" r:id="rId10"/>
    <p:sldId id="555" r:id="rId11"/>
    <p:sldId id="556" r:id="rId12"/>
    <p:sldId id="557" r:id="rId13"/>
    <p:sldId id="498" r:id="rId14"/>
    <p:sldId id="501" r:id="rId15"/>
    <p:sldId id="500" r:id="rId16"/>
    <p:sldId id="471" r:id="rId17"/>
    <p:sldId id="504" r:id="rId18"/>
    <p:sldId id="507" r:id="rId19"/>
    <p:sldId id="509" r:id="rId20"/>
    <p:sldId id="375" r:id="rId21"/>
    <p:sldId id="514" r:id="rId22"/>
    <p:sldId id="518" r:id="rId23"/>
    <p:sldId id="521" r:id="rId24"/>
    <p:sldId id="527" r:id="rId25"/>
    <p:sldId id="529" r:id="rId26"/>
    <p:sldId id="532" r:id="rId27"/>
    <p:sldId id="435" r:id="rId28"/>
    <p:sldId id="436" r:id="rId29"/>
    <p:sldId id="534" r:id="rId30"/>
    <p:sldId id="472" r:id="rId31"/>
    <p:sldId id="535" r:id="rId32"/>
    <p:sldId id="536" r:id="rId33"/>
    <p:sldId id="316" r:id="rId34"/>
    <p:sldId id="317" r:id="rId35"/>
    <p:sldId id="318" r:id="rId36"/>
    <p:sldId id="319" r:id="rId37"/>
    <p:sldId id="320" r:id="rId38"/>
    <p:sldId id="473" r:id="rId39"/>
    <p:sldId id="537" r:id="rId40"/>
    <p:sldId id="442" r:id="rId41"/>
    <p:sldId id="421" r:id="rId42"/>
    <p:sldId id="483" r:id="rId43"/>
    <p:sldId id="484" r:id="rId44"/>
    <p:sldId id="474" r:id="rId45"/>
    <p:sldId id="438" r:id="rId46"/>
    <p:sldId id="462" r:id="rId47"/>
    <p:sldId id="465" r:id="rId48"/>
    <p:sldId id="463" r:id="rId49"/>
    <p:sldId id="464" r:id="rId50"/>
    <p:sldId id="459" r:id="rId51"/>
    <p:sldId id="460" r:id="rId52"/>
    <p:sldId id="543" r:id="rId53"/>
    <p:sldId id="486" r:id="rId54"/>
    <p:sldId id="487" r:id="rId55"/>
    <p:sldId id="475" r:id="rId56"/>
    <p:sldId id="427" r:id="rId57"/>
    <p:sldId id="468" r:id="rId58"/>
    <p:sldId id="445" r:id="rId59"/>
    <p:sldId id="446" r:id="rId60"/>
    <p:sldId id="467" r:id="rId61"/>
    <p:sldId id="489" r:id="rId62"/>
    <p:sldId id="558" r:id="rId63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5D0"/>
    <a:srgbClr val="00A200"/>
    <a:srgbClr val="00E600"/>
    <a:srgbClr val="948A54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420" autoAdjust="0"/>
    <p:restoredTop sz="85270" autoAdjust="0"/>
  </p:normalViewPr>
  <p:slideViewPr>
    <p:cSldViewPr>
      <p:cViewPr>
        <p:scale>
          <a:sx n="69" d="100"/>
          <a:sy n="69" d="100"/>
        </p:scale>
        <p:origin x="-113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5476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10254"/>
    </p:cViewPr>
  </p:sorterViewPr>
  <p:notesViewPr>
    <p:cSldViewPr>
      <p:cViewPr varScale="1">
        <p:scale>
          <a:sx n="88" d="100"/>
          <a:sy n="88" d="100"/>
        </p:scale>
        <p:origin x="3822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C:\Users\Masha%20Tsaushu\Documents\DATA%201\&#1502;&#1505;&#1496;&#1512;\&#1514;&#1497;&#1494;&#1492;\&#1506;&#1489;&#1493;&#1491;&#1492;\&#1508;&#1506;&#1512;&#1497;&#1501;.xls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C:\Users\Masha%20Tsaushu\Documents\DATA%201\&#1502;&#1505;&#1496;&#1512;\&#1514;&#1497;&#1494;&#1492;\&#1506;&#1489;&#1493;&#1491;&#1492;\&#1508;&#1506;&#1512;&#1497;&#1501;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he-IL" sz="1800" dirty="0"/>
              <a:t>הישגים</a:t>
            </a:r>
            <a:r>
              <a:rPr lang="he-IL" sz="1800" baseline="0" dirty="0"/>
              <a:t> בשאלות </a:t>
            </a:r>
            <a:r>
              <a:rPr lang="he-IL" sz="1800" b="1" baseline="0" dirty="0"/>
              <a:t>ידע</a:t>
            </a:r>
            <a:r>
              <a:rPr lang="he-IL" sz="1800" baseline="0" dirty="0"/>
              <a:t> ברמות אקדמיות שונות</a:t>
            </a:r>
            <a:endParaRPr lang="en-US" sz="1800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גיליון1!$L$3</c:f>
              <c:strCache>
                <c:ptCount val="1"/>
                <c:pt idx="0">
                  <c:v>שאלון קדם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cat>
            <c:strRef>
              <c:f>גיליון1!$M$2:$N$2</c:f>
              <c:strCache>
                <c:ptCount val="2"/>
                <c:pt idx="0">
                  <c:v>רמה נמוכה</c:v>
                </c:pt>
                <c:pt idx="1">
                  <c:v>רמה גבוהה</c:v>
                </c:pt>
              </c:strCache>
            </c:strRef>
          </c:cat>
          <c:val>
            <c:numRef>
              <c:f>גיליון1!$M$3:$N$3</c:f>
              <c:numCache>
                <c:formatCode>General</c:formatCode>
                <c:ptCount val="2"/>
                <c:pt idx="0">
                  <c:v>29.8</c:v>
                </c:pt>
                <c:pt idx="1">
                  <c:v>46.7</c:v>
                </c:pt>
              </c:numCache>
            </c:numRef>
          </c:val>
        </c:ser>
        <c:ser>
          <c:idx val="1"/>
          <c:order val="1"/>
          <c:tx>
            <c:strRef>
              <c:f>גיליון1!$L$4</c:f>
              <c:strCache>
                <c:ptCount val="1"/>
                <c:pt idx="0">
                  <c:v>שאלון מסכם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גיליון1!$M$2:$N$2</c:f>
              <c:strCache>
                <c:ptCount val="2"/>
                <c:pt idx="0">
                  <c:v>רמה נמוכה</c:v>
                </c:pt>
                <c:pt idx="1">
                  <c:v>רמה גבוהה</c:v>
                </c:pt>
              </c:strCache>
            </c:strRef>
          </c:cat>
          <c:val>
            <c:numRef>
              <c:f>גיליון1!$M$4:$N$4</c:f>
              <c:numCache>
                <c:formatCode>General</c:formatCode>
                <c:ptCount val="2"/>
                <c:pt idx="0">
                  <c:v>79.5</c:v>
                </c:pt>
                <c:pt idx="1">
                  <c:v>72.900000000000006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1597952"/>
        <c:axId val="101599488"/>
      </c:barChart>
      <c:catAx>
        <c:axId val="1015979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e-IL"/>
          </a:p>
        </c:txPr>
        <c:crossAx val="101599488"/>
        <c:crosses val="autoZero"/>
        <c:auto val="1"/>
        <c:lblAlgn val="ctr"/>
        <c:lblOffset val="100"/>
        <c:noMultiLvlLbl val="0"/>
      </c:catAx>
      <c:valAx>
        <c:axId val="1015994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he-IL" sz="1050" b="1"/>
                  <a:t>ציון ממוצע</a:t>
                </a:r>
              </a:p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he-IL" sz="1050"/>
                  <a:t>(%)</a:t>
                </a:r>
                <a:r>
                  <a:rPr lang="he-IL"/>
                  <a:t> </a:t>
                </a:r>
                <a:endParaRPr 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e-IL"/>
          </a:p>
        </c:txPr>
        <c:crossAx val="1015979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e-I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he-IL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he-IL" sz="1800" dirty="0"/>
              <a:t>הישגים</a:t>
            </a:r>
            <a:r>
              <a:rPr lang="he-IL" sz="1800" baseline="0" dirty="0"/>
              <a:t> בשאלות </a:t>
            </a:r>
            <a:r>
              <a:rPr lang="he-IL" sz="1800" b="1" baseline="0" dirty="0"/>
              <a:t>חשיבה מסדר גבוה </a:t>
            </a:r>
            <a:r>
              <a:rPr lang="he-IL" sz="1800" baseline="0" dirty="0"/>
              <a:t>ברמות אקדמיות שונות</a:t>
            </a:r>
            <a:endParaRPr lang="en-US" sz="1800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גיליון1!$L$8</c:f>
              <c:strCache>
                <c:ptCount val="1"/>
                <c:pt idx="0">
                  <c:v>שאלון קדם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cat>
            <c:strRef>
              <c:f>גיליון1!$M$7:$N$7</c:f>
              <c:strCache>
                <c:ptCount val="2"/>
                <c:pt idx="0">
                  <c:v>רמה נמוכה</c:v>
                </c:pt>
                <c:pt idx="1">
                  <c:v>רמה גבוהה</c:v>
                </c:pt>
              </c:strCache>
            </c:strRef>
          </c:cat>
          <c:val>
            <c:numRef>
              <c:f>גיליון1!$M$8:$N$8</c:f>
              <c:numCache>
                <c:formatCode>General</c:formatCode>
                <c:ptCount val="2"/>
                <c:pt idx="0">
                  <c:v>8.9</c:v>
                </c:pt>
                <c:pt idx="1">
                  <c:v>40.1</c:v>
                </c:pt>
              </c:numCache>
            </c:numRef>
          </c:val>
        </c:ser>
        <c:ser>
          <c:idx val="1"/>
          <c:order val="1"/>
          <c:tx>
            <c:strRef>
              <c:f>גיליון1!$L$9</c:f>
              <c:strCache>
                <c:ptCount val="1"/>
                <c:pt idx="0">
                  <c:v>שאלון מסכם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גיליון1!$M$7:$N$7</c:f>
              <c:strCache>
                <c:ptCount val="2"/>
                <c:pt idx="0">
                  <c:v>רמה נמוכה</c:v>
                </c:pt>
                <c:pt idx="1">
                  <c:v>רמה גבוהה</c:v>
                </c:pt>
              </c:strCache>
            </c:strRef>
          </c:cat>
          <c:val>
            <c:numRef>
              <c:f>גיליון1!$M$9:$N$9</c:f>
              <c:numCache>
                <c:formatCode>General</c:formatCode>
                <c:ptCount val="2"/>
                <c:pt idx="0">
                  <c:v>64.599999999999994</c:v>
                </c:pt>
                <c:pt idx="1">
                  <c:v>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1628160"/>
        <c:axId val="107380736"/>
      </c:barChart>
      <c:catAx>
        <c:axId val="101628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e-IL"/>
          </a:p>
        </c:txPr>
        <c:crossAx val="107380736"/>
        <c:crosses val="autoZero"/>
        <c:auto val="1"/>
        <c:lblAlgn val="ctr"/>
        <c:lblOffset val="100"/>
        <c:noMultiLvlLbl val="0"/>
      </c:catAx>
      <c:valAx>
        <c:axId val="107380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he-IL" sz="1100" b="1" i="0" baseline="0">
                    <a:effectLst/>
                  </a:rPr>
                  <a:t>ציון ממוצע</a:t>
                </a:r>
                <a:endParaRPr lang="he-IL" sz="600">
                  <a:effectLst/>
                </a:endParaRPr>
              </a:p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he-IL" sz="1100" b="0" i="0" baseline="0">
                    <a:effectLst/>
                  </a:rPr>
                  <a:t>(%) </a:t>
                </a:r>
                <a:endParaRPr lang="he-IL" sz="60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he-IL"/>
          </a:p>
        </c:txPr>
        <c:crossAx val="1016281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he-I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he-IL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729C15-F0F0-4F4D-B290-DC6DB5B5893B}" type="doc">
      <dgm:prSet loTypeId="urn:microsoft.com/office/officeart/2005/8/layout/lProcess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he-IL"/>
        </a:p>
      </dgm:t>
    </dgm:pt>
    <dgm:pt modelId="{17B4A059-E5AE-44DD-8364-C43EFBA64B04}">
      <dgm:prSet phldrT="[טקסט]"/>
      <dgm:spPr/>
      <dgm:t>
        <a:bodyPr/>
        <a:lstStyle/>
        <a:p>
          <a:pPr rtl="1"/>
          <a:r>
            <a:rPr lang="he-IL" dirty="0" smtClean="0"/>
            <a:t>טווח ארוך</a:t>
          </a:r>
          <a:endParaRPr lang="he-IL" dirty="0"/>
        </a:p>
      </dgm:t>
    </dgm:pt>
    <dgm:pt modelId="{D7E0125E-285E-4D06-AC85-920A578B2E34}" type="parTrans" cxnId="{A2FB6B57-5BA2-47F8-B89B-D7039DBB41FE}">
      <dgm:prSet/>
      <dgm:spPr/>
      <dgm:t>
        <a:bodyPr/>
        <a:lstStyle/>
        <a:p>
          <a:pPr rtl="1"/>
          <a:endParaRPr lang="he-IL"/>
        </a:p>
      </dgm:t>
    </dgm:pt>
    <dgm:pt modelId="{9E5739E4-2616-4A67-AC6C-DCD65326E5EA}" type="sibTrans" cxnId="{A2FB6B57-5BA2-47F8-B89B-D7039DBB41FE}">
      <dgm:prSet/>
      <dgm:spPr/>
      <dgm:t>
        <a:bodyPr/>
        <a:lstStyle/>
        <a:p>
          <a:pPr rtl="1"/>
          <a:endParaRPr lang="he-IL"/>
        </a:p>
      </dgm:t>
    </dgm:pt>
    <dgm:pt modelId="{4F45E7CA-33AF-49E8-A93D-C4170B8BBA85}">
      <dgm:prSet phldrT="[טקסט]"/>
      <dgm:spPr/>
      <dgm:t>
        <a:bodyPr/>
        <a:lstStyle/>
        <a:p>
          <a:pPr rtl="1"/>
          <a:r>
            <a:rPr lang="he-IL" b="1" dirty="0" smtClean="0">
              <a:solidFill>
                <a:schemeClr val="tx1"/>
              </a:solidFill>
            </a:rPr>
            <a:t>יוזמות מורים</a:t>
          </a:r>
          <a:endParaRPr lang="he-IL" b="1" dirty="0">
            <a:solidFill>
              <a:schemeClr val="tx1"/>
            </a:solidFill>
          </a:endParaRPr>
        </a:p>
      </dgm:t>
    </dgm:pt>
    <dgm:pt modelId="{5724A11D-068F-4166-A199-0F15746695FD}" type="parTrans" cxnId="{2AE90805-3218-42FA-8550-8A0696B7BE5B}">
      <dgm:prSet/>
      <dgm:spPr/>
      <dgm:t>
        <a:bodyPr/>
        <a:lstStyle/>
        <a:p>
          <a:pPr rtl="1"/>
          <a:endParaRPr lang="he-IL"/>
        </a:p>
      </dgm:t>
    </dgm:pt>
    <dgm:pt modelId="{BA776EC2-EE39-4A62-AB8F-830721009A27}" type="sibTrans" cxnId="{2AE90805-3218-42FA-8550-8A0696B7BE5B}">
      <dgm:prSet/>
      <dgm:spPr/>
      <dgm:t>
        <a:bodyPr/>
        <a:lstStyle/>
        <a:p>
          <a:pPr rtl="1"/>
          <a:endParaRPr lang="he-IL"/>
        </a:p>
      </dgm:t>
    </dgm:pt>
    <dgm:pt modelId="{8774FF7C-5E4C-488D-A750-DD686234FD86}">
      <dgm:prSet phldrT="[טקסט]"/>
      <dgm:spPr/>
      <dgm:t>
        <a:bodyPr/>
        <a:lstStyle/>
        <a:p>
          <a:pPr rtl="1"/>
          <a:r>
            <a:rPr lang="he-IL" dirty="0" smtClean="0"/>
            <a:t>טווח ארוך</a:t>
          </a:r>
          <a:endParaRPr lang="he-IL" dirty="0"/>
        </a:p>
      </dgm:t>
    </dgm:pt>
    <dgm:pt modelId="{0884DE52-3C61-4F1A-9263-577BD63967D5}" type="parTrans" cxnId="{967C48E3-DA8F-4DA1-A7DB-741B2BB09EC2}">
      <dgm:prSet/>
      <dgm:spPr/>
      <dgm:t>
        <a:bodyPr/>
        <a:lstStyle/>
        <a:p>
          <a:pPr rtl="1"/>
          <a:endParaRPr lang="he-IL"/>
        </a:p>
      </dgm:t>
    </dgm:pt>
    <dgm:pt modelId="{66476C65-893D-4CE7-B8A3-9DAB16C523BB}" type="sibTrans" cxnId="{967C48E3-DA8F-4DA1-A7DB-741B2BB09EC2}">
      <dgm:prSet/>
      <dgm:spPr/>
      <dgm:t>
        <a:bodyPr/>
        <a:lstStyle/>
        <a:p>
          <a:pPr rtl="1"/>
          <a:endParaRPr lang="he-IL"/>
        </a:p>
      </dgm:t>
    </dgm:pt>
    <dgm:pt modelId="{A53F51FD-D0C9-4E76-B3E4-D1F7B01BB421}">
      <dgm:prSet phldrT="[טקסט]"/>
      <dgm:spPr/>
      <dgm:t>
        <a:bodyPr/>
        <a:lstStyle/>
        <a:p>
          <a:pPr rtl="1"/>
          <a:r>
            <a:rPr lang="he-IL" b="1" dirty="0" smtClean="0">
              <a:solidFill>
                <a:schemeClr val="tx1"/>
              </a:solidFill>
            </a:rPr>
            <a:t>מרחבי למידה ממירי בגרות</a:t>
          </a:r>
          <a:endParaRPr lang="he-IL" b="1" dirty="0">
            <a:solidFill>
              <a:schemeClr val="tx1"/>
            </a:solidFill>
          </a:endParaRPr>
        </a:p>
      </dgm:t>
    </dgm:pt>
    <dgm:pt modelId="{D4FCCDB6-500F-4FA9-B142-B5B11CD21D78}" type="parTrans" cxnId="{BFCED58C-7B31-4F10-AFF3-8894CE1D938D}">
      <dgm:prSet/>
      <dgm:spPr/>
      <dgm:t>
        <a:bodyPr/>
        <a:lstStyle/>
        <a:p>
          <a:pPr rtl="1"/>
          <a:endParaRPr lang="he-IL"/>
        </a:p>
      </dgm:t>
    </dgm:pt>
    <dgm:pt modelId="{6B105329-C3D4-40BD-80DD-C9FCEE121B12}" type="sibTrans" cxnId="{BFCED58C-7B31-4F10-AFF3-8894CE1D938D}">
      <dgm:prSet/>
      <dgm:spPr/>
      <dgm:t>
        <a:bodyPr/>
        <a:lstStyle/>
        <a:p>
          <a:pPr rtl="1"/>
          <a:endParaRPr lang="he-IL"/>
        </a:p>
      </dgm:t>
    </dgm:pt>
    <dgm:pt modelId="{6E895B2B-48DA-4E3F-A4CA-DC5C62030F43}">
      <dgm:prSet phldrT="[טקסט]"/>
      <dgm:spPr/>
      <dgm:t>
        <a:bodyPr/>
        <a:lstStyle/>
        <a:p>
          <a:pPr rtl="1"/>
          <a:r>
            <a:rPr lang="he-IL" dirty="0" smtClean="0"/>
            <a:t>טווח קצר</a:t>
          </a:r>
          <a:endParaRPr lang="he-IL" dirty="0"/>
        </a:p>
      </dgm:t>
    </dgm:pt>
    <dgm:pt modelId="{C3E3DCD2-421D-4EBF-9E2C-D8F3CA9C3364}" type="parTrans" cxnId="{9C194F2E-C7EA-4F92-8FB5-9C8467AD60D6}">
      <dgm:prSet/>
      <dgm:spPr/>
      <dgm:t>
        <a:bodyPr/>
        <a:lstStyle/>
        <a:p>
          <a:pPr rtl="1"/>
          <a:endParaRPr lang="he-IL"/>
        </a:p>
      </dgm:t>
    </dgm:pt>
    <dgm:pt modelId="{E72C4E0F-1620-432F-8565-A009398F7679}" type="sibTrans" cxnId="{9C194F2E-C7EA-4F92-8FB5-9C8467AD60D6}">
      <dgm:prSet/>
      <dgm:spPr/>
      <dgm:t>
        <a:bodyPr/>
        <a:lstStyle/>
        <a:p>
          <a:pPr rtl="1"/>
          <a:endParaRPr lang="he-IL"/>
        </a:p>
      </dgm:t>
    </dgm:pt>
    <dgm:pt modelId="{FD9718F0-EF4F-43DB-8B88-B71167A4BCA5}">
      <dgm:prSet phldrT="[טקסט]"/>
      <dgm:spPr/>
      <dgm:t>
        <a:bodyPr/>
        <a:lstStyle/>
        <a:p>
          <a:pPr rtl="1"/>
          <a:r>
            <a:rPr lang="he-IL" b="1" dirty="0" smtClean="0">
              <a:solidFill>
                <a:schemeClr val="tx1"/>
              </a:solidFill>
            </a:rPr>
            <a:t>שאלות </a:t>
          </a:r>
          <a:r>
            <a:rPr lang="he-IL" b="1" dirty="0" err="1" smtClean="0">
              <a:solidFill>
                <a:schemeClr val="tx1"/>
              </a:solidFill>
            </a:rPr>
            <a:t>עמ"ר</a:t>
          </a:r>
          <a:r>
            <a:rPr lang="he-IL" b="1" dirty="0" smtClean="0">
              <a:solidFill>
                <a:schemeClr val="tx1"/>
              </a:solidFill>
            </a:rPr>
            <a:t> בבחינות הבגרות</a:t>
          </a:r>
          <a:endParaRPr lang="he-IL" b="1" dirty="0">
            <a:solidFill>
              <a:schemeClr val="tx1"/>
            </a:solidFill>
          </a:endParaRPr>
        </a:p>
      </dgm:t>
    </dgm:pt>
    <dgm:pt modelId="{B5706D66-3C72-4CB5-BC44-7F440B1DC769}" type="parTrans" cxnId="{2B025153-1BE9-4D99-B7E3-B3D37EA13074}">
      <dgm:prSet/>
      <dgm:spPr/>
      <dgm:t>
        <a:bodyPr/>
        <a:lstStyle/>
        <a:p>
          <a:pPr rtl="1"/>
          <a:endParaRPr lang="he-IL"/>
        </a:p>
      </dgm:t>
    </dgm:pt>
    <dgm:pt modelId="{1A1F0467-28C1-41AE-9334-4FB4BC1C210F}" type="sibTrans" cxnId="{2B025153-1BE9-4D99-B7E3-B3D37EA13074}">
      <dgm:prSet/>
      <dgm:spPr/>
      <dgm:t>
        <a:bodyPr/>
        <a:lstStyle/>
        <a:p>
          <a:pPr rtl="1"/>
          <a:endParaRPr lang="he-IL"/>
        </a:p>
      </dgm:t>
    </dgm:pt>
    <dgm:pt modelId="{31FEC602-D513-49AC-9D0F-E93401D658A7}">
      <dgm:prSet phldrT="[טקסט]"/>
      <dgm:spPr/>
      <dgm:t>
        <a:bodyPr/>
        <a:lstStyle/>
        <a:p>
          <a:pPr rtl="1"/>
          <a:r>
            <a:rPr lang="he-IL" b="1" dirty="0" smtClean="0">
              <a:solidFill>
                <a:schemeClr val="tx1"/>
              </a:solidFill>
            </a:rPr>
            <a:t>מבחנים מקוונים עתירי מדיה</a:t>
          </a:r>
          <a:endParaRPr lang="he-IL" b="1" dirty="0">
            <a:solidFill>
              <a:schemeClr val="tx1"/>
            </a:solidFill>
          </a:endParaRPr>
        </a:p>
      </dgm:t>
    </dgm:pt>
    <dgm:pt modelId="{09C4CAF3-37D6-4982-B0BF-05F456B020A1}" type="parTrans" cxnId="{E3F8D587-DBCA-4758-85C7-342A8ADB19FC}">
      <dgm:prSet/>
      <dgm:spPr/>
      <dgm:t>
        <a:bodyPr/>
        <a:lstStyle/>
        <a:p>
          <a:pPr rtl="1"/>
          <a:endParaRPr lang="he-IL"/>
        </a:p>
      </dgm:t>
    </dgm:pt>
    <dgm:pt modelId="{B095424F-0819-4DB9-BEB4-83F9273D4C36}" type="sibTrans" cxnId="{E3F8D587-DBCA-4758-85C7-342A8ADB19FC}">
      <dgm:prSet/>
      <dgm:spPr/>
      <dgm:t>
        <a:bodyPr/>
        <a:lstStyle/>
        <a:p>
          <a:pPr rtl="1"/>
          <a:endParaRPr lang="he-IL"/>
        </a:p>
      </dgm:t>
    </dgm:pt>
    <dgm:pt modelId="{4F20104D-F1D6-412E-BAAC-994FD0BEC7AB}" type="pres">
      <dgm:prSet presAssocID="{FD729C15-F0F0-4F4D-B290-DC6DB5B5893B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he-IL"/>
        </a:p>
      </dgm:t>
    </dgm:pt>
    <dgm:pt modelId="{E9F032ED-5889-46C1-91BA-A928BCF7C4F2}" type="pres">
      <dgm:prSet presAssocID="{17B4A059-E5AE-44DD-8364-C43EFBA64B04}" presName="compNode" presStyleCnt="0"/>
      <dgm:spPr/>
    </dgm:pt>
    <dgm:pt modelId="{A6FB2C6C-75B5-4227-8811-D697403C8ABB}" type="pres">
      <dgm:prSet presAssocID="{17B4A059-E5AE-44DD-8364-C43EFBA64B04}" presName="aNode" presStyleLbl="bgShp" presStyleIdx="0" presStyleCnt="3"/>
      <dgm:spPr/>
      <dgm:t>
        <a:bodyPr/>
        <a:lstStyle/>
        <a:p>
          <a:pPr rtl="1"/>
          <a:endParaRPr lang="he-IL"/>
        </a:p>
      </dgm:t>
    </dgm:pt>
    <dgm:pt modelId="{907B7FE5-F697-493F-AA10-C6C5D2828CFD}" type="pres">
      <dgm:prSet presAssocID="{17B4A059-E5AE-44DD-8364-C43EFBA64B04}" presName="textNode" presStyleLbl="bgShp" presStyleIdx="0" presStyleCnt="3"/>
      <dgm:spPr/>
      <dgm:t>
        <a:bodyPr/>
        <a:lstStyle/>
        <a:p>
          <a:pPr rtl="1"/>
          <a:endParaRPr lang="he-IL"/>
        </a:p>
      </dgm:t>
    </dgm:pt>
    <dgm:pt modelId="{0BC5DF1E-9D69-4EF1-AC67-91939152A522}" type="pres">
      <dgm:prSet presAssocID="{17B4A059-E5AE-44DD-8364-C43EFBA64B04}" presName="compChildNode" presStyleCnt="0"/>
      <dgm:spPr/>
    </dgm:pt>
    <dgm:pt modelId="{4B5E3B3F-614A-4C04-BBAA-6CB3DCFA2BEE}" type="pres">
      <dgm:prSet presAssocID="{17B4A059-E5AE-44DD-8364-C43EFBA64B04}" presName="theInnerList" presStyleCnt="0"/>
      <dgm:spPr/>
    </dgm:pt>
    <dgm:pt modelId="{3C15BBE9-1BF4-49AB-A309-5FAA0E9B6E06}" type="pres">
      <dgm:prSet presAssocID="{4F45E7CA-33AF-49E8-A93D-C4170B8BBA85}" presName="child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3476CB99-4BFF-4EA7-9A39-CEB3DB4EB577}" type="pres">
      <dgm:prSet presAssocID="{17B4A059-E5AE-44DD-8364-C43EFBA64B04}" presName="aSpace" presStyleCnt="0"/>
      <dgm:spPr/>
    </dgm:pt>
    <dgm:pt modelId="{17735A01-639C-4682-B530-144683F15D1A}" type="pres">
      <dgm:prSet presAssocID="{8774FF7C-5E4C-488D-A750-DD686234FD86}" presName="compNode" presStyleCnt="0"/>
      <dgm:spPr/>
    </dgm:pt>
    <dgm:pt modelId="{39ABE19F-96BA-482C-96EE-ADD584D786E8}" type="pres">
      <dgm:prSet presAssocID="{8774FF7C-5E4C-488D-A750-DD686234FD86}" presName="aNode" presStyleLbl="bgShp" presStyleIdx="1" presStyleCnt="3"/>
      <dgm:spPr/>
      <dgm:t>
        <a:bodyPr/>
        <a:lstStyle/>
        <a:p>
          <a:pPr rtl="1"/>
          <a:endParaRPr lang="he-IL"/>
        </a:p>
      </dgm:t>
    </dgm:pt>
    <dgm:pt modelId="{91A85E47-956E-483E-B7A3-A26FC58EAEBE}" type="pres">
      <dgm:prSet presAssocID="{8774FF7C-5E4C-488D-A750-DD686234FD86}" presName="textNode" presStyleLbl="bgShp" presStyleIdx="1" presStyleCnt="3"/>
      <dgm:spPr/>
      <dgm:t>
        <a:bodyPr/>
        <a:lstStyle/>
        <a:p>
          <a:pPr rtl="1"/>
          <a:endParaRPr lang="he-IL"/>
        </a:p>
      </dgm:t>
    </dgm:pt>
    <dgm:pt modelId="{A1CF38FB-C2AA-46FE-BF16-544CD350DE19}" type="pres">
      <dgm:prSet presAssocID="{8774FF7C-5E4C-488D-A750-DD686234FD86}" presName="compChildNode" presStyleCnt="0"/>
      <dgm:spPr/>
    </dgm:pt>
    <dgm:pt modelId="{DC044C47-CB89-4FED-8C25-0CFA7CF06BF5}" type="pres">
      <dgm:prSet presAssocID="{8774FF7C-5E4C-488D-A750-DD686234FD86}" presName="theInnerList" presStyleCnt="0"/>
      <dgm:spPr/>
    </dgm:pt>
    <dgm:pt modelId="{C8CB7756-FD70-44B1-BD85-9D996D948D17}" type="pres">
      <dgm:prSet presAssocID="{A53F51FD-D0C9-4E76-B3E4-D1F7B01BB421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5BC39046-169D-410F-A60E-72AA01FCEBE8}" type="pres">
      <dgm:prSet presAssocID="{8774FF7C-5E4C-488D-A750-DD686234FD86}" presName="aSpace" presStyleCnt="0"/>
      <dgm:spPr/>
    </dgm:pt>
    <dgm:pt modelId="{2A47E111-C1F5-4B5D-B16E-83228CF813F6}" type="pres">
      <dgm:prSet presAssocID="{6E895B2B-48DA-4E3F-A4CA-DC5C62030F43}" presName="compNode" presStyleCnt="0"/>
      <dgm:spPr/>
    </dgm:pt>
    <dgm:pt modelId="{A58236D5-8797-4E9B-A4F5-A34AE07EEED0}" type="pres">
      <dgm:prSet presAssocID="{6E895B2B-48DA-4E3F-A4CA-DC5C62030F43}" presName="aNode" presStyleLbl="bgShp" presStyleIdx="2" presStyleCnt="3" custLinFactNeighborX="58538" custLinFactNeighborY="2826"/>
      <dgm:spPr/>
      <dgm:t>
        <a:bodyPr/>
        <a:lstStyle/>
        <a:p>
          <a:pPr rtl="1"/>
          <a:endParaRPr lang="he-IL"/>
        </a:p>
      </dgm:t>
    </dgm:pt>
    <dgm:pt modelId="{64ECF77D-4D49-4B0C-B763-281DAB023606}" type="pres">
      <dgm:prSet presAssocID="{6E895B2B-48DA-4E3F-A4CA-DC5C62030F43}" presName="textNode" presStyleLbl="bgShp" presStyleIdx="2" presStyleCnt="3"/>
      <dgm:spPr/>
      <dgm:t>
        <a:bodyPr/>
        <a:lstStyle/>
        <a:p>
          <a:pPr rtl="1"/>
          <a:endParaRPr lang="he-IL"/>
        </a:p>
      </dgm:t>
    </dgm:pt>
    <dgm:pt modelId="{941C8B23-73F2-47E1-BB4D-36CB228CC3B8}" type="pres">
      <dgm:prSet presAssocID="{6E895B2B-48DA-4E3F-A4CA-DC5C62030F43}" presName="compChildNode" presStyleCnt="0"/>
      <dgm:spPr/>
    </dgm:pt>
    <dgm:pt modelId="{927F2CE5-BDFA-4A31-8F1D-8813B76D6B1E}" type="pres">
      <dgm:prSet presAssocID="{6E895B2B-48DA-4E3F-A4CA-DC5C62030F43}" presName="theInnerList" presStyleCnt="0"/>
      <dgm:spPr/>
    </dgm:pt>
    <dgm:pt modelId="{5A58A18E-7206-4F17-9469-27464B469B89}" type="pres">
      <dgm:prSet presAssocID="{FD9718F0-EF4F-43DB-8B88-B71167A4BCA5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EF28AC71-10CB-4B16-BFA6-D1BE66D225BB}" type="pres">
      <dgm:prSet presAssocID="{FD9718F0-EF4F-43DB-8B88-B71167A4BCA5}" presName="aSpace2" presStyleCnt="0"/>
      <dgm:spPr/>
    </dgm:pt>
    <dgm:pt modelId="{37D13723-C1FF-4C33-9939-A8B2FDDA6288}" type="pres">
      <dgm:prSet presAssocID="{31FEC602-D513-49AC-9D0F-E93401D658A7}" presName="child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</dgm:ptLst>
  <dgm:cxnLst>
    <dgm:cxn modelId="{E3F8D587-DBCA-4758-85C7-342A8ADB19FC}" srcId="{6E895B2B-48DA-4E3F-A4CA-DC5C62030F43}" destId="{31FEC602-D513-49AC-9D0F-E93401D658A7}" srcOrd="1" destOrd="0" parTransId="{09C4CAF3-37D6-4982-B0BF-05F456B020A1}" sibTransId="{B095424F-0819-4DB9-BEB4-83F9273D4C36}"/>
    <dgm:cxn modelId="{0E85C415-FBF3-44A0-98CC-60EFDCA2D57D}" type="presOf" srcId="{6E895B2B-48DA-4E3F-A4CA-DC5C62030F43}" destId="{A58236D5-8797-4E9B-A4F5-A34AE07EEED0}" srcOrd="0" destOrd="0" presId="urn:microsoft.com/office/officeart/2005/8/layout/lProcess2"/>
    <dgm:cxn modelId="{919BA18C-ECBD-4BDD-A997-54DEEF3C8AA4}" type="presOf" srcId="{17B4A059-E5AE-44DD-8364-C43EFBA64B04}" destId="{907B7FE5-F697-493F-AA10-C6C5D2828CFD}" srcOrd="1" destOrd="0" presId="urn:microsoft.com/office/officeart/2005/8/layout/lProcess2"/>
    <dgm:cxn modelId="{A2FB6B57-5BA2-47F8-B89B-D7039DBB41FE}" srcId="{FD729C15-F0F0-4F4D-B290-DC6DB5B5893B}" destId="{17B4A059-E5AE-44DD-8364-C43EFBA64B04}" srcOrd="0" destOrd="0" parTransId="{D7E0125E-285E-4D06-AC85-920A578B2E34}" sibTransId="{9E5739E4-2616-4A67-AC6C-DCD65326E5EA}"/>
    <dgm:cxn modelId="{6D858716-7B29-4600-92F0-7A94F81C62F6}" type="presOf" srcId="{FD729C15-F0F0-4F4D-B290-DC6DB5B5893B}" destId="{4F20104D-F1D6-412E-BAAC-994FD0BEC7AB}" srcOrd="0" destOrd="0" presId="urn:microsoft.com/office/officeart/2005/8/layout/lProcess2"/>
    <dgm:cxn modelId="{2B025153-1BE9-4D99-B7E3-B3D37EA13074}" srcId="{6E895B2B-48DA-4E3F-A4CA-DC5C62030F43}" destId="{FD9718F0-EF4F-43DB-8B88-B71167A4BCA5}" srcOrd="0" destOrd="0" parTransId="{B5706D66-3C72-4CB5-BC44-7F440B1DC769}" sibTransId="{1A1F0467-28C1-41AE-9334-4FB4BC1C210F}"/>
    <dgm:cxn modelId="{1D8BB2B1-E78D-459D-BE81-9A58940E2C50}" type="presOf" srcId="{8774FF7C-5E4C-488D-A750-DD686234FD86}" destId="{39ABE19F-96BA-482C-96EE-ADD584D786E8}" srcOrd="0" destOrd="0" presId="urn:microsoft.com/office/officeart/2005/8/layout/lProcess2"/>
    <dgm:cxn modelId="{FA6B2E31-1782-424C-88CE-5C71E02B4769}" type="presOf" srcId="{31FEC602-D513-49AC-9D0F-E93401D658A7}" destId="{37D13723-C1FF-4C33-9939-A8B2FDDA6288}" srcOrd="0" destOrd="0" presId="urn:microsoft.com/office/officeart/2005/8/layout/lProcess2"/>
    <dgm:cxn modelId="{5DE31EAD-3162-4039-A38F-FE526BB5AF7A}" type="presOf" srcId="{FD9718F0-EF4F-43DB-8B88-B71167A4BCA5}" destId="{5A58A18E-7206-4F17-9469-27464B469B89}" srcOrd="0" destOrd="0" presId="urn:microsoft.com/office/officeart/2005/8/layout/lProcess2"/>
    <dgm:cxn modelId="{B77128A7-B658-4E98-B604-D5366CAF0828}" type="presOf" srcId="{A53F51FD-D0C9-4E76-B3E4-D1F7B01BB421}" destId="{C8CB7756-FD70-44B1-BD85-9D996D948D17}" srcOrd="0" destOrd="0" presId="urn:microsoft.com/office/officeart/2005/8/layout/lProcess2"/>
    <dgm:cxn modelId="{4DF98AB0-FEBF-4C6F-8184-9C8B57AB0FFF}" type="presOf" srcId="{17B4A059-E5AE-44DD-8364-C43EFBA64B04}" destId="{A6FB2C6C-75B5-4227-8811-D697403C8ABB}" srcOrd="0" destOrd="0" presId="urn:microsoft.com/office/officeart/2005/8/layout/lProcess2"/>
    <dgm:cxn modelId="{BA1E5059-C843-4F27-BC34-17FA169A5273}" type="presOf" srcId="{4F45E7CA-33AF-49E8-A93D-C4170B8BBA85}" destId="{3C15BBE9-1BF4-49AB-A309-5FAA0E9B6E06}" srcOrd="0" destOrd="0" presId="urn:microsoft.com/office/officeart/2005/8/layout/lProcess2"/>
    <dgm:cxn modelId="{967C48E3-DA8F-4DA1-A7DB-741B2BB09EC2}" srcId="{FD729C15-F0F0-4F4D-B290-DC6DB5B5893B}" destId="{8774FF7C-5E4C-488D-A750-DD686234FD86}" srcOrd="1" destOrd="0" parTransId="{0884DE52-3C61-4F1A-9263-577BD63967D5}" sibTransId="{66476C65-893D-4CE7-B8A3-9DAB16C523BB}"/>
    <dgm:cxn modelId="{2AE90805-3218-42FA-8550-8A0696B7BE5B}" srcId="{17B4A059-E5AE-44DD-8364-C43EFBA64B04}" destId="{4F45E7CA-33AF-49E8-A93D-C4170B8BBA85}" srcOrd="0" destOrd="0" parTransId="{5724A11D-068F-4166-A199-0F15746695FD}" sibTransId="{BA776EC2-EE39-4A62-AB8F-830721009A27}"/>
    <dgm:cxn modelId="{9C194F2E-C7EA-4F92-8FB5-9C8467AD60D6}" srcId="{FD729C15-F0F0-4F4D-B290-DC6DB5B5893B}" destId="{6E895B2B-48DA-4E3F-A4CA-DC5C62030F43}" srcOrd="2" destOrd="0" parTransId="{C3E3DCD2-421D-4EBF-9E2C-D8F3CA9C3364}" sibTransId="{E72C4E0F-1620-432F-8565-A009398F7679}"/>
    <dgm:cxn modelId="{88B5E4D1-5A78-43A4-8FC3-D365443EBD08}" type="presOf" srcId="{8774FF7C-5E4C-488D-A750-DD686234FD86}" destId="{91A85E47-956E-483E-B7A3-A26FC58EAEBE}" srcOrd="1" destOrd="0" presId="urn:microsoft.com/office/officeart/2005/8/layout/lProcess2"/>
    <dgm:cxn modelId="{C8EDC02C-13A2-4FE8-87FB-5E358A83E62C}" type="presOf" srcId="{6E895B2B-48DA-4E3F-A4CA-DC5C62030F43}" destId="{64ECF77D-4D49-4B0C-B763-281DAB023606}" srcOrd="1" destOrd="0" presId="urn:microsoft.com/office/officeart/2005/8/layout/lProcess2"/>
    <dgm:cxn modelId="{BFCED58C-7B31-4F10-AFF3-8894CE1D938D}" srcId="{8774FF7C-5E4C-488D-A750-DD686234FD86}" destId="{A53F51FD-D0C9-4E76-B3E4-D1F7B01BB421}" srcOrd="0" destOrd="0" parTransId="{D4FCCDB6-500F-4FA9-B142-B5B11CD21D78}" sibTransId="{6B105329-C3D4-40BD-80DD-C9FCEE121B12}"/>
    <dgm:cxn modelId="{C3537F0E-E45B-4743-9DE0-5CC857ED8342}" type="presParOf" srcId="{4F20104D-F1D6-412E-BAAC-994FD0BEC7AB}" destId="{E9F032ED-5889-46C1-91BA-A928BCF7C4F2}" srcOrd="0" destOrd="0" presId="urn:microsoft.com/office/officeart/2005/8/layout/lProcess2"/>
    <dgm:cxn modelId="{3D705B6D-F4D9-42C0-9FA0-6A2F1D3565AF}" type="presParOf" srcId="{E9F032ED-5889-46C1-91BA-A928BCF7C4F2}" destId="{A6FB2C6C-75B5-4227-8811-D697403C8ABB}" srcOrd="0" destOrd="0" presId="urn:microsoft.com/office/officeart/2005/8/layout/lProcess2"/>
    <dgm:cxn modelId="{E5210286-6FAD-4FED-9966-B35C12E1BE0F}" type="presParOf" srcId="{E9F032ED-5889-46C1-91BA-A928BCF7C4F2}" destId="{907B7FE5-F697-493F-AA10-C6C5D2828CFD}" srcOrd="1" destOrd="0" presId="urn:microsoft.com/office/officeart/2005/8/layout/lProcess2"/>
    <dgm:cxn modelId="{7AA9A2EC-D724-4963-A94E-76610F7AFF3D}" type="presParOf" srcId="{E9F032ED-5889-46C1-91BA-A928BCF7C4F2}" destId="{0BC5DF1E-9D69-4EF1-AC67-91939152A522}" srcOrd="2" destOrd="0" presId="urn:microsoft.com/office/officeart/2005/8/layout/lProcess2"/>
    <dgm:cxn modelId="{C21CF398-5C09-4AC2-9A64-B9A0E888890B}" type="presParOf" srcId="{0BC5DF1E-9D69-4EF1-AC67-91939152A522}" destId="{4B5E3B3F-614A-4C04-BBAA-6CB3DCFA2BEE}" srcOrd="0" destOrd="0" presId="urn:microsoft.com/office/officeart/2005/8/layout/lProcess2"/>
    <dgm:cxn modelId="{79408FF6-8439-4A59-B7EA-21CCBB97AF08}" type="presParOf" srcId="{4B5E3B3F-614A-4C04-BBAA-6CB3DCFA2BEE}" destId="{3C15BBE9-1BF4-49AB-A309-5FAA0E9B6E06}" srcOrd="0" destOrd="0" presId="urn:microsoft.com/office/officeart/2005/8/layout/lProcess2"/>
    <dgm:cxn modelId="{5192AB15-8ACF-4B90-89AA-6065AEEE6DEA}" type="presParOf" srcId="{4F20104D-F1D6-412E-BAAC-994FD0BEC7AB}" destId="{3476CB99-4BFF-4EA7-9A39-CEB3DB4EB577}" srcOrd="1" destOrd="0" presId="urn:microsoft.com/office/officeart/2005/8/layout/lProcess2"/>
    <dgm:cxn modelId="{A1070260-9195-4625-A0EB-03C395D575F6}" type="presParOf" srcId="{4F20104D-F1D6-412E-BAAC-994FD0BEC7AB}" destId="{17735A01-639C-4682-B530-144683F15D1A}" srcOrd="2" destOrd="0" presId="urn:microsoft.com/office/officeart/2005/8/layout/lProcess2"/>
    <dgm:cxn modelId="{8329A27F-21B3-4473-A1C5-E9CE3452835A}" type="presParOf" srcId="{17735A01-639C-4682-B530-144683F15D1A}" destId="{39ABE19F-96BA-482C-96EE-ADD584D786E8}" srcOrd="0" destOrd="0" presId="urn:microsoft.com/office/officeart/2005/8/layout/lProcess2"/>
    <dgm:cxn modelId="{F1124FC8-28EE-488A-9884-8AC7CCFCB63E}" type="presParOf" srcId="{17735A01-639C-4682-B530-144683F15D1A}" destId="{91A85E47-956E-483E-B7A3-A26FC58EAEBE}" srcOrd="1" destOrd="0" presId="urn:microsoft.com/office/officeart/2005/8/layout/lProcess2"/>
    <dgm:cxn modelId="{88639533-153E-42C8-8EBA-56AFD28E7D5E}" type="presParOf" srcId="{17735A01-639C-4682-B530-144683F15D1A}" destId="{A1CF38FB-C2AA-46FE-BF16-544CD350DE19}" srcOrd="2" destOrd="0" presId="urn:microsoft.com/office/officeart/2005/8/layout/lProcess2"/>
    <dgm:cxn modelId="{9DEE2D75-5E21-4443-BDBE-1EDEE022B9D6}" type="presParOf" srcId="{A1CF38FB-C2AA-46FE-BF16-544CD350DE19}" destId="{DC044C47-CB89-4FED-8C25-0CFA7CF06BF5}" srcOrd="0" destOrd="0" presId="urn:microsoft.com/office/officeart/2005/8/layout/lProcess2"/>
    <dgm:cxn modelId="{C00B6728-146C-4F06-A4DC-D4E04BD7B3DC}" type="presParOf" srcId="{DC044C47-CB89-4FED-8C25-0CFA7CF06BF5}" destId="{C8CB7756-FD70-44B1-BD85-9D996D948D17}" srcOrd="0" destOrd="0" presId="urn:microsoft.com/office/officeart/2005/8/layout/lProcess2"/>
    <dgm:cxn modelId="{385B722B-A390-4CDC-82AD-2647417AB892}" type="presParOf" srcId="{4F20104D-F1D6-412E-BAAC-994FD0BEC7AB}" destId="{5BC39046-169D-410F-A60E-72AA01FCEBE8}" srcOrd="3" destOrd="0" presId="urn:microsoft.com/office/officeart/2005/8/layout/lProcess2"/>
    <dgm:cxn modelId="{F25C5CA8-117F-4D84-AF9C-79FE05F2DE32}" type="presParOf" srcId="{4F20104D-F1D6-412E-BAAC-994FD0BEC7AB}" destId="{2A47E111-C1F5-4B5D-B16E-83228CF813F6}" srcOrd="4" destOrd="0" presId="urn:microsoft.com/office/officeart/2005/8/layout/lProcess2"/>
    <dgm:cxn modelId="{359B4F6F-AAE6-4B53-9159-4294793B4122}" type="presParOf" srcId="{2A47E111-C1F5-4B5D-B16E-83228CF813F6}" destId="{A58236D5-8797-4E9B-A4F5-A34AE07EEED0}" srcOrd="0" destOrd="0" presId="urn:microsoft.com/office/officeart/2005/8/layout/lProcess2"/>
    <dgm:cxn modelId="{669FF4C5-D8C2-4BE7-8AAD-44A26319239D}" type="presParOf" srcId="{2A47E111-C1F5-4B5D-B16E-83228CF813F6}" destId="{64ECF77D-4D49-4B0C-B763-281DAB023606}" srcOrd="1" destOrd="0" presId="urn:microsoft.com/office/officeart/2005/8/layout/lProcess2"/>
    <dgm:cxn modelId="{B2A76C9F-1AA5-48B5-8001-1FCD2CA3FD50}" type="presParOf" srcId="{2A47E111-C1F5-4B5D-B16E-83228CF813F6}" destId="{941C8B23-73F2-47E1-BB4D-36CB228CC3B8}" srcOrd="2" destOrd="0" presId="urn:microsoft.com/office/officeart/2005/8/layout/lProcess2"/>
    <dgm:cxn modelId="{0927DAFB-13A9-42F3-8CF1-FE9AD0B3C5D9}" type="presParOf" srcId="{941C8B23-73F2-47E1-BB4D-36CB228CC3B8}" destId="{927F2CE5-BDFA-4A31-8F1D-8813B76D6B1E}" srcOrd="0" destOrd="0" presId="urn:microsoft.com/office/officeart/2005/8/layout/lProcess2"/>
    <dgm:cxn modelId="{E4CAF725-9EA0-4BD6-841F-3CD4DE59BC52}" type="presParOf" srcId="{927F2CE5-BDFA-4A31-8F1D-8813B76D6B1E}" destId="{5A58A18E-7206-4F17-9469-27464B469B89}" srcOrd="0" destOrd="0" presId="urn:microsoft.com/office/officeart/2005/8/layout/lProcess2"/>
    <dgm:cxn modelId="{09B8B307-FBAC-42E1-8EC1-402DDB7A8CC0}" type="presParOf" srcId="{927F2CE5-BDFA-4A31-8F1D-8813B76D6B1E}" destId="{EF28AC71-10CB-4B16-BFA6-D1BE66D225BB}" srcOrd="1" destOrd="0" presId="urn:microsoft.com/office/officeart/2005/8/layout/lProcess2"/>
    <dgm:cxn modelId="{97A868BE-279E-41B7-8653-361FF904E81A}" type="presParOf" srcId="{927F2CE5-BDFA-4A31-8F1D-8813B76D6B1E}" destId="{37D13723-C1FF-4C33-9939-A8B2FDDA6288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FB2C6C-75B5-4227-8811-D697403C8ABB}">
      <dsp:nvSpPr>
        <dsp:cNvPr id="0" name=""/>
        <dsp:cNvSpPr/>
      </dsp:nvSpPr>
      <dsp:spPr>
        <a:xfrm>
          <a:off x="776" y="0"/>
          <a:ext cx="2019527" cy="182733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600" kern="1200" dirty="0" smtClean="0"/>
            <a:t>טווח ארוך</a:t>
          </a:r>
          <a:endParaRPr lang="he-IL" sz="2600" kern="1200" dirty="0"/>
        </a:p>
      </dsp:txBody>
      <dsp:txXfrm>
        <a:off x="776" y="0"/>
        <a:ext cx="2019527" cy="548199"/>
      </dsp:txXfrm>
    </dsp:sp>
    <dsp:sp modelId="{3C15BBE9-1BF4-49AB-A309-5FAA0E9B6E06}">
      <dsp:nvSpPr>
        <dsp:cNvPr id="0" name=""/>
        <dsp:cNvSpPr/>
      </dsp:nvSpPr>
      <dsp:spPr>
        <a:xfrm>
          <a:off x="202729" y="548199"/>
          <a:ext cx="1615622" cy="118776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700" b="1" kern="1200" dirty="0" smtClean="0">
              <a:solidFill>
                <a:schemeClr val="tx1"/>
              </a:solidFill>
            </a:rPr>
            <a:t>יוזמות מורים</a:t>
          </a:r>
          <a:endParaRPr lang="he-IL" sz="1700" b="1" kern="1200" dirty="0">
            <a:solidFill>
              <a:schemeClr val="tx1"/>
            </a:solidFill>
          </a:endParaRPr>
        </a:p>
      </dsp:txBody>
      <dsp:txXfrm>
        <a:off x="237517" y="582987"/>
        <a:ext cx="1546046" cy="1118190"/>
      </dsp:txXfrm>
    </dsp:sp>
    <dsp:sp modelId="{39ABE19F-96BA-482C-96EE-ADD584D786E8}">
      <dsp:nvSpPr>
        <dsp:cNvPr id="0" name=""/>
        <dsp:cNvSpPr/>
      </dsp:nvSpPr>
      <dsp:spPr>
        <a:xfrm>
          <a:off x="2171769" y="0"/>
          <a:ext cx="2019527" cy="182733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600" kern="1200" dirty="0" smtClean="0"/>
            <a:t>טווח ארוך</a:t>
          </a:r>
          <a:endParaRPr lang="he-IL" sz="2600" kern="1200" dirty="0"/>
        </a:p>
      </dsp:txBody>
      <dsp:txXfrm>
        <a:off x="2171769" y="0"/>
        <a:ext cx="2019527" cy="548199"/>
      </dsp:txXfrm>
    </dsp:sp>
    <dsp:sp modelId="{C8CB7756-FD70-44B1-BD85-9D996D948D17}">
      <dsp:nvSpPr>
        <dsp:cNvPr id="0" name=""/>
        <dsp:cNvSpPr/>
      </dsp:nvSpPr>
      <dsp:spPr>
        <a:xfrm>
          <a:off x="2373721" y="548199"/>
          <a:ext cx="1615622" cy="118776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700" b="1" kern="1200" dirty="0" smtClean="0">
              <a:solidFill>
                <a:schemeClr val="tx1"/>
              </a:solidFill>
            </a:rPr>
            <a:t>מרחבי למידה ממירי בגרות</a:t>
          </a:r>
          <a:endParaRPr lang="he-IL" sz="1700" b="1" kern="1200" dirty="0">
            <a:solidFill>
              <a:schemeClr val="tx1"/>
            </a:solidFill>
          </a:endParaRPr>
        </a:p>
      </dsp:txBody>
      <dsp:txXfrm>
        <a:off x="2408509" y="582987"/>
        <a:ext cx="1546046" cy="1118190"/>
      </dsp:txXfrm>
    </dsp:sp>
    <dsp:sp modelId="{A58236D5-8797-4E9B-A4F5-A34AE07EEED0}">
      <dsp:nvSpPr>
        <dsp:cNvPr id="0" name=""/>
        <dsp:cNvSpPr/>
      </dsp:nvSpPr>
      <dsp:spPr>
        <a:xfrm>
          <a:off x="4343538" y="0"/>
          <a:ext cx="2019527" cy="182733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600" kern="1200" dirty="0" smtClean="0"/>
            <a:t>טווח קצר</a:t>
          </a:r>
          <a:endParaRPr lang="he-IL" sz="2600" kern="1200" dirty="0"/>
        </a:p>
      </dsp:txBody>
      <dsp:txXfrm>
        <a:off x="4343538" y="0"/>
        <a:ext cx="2019527" cy="548199"/>
      </dsp:txXfrm>
    </dsp:sp>
    <dsp:sp modelId="{5A58A18E-7206-4F17-9469-27464B469B89}">
      <dsp:nvSpPr>
        <dsp:cNvPr id="0" name=""/>
        <dsp:cNvSpPr/>
      </dsp:nvSpPr>
      <dsp:spPr>
        <a:xfrm>
          <a:off x="4544714" y="548735"/>
          <a:ext cx="1615622" cy="55096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700" b="1" kern="1200" dirty="0" smtClean="0">
              <a:solidFill>
                <a:schemeClr val="tx1"/>
              </a:solidFill>
            </a:rPr>
            <a:t>שאלות </a:t>
          </a:r>
          <a:r>
            <a:rPr lang="he-IL" sz="1700" b="1" kern="1200" dirty="0" err="1" smtClean="0">
              <a:solidFill>
                <a:schemeClr val="tx1"/>
              </a:solidFill>
            </a:rPr>
            <a:t>עמ"ר</a:t>
          </a:r>
          <a:r>
            <a:rPr lang="he-IL" sz="1700" b="1" kern="1200" dirty="0" smtClean="0">
              <a:solidFill>
                <a:schemeClr val="tx1"/>
              </a:solidFill>
            </a:rPr>
            <a:t> בבחינות הבגרות</a:t>
          </a:r>
          <a:endParaRPr lang="he-IL" sz="1700" b="1" kern="1200" dirty="0">
            <a:solidFill>
              <a:schemeClr val="tx1"/>
            </a:solidFill>
          </a:endParaRPr>
        </a:p>
      </dsp:txBody>
      <dsp:txXfrm>
        <a:off x="4560851" y="564872"/>
        <a:ext cx="1583348" cy="518691"/>
      </dsp:txXfrm>
    </dsp:sp>
    <dsp:sp modelId="{37D13723-C1FF-4C33-9939-A8B2FDDA6288}">
      <dsp:nvSpPr>
        <dsp:cNvPr id="0" name=""/>
        <dsp:cNvSpPr/>
      </dsp:nvSpPr>
      <dsp:spPr>
        <a:xfrm>
          <a:off x="4544714" y="1184465"/>
          <a:ext cx="1615622" cy="55096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700" b="1" kern="1200" dirty="0" smtClean="0">
              <a:solidFill>
                <a:schemeClr val="tx1"/>
              </a:solidFill>
            </a:rPr>
            <a:t>מבחנים מקוונים עתירי מדיה</a:t>
          </a:r>
          <a:endParaRPr lang="he-IL" sz="1700" b="1" kern="1200" dirty="0">
            <a:solidFill>
              <a:schemeClr val="tx1"/>
            </a:solidFill>
          </a:endParaRPr>
        </a:p>
      </dsp:txBody>
      <dsp:txXfrm>
        <a:off x="4560851" y="1200602"/>
        <a:ext cx="1583348" cy="5186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A9B5B1F-E2FA-4509-B1DF-0D7A18550133}" type="datetimeFigureOut">
              <a:rPr lang="he-IL" smtClean="0"/>
              <a:t>כ'/שבט/תשע"ח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1059BB7-03EE-4A99-A373-39A8A47DA40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418652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08D1E5C-BE92-4603-A773-B2031A847D2F}" type="datetimeFigureOut">
              <a:rPr lang="he-IL" smtClean="0"/>
              <a:t>כ'/שבט/תשע"ח</a:t>
            </a:fld>
            <a:endParaRPr lang="he-I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DB42A96-A82C-4AF3-A6CD-1ACC9F2D822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355006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FA188B-E643-469E-81C3-1D841D02331E}" type="slidenum">
              <a:rPr lang="he-IL" altLang="he-IL"/>
              <a:pPr/>
              <a:t>1</a:t>
            </a:fld>
            <a:endParaRPr lang="en-US" altLang="he-IL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Tx/>
              <a:buAutoNum type="arabicPeriod"/>
            </a:pPr>
            <a:endParaRPr lang="en-US" altLang="he-IL" sz="1400" b="1" dirty="0"/>
          </a:p>
        </p:txBody>
      </p:sp>
    </p:spTree>
    <p:extLst>
      <p:ext uri="{BB962C8B-B14F-4D97-AF65-F5344CB8AC3E}">
        <p14:creationId xmlns:p14="http://schemas.microsoft.com/office/powerpoint/2010/main" val="34302266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FA188B-E643-469E-81C3-1D841D02331E}" type="slidenum">
              <a:rPr lang="he-IL" altLang="he-IL"/>
              <a:pPr/>
              <a:t>10</a:t>
            </a:fld>
            <a:endParaRPr lang="en-US" altLang="he-IL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Tx/>
              <a:buAutoNum type="arabicPeriod"/>
            </a:pPr>
            <a:endParaRPr lang="en-US" altLang="he-IL" sz="1400" b="1" dirty="0"/>
          </a:p>
        </p:txBody>
      </p:sp>
    </p:spTree>
    <p:extLst>
      <p:ext uri="{BB962C8B-B14F-4D97-AF65-F5344CB8AC3E}">
        <p14:creationId xmlns:p14="http://schemas.microsoft.com/office/powerpoint/2010/main" val="31193206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FA188B-E643-469E-81C3-1D841D02331E}" type="slidenum">
              <a:rPr lang="he-IL" altLang="he-IL"/>
              <a:pPr/>
              <a:t>11</a:t>
            </a:fld>
            <a:endParaRPr lang="en-US" altLang="he-IL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Tx/>
              <a:buAutoNum type="arabicPeriod"/>
            </a:pPr>
            <a:endParaRPr lang="en-US" altLang="he-IL" sz="1400" b="1" dirty="0"/>
          </a:p>
        </p:txBody>
      </p:sp>
    </p:spTree>
    <p:extLst>
      <p:ext uri="{BB962C8B-B14F-4D97-AF65-F5344CB8AC3E}">
        <p14:creationId xmlns:p14="http://schemas.microsoft.com/office/powerpoint/2010/main" val="15081371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ACDEB-BC5A-4C27-A008-BDF06EAB0BA0}" type="slidenum">
              <a:rPr lang="he-IL" altLang="he-IL" smtClean="0"/>
              <a:pPr/>
              <a:t>12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35149477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85C2B-1F4B-4494-9F71-EE047D962162}" type="slidenum">
              <a:rPr lang="he-IL" smtClean="0"/>
              <a:t>13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555564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85C2B-1F4B-4494-9F71-EE047D962162}" type="slidenum">
              <a:rPr lang="he-IL" smtClean="0"/>
              <a:t>14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254869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85C2B-1F4B-4494-9F71-EE047D962162}" type="slidenum">
              <a:rPr lang="he-IL" smtClean="0"/>
              <a:t>15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221109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FA188B-E643-469E-81C3-1D841D02331E}" type="slidenum">
              <a:rPr lang="he-IL" altLang="he-IL"/>
              <a:pPr/>
              <a:t>16</a:t>
            </a:fld>
            <a:endParaRPr lang="en-US" altLang="he-IL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Tx/>
              <a:buAutoNum type="arabicPeriod"/>
            </a:pPr>
            <a:endParaRPr lang="en-US" altLang="he-IL" sz="1400" b="1" dirty="0"/>
          </a:p>
        </p:txBody>
      </p:sp>
    </p:spTree>
    <p:extLst>
      <p:ext uri="{BB962C8B-B14F-4D97-AF65-F5344CB8AC3E}">
        <p14:creationId xmlns:p14="http://schemas.microsoft.com/office/powerpoint/2010/main" val="862182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sz="1400" b="1" dirty="0"/>
          </a:p>
        </p:txBody>
      </p:sp>
    </p:spTree>
    <p:extLst>
      <p:ext uri="{BB962C8B-B14F-4D97-AF65-F5344CB8AC3E}">
        <p14:creationId xmlns:p14="http://schemas.microsoft.com/office/powerpoint/2010/main" val="17685646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7159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מציין מיקום של הערות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dirty="0"/>
              <a:t> </a:t>
            </a:r>
          </a:p>
          <a:p>
            <a:endParaRPr lang="he-IL" altLang="he-IL" dirty="0" smtClean="0"/>
          </a:p>
        </p:txBody>
      </p:sp>
      <p:sp>
        <p:nvSpPr>
          <p:cNvPr id="14340" name="מציין מיקום של מספר שקופית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fld id="{72FE59FB-A69F-400D-ABB3-B5C311A44E98}" type="slidenum">
              <a:rPr lang="he-IL" altLang="he-IL" smtClean="0"/>
              <a:pPr algn="l">
                <a:spcBef>
                  <a:spcPct val="0"/>
                </a:spcBef>
              </a:pPr>
              <a:t>19</a:t>
            </a:fld>
            <a:endParaRPr lang="en-US" altLang="he-IL" smtClean="0"/>
          </a:p>
        </p:txBody>
      </p:sp>
    </p:spTree>
    <p:extLst>
      <p:ext uri="{BB962C8B-B14F-4D97-AF65-F5344CB8AC3E}">
        <p14:creationId xmlns:p14="http://schemas.microsoft.com/office/powerpoint/2010/main" val="13743947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FA188B-E643-469E-81C3-1D841D02331E}" type="slidenum">
              <a:rPr lang="he-IL" altLang="he-IL"/>
              <a:pPr/>
              <a:t>2</a:t>
            </a:fld>
            <a:endParaRPr lang="en-US" altLang="he-IL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Tx/>
              <a:buAutoNum type="arabicPeriod"/>
            </a:pPr>
            <a:endParaRPr lang="en-US" altLang="he-IL" sz="1400" b="1" dirty="0"/>
          </a:p>
        </p:txBody>
      </p:sp>
    </p:spTree>
    <p:extLst>
      <p:ext uri="{BB962C8B-B14F-4D97-AF65-F5344CB8AC3E}">
        <p14:creationId xmlns:p14="http://schemas.microsoft.com/office/powerpoint/2010/main" val="10302089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מציין מיקום של הערות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he-IL" altLang="he-IL" sz="1400" b="1" dirty="0" smtClean="0"/>
          </a:p>
        </p:txBody>
      </p:sp>
      <p:sp>
        <p:nvSpPr>
          <p:cNvPr id="16388" name="מציין מיקום של מספר שקופית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fld id="{F675629F-94B5-414F-B72A-666D8EAB0803}" type="slidenum">
              <a:rPr lang="he-IL" altLang="he-IL" smtClean="0"/>
              <a:pPr algn="l">
                <a:spcBef>
                  <a:spcPct val="0"/>
                </a:spcBef>
              </a:pPr>
              <a:t>20</a:t>
            </a:fld>
            <a:endParaRPr lang="en-US" altLang="he-IL" smtClean="0"/>
          </a:p>
        </p:txBody>
      </p:sp>
    </p:spTree>
    <p:extLst>
      <p:ext uri="{BB962C8B-B14F-4D97-AF65-F5344CB8AC3E}">
        <p14:creationId xmlns:p14="http://schemas.microsoft.com/office/powerpoint/2010/main" val="21072672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מציין מיקום של הערות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he-IL" altLang="he-IL" sz="1600" b="1" dirty="0" smtClean="0">
              <a:solidFill>
                <a:schemeClr val="tx1"/>
              </a:solidFill>
            </a:endParaRPr>
          </a:p>
        </p:txBody>
      </p:sp>
      <p:sp>
        <p:nvSpPr>
          <p:cNvPr id="18436" name="מציין מיקום של מספר שקופית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fld id="{FF94EF08-BD4E-4AB6-B7DB-2C5369E536D3}" type="slidenum">
              <a:rPr lang="he-IL" altLang="he-IL" smtClean="0"/>
              <a:pPr algn="l">
                <a:spcBef>
                  <a:spcPct val="0"/>
                </a:spcBef>
              </a:pPr>
              <a:t>21</a:t>
            </a:fld>
            <a:endParaRPr lang="en-US" altLang="he-IL" smtClean="0"/>
          </a:p>
        </p:txBody>
      </p:sp>
    </p:spTree>
    <p:extLst>
      <p:ext uri="{BB962C8B-B14F-4D97-AF65-F5344CB8AC3E}">
        <p14:creationId xmlns:p14="http://schemas.microsoft.com/office/powerpoint/2010/main" val="4124541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מציין מיקום של הערות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he-IL" altLang="he-IL" sz="1400" b="1" dirty="0" smtClean="0"/>
          </a:p>
        </p:txBody>
      </p:sp>
      <p:sp>
        <p:nvSpPr>
          <p:cNvPr id="20484" name="מציין מיקום של מספר שקופית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fld id="{CED3AA1C-D97D-47E5-80A6-7AB9AFB1C565}" type="slidenum">
              <a:rPr lang="he-IL" altLang="he-IL" smtClean="0"/>
              <a:pPr algn="l">
                <a:spcBef>
                  <a:spcPct val="0"/>
                </a:spcBef>
              </a:pPr>
              <a:t>22</a:t>
            </a:fld>
            <a:endParaRPr lang="en-US" altLang="he-IL" smtClean="0"/>
          </a:p>
        </p:txBody>
      </p:sp>
    </p:spTree>
    <p:extLst>
      <p:ext uri="{BB962C8B-B14F-4D97-AF65-F5344CB8AC3E}">
        <p14:creationId xmlns:p14="http://schemas.microsoft.com/office/powerpoint/2010/main" val="296308399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מציין מיקום של הערות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he-IL" altLang="he-IL" sz="1600" b="1" dirty="0" smtClean="0">
              <a:solidFill>
                <a:schemeClr val="tx1"/>
              </a:solidFill>
            </a:endParaRPr>
          </a:p>
        </p:txBody>
      </p:sp>
      <p:sp>
        <p:nvSpPr>
          <p:cNvPr id="18436" name="מציין מיקום של מספר שקופית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fld id="{FF94EF08-BD4E-4AB6-B7DB-2C5369E536D3}" type="slidenum">
              <a:rPr lang="he-IL" altLang="he-IL" smtClean="0"/>
              <a:pPr algn="l">
                <a:spcBef>
                  <a:spcPct val="0"/>
                </a:spcBef>
              </a:pPr>
              <a:t>23</a:t>
            </a:fld>
            <a:endParaRPr lang="en-US" altLang="he-IL" smtClean="0"/>
          </a:p>
        </p:txBody>
      </p:sp>
    </p:spTree>
    <p:extLst>
      <p:ext uri="{BB962C8B-B14F-4D97-AF65-F5344CB8AC3E}">
        <p14:creationId xmlns:p14="http://schemas.microsoft.com/office/powerpoint/2010/main" val="25614753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מציין מיקום של הערות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he-IL" altLang="he-IL" sz="1600" b="1" dirty="0" smtClean="0">
              <a:solidFill>
                <a:schemeClr val="tx1"/>
              </a:solidFill>
            </a:endParaRPr>
          </a:p>
        </p:txBody>
      </p:sp>
      <p:sp>
        <p:nvSpPr>
          <p:cNvPr id="18436" name="מציין מיקום של מספר שקופית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fld id="{FF94EF08-BD4E-4AB6-B7DB-2C5369E536D3}" type="slidenum">
              <a:rPr lang="he-IL" altLang="he-IL" smtClean="0"/>
              <a:pPr algn="l">
                <a:spcBef>
                  <a:spcPct val="0"/>
                </a:spcBef>
              </a:pPr>
              <a:t>24</a:t>
            </a:fld>
            <a:endParaRPr lang="en-US" altLang="he-IL" smtClean="0"/>
          </a:p>
        </p:txBody>
      </p:sp>
    </p:spTree>
    <p:extLst>
      <p:ext uri="{BB962C8B-B14F-4D97-AF65-F5344CB8AC3E}">
        <p14:creationId xmlns:p14="http://schemas.microsoft.com/office/powerpoint/2010/main" val="221003699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fld id="{E2466AFF-DC07-431B-A8A7-1B68103605F9}" type="slidenum">
              <a:rPr lang="he-IL" altLang="he-IL" smtClean="0"/>
              <a:pPr algn="l">
                <a:spcBef>
                  <a:spcPct val="0"/>
                </a:spcBef>
              </a:pPr>
              <a:t>25</a:t>
            </a:fld>
            <a:endParaRPr lang="en-US" altLang="he-IL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mtClean="0"/>
          </a:p>
        </p:txBody>
      </p:sp>
    </p:spTree>
    <p:extLst>
      <p:ext uri="{BB962C8B-B14F-4D97-AF65-F5344CB8AC3E}">
        <p14:creationId xmlns:p14="http://schemas.microsoft.com/office/powerpoint/2010/main" val="369326049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fld id="{C601B1D3-2225-431B-8969-870610D28BD4}" type="slidenum">
              <a:rPr lang="he-IL" altLang="he-IL" smtClean="0"/>
              <a:pPr algn="l">
                <a:spcBef>
                  <a:spcPct val="0"/>
                </a:spcBef>
              </a:pPr>
              <a:t>26</a:t>
            </a:fld>
            <a:endParaRPr lang="en-US" altLang="he-IL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he-IL" sz="1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35649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מציין מיקום של הערות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z="1400" b="1" dirty="0" smtClean="0"/>
          </a:p>
        </p:txBody>
      </p:sp>
      <p:sp>
        <p:nvSpPr>
          <p:cNvPr id="33796" name="מציין מיקום של מספר שקופית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6B628172-46F2-4AB6-A65A-C371A10BFC12}" type="slidenum">
              <a:rPr lang="he-IL" altLang="he-IL" sz="1200" smtClean="0"/>
              <a:pPr/>
              <a:t>27</a:t>
            </a:fld>
            <a:endParaRPr lang="en-US" altLang="he-IL" sz="1200" smtClean="0"/>
          </a:p>
        </p:txBody>
      </p:sp>
    </p:spTree>
    <p:extLst>
      <p:ext uri="{BB962C8B-B14F-4D97-AF65-F5344CB8AC3E}">
        <p14:creationId xmlns:p14="http://schemas.microsoft.com/office/powerpoint/2010/main" val="414929290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מציין מיקום של הערות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z="1400" b="1" dirty="0" smtClean="0"/>
          </a:p>
        </p:txBody>
      </p:sp>
      <p:sp>
        <p:nvSpPr>
          <p:cNvPr id="33796" name="מציין מיקום של מספר שקופית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6B628172-46F2-4AB6-A65A-C371A10BFC12}" type="slidenum">
              <a:rPr lang="he-IL" altLang="he-IL" sz="1200" smtClean="0"/>
              <a:pPr/>
              <a:t>28</a:t>
            </a:fld>
            <a:endParaRPr lang="en-US" altLang="he-IL" sz="1200" smtClean="0"/>
          </a:p>
        </p:txBody>
      </p:sp>
    </p:spTree>
    <p:extLst>
      <p:ext uri="{BB962C8B-B14F-4D97-AF65-F5344CB8AC3E}">
        <p14:creationId xmlns:p14="http://schemas.microsoft.com/office/powerpoint/2010/main" val="160906088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sz="1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42A96-A82C-4AF3-A6CD-1ACC9F2D8222}" type="slidenum">
              <a:rPr lang="he-IL" smtClean="0"/>
              <a:t>29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15129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42A96-A82C-4AF3-A6CD-1ACC9F2D8222}" type="slidenum">
              <a:rPr lang="he-IL" smtClean="0"/>
              <a:t>3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7142773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FA188B-E643-469E-81C3-1D841D02331E}" type="slidenum">
              <a:rPr lang="he-IL" altLang="he-IL"/>
              <a:pPr/>
              <a:t>30</a:t>
            </a:fld>
            <a:endParaRPr lang="en-US" altLang="he-IL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Tx/>
              <a:buAutoNum type="arabicPeriod"/>
            </a:pPr>
            <a:endParaRPr lang="en-US" altLang="he-IL" sz="1400" b="1" dirty="0"/>
          </a:p>
        </p:txBody>
      </p:sp>
    </p:spTree>
    <p:extLst>
      <p:ext uri="{BB962C8B-B14F-4D97-AF65-F5344CB8AC3E}">
        <p14:creationId xmlns:p14="http://schemas.microsoft.com/office/powerpoint/2010/main" val="389955704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422275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sz="1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42A96-A82C-4AF3-A6CD-1ACC9F2D8222}" type="slidenum">
              <a:rPr lang="he-IL" smtClean="0"/>
              <a:t>31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8548009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42A96-A82C-4AF3-A6CD-1ACC9F2D8222}" type="slidenum">
              <a:rPr lang="he-IL" smtClean="0"/>
              <a:t>32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6159188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sz="1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42A96-A82C-4AF3-A6CD-1ACC9F2D8222}" type="slidenum">
              <a:rPr lang="he-IL" smtClean="0"/>
              <a:t>33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45198458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1"/>
            <a:endParaRPr lang="en-US" sz="14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42A96-A82C-4AF3-A6CD-1ACC9F2D8222}" type="slidenum">
              <a:rPr lang="he-IL" smtClean="0"/>
              <a:t>34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728658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1"/>
            <a:endParaRPr lang="en-US" sz="1400" b="1" kern="1200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42A96-A82C-4AF3-A6CD-1ACC9F2D8222}" type="slidenum">
              <a:rPr lang="he-IL" smtClean="0"/>
              <a:t>35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8221792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1"/>
            <a:endParaRPr lang="en-US" sz="1400" b="1" kern="1200" dirty="0">
              <a:effectLst/>
              <a:latin typeface="+mn-lt"/>
              <a:ea typeface="+mn-e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42A96-A82C-4AF3-A6CD-1ACC9F2D8222}" type="slidenum">
              <a:rPr lang="he-IL" smtClean="0"/>
              <a:t>36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365953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1"/>
            <a:endParaRPr lang="en-US" sz="14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42A96-A82C-4AF3-A6CD-1ACC9F2D8222}" type="slidenum">
              <a:rPr lang="he-IL" smtClean="0"/>
              <a:t>37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6956916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FA188B-E643-469E-81C3-1D841D02331E}" type="slidenum">
              <a:rPr lang="he-IL" altLang="he-IL"/>
              <a:pPr/>
              <a:t>38</a:t>
            </a:fld>
            <a:endParaRPr lang="en-US" altLang="he-IL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Tx/>
              <a:buAutoNum type="arabicPeriod"/>
            </a:pPr>
            <a:endParaRPr lang="en-US" altLang="he-IL" sz="1400" b="1" dirty="0"/>
          </a:p>
        </p:txBody>
      </p:sp>
    </p:spTree>
    <p:extLst>
      <p:ext uri="{BB962C8B-B14F-4D97-AF65-F5344CB8AC3E}">
        <p14:creationId xmlns:p14="http://schemas.microsoft.com/office/powerpoint/2010/main" val="153703821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42A96-A82C-4AF3-A6CD-1ACC9F2D8222}" type="slidenum">
              <a:rPr lang="he-IL" smtClean="0"/>
              <a:t>39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320284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42A96-A82C-4AF3-A6CD-1ACC9F2D8222}" type="slidenum">
              <a:rPr lang="he-IL" smtClean="0"/>
              <a:t>4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4103234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42A96-A82C-4AF3-A6CD-1ACC9F2D8222}" type="slidenum">
              <a:rPr lang="he-IL" smtClean="0"/>
              <a:t>40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8572522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sz="1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42A96-A82C-4AF3-A6CD-1ACC9F2D8222}" type="slidenum">
              <a:rPr lang="he-IL" smtClean="0"/>
              <a:t>41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9184610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he-IL" altLang="he-IL" smtClean="0"/>
          </a:p>
        </p:txBody>
      </p:sp>
    </p:spTree>
    <p:extLst>
      <p:ext uri="{BB962C8B-B14F-4D97-AF65-F5344CB8AC3E}">
        <p14:creationId xmlns:p14="http://schemas.microsoft.com/office/powerpoint/2010/main" val="46687637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he-IL" altLang="he-IL" smtClean="0"/>
          </a:p>
        </p:txBody>
      </p:sp>
    </p:spTree>
    <p:extLst>
      <p:ext uri="{BB962C8B-B14F-4D97-AF65-F5344CB8AC3E}">
        <p14:creationId xmlns:p14="http://schemas.microsoft.com/office/powerpoint/2010/main" val="62783001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FA188B-E643-469E-81C3-1D841D02331E}" type="slidenum">
              <a:rPr lang="he-IL" altLang="he-IL"/>
              <a:pPr/>
              <a:t>44</a:t>
            </a:fld>
            <a:endParaRPr lang="en-US" altLang="he-IL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Tx/>
              <a:buAutoNum type="arabicPeriod"/>
            </a:pPr>
            <a:endParaRPr lang="en-US" altLang="he-IL" sz="1400" b="1" dirty="0"/>
          </a:p>
        </p:txBody>
      </p:sp>
    </p:spTree>
    <p:extLst>
      <p:ext uri="{BB962C8B-B14F-4D97-AF65-F5344CB8AC3E}">
        <p14:creationId xmlns:p14="http://schemas.microsoft.com/office/powerpoint/2010/main" val="317752957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42A96-A82C-4AF3-A6CD-1ACC9F2D8222}" type="slidenum">
              <a:rPr lang="he-IL" smtClean="0"/>
              <a:t>45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9278524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339BF-FC14-4A14-B47C-4EBDF65B6612}" type="slidenum">
              <a:rPr lang="he-IL" altLang="he-IL" smtClean="0"/>
              <a:pPr/>
              <a:t>46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194858399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339BF-FC14-4A14-B47C-4EBDF65B6612}" type="slidenum">
              <a:rPr lang="he-IL" altLang="he-IL" smtClean="0"/>
              <a:pPr/>
              <a:t>47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4173751000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339BF-FC14-4A14-B47C-4EBDF65B6612}" type="slidenum">
              <a:rPr lang="he-IL" altLang="he-IL" smtClean="0"/>
              <a:pPr/>
              <a:t>48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53922649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339BF-FC14-4A14-B47C-4EBDF65B6612}" type="slidenum">
              <a:rPr lang="he-IL" altLang="he-IL" smtClean="0"/>
              <a:pPr/>
              <a:t>49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2136342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42A96-A82C-4AF3-A6CD-1ACC9F2D8222}" type="slidenum">
              <a:rPr lang="he-IL" smtClean="0"/>
              <a:t>5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3298459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42A96-A82C-4AF3-A6CD-1ACC9F2D8222}" type="slidenum">
              <a:rPr lang="he-IL" smtClean="0"/>
              <a:t>50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8533296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42A96-A82C-4AF3-A6CD-1ACC9F2D8222}" type="slidenum">
              <a:rPr lang="he-IL" smtClean="0"/>
              <a:t>51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12677055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42A96-A82C-4AF3-A6CD-1ACC9F2D8222}" type="slidenum">
              <a:rPr lang="he-IL" smtClean="0"/>
              <a:t>52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81339792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42A96-A82C-4AF3-A6CD-1ACC9F2D8222}" type="slidenum">
              <a:rPr lang="he-IL" smtClean="0"/>
              <a:t>53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86937960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42A96-A82C-4AF3-A6CD-1ACC9F2D8222}" type="slidenum">
              <a:rPr lang="he-IL" smtClean="0"/>
              <a:t>54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34592573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FA188B-E643-469E-81C3-1D841D02331E}" type="slidenum">
              <a:rPr lang="he-IL" altLang="he-IL"/>
              <a:pPr/>
              <a:t>55</a:t>
            </a:fld>
            <a:endParaRPr lang="en-US" altLang="he-IL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Tx/>
              <a:buAutoNum type="arabicPeriod"/>
            </a:pPr>
            <a:endParaRPr lang="en-US" altLang="he-IL" sz="1400" b="1" dirty="0"/>
          </a:p>
        </p:txBody>
      </p:sp>
    </p:spTree>
    <p:extLst>
      <p:ext uri="{BB962C8B-B14F-4D97-AF65-F5344CB8AC3E}">
        <p14:creationId xmlns:p14="http://schemas.microsoft.com/office/powerpoint/2010/main" val="171668320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42A96-A82C-4AF3-A6CD-1ACC9F2D8222}" type="slidenum">
              <a:rPr lang="he-IL" smtClean="0"/>
              <a:t>56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0599171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42A96-A82C-4AF3-A6CD-1ACC9F2D8222}" type="slidenum">
              <a:rPr lang="he-IL" smtClean="0"/>
              <a:t>57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2374820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42A96-A82C-4AF3-A6CD-1ACC9F2D8222}" type="slidenum">
              <a:rPr lang="he-IL" smtClean="0"/>
              <a:t>58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98486564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42A96-A82C-4AF3-A6CD-1ACC9F2D8222}" type="slidenum">
              <a:rPr lang="he-IL" smtClean="0"/>
              <a:t>59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436986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42A96-A82C-4AF3-A6CD-1ACC9F2D8222}" type="slidenum">
              <a:rPr lang="he-IL" smtClean="0"/>
              <a:t>6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94000011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42A96-A82C-4AF3-A6CD-1ACC9F2D8222}" type="slidenum">
              <a:rPr lang="he-IL" smtClean="0"/>
              <a:t>60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11940486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89E95-FA90-4CF3-B09D-A48B554534DD}" type="slidenum">
              <a:rPr lang="he-IL" smtClean="0"/>
              <a:pPr/>
              <a:t>61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94197128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42A96-A82C-4AF3-A6CD-1ACC9F2D8222}" type="slidenum">
              <a:rPr lang="he-IL" smtClean="0"/>
              <a:t>62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309428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09306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FA188B-E643-469E-81C3-1D841D02331E}" type="slidenum">
              <a:rPr lang="he-IL" altLang="he-IL"/>
              <a:pPr/>
              <a:t>8</a:t>
            </a:fld>
            <a:endParaRPr lang="en-US" altLang="he-IL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Tx/>
              <a:buAutoNum type="arabicPeriod"/>
            </a:pPr>
            <a:endParaRPr lang="en-US" altLang="he-IL" sz="1400" b="1" dirty="0"/>
          </a:p>
        </p:txBody>
      </p:sp>
    </p:spTree>
    <p:extLst>
      <p:ext uri="{BB962C8B-B14F-4D97-AF65-F5344CB8AC3E}">
        <p14:creationId xmlns:p14="http://schemas.microsoft.com/office/powerpoint/2010/main" val="29286450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3132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C8B04-F9F9-4954-9792-AB4FD036B265}" type="datetime8">
              <a:rPr lang="he-IL" smtClean="0"/>
              <a:t>05 פברואר 18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A8C3F-ABB1-4D90-89B9-FF8CB999DC31}" type="datetime8">
              <a:rPr lang="he-IL" smtClean="0"/>
              <a:t>05 פברואר 18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9B7BD-BF78-46D0-A288-FF6094E334D3}" type="datetime8">
              <a:rPr lang="he-IL" smtClean="0"/>
              <a:t>05 פברואר 18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/>
        </p:nvSpPr>
        <p:spPr>
          <a:xfrm>
            <a:off x="-75" y="6727600"/>
            <a:ext cx="9144000" cy="130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sz="1800"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943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311700" y="1688433"/>
            <a:ext cx="8520600" cy="4403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b="1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472457" y="6217621"/>
            <a:ext cx="548700" cy="52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303880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76BCD-6120-4BBF-BB04-DD6662592566}" type="datetime8">
              <a:rPr lang="he-IL" smtClean="0"/>
              <a:t>05 פברואר 18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5A3F-4E1D-4D5F-885C-DFF98EBE45A8}" type="datetime8">
              <a:rPr lang="he-IL" smtClean="0"/>
              <a:t>05 פברואר 18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6AD1D-FEA4-4B1C-9C46-79DF79F9D146}" type="datetime8">
              <a:rPr lang="he-IL" smtClean="0"/>
              <a:t>05 פברואר 18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1C050-DF5C-4BD4-B644-19CD13B99A08}" type="datetime8">
              <a:rPr lang="he-IL" smtClean="0"/>
              <a:t>05 פברואר 18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8E646-1019-4300-ADC3-BB131F123BBF}" type="datetime8">
              <a:rPr lang="he-IL" smtClean="0"/>
              <a:t>05 פברואר 18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2B405-1132-4EC3-B5D5-54F307E3F37F}" type="datetime8">
              <a:rPr lang="he-IL" smtClean="0"/>
              <a:t>05 פברואר 18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F4070-C204-43AB-BA09-852E29E238DA}" type="datetime8">
              <a:rPr lang="he-IL" smtClean="0"/>
              <a:t>05 פברואר 18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D2DBB-C216-47F7-BA26-3F2C788A80AA}" type="datetime8">
              <a:rPr lang="he-IL" smtClean="0"/>
              <a:t>05 פברואר 18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5DDD23-02F7-4F4E-9CE1-3B0C1BA44453}" type="datetime8">
              <a:rPr lang="he-IL" smtClean="0"/>
              <a:t>05 פברואר 18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14C03-BB48-4457-90E5-27CC728CCE46}" type="slidenum">
              <a:rPr lang="he-IL" smtClean="0"/>
              <a:pPr/>
              <a:t>‹#›</a:t>
            </a:fld>
            <a:endParaRPr 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smore.com/7rsex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cms.education.gov.il/EducationCMS/Units/Mazkirut_Pedagogit/Portal/HahmamaHapedagogit/hasiva_omer.htm" TargetMode="Externa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9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9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9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9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9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-152400"/>
            <a:ext cx="4648200" cy="1981200"/>
          </a:xfrm>
          <a:noFill/>
        </p:spPr>
        <p:txBody>
          <a:bodyPr/>
          <a:lstStyle/>
          <a:p>
            <a:r>
              <a:rPr lang="he-IL" sz="1600" b="1" dirty="0"/>
              <a:t>מדינת ישראל</a:t>
            </a:r>
            <a:r>
              <a:rPr lang="en-US" sz="1600" b="1" dirty="0"/>
              <a:t/>
            </a:r>
            <a:br>
              <a:rPr lang="en-US" sz="1600" b="1" dirty="0"/>
            </a:br>
            <a:r>
              <a:rPr lang="he-IL" sz="1600" dirty="0"/>
              <a:t>משרד החינוך </a:t>
            </a:r>
            <a:br>
              <a:rPr lang="he-IL" sz="1600" dirty="0"/>
            </a:br>
            <a:r>
              <a:rPr lang="he-IL" sz="1600" dirty="0"/>
              <a:t>המזכירות הפדגוגית</a:t>
            </a:r>
            <a:br>
              <a:rPr lang="he-IL" sz="1600" dirty="0"/>
            </a:br>
            <a:r>
              <a:rPr lang="he-IL" sz="1600" dirty="0"/>
              <a:t>אגף א למדעים</a:t>
            </a:r>
            <a:br>
              <a:rPr lang="he-IL" sz="1600" dirty="0"/>
            </a:br>
            <a:r>
              <a:rPr lang="he-IL" sz="1800" b="1" dirty="0"/>
              <a:t>הפיקוח על הוראת הביולוגיה</a:t>
            </a:r>
            <a:r>
              <a:rPr lang="en-US" sz="1800" dirty="0"/>
              <a:t/>
            </a:r>
            <a:br>
              <a:rPr lang="en-US" sz="1800" dirty="0"/>
            </a:br>
            <a:endParaRPr lang="en-US" altLang="he-IL" sz="1800" b="1" dirty="0">
              <a:solidFill>
                <a:srgbClr val="CC33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9552" y="980728"/>
            <a:ext cx="8229600" cy="4267200"/>
          </a:xfrm>
        </p:spPr>
        <p:txBody>
          <a:bodyPr/>
          <a:lstStyle/>
          <a:p>
            <a:pPr marL="0" indent="0" algn="ctr">
              <a:buNone/>
            </a:pPr>
            <a:endParaRPr lang="he-IL" altLang="he-IL" sz="2800" b="1" dirty="0"/>
          </a:p>
          <a:p>
            <a:pPr marL="0" indent="0" algn="ctr">
              <a:buNone/>
            </a:pPr>
            <a:r>
              <a:rPr lang="he-IL" altLang="he-IL" sz="2800" b="1" dirty="0"/>
              <a:t>סוגיות בהוראת ביולוגיה </a:t>
            </a:r>
          </a:p>
          <a:p>
            <a:pPr marL="0" indent="0" algn="ctr">
              <a:buNone/>
            </a:pPr>
            <a:r>
              <a:rPr lang="he-IL" altLang="he-IL" sz="2400" b="1" dirty="0"/>
              <a:t>הרצאות מתוקשבות במסגרת ההשתלמויות המחוזיות תשע"ח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he-IL" altLang="he-IL" sz="2800" b="1" dirty="0">
                <a:solidFill>
                  <a:srgbClr val="006600"/>
                </a:solidFill>
              </a:rPr>
              <a:t>הרצאה מס' 5: עמ"ר – קשור (גם) לחומר</a:t>
            </a:r>
          </a:p>
          <a:p>
            <a:pPr marL="0" indent="0" algn="ctr">
              <a:buNone/>
            </a:pPr>
            <a:r>
              <a:rPr lang="he-IL" sz="2400" dirty="0"/>
              <a:t>דר' מאשה צאושו     </a:t>
            </a:r>
          </a:p>
          <a:p>
            <a:pPr marL="0" indent="0" algn="ctr">
              <a:buNone/>
            </a:pPr>
            <a:r>
              <a:rPr lang="he-IL" sz="2400" dirty="0" smtClean="0"/>
              <a:t>י"ד בשבט </a:t>
            </a:r>
            <a:r>
              <a:rPr lang="he-IL" sz="2400" dirty="0"/>
              <a:t>תשע"ח     </a:t>
            </a:r>
            <a:r>
              <a:rPr lang="he-IL" sz="2400" dirty="0" smtClean="0"/>
              <a:t>30.1.18 </a:t>
            </a:r>
            <a:endParaRPr lang="he-IL" sz="2400" dirty="0"/>
          </a:p>
        </p:txBody>
      </p:sp>
      <p:pic>
        <p:nvPicPr>
          <p:cNvPr id="1026" name="Picture 2" descr="Related imag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6140" y="3836774"/>
            <a:ext cx="3816424" cy="2544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99792" y="6453336"/>
            <a:ext cx="388843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1600" dirty="0" smtClean="0"/>
              <a:t>עומר – אגודת שיבולים לאחר קצירתן</a:t>
            </a:r>
            <a:endParaRPr lang="he-IL" sz="1600" dirty="0"/>
          </a:p>
        </p:txBody>
      </p:sp>
    </p:spTree>
    <p:extLst>
      <p:ext uri="{BB962C8B-B14F-4D97-AF65-F5344CB8AC3E}">
        <p14:creationId xmlns:p14="http://schemas.microsoft.com/office/powerpoint/2010/main" val="4990683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304800"/>
            <a:ext cx="5181600" cy="1143000"/>
          </a:xfrm>
          <a:noFill/>
        </p:spPr>
        <p:txBody>
          <a:bodyPr/>
          <a:lstStyle/>
          <a:p>
            <a:r>
              <a:rPr lang="he-IL" altLang="he-IL" sz="2800" b="1" dirty="0" smtClean="0">
                <a:solidFill>
                  <a:srgbClr val="CC3300"/>
                </a:solidFill>
                <a:cs typeface="+mn-cs"/>
              </a:rPr>
              <a:t>התא מבנה ופעילות</a:t>
            </a:r>
            <a:endParaRPr lang="en-US" altLang="he-IL" sz="1800" b="1" dirty="0">
              <a:solidFill>
                <a:srgbClr val="CC3300"/>
              </a:solidFill>
              <a:cs typeface="+mn-cs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3623450"/>
              </p:ext>
            </p:extLst>
          </p:nvPr>
        </p:nvGraphicFramePr>
        <p:xfrm>
          <a:off x="495300" y="1219200"/>
          <a:ext cx="8229600" cy="4297680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140643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44899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37417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261608">
                <a:tc>
                  <a:txBody>
                    <a:bodyPr/>
                    <a:lstStyle/>
                    <a:p>
                      <a:pPr algn="ctr" rtl="1"/>
                      <a:r>
                        <a:rPr lang="he-IL" dirty="0"/>
                        <a:t>רעיון/תופעה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dirty="0"/>
                        <a:t>מפרט תכנים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dirty="0"/>
                        <a:t>מונחים ומושגים נוספים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812288"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הידע בתורשה ובהנדסה גנטית מיושם</a:t>
                      </a:r>
                      <a:r>
                        <a:rPr lang="he-IL" baseline="0" dirty="0" smtClean="0"/>
                        <a:t> בחקלאות, בתעשייה הביוטכנולוגית וברפואה.</a:t>
                      </a:r>
                      <a:endParaRPr lang="he-IL" baseline="0" dirty="0"/>
                    </a:p>
                    <a:p>
                      <a:pPr rtl="1"/>
                      <a:endParaRPr lang="he-IL" baseline="0" dirty="0"/>
                    </a:p>
                    <a:p>
                      <a:pPr rtl="1"/>
                      <a:endParaRPr lang="he-IL" baseline="0" dirty="0"/>
                    </a:p>
                    <a:p>
                      <a:pPr rtl="1"/>
                      <a:endParaRPr lang="he-IL" baseline="0" dirty="0"/>
                    </a:p>
                    <a:p>
                      <a:pPr rtl="1"/>
                      <a:endParaRPr lang="he-IL" baseline="0" dirty="0"/>
                    </a:p>
                    <a:p>
                      <a:pPr rtl="1"/>
                      <a:endParaRPr lang="he-IL" baseline="0" dirty="0"/>
                    </a:p>
                    <a:p>
                      <a:pPr rtl="1"/>
                      <a:endParaRPr lang="he-IL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b="1" baseline="0" dirty="0" smtClean="0"/>
                        <a:t>תורשה, רפואה וחברה (2 שעות)</a:t>
                      </a:r>
                    </a:p>
                    <a:p>
                      <a:pPr marL="285750" indent="-285750" rtl="1">
                        <a:buFont typeface="Arial" panose="020B0604020202020204" pitchFamily="34" charset="0"/>
                        <a:buChar char="•"/>
                      </a:pPr>
                      <a:r>
                        <a:rPr lang="he-IL" b="0" baseline="0" dirty="0" smtClean="0"/>
                        <a:t>הנדסה גנטית</a:t>
                      </a:r>
                      <a:endParaRPr lang="he-IL" b="0" baseline="0" dirty="0"/>
                    </a:p>
                    <a:p>
                      <a:pPr rtl="1"/>
                      <a:r>
                        <a:rPr lang="he-IL" b="0" baseline="0" dirty="0" smtClean="0"/>
                        <a:t>-</a:t>
                      </a:r>
                      <a:r>
                        <a:rPr lang="he-IL" sz="1800" kern="1200" dirty="0" smtClean="0">
                          <a:effectLst/>
                        </a:rPr>
                        <a:t>מאפשרת שינויים מכוונים ב-</a:t>
                      </a:r>
                      <a:r>
                        <a:rPr lang="en-US" sz="1800" kern="1200" dirty="0" smtClean="0">
                          <a:effectLst/>
                        </a:rPr>
                        <a:t>DNA</a:t>
                      </a:r>
                      <a:r>
                        <a:rPr lang="he-IL" sz="1800" kern="1200" dirty="0" smtClean="0">
                          <a:effectLst/>
                        </a:rPr>
                        <a:t> של תא או של אורגניזם</a:t>
                      </a:r>
                      <a:r>
                        <a:rPr lang="he-IL" b="0" baseline="0" dirty="0" smtClean="0"/>
                        <a:t>.</a:t>
                      </a:r>
                      <a:endParaRPr lang="he-IL" b="0" baseline="0" dirty="0"/>
                    </a:p>
                    <a:p>
                      <a:pPr rtl="1"/>
                      <a:r>
                        <a:rPr lang="he-IL" b="0" baseline="0" dirty="0" smtClean="0"/>
                        <a:t>-דוגמאות ליישומים: עמידות צמחים למזיקים, שיפור יבול, ייצור חלבונים והורמונים.</a:t>
                      </a:r>
                    </a:p>
                    <a:p>
                      <a:pPr rtl="1"/>
                      <a:r>
                        <a:rPr lang="he-IL" b="0" baseline="0" dirty="0" smtClean="0"/>
                        <a:t>-חסרונות: הפצת גנים באופן בלתי מבוקר.</a:t>
                      </a:r>
                    </a:p>
                    <a:p>
                      <a:pPr marL="285750" indent="-285750" rtl="1">
                        <a:buFont typeface="Arial" panose="020B0604020202020204" pitchFamily="34" charset="0"/>
                        <a:buChar char="•"/>
                      </a:pPr>
                      <a:r>
                        <a:rPr lang="he-IL" b="0" baseline="0" dirty="0" smtClean="0"/>
                        <a:t>שיבוט ושימוש בתאי גזע.</a:t>
                      </a:r>
                      <a:endParaRPr lang="he-IL" b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פרויקט הגנום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99592" y="5516880"/>
            <a:ext cx="7605092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/>
              <a:t>יש ללמד רק את העקרונות של הנדסה גנטית: יכולת לזהות ולבודד גן, לרבות אותו ולהחדירו לתא אחר, כך שיבוא לידי ביטוי.</a:t>
            </a:r>
          </a:p>
          <a:p>
            <a:r>
              <a:rPr lang="he-IL" dirty="0" smtClean="0"/>
              <a:t>בנושא שיבוט ותאי גזע יש ללמד את העקרונות, בלי להתייחס לפרטים.</a:t>
            </a:r>
          </a:p>
          <a:p>
            <a:r>
              <a:rPr lang="he-IL" dirty="0" smtClean="0"/>
              <a:t>הוראת הנושא מזמנת התייחסות לדילמות ערכיות.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6439712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304800"/>
            <a:ext cx="5181600" cy="1143000"/>
          </a:xfrm>
          <a:noFill/>
        </p:spPr>
        <p:txBody>
          <a:bodyPr/>
          <a:lstStyle/>
          <a:p>
            <a:r>
              <a:rPr lang="he-IL" altLang="he-IL" sz="2800" b="1" dirty="0" smtClean="0">
                <a:solidFill>
                  <a:srgbClr val="CC3300"/>
                </a:solidFill>
                <a:cs typeface="+mn-cs"/>
              </a:rPr>
              <a:t>אקולוגיה</a:t>
            </a:r>
            <a:endParaRPr lang="en-US" altLang="he-IL" sz="1800" b="1" dirty="0">
              <a:solidFill>
                <a:srgbClr val="CC3300"/>
              </a:solidFill>
              <a:cs typeface="+mn-cs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315069"/>
              </p:ext>
            </p:extLst>
          </p:nvPr>
        </p:nvGraphicFramePr>
        <p:xfrm>
          <a:off x="495300" y="1219200"/>
          <a:ext cx="8229600" cy="4023360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140643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44899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37417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261608">
                <a:tc>
                  <a:txBody>
                    <a:bodyPr/>
                    <a:lstStyle/>
                    <a:p>
                      <a:pPr algn="ctr" rtl="1"/>
                      <a:r>
                        <a:rPr lang="he-IL" dirty="0"/>
                        <a:t>רעיון/תופעה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dirty="0"/>
                        <a:t>מפרט תכנים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dirty="0"/>
                        <a:t>מונחים ומושגים נוספים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812288"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מעורבות האדם בטבע</a:t>
                      </a:r>
                      <a:r>
                        <a:rPr lang="he-IL" baseline="0" dirty="0" smtClean="0"/>
                        <a:t> מעוררת בעיות ודילמות חברתיות ואתיות.</a:t>
                      </a:r>
                      <a:endParaRPr lang="he-IL" baseline="0" dirty="0"/>
                    </a:p>
                    <a:p>
                      <a:pPr rtl="1"/>
                      <a:endParaRPr lang="he-IL" baseline="0" dirty="0"/>
                    </a:p>
                    <a:p>
                      <a:pPr rtl="1"/>
                      <a:endParaRPr lang="he-IL" baseline="0" dirty="0"/>
                    </a:p>
                    <a:p>
                      <a:pPr rtl="1"/>
                      <a:endParaRPr lang="he-IL" baseline="0" dirty="0"/>
                    </a:p>
                    <a:p>
                      <a:pPr rtl="1"/>
                      <a:endParaRPr lang="he-IL" baseline="0" dirty="0"/>
                    </a:p>
                    <a:p>
                      <a:pPr rtl="1"/>
                      <a:endParaRPr lang="he-IL" baseline="0" dirty="0"/>
                    </a:p>
                    <a:p>
                      <a:pPr rtl="1"/>
                      <a:endParaRPr lang="he-IL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b="1" baseline="0" dirty="0" smtClean="0"/>
                        <a:t>השפעה אפשרית של האדם על תהליכים אבולוציוניים</a:t>
                      </a:r>
                    </a:p>
                    <a:p>
                      <a:pPr marL="285750" indent="-285750" rtl="1">
                        <a:buFont typeface="Arial" panose="020B0604020202020204" pitchFamily="34" charset="0"/>
                        <a:buChar char="•"/>
                      </a:pPr>
                      <a:r>
                        <a:rPr lang="he-IL" b="0" baseline="0" dirty="0" smtClean="0"/>
                        <a:t>דילמות הקשורות לשמירת הסביבה:</a:t>
                      </a:r>
                      <a:endParaRPr lang="he-IL" b="0" baseline="0" dirty="0"/>
                    </a:p>
                    <a:p>
                      <a:pPr rtl="1"/>
                      <a:r>
                        <a:rPr lang="he-IL" b="0" baseline="0" dirty="0" smtClean="0"/>
                        <a:t>-</a:t>
                      </a:r>
                      <a:r>
                        <a:rPr lang="he-IL" sz="1800" kern="1200" dirty="0" smtClean="0">
                          <a:effectLst/>
                        </a:rPr>
                        <a:t>שימור</a:t>
                      </a:r>
                      <a:r>
                        <a:rPr lang="he-IL" sz="1800" kern="1200" baseline="0" dirty="0" smtClean="0">
                          <a:effectLst/>
                        </a:rPr>
                        <a:t> לעומת פיתוח</a:t>
                      </a:r>
                      <a:r>
                        <a:rPr lang="he-IL" b="0" baseline="0" dirty="0" smtClean="0"/>
                        <a:t>.</a:t>
                      </a:r>
                      <a:endParaRPr lang="he-IL" b="0" baseline="0" dirty="0"/>
                    </a:p>
                    <a:p>
                      <a:pPr rtl="1"/>
                      <a:r>
                        <a:rPr lang="he-IL" b="0" baseline="0" dirty="0" smtClean="0"/>
                        <a:t>-עלות תועלת מול שיקולים אתיים.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 smtClean="0"/>
                        <a:t>הכחדת</a:t>
                      </a:r>
                      <a:r>
                        <a:rPr lang="he-IL" baseline="0" dirty="0" smtClean="0"/>
                        <a:t> מינים, הכנסת מינים, טביעת רגל אקולוגית, קיימות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99592" y="5516880"/>
            <a:ext cx="7605092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/>
              <a:t>דוגמאות מתאימות לדיון בדילמות הקשורות לסביבה: </a:t>
            </a:r>
          </a:p>
          <a:p>
            <a:r>
              <a:rPr lang="he-IL" dirty="0" smtClean="0"/>
              <a:t>כביש חוצה ישראל, תחנות להפקת חשמל לאורך חופי הים.</a:t>
            </a:r>
          </a:p>
          <a:p>
            <a:r>
              <a:rPr lang="he-IL" dirty="0" smtClean="0"/>
              <a:t>ניתן להשתמש בדוגמאות אחרות לפי שיקול דעתו של המורה.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42313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9411"/>
            <a:ext cx="8229600" cy="1143000"/>
          </a:xfrm>
        </p:spPr>
        <p:txBody>
          <a:bodyPr>
            <a:normAutofit/>
          </a:bodyPr>
          <a:lstStyle/>
          <a:p>
            <a:r>
              <a:rPr lang="he-IL" sz="2400" b="1" dirty="0" smtClean="0">
                <a:solidFill>
                  <a:srgbClr val="CC3300"/>
                </a:solidFill>
                <a:cs typeface="+mn-cs"/>
              </a:rPr>
              <a:t>בקרה על ביטוי גנים</a:t>
            </a:r>
            <a:endParaRPr lang="he-IL" sz="2400" b="1" dirty="0">
              <a:solidFill>
                <a:srgbClr val="CC3300"/>
              </a:solidFill>
              <a:cs typeface="+mn-cs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0031977"/>
              </p:ext>
            </p:extLst>
          </p:nvPr>
        </p:nvGraphicFramePr>
        <p:xfrm>
          <a:off x="304800" y="1143000"/>
          <a:ext cx="8382000" cy="324739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96791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67088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1">
                        <a:lnSpc>
                          <a:spcPts val="115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2000" b="1" i="0" dirty="0">
                          <a:effectLst/>
                          <a:latin typeface="Calibri"/>
                          <a:ea typeface="Times New Roman"/>
                          <a:cs typeface="+mn-cs"/>
                        </a:rPr>
                        <a:t>רעיון/תופעה</a:t>
                      </a:r>
                      <a:endParaRPr lang="en-US" sz="2000" b="1" i="1" dirty="0">
                        <a:effectLst/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38100" marR="38100" marT="66675" marB="66675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115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2000" b="1" i="0" dirty="0">
                          <a:effectLst/>
                          <a:latin typeface="Calibri"/>
                          <a:ea typeface="Times New Roman"/>
                          <a:cs typeface="+mn-cs"/>
                        </a:rPr>
                        <a:t>מפרט תכנים</a:t>
                      </a:r>
                      <a:endParaRPr lang="en-US" sz="2000" b="1" i="1" dirty="0">
                        <a:effectLst/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38100" marR="38100" marT="66675" marB="66675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115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2000" b="1" i="0" dirty="0" smtClean="0">
                          <a:effectLst/>
                          <a:latin typeface="Calibri"/>
                          <a:ea typeface="Times New Roman"/>
                          <a:cs typeface="+mn-cs"/>
                        </a:rPr>
                        <a:t>הבהרות</a:t>
                      </a:r>
                      <a:r>
                        <a:rPr lang="he-IL" sz="2000" b="1" i="0" baseline="0" dirty="0" smtClean="0">
                          <a:effectLst/>
                          <a:latin typeface="Calibri"/>
                          <a:ea typeface="Times New Roman"/>
                          <a:cs typeface="+mn-cs"/>
                        </a:rPr>
                        <a:t> ו</a:t>
                      </a:r>
                      <a:r>
                        <a:rPr lang="he-IL" sz="2000" b="1" i="0" dirty="0" smtClean="0">
                          <a:effectLst/>
                          <a:latin typeface="Calibri"/>
                          <a:ea typeface="Times New Roman"/>
                          <a:cs typeface="+mn-cs"/>
                        </a:rPr>
                        <a:t>הערות</a:t>
                      </a:r>
                      <a:endParaRPr lang="en-US" sz="2000" b="1" i="1" dirty="0">
                        <a:effectLst/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38100" marR="38100" marT="66675" marB="66675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sz="2000" dirty="0" smtClean="0"/>
                        <a:t>הידע בתורשה ובהנדסה גנטית מיושם</a:t>
                      </a:r>
                      <a:r>
                        <a:rPr lang="he-IL" sz="2000" baseline="0" dirty="0" smtClean="0"/>
                        <a:t> בחקלאות, בתעשייה הביוטכנולוגית וברפואה.</a:t>
                      </a:r>
                    </a:p>
                    <a:p>
                      <a:pPr algn="r" rtl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e-IL" sz="2000" b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+mn-cs"/>
                        </a:rPr>
                        <a:t>2-3 </a:t>
                      </a:r>
                      <a:r>
                        <a:rPr lang="he-IL" sz="20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+mn-cs"/>
                        </a:rPr>
                        <a:t>שעות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38100" marR="38100" marT="66675" marB="66675"/>
                </a:tc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151130" algn="l"/>
                          <a:tab pos="180340" algn="l"/>
                        </a:tabLst>
                      </a:pPr>
                      <a:r>
                        <a:rPr lang="he-IL" sz="2000" dirty="0" smtClean="0">
                          <a:effectLst/>
                          <a:latin typeface="Arial"/>
                          <a:ea typeface="Calibri"/>
                          <a:cs typeface="+mn-cs"/>
                        </a:rPr>
                        <a:t>בחקלאות:</a:t>
                      </a:r>
                    </a:p>
                    <a:p>
                      <a:pPr marL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  <a:tabLst>
                          <a:tab pos="151130" algn="l"/>
                          <a:tab pos="180340" algn="l"/>
                        </a:tabLst>
                      </a:pPr>
                      <a:r>
                        <a:rPr lang="he-IL" sz="2000" dirty="0" smtClean="0">
                          <a:effectLst/>
                          <a:latin typeface="Arial"/>
                          <a:ea typeface="Calibri"/>
                          <a:cs typeface="+mn-cs"/>
                        </a:rPr>
                        <a:t>-עמידות צמחים </a:t>
                      </a:r>
                      <a:r>
                        <a:rPr lang="he-IL" sz="2000" dirty="0" err="1" smtClean="0">
                          <a:effectLst/>
                          <a:latin typeface="Arial"/>
                          <a:ea typeface="Calibri"/>
                          <a:cs typeface="+mn-cs"/>
                        </a:rPr>
                        <a:t>לפתוגנים</a:t>
                      </a:r>
                      <a:r>
                        <a:rPr lang="he-IL" sz="2000" dirty="0" smtClean="0">
                          <a:effectLst/>
                          <a:latin typeface="Arial"/>
                          <a:ea typeface="Calibri"/>
                          <a:cs typeface="+mn-cs"/>
                        </a:rPr>
                        <a:t> (החדרת הגן לרעלן הבצילוס לצמחים).</a:t>
                      </a:r>
                    </a:p>
                    <a:p>
                      <a:pPr marL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  <a:tabLst>
                          <a:tab pos="151130" algn="l"/>
                          <a:tab pos="180340" algn="l"/>
                        </a:tabLst>
                      </a:pPr>
                      <a:r>
                        <a:rPr lang="he-IL" sz="2000" dirty="0" smtClean="0">
                          <a:effectLst/>
                          <a:latin typeface="Arial"/>
                          <a:ea typeface="Calibri"/>
                          <a:cs typeface="+mn-cs"/>
                        </a:rPr>
                        <a:t>-העלאת הערך התזונתי של היבול.</a:t>
                      </a:r>
                    </a:p>
                    <a:p>
                      <a:pPr marL="342900" lvl="0" indent="-34290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151130" algn="l"/>
                          <a:tab pos="180340" algn="l"/>
                        </a:tabLst>
                      </a:pPr>
                      <a:r>
                        <a:rPr lang="he-IL" sz="2000" dirty="0" err="1" smtClean="0">
                          <a:effectLst/>
                          <a:latin typeface="Arial"/>
                          <a:ea typeface="Calibri"/>
                          <a:cs typeface="+mn-cs"/>
                        </a:rPr>
                        <a:t>בתעשיה</a:t>
                      </a:r>
                      <a:r>
                        <a:rPr lang="he-IL" sz="2000" dirty="0" smtClean="0">
                          <a:effectLst/>
                          <a:latin typeface="Arial"/>
                          <a:ea typeface="Calibri"/>
                          <a:cs typeface="+mn-cs"/>
                        </a:rPr>
                        <a:t> ביוטכנולוגית וברפואה: </a:t>
                      </a:r>
                    </a:p>
                    <a:p>
                      <a:pPr marL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  <a:tabLst>
                          <a:tab pos="151130" algn="l"/>
                          <a:tab pos="180340" algn="l"/>
                        </a:tabLst>
                      </a:pPr>
                      <a:r>
                        <a:rPr lang="he-IL" sz="2000" dirty="0" smtClean="0">
                          <a:effectLst/>
                          <a:latin typeface="Arial"/>
                          <a:ea typeface="Calibri"/>
                          <a:cs typeface="+mn-cs"/>
                        </a:rPr>
                        <a:t>ייצור חלבונים אנושיים</a:t>
                      </a:r>
                      <a:r>
                        <a:rPr lang="he-IL" sz="2000" baseline="0" dirty="0" smtClean="0">
                          <a:effectLst/>
                          <a:latin typeface="Arial"/>
                          <a:ea typeface="Calibri"/>
                          <a:cs typeface="+mn-cs"/>
                        </a:rPr>
                        <a:t> בחיידקים ובצמחים וריפוי גני (ביטוי הגן לאינסולין בחיידקים).</a:t>
                      </a:r>
                      <a:endParaRPr lang="he-IL" sz="2000" dirty="0">
                        <a:effectLst/>
                        <a:latin typeface="Arial"/>
                        <a:ea typeface="Calibri"/>
                        <a:cs typeface="+mn-cs"/>
                      </a:endParaRPr>
                    </a:p>
                    <a:p>
                      <a:pPr marL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  <a:tabLst>
                          <a:tab pos="151130" algn="l"/>
                          <a:tab pos="180340" algn="l"/>
                        </a:tabLst>
                      </a:pPr>
                      <a:endParaRPr lang="en-US" sz="2000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38100" marR="38100" marT="66675" marB="66675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e-IL" sz="2000" dirty="0" smtClean="0">
                          <a:effectLst/>
                          <a:latin typeface="Calibri"/>
                          <a:ea typeface="Calibri"/>
                          <a:cs typeface="+mn-cs"/>
                        </a:rPr>
                        <a:t>על התלמיד להכיר את העקרונות של כל יישום, ובמקרים</a:t>
                      </a:r>
                      <a:r>
                        <a:rPr lang="he-IL" sz="2000" baseline="0" dirty="0" smtClean="0">
                          <a:effectLst/>
                          <a:latin typeface="Calibri"/>
                          <a:ea typeface="Calibri"/>
                          <a:cs typeface="+mn-cs"/>
                        </a:rPr>
                        <a:t> בהם מצוין יישום ספציפי יש ללמד אותו, בנוסף לעיקרון הכללי.</a:t>
                      </a:r>
                    </a:p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he-IL" sz="2000" baseline="0" dirty="0" smtClean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e-IL" sz="2000" baseline="0" dirty="0" smtClean="0">
                          <a:effectLst/>
                          <a:latin typeface="Calibri"/>
                          <a:ea typeface="Calibri"/>
                          <a:cs typeface="+mn-cs"/>
                        </a:rPr>
                        <a:t>הנושא מזמן דיון בדילמות ערכיות, משפטיות וכלכליות.</a:t>
                      </a:r>
                    </a:p>
                  </a:txBody>
                  <a:tcPr marL="38100" marR="38100" marT="66675" marB="66675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408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2AC9-109E-4E4D-92F9-530E51D9A3A2}" type="slidenum">
              <a:rPr lang="he-IL" smtClean="0"/>
              <a:t>13</a:t>
            </a:fld>
            <a:endParaRPr lang="he-IL"/>
          </a:p>
        </p:txBody>
      </p:sp>
      <p:sp>
        <p:nvSpPr>
          <p:cNvPr id="7" name="כותרת 1"/>
          <p:cNvSpPr>
            <a:spLocks noGrp="1"/>
          </p:cNvSpPr>
          <p:nvPr>
            <p:ph type="title"/>
          </p:nvPr>
        </p:nvSpPr>
        <p:spPr>
          <a:xfrm>
            <a:off x="179512" y="72008"/>
            <a:ext cx="8136904" cy="1196752"/>
          </a:xfrm>
        </p:spPr>
        <p:txBody>
          <a:bodyPr>
            <a:noAutofit/>
          </a:bodyPr>
          <a:lstStyle/>
          <a:p>
            <a:r>
              <a:rPr lang="he-IL" sz="2800" b="1" i="1" dirty="0" smtClean="0">
                <a:solidFill>
                  <a:srgbClr val="C00000"/>
                </a:solidFill>
                <a:cs typeface="+mn-cs"/>
              </a:rPr>
              <a:t>פ י ז" ה</a:t>
            </a:r>
            <a:r>
              <a:rPr lang="he-IL" sz="2800" dirty="0" smtClean="0">
                <a:solidFill>
                  <a:srgbClr val="C00000"/>
                </a:solidFill>
                <a:cs typeface="+mn-cs"/>
              </a:rPr>
              <a:t/>
            </a:r>
            <a:br>
              <a:rPr lang="he-IL" sz="2800" dirty="0" smtClean="0">
                <a:solidFill>
                  <a:srgbClr val="C00000"/>
                </a:solidFill>
                <a:cs typeface="+mn-cs"/>
              </a:rPr>
            </a:br>
            <a:r>
              <a:rPr lang="he-IL" sz="2200" dirty="0" smtClean="0">
                <a:solidFill>
                  <a:srgbClr val="C00000"/>
                </a:solidFill>
                <a:cs typeface="+mn-cs"/>
              </a:rPr>
              <a:t>מתוך הרצאתו של דר' יוסי מחלוף – </a:t>
            </a:r>
            <a:r>
              <a:rPr lang="he-IL" sz="2200" dirty="0">
                <a:solidFill>
                  <a:srgbClr val="C00000"/>
                </a:solidFill>
                <a:cs typeface="+mn-cs"/>
              </a:rPr>
              <a:t>ראש תחום עיבוד </a:t>
            </a:r>
            <a:r>
              <a:rPr lang="he-IL" sz="2200" dirty="0" smtClean="0">
                <a:solidFill>
                  <a:srgbClr val="C00000"/>
                </a:solidFill>
                <a:cs typeface="+mn-cs"/>
              </a:rPr>
              <a:t>מחקרים, </a:t>
            </a:r>
            <a:r>
              <a:rPr lang="he-IL" sz="2200" dirty="0" err="1" smtClean="0">
                <a:solidFill>
                  <a:srgbClr val="C00000"/>
                </a:solidFill>
                <a:cs typeface="+mn-cs"/>
              </a:rPr>
              <a:t>ראמ"ה</a:t>
            </a:r>
            <a:r>
              <a:rPr lang="he-IL" sz="2200" dirty="0" smtClean="0">
                <a:solidFill>
                  <a:srgbClr val="C00000"/>
                </a:solidFill>
                <a:cs typeface="+mn-cs"/>
              </a:rPr>
              <a:t> </a:t>
            </a:r>
            <a:r>
              <a:rPr lang="he-IL" sz="2800" dirty="0" smtClean="0">
                <a:solidFill>
                  <a:srgbClr val="C00000"/>
                </a:solidFill>
                <a:cs typeface="+mn-cs"/>
              </a:rPr>
              <a:t/>
            </a:r>
            <a:br>
              <a:rPr lang="he-IL" sz="2800" dirty="0" smtClean="0">
                <a:solidFill>
                  <a:srgbClr val="C00000"/>
                </a:solidFill>
                <a:cs typeface="+mn-cs"/>
              </a:rPr>
            </a:br>
            <a:r>
              <a:rPr lang="he-IL" sz="1800" dirty="0" smtClean="0">
                <a:solidFill>
                  <a:srgbClr val="C00000"/>
                </a:solidFill>
                <a:cs typeface="+mn-cs"/>
              </a:rPr>
              <a:t>השתלמות </a:t>
            </a:r>
            <a:r>
              <a:rPr lang="he-IL" sz="1800" dirty="0">
                <a:solidFill>
                  <a:srgbClr val="C00000"/>
                </a:solidFill>
                <a:cs typeface="+mn-cs"/>
              </a:rPr>
              <a:t>מורים מובילי אוריינות מדעית בעידן הדיגיטלי  23.1.18</a:t>
            </a:r>
            <a:br>
              <a:rPr lang="he-IL" sz="1800" dirty="0">
                <a:solidFill>
                  <a:srgbClr val="C00000"/>
                </a:solidFill>
                <a:cs typeface="+mn-cs"/>
              </a:rPr>
            </a:br>
            <a:endParaRPr lang="he-IL" sz="1800" dirty="0">
              <a:solidFill>
                <a:srgbClr val="C00000"/>
              </a:solidFill>
              <a:latin typeface="Calibri" panose="020F0502020204030204" pitchFamily="34" charset="0"/>
              <a:cs typeface="+mn-cs"/>
            </a:endParaRPr>
          </a:p>
        </p:txBody>
      </p:sp>
      <p:sp>
        <p:nvSpPr>
          <p:cNvPr id="43" name="מציין מיקום תוכן 2"/>
          <p:cNvSpPr txBox="1">
            <a:spLocks/>
          </p:cNvSpPr>
          <p:nvPr/>
        </p:nvSpPr>
        <p:spPr>
          <a:xfrm>
            <a:off x="0" y="1268760"/>
            <a:ext cx="9036496" cy="633670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 baseline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he-IL" sz="2400" b="1" dirty="0"/>
              <a:t>במתח</a:t>
            </a:r>
            <a:r>
              <a:rPr lang="he-IL" sz="2400" dirty="0"/>
              <a:t> הנוגע ל</a:t>
            </a:r>
            <a:r>
              <a:rPr lang="he-IL" sz="2400" b="1" dirty="0"/>
              <a:t>תפקיד מערכת החינוך </a:t>
            </a:r>
            <a:r>
              <a:rPr lang="he-IL" sz="2400" dirty="0"/>
              <a:t>(בהקשר מדעי) בין </a:t>
            </a:r>
            <a:r>
              <a:rPr lang="he-IL" altLang="he-IL" sz="2400" b="1" dirty="0"/>
              <a:t>חינוך לאזרחי המחר או למדעני העתיד, הרי </a:t>
            </a:r>
            <a:r>
              <a:rPr lang="he-IL" altLang="he-IL" sz="2400" dirty="0"/>
              <a:t>ש</a:t>
            </a:r>
            <a:r>
              <a:rPr lang="he-IL" sz="2400" dirty="0"/>
              <a:t>תכניות לימודים בגישה אוריינית מתמקדות </a:t>
            </a:r>
            <a:r>
              <a:rPr lang="he-IL" sz="2400" b="1" dirty="0"/>
              <a:t>במיומנויות חקר שכל אדם צפוי להזדקק להן במהלך חייו</a:t>
            </a:r>
            <a:r>
              <a:rPr lang="he-IL" sz="2400" dirty="0"/>
              <a:t>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he-IL" sz="2400" b="1" dirty="0"/>
              <a:t>החזון</a:t>
            </a:r>
            <a:r>
              <a:rPr lang="he-IL" sz="2400" dirty="0"/>
              <a:t> הוא חינוך אזרחי המחר להיות </a:t>
            </a:r>
            <a:r>
              <a:rPr lang="he-IL" sz="2400" b="1" dirty="0"/>
              <a:t>צרכנים ביקורתיים ומשכילים של ידע מדעי</a:t>
            </a:r>
            <a:r>
              <a:rPr lang="he-IL" sz="2400" dirty="0"/>
              <a:t>, ובעלי "</a:t>
            </a:r>
            <a:r>
              <a:rPr lang="he-IL" sz="2400" b="1" dirty="0"/>
              <a:t>יכולת לעסוק בנושאים הקשורים למדע ובעקרונות המדע כאזרחים רפלקטיביים</a:t>
            </a:r>
            <a:r>
              <a:rPr lang="he-IL" sz="2400" dirty="0"/>
              <a:t>".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he-IL" sz="2400" b="1" dirty="0" smtClean="0"/>
              <a:t>הפרמטר </a:t>
            </a:r>
            <a:r>
              <a:rPr lang="he-IL" sz="2400" b="1" dirty="0"/>
              <a:t>החשוב בחינוך בעידן הנוכחי טמון בפיתוח תהליכי למידה וחשיבה, ולא דווקא בהקניית ידע גרידא</a:t>
            </a:r>
            <a:r>
              <a:rPr lang="he-IL" sz="2400" dirty="0"/>
              <a:t>. </a:t>
            </a:r>
            <a:endParaRPr lang="he-IL" sz="2400" dirty="0" smtClean="0"/>
          </a:p>
          <a:p>
            <a:pPr>
              <a:buFont typeface="Wingdings" panose="05000000000000000000" pitchFamily="2" charset="2"/>
              <a:buChar char="q"/>
            </a:pPr>
            <a:endParaRPr lang="he-IL" sz="2400" dirty="0"/>
          </a:p>
          <a:p>
            <a:pPr>
              <a:buFont typeface="Wingdings" panose="05000000000000000000" pitchFamily="2" charset="2"/>
              <a:buChar char="q"/>
            </a:pPr>
            <a:r>
              <a:rPr lang="he-IL" sz="2400" dirty="0"/>
              <a:t>כפועל יוצא מגישה זו, מחקר פיזה </a:t>
            </a:r>
            <a:r>
              <a:rPr lang="he-IL" sz="2400" b="1" dirty="0"/>
              <a:t>אינו</a:t>
            </a:r>
            <a:r>
              <a:rPr lang="he-IL" sz="2400" dirty="0"/>
              <a:t> מתמקד </a:t>
            </a:r>
            <a:r>
              <a:rPr lang="he-IL" sz="2400" b="1" dirty="0"/>
              <a:t>בתכנים ספציפיים ובידע מוגדר וקבוע מראש הנרכש באופן פורמלי במערכת חינוך מסוימת</a:t>
            </a:r>
            <a:r>
              <a:rPr lang="he-IL" sz="2400" dirty="0"/>
              <a:t>, על פי גישה חינוכית כזו או אחרת במוסד בעל אופי מסוים.</a:t>
            </a:r>
          </a:p>
          <a:p>
            <a:pPr>
              <a:buFont typeface="Wingdings" panose="05000000000000000000" pitchFamily="2" charset="2"/>
              <a:buChar char="q"/>
            </a:pPr>
            <a:endParaRPr lang="he-IL" altLang="he-IL" sz="2000" b="1" dirty="0"/>
          </a:p>
          <a:p>
            <a:pPr marL="109728" indent="0">
              <a:buNone/>
            </a:pPr>
            <a:endParaRPr lang="he-IL" altLang="he-IL" sz="2400" b="1" dirty="0" smtClean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2334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2AC9-109E-4E4D-92F9-530E51D9A3A2}" type="slidenum">
              <a:rPr lang="he-IL" smtClean="0"/>
              <a:t>14</a:t>
            </a:fld>
            <a:endParaRPr lang="he-IL"/>
          </a:p>
        </p:txBody>
      </p:sp>
      <p:sp>
        <p:nvSpPr>
          <p:cNvPr id="7" name="כותרת 1"/>
          <p:cNvSpPr>
            <a:spLocks noGrp="1"/>
          </p:cNvSpPr>
          <p:nvPr>
            <p:ph type="title"/>
          </p:nvPr>
        </p:nvSpPr>
        <p:spPr>
          <a:xfrm>
            <a:off x="179512" y="72008"/>
            <a:ext cx="8136904" cy="1196752"/>
          </a:xfrm>
        </p:spPr>
        <p:txBody>
          <a:bodyPr>
            <a:noAutofit/>
          </a:bodyPr>
          <a:lstStyle/>
          <a:p>
            <a:r>
              <a:rPr lang="he-IL" sz="2800" b="1" i="1" dirty="0" smtClean="0">
                <a:solidFill>
                  <a:srgbClr val="C00000"/>
                </a:solidFill>
                <a:cs typeface="+mn-cs"/>
              </a:rPr>
              <a:t>פ י ז" ה</a:t>
            </a:r>
            <a:r>
              <a:rPr lang="he-IL" sz="2800" dirty="0" smtClean="0">
                <a:solidFill>
                  <a:srgbClr val="C00000"/>
                </a:solidFill>
                <a:cs typeface="+mn-cs"/>
              </a:rPr>
              <a:t/>
            </a:r>
            <a:br>
              <a:rPr lang="he-IL" sz="2800" dirty="0" smtClean="0">
                <a:solidFill>
                  <a:srgbClr val="C00000"/>
                </a:solidFill>
                <a:cs typeface="+mn-cs"/>
              </a:rPr>
            </a:br>
            <a:r>
              <a:rPr lang="he-IL" sz="2200" dirty="0" smtClean="0">
                <a:solidFill>
                  <a:srgbClr val="C00000"/>
                </a:solidFill>
                <a:cs typeface="+mn-cs"/>
              </a:rPr>
              <a:t>מתוך הרצאתו של דר' יוסי מחלוף – </a:t>
            </a:r>
            <a:r>
              <a:rPr lang="he-IL" sz="2200" dirty="0">
                <a:solidFill>
                  <a:srgbClr val="C00000"/>
                </a:solidFill>
                <a:cs typeface="+mn-cs"/>
              </a:rPr>
              <a:t>ראש תחום עיבוד </a:t>
            </a:r>
            <a:r>
              <a:rPr lang="he-IL" sz="2200" dirty="0" smtClean="0">
                <a:solidFill>
                  <a:srgbClr val="C00000"/>
                </a:solidFill>
                <a:cs typeface="+mn-cs"/>
              </a:rPr>
              <a:t>מחקרים, </a:t>
            </a:r>
            <a:r>
              <a:rPr lang="he-IL" sz="2200" dirty="0" err="1" smtClean="0">
                <a:solidFill>
                  <a:srgbClr val="C00000"/>
                </a:solidFill>
                <a:cs typeface="+mn-cs"/>
              </a:rPr>
              <a:t>ראמ"ה</a:t>
            </a:r>
            <a:r>
              <a:rPr lang="he-IL" sz="2200" dirty="0" smtClean="0">
                <a:solidFill>
                  <a:srgbClr val="C00000"/>
                </a:solidFill>
                <a:cs typeface="+mn-cs"/>
              </a:rPr>
              <a:t> </a:t>
            </a:r>
            <a:r>
              <a:rPr lang="he-IL" sz="2800" dirty="0" smtClean="0">
                <a:solidFill>
                  <a:srgbClr val="C00000"/>
                </a:solidFill>
                <a:cs typeface="+mn-cs"/>
              </a:rPr>
              <a:t/>
            </a:r>
            <a:br>
              <a:rPr lang="he-IL" sz="2800" dirty="0" smtClean="0">
                <a:solidFill>
                  <a:srgbClr val="C00000"/>
                </a:solidFill>
                <a:cs typeface="+mn-cs"/>
              </a:rPr>
            </a:br>
            <a:r>
              <a:rPr lang="he-IL" sz="1800" dirty="0" smtClean="0">
                <a:solidFill>
                  <a:srgbClr val="C00000"/>
                </a:solidFill>
                <a:cs typeface="+mn-cs"/>
              </a:rPr>
              <a:t>השתלמות </a:t>
            </a:r>
            <a:r>
              <a:rPr lang="he-IL" sz="1800" dirty="0">
                <a:solidFill>
                  <a:srgbClr val="C00000"/>
                </a:solidFill>
                <a:cs typeface="+mn-cs"/>
              </a:rPr>
              <a:t>מורים מובילי אוריינות מדעית בעידן הדיגיטלי  23.1.18</a:t>
            </a:r>
            <a:br>
              <a:rPr lang="he-IL" sz="1800" dirty="0">
                <a:solidFill>
                  <a:srgbClr val="C00000"/>
                </a:solidFill>
                <a:cs typeface="+mn-cs"/>
              </a:rPr>
            </a:br>
            <a:endParaRPr lang="he-IL" sz="1800" dirty="0">
              <a:solidFill>
                <a:srgbClr val="C00000"/>
              </a:solidFill>
              <a:latin typeface="Calibri" panose="020F0502020204030204" pitchFamily="34" charset="0"/>
              <a:cs typeface="+mn-cs"/>
            </a:endParaRPr>
          </a:p>
        </p:txBody>
      </p:sp>
      <p:sp>
        <p:nvSpPr>
          <p:cNvPr id="43" name="מציין מיקום תוכן 2"/>
          <p:cNvSpPr txBox="1">
            <a:spLocks/>
          </p:cNvSpPr>
          <p:nvPr/>
        </p:nvSpPr>
        <p:spPr>
          <a:xfrm>
            <a:off x="0" y="1484784"/>
            <a:ext cx="9036496" cy="633670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 baseline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he-IL" sz="2400" dirty="0"/>
              <a:t>סוגיות עכשוויות והיסטוריות המחייבות הבנה מסוימת במדעים ובטכנולוגיה.</a:t>
            </a:r>
          </a:p>
          <a:p>
            <a:pPr>
              <a:buFont typeface="Wingdings" panose="05000000000000000000" pitchFamily="2" charset="2"/>
              <a:buChar char="q"/>
            </a:pPr>
            <a:endParaRPr lang="he-IL" sz="2400" dirty="0"/>
          </a:p>
          <a:p>
            <a:pPr>
              <a:buFont typeface="Wingdings" panose="05000000000000000000" pitchFamily="2" charset="2"/>
              <a:buChar char="q"/>
            </a:pPr>
            <a:r>
              <a:rPr lang="he-IL" sz="2400" b="1" dirty="0"/>
              <a:t>ההקשרים</a:t>
            </a:r>
            <a:r>
              <a:rPr lang="he-IL" sz="2400" dirty="0"/>
              <a:t> </a:t>
            </a:r>
            <a:r>
              <a:rPr lang="he-IL" sz="2400" b="1" dirty="0"/>
              <a:t>שבהם</a:t>
            </a:r>
            <a:r>
              <a:rPr lang="he-IL" sz="2400" dirty="0"/>
              <a:t> מצופה מהתלמידים להשתמש בהצלחה במיומנויות הכלולות באוריינות מדעית הם: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he-IL" b="1" dirty="0"/>
              <a:t>אישיים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he-IL" b="1" dirty="0"/>
              <a:t>מקומיים/ארציים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he-IL" b="1" dirty="0"/>
              <a:t>עולמיים/גלובליים</a:t>
            </a:r>
            <a:endParaRPr lang="he-IL" dirty="0"/>
          </a:p>
          <a:p>
            <a:pPr marL="355600" indent="0">
              <a:buNone/>
            </a:pPr>
            <a:r>
              <a:rPr lang="he-IL" sz="2400" dirty="0"/>
              <a:t>והם עשויים להיות </a:t>
            </a:r>
            <a:r>
              <a:rPr lang="he-IL" sz="2400" b="1" dirty="0"/>
              <a:t>מעבר להקשרים השגרתיים שתלמידים נחשפים אליהם במהלך לימודיהם בבית הספר</a:t>
            </a:r>
            <a:r>
              <a:rPr lang="he-IL" sz="2400" dirty="0"/>
              <a:t>. </a:t>
            </a:r>
          </a:p>
          <a:p>
            <a:pPr>
              <a:buFont typeface="Wingdings" panose="05000000000000000000" pitchFamily="2" charset="2"/>
              <a:buChar char="q"/>
            </a:pPr>
            <a:endParaRPr lang="he-IL" sz="2400" dirty="0"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he-IL" altLang="he-IL" sz="2000" b="1" dirty="0" smtClean="0"/>
          </a:p>
          <a:p>
            <a:pPr marL="109728" indent="0">
              <a:buNone/>
            </a:pPr>
            <a:endParaRPr lang="he-IL" altLang="he-IL" sz="2400" b="1" dirty="0" smtClean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8555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22AC9-109E-4E4D-92F9-530E51D9A3A2}" type="slidenum">
              <a:rPr lang="he-IL" smtClean="0"/>
              <a:t>15</a:t>
            </a:fld>
            <a:endParaRPr lang="he-IL"/>
          </a:p>
        </p:txBody>
      </p:sp>
      <p:sp>
        <p:nvSpPr>
          <p:cNvPr id="7" name="כותרת 1"/>
          <p:cNvSpPr>
            <a:spLocks noGrp="1"/>
          </p:cNvSpPr>
          <p:nvPr>
            <p:ph type="title"/>
          </p:nvPr>
        </p:nvSpPr>
        <p:spPr>
          <a:xfrm>
            <a:off x="179512" y="72008"/>
            <a:ext cx="8136904" cy="1196752"/>
          </a:xfrm>
        </p:spPr>
        <p:txBody>
          <a:bodyPr>
            <a:noAutofit/>
          </a:bodyPr>
          <a:lstStyle/>
          <a:p>
            <a:r>
              <a:rPr lang="he-IL" sz="2800" b="1" i="1" dirty="0" smtClean="0">
                <a:solidFill>
                  <a:srgbClr val="C00000"/>
                </a:solidFill>
                <a:cs typeface="+mn-cs"/>
              </a:rPr>
              <a:t>פ י ז" ה</a:t>
            </a:r>
            <a:r>
              <a:rPr lang="he-IL" sz="2800" dirty="0" smtClean="0">
                <a:solidFill>
                  <a:srgbClr val="C00000"/>
                </a:solidFill>
                <a:cs typeface="+mn-cs"/>
              </a:rPr>
              <a:t/>
            </a:r>
            <a:br>
              <a:rPr lang="he-IL" sz="2800" dirty="0" smtClean="0">
                <a:solidFill>
                  <a:srgbClr val="C00000"/>
                </a:solidFill>
                <a:cs typeface="+mn-cs"/>
              </a:rPr>
            </a:br>
            <a:r>
              <a:rPr lang="he-IL" sz="2200" dirty="0" smtClean="0">
                <a:solidFill>
                  <a:srgbClr val="C00000"/>
                </a:solidFill>
                <a:cs typeface="+mn-cs"/>
              </a:rPr>
              <a:t>מתוך הרצאתו של דר' יוסי מחלוף – </a:t>
            </a:r>
            <a:r>
              <a:rPr lang="he-IL" sz="2200" dirty="0">
                <a:solidFill>
                  <a:srgbClr val="C00000"/>
                </a:solidFill>
                <a:cs typeface="+mn-cs"/>
              </a:rPr>
              <a:t>ראש תחום עיבוד </a:t>
            </a:r>
            <a:r>
              <a:rPr lang="he-IL" sz="2200" dirty="0" smtClean="0">
                <a:solidFill>
                  <a:srgbClr val="C00000"/>
                </a:solidFill>
                <a:cs typeface="+mn-cs"/>
              </a:rPr>
              <a:t>מחקרים, </a:t>
            </a:r>
            <a:r>
              <a:rPr lang="he-IL" sz="2200" dirty="0" err="1" smtClean="0">
                <a:solidFill>
                  <a:srgbClr val="C00000"/>
                </a:solidFill>
                <a:cs typeface="+mn-cs"/>
              </a:rPr>
              <a:t>ראמ"ה</a:t>
            </a:r>
            <a:r>
              <a:rPr lang="he-IL" sz="2200" dirty="0" smtClean="0">
                <a:solidFill>
                  <a:srgbClr val="C00000"/>
                </a:solidFill>
                <a:cs typeface="+mn-cs"/>
              </a:rPr>
              <a:t> </a:t>
            </a:r>
            <a:r>
              <a:rPr lang="he-IL" sz="2800" dirty="0" smtClean="0">
                <a:solidFill>
                  <a:srgbClr val="C00000"/>
                </a:solidFill>
                <a:cs typeface="+mn-cs"/>
              </a:rPr>
              <a:t/>
            </a:r>
            <a:br>
              <a:rPr lang="he-IL" sz="2800" dirty="0" smtClean="0">
                <a:solidFill>
                  <a:srgbClr val="C00000"/>
                </a:solidFill>
                <a:cs typeface="+mn-cs"/>
              </a:rPr>
            </a:br>
            <a:r>
              <a:rPr lang="he-IL" sz="1800" dirty="0" smtClean="0">
                <a:solidFill>
                  <a:srgbClr val="C00000"/>
                </a:solidFill>
                <a:cs typeface="+mn-cs"/>
              </a:rPr>
              <a:t>השתלמות </a:t>
            </a:r>
            <a:r>
              <a:rPr lang="he-IL" sz="1800" dirty="0">
                <a:solidFill>
                  <a:srgbClr val="C00000"/>
                </a:solidFill>
                <a:cs typeface="+mn-cs"/>
              </a:rPr>
              <a:t>מורים מובילי אוריינות מדעית בעידן הדיגיטלי  23.1.18</a:t>
            </a:r>
            <a:r>
              <a:rPr lang="he-IL" sz="2000" dirty="0">
                <a:solidFill>
                  <a:srgbClr val="C00000"/>
                </a:solidFill>
                <a:cs typeface="+mn-cs"/>
              </a:rPr>
              <a:t/>
            </a:r>
            <a:br>
              <a:rPr lang="he-IL" sz="2000" dirty="0">
                <a:solidFill>
                  <a:srgbClr val="C00000"/>
                </a:solidFill>
                <a:cs typeface="+mn-cs"/>
              </a:rPr>
            </a:br>
            <a:endParaRPr lang="he-IL" sz="2800" dirty="0">
              <a:solidFill>
                <a:srgbClr val="C00000"/>
              </a:solidFill>
              <a:latin typeface="Calibri" panose="020F0502020204030204" pitchFamily="34" charset="0"/>
              <a:cs typeface="+mn-cs"/>
            </a:endParaRPr>
          </a:p>
        </p:txBody>
      </p:sp>
      <p:sp>
        <p:nvSpPr>
          <p:cNvPr id="43" name="מציין מיקום תוכן 2"/>
          <p:cNvSpPr txBox="1">
            <a:spLocks/>
          </p:cNvSpPr>
          <p:nvPr/>
        </p:nvSpPr>
        <p:spPr>
          <a:xfrm>
            <a:off x="0" y="1340768"/>
            <a:ext cx="9036496" cy="453650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 baseline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he-IL" sz="2400" b="1" dirty="0"/>
              <a:t>להסביר תופעות באופן מדעי:</a:t>
            </a:r>
            <a:endParaRPr lang="en-US" sz="2400" b="1" dirty="0"/>
          </a:p>
          <a:p>
            <a:pPr marL="0" lvl="1" indent="0">
              <a:buNone/>
            </a:pPr>
            <a:r>
              <a:rPr lang="he-IL" dirty="0">
                <a:latin typeface="Calibri" panose="020F0502020204030204" pitchFamily="34" charset="0"/>
              </a:rPr>
              <a:t>להעריך, לזהות ולהציע הסברים למגוון תופעות טבע ותופעות טכנולוגיות.</a:t>
            </a:r>
          </a:p>
          <a:p>
            <a:pPr marL="0" lvl="1" indent="0">
              <a:buNone/>
            </a:pPr>
            <a:endParaRPr lang="en-US" b="1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buFont typeface="Wingdings" panose="05000000000000000000" pitchFamily="2" charset="2"/>
              <a:buChar char="q"/>
            </a:pPr>
            <a:r>
              <a:rPr lang="he-IL" sz="2400" b="1" dirty="0"/>
              <a:t>להעריך ולתכנן חקר מדעי:</a:t>
            </a:r>
            <a:endParaRPr lang="en-US" sz="2400" b="1" dirty="0"/>
          </a:p>
          <a:p>
            <a:pPr marL="0" lvl="0" indent="0">
              <a:buNone/>
            </a:pPr>
            <a:r>
              <a:rPr lang="he-IL" sz="2400" dirty="0"/>
              <a:t>לתאר ולהעריך חקר מדעי, ולהציע דרכים להתמודד עם שאלות באופן מדעי.</a:t>
            </a:r>
          </a:p>
          <a:p>
            <a:pPr lvl="0"/>
            <a:endParaRPr lang="en-US" sz="2400" b="1" dirty="0"/>
          </a:p>
          <a:p>
            <a:pPr lvl="0">
              <a:buFont typeface="Wingdings" panose="05000000000000000000" pitchFamily="2" charset="2"/>
              <a:buChar char="q"/>
            </a:pPr>
            <a:r>
              <a:rPr lang="he-IL" sz="2400" b="1" dirty="0"/>
              <a:t>לפרש נתונים וראיות באופן מדעי:</a:t>
            </a:r>
            <a:endParaRPr lang="en-US" sz="2400" b="1" dirty="0"/>
          </a:p>
          <a:p>
            <a:pPr marL="0" indent="0">
              <a:buNone/>
            </a:pPr>
            <a:r>
              <a:rPr lang="he-IL" sz="2400" dirty="0"/>
              <a:t>לנתח ולהעריך נתונים וטיעונים המיוצגים במגוון דרכים, ולהגיע למסקנות מדעיות נכונות.</a:t>
            </a:r>
          </a:p>
          <a:p>
            <a:endParaRPr lang="he-IL" sz="3200" dirty="0">
              <a:latin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he-IL" altLang="he-IL" sz="2000" b="1" dirty="0" smtClean="0"/>
          </a:p>
          <a:p>
            <a:pPr marL="109728" indent="0">
              <a:buNone/>
            </a:pPr>
            <a:endParaRPr lang="he-IL" altLang="he-IL" sz="2400" b="1" dirty="0" smtClean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9696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2785864" y="304800"/>
            <a:ext cx="5314528" cy="1143000"/>
          </a:xfrm>
          <a:noFill/>
        </p:spPr>
        <p:txBody>
          <a:bodyPr>
            <a:normAutofit/>
          </a:bodyPr>
          <a:lstStyle/>
          <a:p>
            <a:r>
              <a:rPr lang="he-IL" altLang="he-IL" sz="28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עמ"ר </a:t>
            </a:r>
            <a:r>
              <a:rPr lang="he-IL" altLang="he-IL" sz="2800" dirty="0">
                <a:solidFill>
                  <a:srgbClr val="C00000"/>
                </a:solidFill>
              </a:rPr>
              <a:t>–</a:t>
            </a:r>
            <a:r>
              <a:rPr lang="he-IL" altLang="he-IL" sz="28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 ע</a:t>
            </a:r>
            <a:r>
              <a:rPr lang="he-IL" altLang="he-IL" sz="22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רכים</a:t>
            </a:r>
            <a:r>
              <a:rPr lang="he-IL" altLang="he-IL" sz="28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, </a:t>
            </a:r>
            <a:r>
              <a:rPr lang="he-IL" sz="28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מ</a:t>
            </a:r>
            <a:r>
              <a:rPr lang="he-IL" sz="22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עורב</a:t>
            </a:r>
            <a:r>
              <a:rPr lang="he-IL" altLang="he-IL" sz="22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וּת</a:t>
            </a:r>
            <a:r>
              <a:rPr lang="he-IL" altLang="he-IL" sz="28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, ר</a:t>
            </a:r>
            <a:r>
              <a:rPr lang="he-IL" altLang="he-IL" sz="22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לוונטיות</a:t>
            </a:r>
            <a:r>
              <a:rPr lang="he-IL" altLang="he-IL" sz="28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/>
            </a:r>
            <a:br>
              <a:rPr lang="he-IL" altLang="he-IL" sz="28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</a:br>
            <a:r>
              <a:rPr lang="he-IL" altLang="he-IL" sz="2800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קשור </a:t>
            </a:r>
            <a:r>
              <a:rPr lang="he-IL" altLang="he-IL" sz="280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(גם) לחומר</a:t>
            </a:r>
            <a:endParaRPr lang="en-US" altLang="he-IL" sz="2800" dirty="0">
              <a:solidFill>
                <a:srgbClr val="C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305800" cy="4525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he-IL" altLang="he-IL" sz="2800" dirty="0" smtClean="0">
                <a:solidFill>
                  <a:schemeClr val="bg1">
                    <a:lumMod val="85000"/>
                  </a:schemeClr>
                </a:solidFill>
              </a:rPr>
              <a:t>מה פתאום עמ"ר?</a:t>
            </a:r>
            <a:endParaRPr lang="he-IL" altLang="he-IL" sz="2800" dirty="0">
              <a:solidFill>
                <a:schemeClr val="bg1">
                  <a:lumMod val="85000"/>
                </a:schemeClr>
              </a:solidFill>
            </a:endParaRPr>
          </a:p>
          <a:p>
            <a:pPr marL="609600" indent="-609600">
              <a:buFontTx/>
              <a:buAutoNum type="arabicPeriod"/>
            </a:pPr>
            <a:r>
              <a:rPr lang="he-IL" altLang="he-IL" sz="2800" dirty="0">
                <a:solidFill>
                  <a:schemeClr val="bg1">
                    <a:lumMod val="85000"/>
                  </a:schemeClr>
                </a:solidFill>
              </a:rPr>
              <a:t>עמ"ר – קשור לחומר?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 smtClean="0"/>
              <a:t>מה נשתנה (ומה לא...)? </a:t>
            </a:r>
            <a:endParaRPr lang="he-IL" altLang="he-IL" sz="2800" dirty="0"/>
          </a:p>
          <a:p>
            <a:pPr marL="609600" indent="-609600">
              <a:buFontTx/>
              <a:buAutoNum type="arabicPeriod"/>
            </a:pPr>
            <a:r>
              <a:rPr lang="he-IL" altLang="he-IL" sz="2800" dirty="0" smtClean="0">
                <a:solidFill>
                  <a:schemeClr val="bg1">
                    <a:lumMod val="85000"/>
                  </a:schemeClr>
                </a:solidFill>
              </a:rPr>
              <a:t>איך </a:t>
            </a:r>
            <a:r>
              <a:rPr lang="he-IL" altLang="he-IL" sz="2800" dirty="0">
                <a:solidFill>
                  <a:schemeClr val="bg1">
                    <a:lumMod val="85000"/>
                  </a:schemeClr>
                </a:solidFill>
              </a:rPr>
              <a:t>ללמד?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 smtClean="0">
                <a:solidFill>
                  <a:schemeClr val="bg1">
                    <a:lumMod val="85000"/>
                  </a:schemeClr>
                </a:solidFill>
              </a:rPr>
              <a:t>איך להעריך? 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 smtClean="0">
                <a:solidFill>
                  <a:schemeClr val="bg1">
                    <a:lumMod val="85000"/>
                  </a:schemeClr>
                </a:solidFill>
              </a:rPr>
              <a:t>עמ"ר – יש חומר?</a:t>
            </a:r>
            <a:endParaRPr lang="he-IL" altLang="he-IL" sz="2800" dirty="0">
              <a:solidFill>
                <a:schemeClr val="bg1">
                  <a:lumMod val="85000"/>
                </a:schemeClr>
              </a:solidFill>
            </a:endParaRPr>
          </a:p>
          <a:p>
            <a:pPr marL="609600" indent="-609600">
              <a:buFontTx/>
              <a:buAutoNum type="arabicPeriod"/>
            </a:pPr>
            <a:r>
              <a:rPr lang="he-IL" altLang="he-IL" sz="2800" dirty="0" smtClean="0">
                <a:solidFill>
                  <a:schemeClr val="bg1">
                    <a:lumMod val="85000"/>
                  </a:schemeClr>
                </a:solidFill>
              </a:rPr>
              <a:t>יש ערך מוסף?</a:t>
            </a:r>
          </a:p>
          <a:p>
            <a:pPr marL="0" indent="0">
              <a:buNone/>
            </a:pPr>
            <a:r>
              <a:rPr lang="he-IL" altLang="he-IL" sz="2800" dirty="0" smtClean="0">
                <a:solidFill>
                  <a:schemeClr val="bg1">
                    <a:lumMod val="85000"/>
                  </a:schemeClr>
                </a:solidFill>
              </a:rPr>
              <a:t>8.  דוגמאות נוספות (ככל שיאפשר הזמן) </a:t>
            </a:r>
            <a:endParaRPr lang="he-IL" altLang="he-IL" sz="2800" dirty="0">
              <a:solidFill>
                <a:schemeClr val="bg1">
                  <a:lumMod val="85000"/>
                </a:schemeClr>
              </a:solidFill>
            </a:endParaRPr>
          </a:p>
          <a:p>
            <a:pPr marL="609600" indent="-609600">
              <a:buFontTx/>
              <a:buAutoNum type="arabicPeriod"/>
            </a:pPr>
            <a:endParaRPr lang="he-IL" altLang="he-IL" sz="2800" dirty="0"/>
          </a:p>
        </p:txBody>
      </p:sp>
      <p:pic>
        <p:nvPicPr>
          <p:cNvPr id="4" name="Picture Placeholder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5149" y="1268760"/>
            <a:ext cx="3024336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87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title"/>
          </p:nvPr>
        </p:nvSpPr>
        <p:spPr>
          <a:xfrm>
            <a:off x="467544" y="116632"/>
            <a:ext cx="8520600" cy="936104"/>
          </a:xfrm>
          <a:prstGeom prst="rect">
            <a:avLst/>
          </a:prstGeom>
        </p:spPr>
        <p:txBody>
          <a:bodyPr vert="horz" lIns="91425" tIns="91425" rIns="91425" bIns="91425" rtlCol="1" anchor="t" anchorCtr="0">
            <a:noAutofit/>
          </a:bodyPr>
          <a:lstStyle/>
          <a:p>
            <a:pPr algn="ctr"/>
            <a:r>
              <a:rPr lang="he-IL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מה </a:t>
            </a:r>
            <a:r>
              <a:rPr lang="he-IL" sz="3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לא</a:t>
            </a:r>
            <a:r>
              <a:rPr lang="he-IL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נשתנה</a:t>
            </a:r>
            <a:br>
              <a:rPr lang="he-IL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x-none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שאלות רלו</a:t>
            </a:r>
            <a:r>
              <a:rPr lang="he-IL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ו</a:t>
            </a:r>
            <a:r>
              <a:rPr lang="x-none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נטיות</a:t>
            </a:r>
            <a:endParaRPr lang="x-none" sz="2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497886" y="1208916"/>
            <a:ext cx="8300935" cy="4164300"/>
          </a:xfrm>
          <a:prstGeom prst="rect">
            <a:avLst/>
          </a:prstGeom>
        </p:spPr>
        <p:txBody>
          <a:bodyPr vert="horz" lIns="91425" tIns="91425" rIns="91425" bIns="91425" rtlCol="1" anchor="t" anchorCtr="0">
            <a:no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buClr>
                <a:srgbClr val="C00000"/>
              </a:buClr>
            </a:pPr>
            <a:r>
              <a:rPr lang="x-none" sz="2400" b="0" dirty="0">
                <a:latin typeface="Arial"/>
                <a:ea typeface="Arial"/>
                <a:cs typeface="Arial"/>
                <a:sym typeface="Arial"/>
              </a:rPr>
              <a:t>נושאים </a:t>
            </a:r>
            <a:r>
              <a:rPr lang="x-none" sz="2400" b="0" dirty="0" smtClean="0">
                <a:latin typeface="Arial"/>
                <a:ea typeface="Arial"/>
                <a:cs typeface="Arial"/>
                <a:sym typeface="Arial"/>
              </a:rPr>
              <a:t>שהתלמיד מכיר </a:t>
            </a:r>
            <a:r>
              <a:rPr lang="x-none" sz="2400" b="0" dirty="0">
                <a:latin typeface="Arial"/>
                <a:ea typeface="Arial"/>
                <a:cs typeface="Arial"/>
                <a:sym typeface="Arial"/>
              </a:rPr>
              <a:t>מחייו ומעולמו.</a:t>
            </a:r>
          </a:p>
          <a:p>
            <a:pPr>
              <a:lnSpc>
                <a:spcPct val="150000"/>
              </a:lnSpc>
              <a:spcBef>
                <a:spcPts val="600"/>
              </a:spcBef>
              <a:buClr>
                <a:srgbClr val="C00000"/>
              </a:buClr>
            </a:pPr>
            <a:r>
              <a:rPr lang="x-none" sz="2400" b="0" dirty="0" smtClean="0">
                <a:latin typeface="Arial"/>
                <a:ea typeface="Arial"/>
                <a:cs typeface="Arial"/>
                <a:sym typeface="Arial"/>
              </a:rPr>
              <a:t>התלמיד </a:t>
            </a:r>
            <a:r>
              <a:rPr lang="x-none" sz="2400" b="0" dirty="0">
                <a:latin typeface="Arial"/>
                <a:ea typeface="Arial"/>
                <a:cs typeface="Arial"/>
                <a:sym typeface="Arial"/>
              </a:rPr>
              <a:t>מתבקש על פי מה שלמד לזהות בחייו ובסביבתו היבט </a:t>
            </a:r>
            <a:r>
              <a:rPr lang="x-none" sz="2400" b="0" dirty="0" smtClean="0">
                <a:latin typeface="Arial"/>
                <a:ea typeface="Arial"/>
                <a:cs typeface="Arial"/>
                <a:sym typeface="Arial"/>
              </a:rPr>
              <a:t>דומה</a:t>
            </a:r>
            <a:r>
              <a:rPr lang="he-IL" sz="2400" b="0" dirty="0" smtClean="0">
                <a:latin typeface="Arial"/>
                <a:ea typeface="Arial"/>
                <a:cs typeface="Arial"/>
                <a:sym typeface="Arial"/>
              </a:rPr>
              <a:t>,</a:t>
            </a:r>
            <a:r>
              <a:rPr lang="x-none" sz="2400" b="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x-none" sz="2400" b="0" dirty="0">
                <a:latin typeface="Arial"/>
                <a:ea typeface="Arial"/>
                <a:cs typeface="Arial"/>
                <a:sym typeface="Arial"/>
              </a:rPr>
              <a:t>לקשר את </a:t>
            </a:r>
            <a:r>
              <a:rPr lang="x-none" sz="2400" b="0" dirty="0" smtClean="0">
                <a:latin typeface="Arial"/>
                <a:ea typeface="Arial"/>
                <a:cs typeface="Arial"/>
                <a:sym typeface="Arial"/>
              </a:rPr>
              <a:t>הדברים</a:t>
            </a:r>
            <a:r>
              <a:rPr lang="he-IL" sz="2400" b="0" dirty="0" smtClean="0">
                <a:latin typeface="Arial"/>
                <a:ea typeface="Arial"/>
                <a:cs typeface="Arial"/>
                <a:sym typeface="Arial"/>
              </a:rPr>
              <a:t>,</a:t>
            </a:r>
            <a:r>
              <a:rPr lang="x-none" sz="2400" b="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x-none" sz="2400" b="0" dirty="0">
                <a:latin typeface="Arial"/>
                <a:ea typeface="Arial"/>
                <a:cs typeface="Arial"/>
                <a:sym typeface="Arial"/>
              </a:rPr>
              <a:t>וניתן אף להרחיב </a:t>
            </a:r>
            <a:r>
              <a:rPr lang="x-none" sz="2400" b="0" dirty="0" smtClean="0">
                <a:latin typeface="Arial"/>
                <a:ea typeface="Arial"/>
                <a:cs typeface="Arial"/>
                <a:sym typeface="Arial"/>
              </a:rPr>
              <a:t>לבקש </a:t>
            </a:r>
            <a:r>
              <a:rPr lang="x-none" sz="2400" b="0" dirty="0">
                <a:latin typeface="Arial"/>
                <a:ea typeface="Arial"/>
                <a:cs typeface="Arial"/>
                <a:sym typeface="Arial"/>
              </a:rPr>
              <a:t>יישום </a:t>
            </a:r>
            <a:r>
              <a:rPr lang="x-none" sz="2400" b="0" dirty="0" smtClean="0">
                <a:latin typeface="Arial"/>
                <a:ea typeface="Arial"/>
                <a:cs typeface="Arial"/>
                <a:sym typeface="Arial"/>
              </a:rPr>
              <a:t>פתרון</a:t>
            </a:r>
            <a:r>
              <a:rPr lang="he-IL" sz="2400" b="0" dirty="0" smtClean="0">
                <a:latin typeface="Arial"/>
                <a:ea typeface="Arial"/>
                <a:cs typeface="Arial"/>
                <a:sym typeface="Arial"/>
              </a:rPr>
              <a:t> או</a:t>
            </a:r>
            <a:r>
              <a:rPr lang="x-none" sz="2400" b="0" dirty="0" smtClean="0">
                <a:latin typeface="Arial"/>
                <a:ea typeface="Arial"/>
                <a:cs typeface="Arial"/>
                <a:sym typeface="Arial"/>
              </a:rPr>
              <a:t> הכרעה</a:t>
            </a:r>
            <a:r>
              <a:rPr lang="he-IL" sz="2400" b="0" dirty="0" smtClean="0">
                <a:latin typeface="Arial"/>
                <a:ea typeface="Arial"/>
                <a:cs typeface="Arial"/>
                <a:sym typeface="Arial"/>
              </a:rPr>
              <a:t>.</a:t>
            </a:r>
            <a:endParaRPr lang="x-none" sz="2400" b="0" dirty="0"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buClr>
                <a:srgbClr val="C00000"/>
              </a:buClr>
            </a:pPr>
            <a:r>
              <a:rPr lang="he-IL" sz="2400" b="0" dirty="0" smtClean="0">
                <a:latin typeface="Arial"/>
                <a:ea typeface="Arial"/>
                <a:cs typeface="Arial"/>
                <a:sym typeface="Arial"/>
              </a:rPr>
              <a:t>השאלה</a:t>
            </a:r>
            <a:r>
              <a:rPr lang="x-none" sz="2400" b="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e-IL" sz="2400" b="0" dirty="0" smtClean="0">
                <a:latin typeface="Arial"/>
                <a:ea typeface="Arial"/>
                <a:cs typeface="Arial"/>
                <a:sym typeface="Arial"/>
              </a:rPr>
              <a:t>תיצור </a:t>
            </a:r>
            <a:r>
              <a:rPr lang="x-none" sz="2400" b="0" dirty="0" smtClean="0">
                <a:latin typeface="Arial"/>
                <a:ea typeface="Arial"/>
                <a:cs typeface="Arial"/>
                <a:sym typeface="Arial"/>
              </a:rPr>
              <a:t>קישור בין הנלמד למציאות.</a:t>
            </a:r>
            <a:endParaRPr lang="he-IL" sz="2400" b="0" dirty="0" smtClean="0">
              <a:latin typeface="Arial"/>
              <a:ea typeface="Arial"/>
              <a:cs typeface="Arial"/>
              <a:sym typeface="Arial"/>
            </a:endParaRPr>
          </a:p>
          <a:p>
            <a:pPr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2" descr="Image result for ‫עומר שיבולים‬‎">
            <a:extLst>
              <a:ext uri="{FF2B5EF4-FFF2-40B4-BE49-F238E27FC236}">
                <a16:creationId xmlns:a16="http://schemas.microsoft.com/office/drawing/2014/main" xmlns="" id="{561DD5CB-4CCF-43DD-A175-F47BBC8F5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44000"/>
            <a:ext cx="611248" cy="1000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730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title"/>
          </p:nvPr>
        </p:nvSpPr>
        <p:spPr>
          <a:xfrm>
            <a:off x="395536" y="188640"/>
            <a:ext cx="8520600" cy="1008112"/>
          </a:xfrm>
          <a:prstGeom prst="rect">
            <a:avLst/>
          </a:prstGeom>
        </p:spPr>
        <p:txBody>
          <a:bodyPr vert="horz" lIns="91425" tIns="91425" rIns="91425" bIns="91425" rtlCol="1" anchor="t" anchorCtr="0">
            <a:noAutofit/>
          </a:bodyPr>
          <a:lstStyle/>
          <a:p>
            <a:r>
              <a:rPr lang="x-none" sz="2400" b="1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מהי </a:t>
            </a:r>
            <a:r>
              <a:rPr lang="he-IL" sz="2400" b="1" dirty="0" smtClean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נשתנה?</a:t>
            </a:r>
            <a:br>
              <a:rPr lang="he-IL" sz="2400" b="1" dirty="0" smtClean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x-none" sz="2400" dirty="0" smtClean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שאל</a:t>
            </a:r>
            <a:r>
              <a:rPr lang="he-IL" sz="2400" dirty="0" smtClean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ו</a:t>
            </a:r>
            <a:r>
              <a:rPr lang="x-none" sz="2400" dirty="0" smtClean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ת ערך</a:t>
            </a:r>
            <a:endParaRPr lang="x-none" sz="2400" dirty="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395536" y="1566460"/>
            <a:ext cx="8520600" cy="4670852"/>
          </a:xfrm>
          <a:prstGeom prst="rect">
            <a:avLst/>
          </a:prstGeom>
        </p:spPr>
        <p:txBody>
          <a:bodyPr vert="horz" lIns="91425" tIns="91425" rIns="91425" bIns="91425" rtlCol="1" anchor="t" anchorCtr="0">
            <a:no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buClr>
                <a:srgbClr val="C00000"/>
              </a:buClr>
            </a:pPr>
            <a:r>
              <a:rPr lang="he-IL" sz="2400" b="0" dirty="0">
                <a:latin typeface="Arial"/>
                <a:ea typeface="Arial"/>
                <a:cs typeface="Arial"/>
              </a:rPr>
              <a:t>שאלות חשיבה המבקשות לעורר שיח ולהציף את הערכים המצויים בתכנית הלימודים, או ערכים חשובים לנו בתכני הלמידה. </a:t>
            </a:r>
          </a:p>
          <a:p>
            <a:pPr>
              <a:lnSpc>
                <a:spcPct val="150000"/>
              </a:lnSpc>
              <a:spcBef>
                <a:spcPts val="1200"/>
              </a:spcBef>
              <a:buClr>
                <a:srgbClr val="C00000"/>
              </a:buClr>
            </a:pPr>
            <a:r>
              <a:rPr lang="he-IL" sz="2400" b="0" dirty="0">
                <a:latin typeface="Arial"/>
                <a:ea typeface="Arial"/>
                <a:cs typeface="Arial"/>
              </a:rPr>
              <a:t>הלומד מתבקש לזהות ערכים בתכנים שלא למד בכיתה, ולהתייחס אליהם.</a:t>
            </a:r>
            <a:endParaRPr lang="he-IL" sz="2400" b="0" dirty="0"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1200"/>
              </a:spcBef>
              <a:buClr>
                <a:srgbClr val="C00000"/>
              </a:buClr>
            </a:pPr>
            <a:r>
              <a:rPr lang="he-IL" sz="2400" b="0" dirty="0" smtClean="0">
                <a:latin typeface="Arial"/>
                <a:ea typeface="Arial"/>
                <a:cs typeface="Arial"/>
                <a:sym typeface="Arial"/>
              </a:rPr>
              <a:t>כוללות </a:t>
            </a:r>
            <a:r>
              <a:rPr lang="x-none" sz="2400" b="0" dirty="0" smtClean="0">
                <a:latin typeface="Arial"/>
                <a:ea typeface="Arial"/>
                <a:cs typeface="Arial"/>
                <a:sym typeface="Arial"/>
              </a:rPr>
              <a:t>לרוב </a:t>
            </a:r>
            <a:r>
              <a:rPr lang="x-none" sz="2400" b="0" dirty="0">
                <a:latin typeface="Arial"/>
                <a:ea typeface="Arial"/>
                <a:cs typeface="Arial"/>
                <a:sym typeface="Arial"/>
              </a:rPr>
              <a:t>דילמה </a:t>
            </a:r>
            <a:r>
              <a:rPr lang="x-none" sz="2400" b="0" dirty="0" smtClean="0">
                <a:latin typeface="Arial"/>
                <a:ea typeface="Arial"/>
                <a:cs typeface="Arial"/>
                <a:sym typeface="Arial"/>
              </a:rPr>
              <a:t>או </a:t>
            </a:r>
            <a:r>
              <a:rPr lang="x-none" sz="2400" b="0" dirty="0">
                <a:latin typeface="Arial"/>
                <a:ea typeface="Arial"/>
                <a:cs typeface="Arial"/>
                <a:sym typeface="Arial"/>
              </a:rPr>
              <a:t>בעיה אתית </a:t>
            </a:r>
            <a:r>
              <a:rPr lang="x-none" sz="2400" b="0" dirty="0" smtClean="0">
                <a:latin typeface="Arial"/>
                <a:ea typeface="Arial"/>
                <a:cs typeface="Arial"/>
                <a:sym typeface="Arial"/>
              </a:rPr>
              <a:t>הרלוונטית </a:t>
            </a:r>
            <a:r>
              <a:rPr lang="x-none" sz="2400" b="0" dirty="0">
                <a:latin typeface="Arial"/>
                <a:ea typeface="Arial"/>
                <a:cs typeface="Arial"/>
                <a:sym typeface="Arial"/>
              </a:rPr>
              <a:t>לחיי </a:t>
            </a:r>
            <a:r>
              <a:rPr lang="x-none" sz="2400" b="0" dirty="0" smtClean="0">
                <a:latin typeface="Arial"/>
                <a:ea typeface="Arial"/>
                <a:cs typeface="Arial"/>
                <a:sym typeface="Arial"/>
              </a:rPr>
              <a:t>החברה</a:t>
            </a:r>
            <a:r>
              <a:rPr lang="he-IL" sz="2400" b="0" dirty="0" smtClean="0">
                <a:latin typeface="Arial"/>
                <a:ea typeface="Arial"/>
                <a:cs typeface="Arial"/>
                <a:sym typeface="Arial"/>
              </a:rPr>
              <a:t> ו/או לחיי הלומד</a:t>
            </a:r>
            <a:r>
              <a:rPr lang="x-none" sz="2400" b="0" dirty="0" smtClean="0">
                <a:latin typeface="Arial"/>
                <a:ea typeface="Arial"/>
                <a:cs typeface="Arial"/>
                <a:sym typeface="Arial"/>
              </a:rPr>
              <a:t>.</a:t>
            </a:r>
            <a:endParaRPr lang="x-none" sz="2400" b="0" dirty="0"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1200"/>
              </a:spcBef>
              <a:buClr>
                <a:srgbClr val="C00000"/>
              </a:buClr>
            </a:pPr>
            <a:r>
              <a:rPr lang="x-none" sz="2400" b="0" dirty="0" smtClean="0">
                <a:latin typeface="Arial"/>
                <a:ea typeface="Arial"/>
                <a:cs typeface="Arial"/>
                <a:sym typeface="Arial"/>
              </a:rPr>
              <a:t>אמור</a:t>
            </a:r>
            <a:r>
              <a:rPr lang="he-IL" sz="2400" b="0" dirty="0" err="1" smtClean="0">
                <a:latin typeface="Arial"/>
                <a:ea typeface="Arial"/>
                <a:cs typeface="Arial"/>
                <a:sym typeface="Arial"/>
              </a:rPr>
              <a:t>ות</a:t>
            </a:r>
            <a:r>
              <a:rPr lang="x-none" sz="2400" b="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x-none" sz="2400" b="0" dirty="0">
                <a:latin typeface="Arial"/>
                <a:ea typeface="Arial"/>
                <a:cs typeface="Arial"/>
                <a:sym typeface="Arial"/>
              </a:rPr>
              <a:t>לעורר בנשאל צורך </a:t>
            </a:r>
            <a:r>
              <a:rPr lang="x-none" sz="2400" b="0" dirty="0" smtClean="0">
                <a:latin typeface="Arial"/>
                <a:ea typeface="Arial"/>
                <a:cs typeface="Arial"/>
                <a:sym typeface="Arial"/>
              </a:rPr>
              <a:t>להכריע </a:t>
            </a:r>
            <a:r>
              <a:rPr lang="x-none" sz="2400" b="0" dirty="0">
                <a:latin typeface="Arial"/>
                <a:ea typeface="Arial"/>
                <a:cs typeface="Arial"/>
                <a:sym typeface="Arial"/>
              </a:rPr>
              <a:t>בין חלופות ערכיות/מוסריות ולבטא עמדה </a:t>
            </a:r>
            <a:r>
              <a:rPr lang="x-none" sz="2400" b="0" dirty="0" smtClean="0">
                <a:latin typeface="Arial"/>
                <a:ea typeface="Arial"/>
                <a:cs typeface="Arial"/>
                <a:sym typeface="Arial"/>
              </a:rPr>
              <a:t>פנימית</a:t>
            </a:r>
            <a:r>
              <a:rPr lang="he-IL" sz="2400" b="0" dirty="0" smtClean="0"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x-none" sz="2400" b="0" dirty="0" smtClean="0">
                <a:latin typeface="Arial"/>
                <a:ea typeface="Arial"/>
                <a:cs typeface="Arial"/>
                <a:sym typeface="Arial"/>
              </a:rPr>
              <a:t>  </a:t>
            </a:r>
            <a:endParaRPr lang="he-IL" sz="2400" b="0" dirty="0" smtClean="0"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1200"/>
              </a:spcBef>
              <a:buNone/>
            </a:pPr>
            <a:r>
              <a:rPr lang="x-none" sz="1600" dirty="0" smtClean="0">
                <a:latin typeface="Arial"/>
                <a:ea typeface="Arial"/>
                <a:cs typeface="Arial"/>
                <a:sym typeface="Arial"/>
              </a:rPr>
              <a:t> </a:t>
            </a:r>
            <a:endParaRPr lang="x-none" sz="1600" dirty="0">
              <a:latin typeface="Arial"/>
              <a:ea typeface="Arial"/>
              <a:cs typeface="Arial"/>
              <a:sym typeface="Arial"/>
            </a:endParaRPr>
          </a:p>
          <a:p>
            <a:pPr>
              <a:spcBef>
                <a:spcPts val="1200"/>
              </a:spcBef>
              <a:buNone/>
            </a:pPr>
            <a:endParaRPr dirty="0"/>
          </a:p>
        </p:txBody>
      </p:sp>
      <p:pic>
        <p:nvPicPr>
          <p:cNvPr id="4" name="Picture 2" descr="Image result for ‫עומר שיבולים‬‎">
            <a:extLst>
              <a:ext uri="{FF2B5EF4-FFF2-40B4-BE49-F238E27FC236}">
                <a16:creationId xmlns:a16="http://schemas.microsoft.com/office/drawing/2014/main" xmlns="" id="{561DD5CB-4CCF-43DD-A175-F47BBC8F5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44000"/>
            <a:ext cx="611248" cy="1000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526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e-IL" altLang="he-IL" sz="27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מהו ערך?</a:t>
            </a:r>
            <a:endParaRPr lang="he-IL" altLang="he-IL" sz="2700" b="1" dirty="0">
              <a:solidFill>
                <a:srgbClr val="C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315" name="מציין מיקום תוכן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he-IL" altLang="he-IL" sz="2800" dirty="0" smtClean="0"/>
              <a:t>ערך (</a:t>
            </a:r>
            <a:r>
              <a:rPr lang="en-US" altLang="he-IL" sz="2800" dirty="0"/>
              <a:t>value</a:t>
            </a:r>
            <a:r>
              <a:rPr lang="he-IL" altLang="he-IL" sz="2800" dirty="0" smtClean="0"/>
              <a:t>) </a:t>
            </a:r>
            <a:r>
              <a:rPr lang="en-US" sz="2800" dirty="0" smtClean="0"/>
              <a:t>–</a:t>
            </a:r>
            <a:r>
              <a:rPr lang="he-IL" sz="2800" dirty="0" smtClean="0"/>
              <a:t> </a:t>
            </a:r>
            <a:r>
              <a:rPr lang="he-IL" altLang="he-IL" sz="2800" dirty="0" smtClean="0"/>
              <a:t>שווי, בעיקר שווי כספי 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he-IL" altLang="he-IL" sz="2400" dirty="0" smtClean="0"/>
              <a:t>"וְהָיָה עֶרְכְּךָ, חֲמִשִּׁים שֶׁקֶל כֶּסֶף" </a:t>
            </a:r>
            <a:r>
              <a:rPr lang="he-IL" altLang="he-IL" sz="2000" dirty="0" smtClean="0"/>
              <a:t>(ויקרא כ"ז)</a:t>
            </a:r>
          </a:p>
          <a:p>
            <a:pPr marL="0" indent="0">
              <a:spcAft>
                <a:spcPts val="1200"/>
              </a:spcAft>
              <a:buNone/>
            </a:pPr>
            <a:endParaRPr lang="he-IL" altLang="he-IL" sz="2800" dirty="0" smtClean="0"/>
          </a:p>
          <a:p>
            <a:pPr marL="0" indent="0">
              <a:spcAft>
                <a:spcPts val="1200"/>
              </a:spcAft>
              <a:buNone/>
            </a:pPr>
            <a:r>
              <a:rPr lang="he-IL" altLang="he-IL" sz="2800" dirty="0" smtClean="0"/>
              <a:t>במאה ה-19, </a:t>
            </a:r>
            <a:r>
              <a:rPr lang="he-IL" altLang="he-IL" sz="2800" dirty="0"/>
              <a:t>בעקבות שימוש בתורות </a:t>
            </a:r>
            <a:r>
              <a:rPr lang="he-IL" altLang="he-IL" sz="2800" dirty="0" smtClean="0"/>
              <a:t>כלכליות, 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he-IL" altLang="he-IL" sz="2800" dirty="0" smtClean="0"/>
              <a:t>הורחב המושג לתחומים נוספים (אתיקה)</a:t>
            </a:r>
          </a:p>
          <a:p>
            <a:pPr marL="0" indent="0" algn="r">
              <a:buNone/>
            </a:pPr>
            <a:endParaRPr lang="he-IL" altLang="he-IL" sz="2800" dirty="0" smtClean="0"/>
          </a:p>
          <a:p>
            <a:pPr marL="0" indent="0" algn="r">
              <a:buNone/>
            </a:pPr>
            <a:r>
              <a:rPr lang="he-IL" altLang="he-IL" sz="2800" dirty="0" smtClean="0"/>
              <a:t>הדיון במושג "ערך" הוא בן כמאה שנים</a:t>
            </a:r>
          </a:p>
          <a:p>
            <a:pPr marL="0" indent="0" algn="r">
              <a:buNone/>
            </a:pPr>
            <a:r>
              <a:rPr lang="he-IL" altLang="he-IL" sz="2800" dirty="0" smtClean="0"/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19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9015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2785864" y="304800"/>
            <a:ext cx="5314528" cy="1143000"/>
          </a:xfrm>
          <a:noFill/>
        </p:spPr>
        <p:txBody>
          <a:bodyPr>
            <a:normAutofit/>
          </a:bodyPr>
          <a:lstStyle/>
          <a:p>
            <a:r>
              <a:rPr lang="he-IL" altLang="he-IL" sz="28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עמ"ר </a:t>
            </a:r>
            <a:r>
              <a:rPr lang="he-IL" altLang="he-IL" sz="2800" dirty="0">
                <a:solidFill>
                  <a:srgbClr val="C00000"/>
                </a:solidFill>
              </a:rPr>
              <a:t>–</a:t>
            </a:r>
            <a:r>
              <a:rPr lang="he-IL" altLang="he-IL" sz="28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 ע</a:t>
            </a:r>
            <a:r>
              <a:rPr lang="he-IL" altLang="he-IL" sz="22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רכים</a:t>
            </a:r>
            <a:r>
              <a:rPr lang="he-IL" altLang="he-IL" sz="28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, </a:t>
            </a:r>
            <a:r>
              <a:rPr lang="he-IL" sz="28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מ</a:t>
            </a:r>
            <a:r>
              <a:rPr lang="he-IL" sz="22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עורב</a:t>
            </a:r>
            <a:r>
              <a:rPr lang="he-IL" altLang="he-IL" sz="22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וּת</a:t>
            </a:r>
            <a:r>
              <a:rPr lang="he-IL" altLang="he-IL" sz="28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, ר</a:t>
            </a:r>
            <a:r>
              <a:rPr lang="he-IL" altLang="he-IL" sz="22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לוונטיות</a:t>
            </a:r>
            <a:r>
              <a:rPr lang="he-IL" altLang="he-IL" sz="28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/>
            </a:r>
            <a:br>
              <a:rPr lang="he-IL" altLang="he-IL" sz="28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</a:br>
            <a:r>
              <a:rPr lang="he-IL" altLang="he-IL" sz="2800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קשור </a:t>
            </a:r>
            <a:r>
              <a:rPr lang="he-IL" altLang="he-IL" sz="280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(גם) לחומר</a:t>
            </a:r>
            <a:endParaRPr lang="en-US" altLang="he-IL" sz="2800" dirty="0">
              <a:solidFill>
                <a:srgbClr val="C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305800" cy="4525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he-IL" altLang="he-IL" sz="2800" dirty="0" smtClean="0"/>
              <a:t>מה פתאום עמ"ר?</a:t>
            </a:r>
            <a:endParaRPr lang="he-IL" altLang="he-IL" sz="2800" dirty="0"/>
          </a:p>
          <a:p>
            <a:pPr marL="609600" indent="-609600">
              <a:buFontTx/>
              <a:buAutoNum type="arabicPeriod"/>
            </a:pPr>
            <a:r>
              <a:rPr lang="he-IL" altLang="he-IL" sz="2800" dirty="0" smtClean="0"/>
              <a:t>עמ"ר – קשור לחומר?</a:t>
            </a:r>
            <a:endParaRPr lang="he-IL" altLang="he-IL" sz="2800" dirty="0"/>
          </a:p>
          <a:p>
            <a:pPr marL="609600" indent="-609600">
              <a:buFontTx/>
              <a:buAutoNum type="arabicPeriod"/>
            </a:pPr>
            <a:r>
              <a:rPr lang="he-IL" altLang="he-IL" sz="2800" dirty="0" smtClean="0"/>
              <a:t>מה נשתנה (ומה לא...)? </a:t>
            </a:r>
            <a:endParaRPr lang="he-IL" altLang="he-IL" sz="2800" dirty="0"/>
          </a:p>
          <a:p>
            <a:pPr marL="609600" indent="-609600">
              <a:buFontTx/>
              <a:buAutoNum type="arabicPeriod"/>
            </a:pPr>
            <a:r>
              <a:rPr lang="he-IL" altLang="he-IL" sz="2800" dirty="0" smtClean="0"/>
              <a:t>איך </a:t>
            </a:r>
            <a:r>
              <a:rPr lang="he-IL" altLang="he-IL" sz="2800" dirty="0"/>
              <a:t>ללמד?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 smtClean="0"/>
              <a:t>איך להעריך? 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 smtClean="0"/>
              <a:t>עמ"ר – יש חומר?</a:t>
            </a:r>
            <a:endParaRPr lang="he-IL" altLang="he-IL" sz="2800" dirty="0"/>
          </a:p>
          <a:p>
            <a:pPr marL="609600" indent="-609600">
              <a:buFontTx/>
              <a:buAutoNum type="arabicPeriod"/>
            </a:pPr>
            <a:r>
              <a:rPr lang="he-IL" altLang="he-IL" sz="2800" dirty="0" smtClean="0"/>
              <a:t>יש ערך מוסף?</a:t>
            </a:r>
          </a:p>
          <a:p>
            <a:pPr marL="0" indent="0">
              <a:buNone/>
            </a:pPr>
            <a:endParaRPr lang="he-IL" altLang="he-IL" sz="2800" dirty="0"/>
          </a:p>
          <a:p>
            <a:pPr marL="609600" indent="-609600">
              <a:buFontTx/>
              <a:buAutoNum type="arabicPeriod"/>
            </a:pPr>
            <a:endParaRPr lang="he-IL" altLang="he-IL" sz="2800" dirty="0"/>
          </a:p>
        </p:txBody>
      </p:sp>
      <p:pic>
        <p:nvPicPr>
          <p:cNvPr id="4" name="Picture Placeholder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5149" y="1268760"/>
            <a:ext cx="3024336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7021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he-IL" altLang="he-IL" sz="27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מהו ערך?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971550" y="1340768"/>
            <a:ext cx="7543800" cy="4022725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he-IL" sz="2800" b="1" dirty="0" smtClean="0"/>
              <a:t>בהקשר פילוסופי</a:t>
            </a:r>
          </a:p>
          <a:p>
            <a:pPr marL="0" indent="0">
              <a:buNone/>
              <a:defRPr/>
            </a:pPr>
            <a:r>
              <a:rPr lang="he-IL" sz="2800" dirty="0" smtClean="0"/>
              <a:t>קנה מידה להערכה, לקביעת עדיפות – טוב/ראוי/מועיל</a:t>
            </a:r>
          </a:p>
          <a:p>
            <a:pPr marL="0" indent="0">
              <a:buNone/>
              <a:defRPr/>
            </a:pPr>
            <a:r>
              <a:rPr lang="he-IL" sz="2800" dirty="0" smtClean="0"/>
              <a:t> </a:t>
            </a:r>
          </a:p>
          <a:p>
            <a:pPr>
              <a:defRPr/>
            </a:pPr>
            <a:r>
              <a:rPr lang="he-IL" sz="2800" b="1" dirty="0" smtClean="0"/>
              <a:t>בהקשרים חינוכיים </a:t>
            </a:r>
          </a:p>
          <a:p>
            <a:pPr marL="0" indent="0">
              <a:buNone/>
              <a:defRPr/>
            </a:pPr>
            <a:r>
              <a:rPr lang="he-IL" sz="2800" dirty="0" smtClean="0"/>
              <a:t>עיקרון הקובע התנהגות  </a:t>
            </a:r>
          </a:p>
          <a:p>
            <a:pPr marL="0" indent="0">
              <a:buNone/>
              <a:defRPr/>
            </a:pPr>
            <a:r>
              <a:rPr lang="he-IL" sz="2800" dirty="0" smtClean="0"/>
              <a:t>"חינוך לערכים" – חינוך למעשים, לתכונות אופי או לדרכי התנהגות </a:t>
            </a:r>
            <a:endParaRPr lang="he-IL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20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0907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he-IL" altLang="he-IL" sz="27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ערכים</a:t>
            </a:r>
            <a:endParaRPr lang="he-IL" altLang="he-IL" sz="2700" b="1" dirty="0">
              <a:solidFill>
                <a:srgbClr val="C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411" name="מציין מיקום תוכן 2"/>
          <p:cNvSpPr>
            <a:spLocks noGrp="1"/>
          </p:cNvSpPr>
          <p:nvPr>
            <p:ph idx="1"/>
          </p:nvPr>
        </p:nvSpPr>
        <p:spPr>
          <a:xfrm>
            <a:off x="457200" y="1483043"/>
            <a:ext cx="8229600" cy="3890173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  <a:defRPr/>
            </a:pPr>
            <a:r>
              <a:rPr lang="he-IL" altLang="he-IL" sz="2700" b="1" dirty="0"/>
              <a:t>מטרות או </a:t>
            </a:r>
            <a:r>
              <a:rPr lang="he-IL" altLang="he-IL" sz="2700" b="1" dirty="0" smtClean="0"/>
              <a:t>אידיאלים </a:t>
            </a:r>
            <a:r>
              <a:rPr lang="he-IL" altLang="he-IL" sz="2700" b="1" dirty="0"/>
              <a:t>ראויים מצד עצמם </a:t>
            </a:r>
            <a:endParaRPr lang="he-IL" altLang="he-IL" sz="2700" b="1" dirty="0" smtClean="0"/>
          </a:p>
          <a:p>
            <a:pPr marL="0" indent="0"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he-IL" altLang="he-IL" sz="2700" dirty="0" smtClean="0"/>
              <a:t>"</a:t>
            </a:r>
            <a:r>
              <a:rPr lang="he-IL" altLang="he-IL" sz="2700" dirty="0"/>
              <a:t>חופש", "צדק", "מימוש עצמי" ולכן מן הראוי לשאוף ולהשיג מטרות </a:t>
            </a:r>
            <a:r>
              <a:rPr lang="he-IL" altLang="he-IL" sz="2700" dirty="0" smtClean="0"/>
              <a:t>אלה</a:t>
            </a:r>
          </a:p>
          <a:p>
            <a:pPr>
              <a:spcBef>
                <a:spcPct val="0"/>
              </a:spcBef>
              <a:spcAft>
                <a:spcPts val="600"/>
              </a:spcAft>
              <a:defRPr/>
            </a:pPr>
            <a:r>
              <a:rPr lang="he-IL" altLang="he-IL" sz="2700" b="1" dirty="0" smtClean="0"/>
              <a:t>אמות </a:t>
            </a:r>
            <a:r>
              <a:rPr lang="he-IL" altLang="he-IL" sz="2700" b="1" dirty="0"/>
              <a:t>מידה </a:t>
            </a:r>
            <a:endParaRPr lang="he-IL" altLang="he-IL" sz="2700" b="1" dirty="0" smtClean="0"/>
          </a:p>
          <a:p>
            <a:pPr marL="0" indent="0"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he-IL" altLang="he-IL" sz="2700" dirty="0" smtClean="0"/>
              <a:t>לפיהן </a:t>
            </a:r>
            <a:r>
              <a:rPr lang="he-IL" altLang="he-IL" sz="2700" dirty="0"/>
              <a:t>אנו מעריכים ושופטים תופעות </a:t>
            </a:r>
            <a:r>
              <a:rPr lang="he-IL" altLang="he-IL" sz="2700" dirty="0" smtClean="0"/>
              <a:t>ומעשים</a:t>
            </a:r>
          </a:p>
          <a:p>
            <a:pPr>
              <a:spcBef>
                <a:spcPct val="0"/>
              </a:spcBef>
              <a:spcAft>
                <a:spcPts val="600"/>
              </a:spcAft>
              <a:defRPr/>
            </a:pPr>
            <a:r>
              <a:rPr lang="he-IL" altLang="he-IL" sz="2700" b="1" dirty="0" smtClean="0"/>
              <a:t>עקרונות </a:t>
            </a:r>
            <a:r>
              <a:rPr lang="he-IL" altLang="he-IL" sz="2700" b="1" dirty="0"/>
              <a:t>המנחים את התנהגותנו </a:t>
            </a:r>
            <a:endParaRPr lang="he-IL" altLang="he-IL" sz="2700" b="1" dirty="0" smtClean="0"/>
          </a:p>
          <a:p>
            <a:pPr marL="0" indent="0">
              <a:spcBef>
                <a:spcPct val="0"/>
              </a:spcBef>
              <a:buNone/>
              <a:defRPr/>
            </a:pPr>
            <a:r>
              <a:rPr lang="he-IL" altLang="he-IL" sz="2700" dirty="0" smtClean="0"/>
              <a:t>כוללים </a:t>
            </a:r>
            <a:r>
              <a:rPr lang="he-IL" altLang="he-IL" sz="2700" dirty="0"/>
              <a:t>מרכיב </a:t>
            </a:r>
            <a:r>
              <a:rPr lang="he-IL" altLang="he-IL" sz="2700" dirty="0" smtClean="0"/>
              <a:t>הנעתי</a:t>
            </a:r>
            <a:endParaRPr lang="he-IL" altLang="he-IL" sz="27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21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2521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מציין מיקום תוכן 2"/>
          <p:cNvSpPr>
            <a:spLocks noGrp="1"/>
          </p:cNvSpPr>
          <p:nvPr>
            <p:ph idx="1"/>
          </p:nvPr>
        </p:nvSpPr>
        <p:spPr>
          <a:xfrm>
            <a:off x="822325" y="764704"/>
            <a:ext cx="7543800" cy="4022725"/>
          </a:xfrm>
        </p:spPr>
        <p:txBody>
          <a:bodyPr>
            <a:normAutofit fontScale="92500" lnSpcReduction="10000"/>
          </a:bodyPr>
          <a:lstStyle/>
          <a:p>
            <a:pPr marL="0" indent="0" algn="r">
              <a:buNone/>
            </a:pPr>
            <a:r>
              <a:rPr lang="he-IL" altLang="he-IL" sz="2800" dirty="0" smtClean="0"/>
              <a:t>ערך הוא דבר שלא ניתנת לו הנמקה מן המציאות האובייקטיבית, </a:t>
            </a:r>
          </a:p>
          <a:p>
            <a:pPr marL="0" indent="0" algn="r">
              <a:buNone/>
            </a:pPr>
            <a:r>
              <a:rPr lang="he-IL" altLang="he-IL" sz="2800" dirty="0" smtClean="0"/>
              <a:t>דבר אשר אדם איננו צריך לקבל אותו.</a:t>
            </a:r>
          </a:p>
          <a:p>
            <a:pPr marL="0" indent="0" algn="r">
              <a:buNone/>
            </a:pPr>
            <a:r>
              <a:rPr lang="he-IL" altLang="he-IL" sz="2800" dirty="0" smtClean="0"/>
              <a:t>ערך הוא דבר שהאדם, מבחינה אובייקטיבית, איננו צריך לו, </a:t>
            </a:r>
          </a:p>
          <a:p>
            <a:pPr marL="0" indent="0" algn="r">
              <a:buNone/>
            </a:pPr>
            <a:r>
              <a:rPr lang="he-IL" altLang="he-IL" sz="2800" dirty="0" smtClean="0"/>
              <a:t>אבל הוא מכריע לפיו, ולא זו בלבד אלא שלמען הדבר הזה, אשר הוא איננו צריך לו, הוא מוכן לשלם מחיר.</a:t>
            </a:r>
          </a:p>
          <a:p>
            <a:pPr marL="0" indent="0" algn="l">
              <a:buNone/>
            </a:pPr>
            <a:endParaRPr lang="he-IL" altLang="he-IL" sz="2400" dirty="0" smtClean="0"/>
          </a:p>
          <a:p>
            <a:pPr marL="0" indent="0" algn="l">
              <a:buNone/>
            </a:pPr>
            <a:endParaRPr lang="he-IL" altLang="he-IL" sz="2400" dirty="0" smtClean="0"/>
          </a:p>
          <a:p>
            <a:pPr marL="0" indent="0" algn="l">
              <a:buNone/>
            </a:pPr>
            <a:r>
              <a:rPr lang="he-IL" altLang="he-IL" sz="2400" dirty="0" smtClean="0"/>
              <a:t>ישעיהו ליבוביץ'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22</a:t>
            </a:fld>
            <a:endParaRPr lang="he-IL"/>
          </a:p>
        </p:txBody>
      </p:sp>
      <p:sp>
        <p:nvSpPr>
          <p:cNvPr id="2" name="TextBox 1"/>
          <p:cNvSpPr txBox="1"/>
          <p:nvPr/>
        </p:nvSpPr>
        <p:spPr>
          <a:xfrm>
            <a:off x="683568" y="5373216"/>
            <a:ext cx="7992888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altLang="he-IL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ערך אינו </a:t>
            </a:r>
            <a:r>
              <a:rPr lang="he-IL" altLang="he-IL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מספק לאדם משהו , אלא </a:t>
            </a:r>
            <a:r>
              <a:rPr lang="he-IL" altLang="he-IL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להיפך – דורש </a:t>
            </a:r>
            <a:r>
              <a:rPr lang="he-IL" altLang="he-IL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מן האדם משהו</a:t>
            </a:r>
          </a:p>
          <a:p>
            <a:pPr algn="ctr"/>
            <a:endParaRPr lang="he-IL" sz="2400" dirty="0"/>
          </a:p>
        </p:txBody>
      </p:sp>
    </p:spTree>
    <p:extLst>
      <p:ext uri="{BB962C8B-B14F-4D97-AF65-F5344CB8AC3E}">
        <p14:creationId xmlns:p14="http://schemas.microsoft.com/office/powerpoint/2010/main" val="281578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he-IL" altLang="he-IL" sz="27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ועוד על ערכים</a:t>
            </a:r>
            <a:endParaRPr lang="he-IL" altLang="he-IL" sz="2700" b="1" dirty="0">
              <a:solidFill>
                <a:srgbClr val="C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411" name="מציין מיקום תוכן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36504"/>
          </a:xfrm>
        </p:spPr>
        <p:txBody>
          <a:bodyPr>
            <a:noAutofit/>
          </a:bodyPr>
          <a:lstStyle/>
          <a:p>
            <a:pPr>
              <a:spcBef>
                <a:spcPct val="0"/>
              </a:spcBef>
              <a:spcAft>
                <a:spcPts val="600"/>
              </a:spcAft>
              <a:defRPr/>
            </a:pPr>
            <a:r>
              <a:rPr lang="he-IL" altLang="he-IL" sz="2400" b="1" dirty="0"/>
              <a:t>התחום המוסרי אינו התחום הערכי </a:t>
            </a:r>
            <a:r>
              <a:rPr lang="he-IL" altLang="he-IL" sz="2400" b="1" dirty="0" smtClean="0"/>
              <a:t>היחיד</a:t>
            </a:r>
            <a:endParaRPr lang="he-IL" altLang="he-IL" sz="2400" b="1" dirty="0"/>
          </a:p>
          <a:p>
            <a:pPr marL="0" indent="0"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he-IL" altLang="he-IL" sz="2400" dirty="0"/>
              <a:t>יש תחומים נוספים המונחים על ידי </a:t>
            </a:r>
            <a:r>
              <a:rPr lang="he-IL" altLang="he-IL" sz="2400" dirty="0" smtClean="0"/>
              <a:t>ערכים - </a:t>
            </a:r>
            <a:r>
              <a:rPr lang="he-IL" altLang="he-IL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איכויות ואפיונים שאנו מייחסים להם חשיבות</a:t>
            </a:r>
            <a:endParaRPr lang="he-IL" altLang="he-IL" sz="2400" dirty="0"/>
          </a:p>
          <a:p>
            <a:pPr marL="0" indent="0"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he-IL" altLang="he-IL" sz="2400" b="1" dirty="0" smtClean="0"/>
              <a:t>למשל:</a:t>
            </a:r>
          </a:p>
          <a:p>
            <a:pPr marL="0" indent="0"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he-IL" altLang="he-IL" sz="2400" dirty="0" smtClean="0"/>
              <a:t>אמנות – אסתטיקה</a:t>
            </a:r>
          </a:p>
          <a:p>
            <a:pPr marL="0" indent="0"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he-IL" altLang="he-IL" sz="2400" dirty="0" smtClean="0"/>
              <a:t>שירות – אדיבות</a:t>
            </a:r>
          </a:p>
          <a:p>
            <a:pPr marL="0" indent="0"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he-IL" altLang="he-IL" sz="2400" dirty="0" smtClean="0"/>
              <a:t>איכות סביבה – מניעת זיהום</a:t>
            </a:r>
          </a:p>
          <a:p>
            <a:pPr marL="0" indent="0"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he-IL" altLang="he-IL" sz="2400" dirty="0" smtClean="0"/>
              <a:t>מקצועות הבריאות – ערכים בריאותיים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23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8927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he-IL" altLang="he-IL" sz="27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ערכים המאפיינים את העשייה המדעית</a:t>
            </a:r>
            <a:endParaRPr lang="he-IL" altLang="he-IL" sz="2700" b="1" dirty="0">
              <a:solidFill>
                <a:srgbClr val="C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411" name="מציין מיקום תוכן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spcBef>
                <a:spcPct val="0"/>
              </a:spcBef>
              <a:spcAft>
                <a:spcPts val="1200"/>
              </a:spcAft>
              <a:defRPr/>
            </a:pPr>
            <a:r>
              <a:rPr lang="he-IL" altLang="he-IL" sz="2700" dirty="0" smtClean="0"/>
              <a:t>דיוק</a:t>
            </a:r>
          </a:p>
          <a:p>
            <a:pPr>
              <a:spcBef>
                <a:spcPct val="0"/>
              </a:spcBef>
              <a:spcAft>
                <a:spcPts val="1200"/>
              </a:spcAft>
              <a:defRPr/>
            </a:pPr>
            <a:r>
              <a:rPr lang="he-IL" sz="2800" dirty="0" smtClean="0"/>
              <a:t>תוקף </a:t>
            </a:r>
            <a:r>
              <a:rPr lang="he-IL" sz="2800" dirty="0"/>
              <a:t>(</a:t>
            </a:r>
            <a:r>
              <a:rPr lang="en-US" sz="2800" dirty="0"/>
              <a:t>(validity</a:t>
            </a:r>
            <a:r>
              <a:rPr lang="he-IL" sz="2800" dirty="0"/>
              <a:t> </a:t>
            </a:r>
            <a:endParaRPr lang="he-IL" sz="2800" dirty="0" smtClean="0"/>
          </a:p>
          <a:p>
            <a:pPr marL="0" indent="0">
              <a:spcBef>
                <a:spcPct val="0"/>
              </a:spcBef>
              <a:spcAft>
                <a:spcPts val="1200"/>
              </a:spcAft>
              <a:buNone/>
              <a:defRPr/>
            </a:pPr>
            <a:r>
              <a:rPr lang="he-IL" sz="2400" dirty="0" smtClean="0"/>
              <a:t>האם </a:t>
            </a:r>
            <a:r>
              <a:rPr lang="he-IL" sz="2400" dirty="0"/>
              <a:t>במערך הניסוי כלולים טיפולים המאפשרים שלילת הסבר חלופי להשערה שנבדקה, והאם בניסוי אכן נמדד התהליך (המשתנה התלוי) שאותו רצה החוקר לבדוק.</a:t>
            </a:r>
          </a:p>
          <a:p>
            <a:pPr>
              <a:spcBef>
                <a:spcPct val="0"/>
              </a:spcBef>
              <a:spcAft>
                <a:spcPts val="1200"/>
              </a:spcAft>
              <a:defRPr/>
            </a:pPr>
            <a:r>
              <a:rPr lang="he-IL" sz="2800" dirty="0" smtClean="0"/>
              <a:t>מהימנות </a:t>
            </a:r>
            <a:r>
              <a:rPr lang="he-IL" sz="2800" dirty="0"/>
              <a:t>(</a:t>
            </a:r>
            <a:r>
              <a:rPr lang="en-US" sz="2800" dirty="0"/>
              <a:t>(</a:t>
            </a:r>
            <a:r>
              <a:rPr lang="en-US" sz="2800" dirty="0" smtClean="0"/>
              <a:t>reliability</a:t>
            </a:r>
            <a:r>
              <a:rPr lang="he-IL" sz="2800" dirty="0" smtClean="0"/>
              <a:t> </a:t>
            </a:r>
          </a:p>
          <a:p>
            <a:pPr marL="0" indent="0">
              <a:spcBef>
                <a:spcPct val="0"/>
              </a:spcBef>
              <a:spcAft>
                <a:spcPts val="1200"/>
              </a:spcAft>
              <a:buNone/>
              <a:defRPr/>
            </a:pPr>
            <a:r>
              <a:rPr lang="he-IL" sz="2400" dirty="0" smtClean="0"/>
              <a:t>תוצאות </a:t>
            </a:r>
            <a:r>
              <a:rPr lang="he-IL" sz="2400" dirty="0"/>
              <a:t>ניסוי הן מהימנות אם לאחר חזרות על הניסוי ובדיקה של פריטים רבים התקבלו תוצאות דומות.  </a:t>
            </a:r>
            <a:endParaRPr lang="he-IL" sz="2400" dirty="0" smtClean="0"/>
          </a:p>
          <a:p>
            <a:pPr>
              <a:spcBef>
                <a:spcPct val="0"/>
              </a:spcBef>
              <a:spcAft>
                <a:spcPts val="1200"/>
              </a:spcAft>
              <a:defRPr/>
            </a:pPr>
            <a:r>
              <a:rPr lang="he-IL" sz="2800" dirty="0" smtClean="0"/>
              <a:t>אובייקטיביות</a:t>
            </a:r>
            <a:endParaRPr lang="he-IL" sz="2800" dirty="0"/>
          </a:p>
          <a:p>
            <a:pPr>
              <a:spcBef>
                <a:spcPct val="0"/>
              </a:spcBef>
              <a:spcAft>
                <a:spcPts val="1200"/>
              </a:spcAft>
              <a:defRPr/>
            </a:pPr>
            <a:endParaRPr lang="he-IL" altLang="he-IL" sz="27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24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9552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he-IL" altLang="he-IL" sz="2800" b="1" dirty="0">
                <a:solidFill>
                  <a:srgbClr val="C00000"/>
                </a:solidFill>
                <a:cs typeface="+mn-cs"/>
              </a:rPr>
              <a:t>בין </a:t>
            </a:r>
            <a:r>
              <a:rPr lang="he-IL" altLang="he-IL" sz="2800" b="1" dirty="0" smtClean="0">
                <a:solidFill>
                  <a:srgbClr val="C00000"/>
                </a:solidFill>
                <a:cs typeface="+mn-cs"/>
              </a:rPr>
              <a:t>עובדות לערכים</a:t>
            </a:r>
            <a:br>
              <a:rPr lang="he-IL" altLang="he-IL" sz="2800" b="1" dirty="0" smtClean="0">
                <a:solidFill>
                  <a:srgbClr val="C00000"/>
                </a:solidFill>
                <a:cs typeface="+mn-cs"/>
              </a:rPr>
            </a:br>
            <a:r>
              <a:rPr lang="he-IL" altLang="he-IL" sz="2800" dirty="0" smtClean="0">
                <a:solidFill>
                  <a:srgbClr val="C00000"/>
                </a:solidFill>
                <a:cs typeface="+mn-cs"/>
              </a:rPr>
              <a:t>האם ניתן לגדל תפוזים באיסלנד?</a:t>
            </a:r>
            <a:r>
              <a:rPr lang="he-IL" altLang="he-IL" sz="2800" b="1" dirty="0">
                <a:solidFill>
                  <a:srgbClr val="C00000"/>
                </a:solidFill>
                <a:cs typeface="+mn-cs"/>
              </a:rPr>
              <a:t/>
            </a:r>
            <a:br>
              <a:rPr lang="he-IL" altLang="he-IL" sz="2800" b="1" dirty="0">
                <a:solidFill>
                  <a:srgbClr val="C00000"/>
                </a:solidFill>
                <a:cs typeface="+mn-cs"/>
              </a:rPr>
            </a:br>
            <a:endParaRPr lang="en-US" altLang="he-IL" sz="2800" b="1" dirty="0">
              <a:solidFill>
                <a:srgbClr val="C00000"/>
              </a:solidFill>
              <a:cs typeface="+mn-cs"/>
            </a:endParaRPr>
          </a:p>
        </p:txBody>
      </p:sp>
      <p:sp>
        <p:nvSpPr>
          <p:cNvPr id="757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96752"/>
            <a:ext cx="8229600" cy="4525963"/>
          </a:xfrm>
        </p:spPr>
        <p:txBody>
          <a:bodyPr rtlCol="0">
            <a:normAutofit fontScale="92500" lnSpcReduction="20000"/>
          </a:bodyPr>
          <a:lstStyle/>
          <a:p>
            <a:pPr marL="0" indent="0">
              <a:buNone/>
              <a:defRPr/>
            </a:pPr>
            <a:r>
              <a:rPr lang="he-IL" altLang="he-IL" sz="2600" dirty="0" smtClean="0"/>
              <a:t>המטרה </a:t>
            </a:r>
            <a:r>
              <a:rPr lang="he-IL" altLang="en-US" sz="2600" dirty="0"/>
              <a:t>–</a:t>
            </a:r>
            <a:r>
              <a:rPr lang="he-IL" altLang="he-IL" sz="2600" dirty="0" smtClean="0"/>
              <a:t> גידול תפוזים באיסלנד</a:t>
            </a:r>
          </a:p>
          <a:p>
            <a:pPr marL="0" indent="0" algn="r" fontAlgn="auto">
              <a:buNone/>
              <a:defRPr/>
            </a:pPr>
            <a:r>
              <a:rPr lang="he-IL" altLang="he-IL" sz="2600" dirty="0" smtClean="0"/>
              <a:t>ארץ קרה, טרשית, לבה </a:t>
            </a:r>
          </a:p>
          <a:p>
            <a:pPr marL="91440" indent="-91440" algn="r" fontAlgn="auto">
              <a:buFont typeface="Wingdings" panose="05000000000000000000" pitchFamily="2" charset="2"/>
              <a:buNone/>
              <a:defRPr/>
            </a:pPr>
            <a:r>
              <a:rPr lang="he-IL" altLang="he-IL" sz="2600" dirty="0" smtClean="0"/>
              <a:t> </a:t>
            </a:r>
          </a:p>
          <a:p>
            <a:pPr marL="91440" indent="-91440">
              <a:defRPr/>
            </a:pPr>
            <a:r>
              <a:rPr lang="he-IL" altLang="he-IL" sz="2600" dirty="0" smtClean="0"/>
              <a:t> מדענים </a:t>
            </a:r>
            <a:r>
              <a:rPr lang="he-IL" altLang="en-US" sz="2600" dirty="0"/>
              <a:t>–</a:t>
            </a:r>
            <a:r>
              <a:rPr lang="he-IL" altLang="he-IL" sz="2600" dirty="0" smtClean="0"/>
              <a:t> מהם התנאים הדרושים?</a:t>
            </a:r>
          </a:p>
          <a:p>
            <a:pPr marL="91440" indent="-91440">
              <a:buNone/>
              <a:defRPr/>
            </a:pPr>
            <a:r>
              <a:rPr lang="he-IL" altLang="he-IL" sz="2600" dirty="0" smtClean="0"/>
              <a:t>(</a:t>
            </a:r>
            <a:r>
              <a:rPr lang="he-IL" altLang="he-IL" sz="2600" dirty="0"/>
              <a:t>קרקע, </a:t>
            </a:r>
            <a:r>
              <a:rPr lang="he-IL" altLang="he-IL" sz="2600" dirty="0" smtClean="0"/>
              <a:t>חממות, אור ועוד)</a:t>
            </a:r>
          </a:p>
          <a:p>
            <a:pPr marL="91440" indent="-91440">
              <a:defRPr/>
            </a:pPr>
            <a:r>
              <a:rPr lang="he-IL" altLang="he-IL" sz="2600" dirty="0" smtClean="0"/>
              <a:t> כלכלנים </a:t>
            </a:r>
            <a:r>
              <a:rPr lang="he-IL" altLang="en-US" sz="2600" dirty="0"/>
              <a:t>–</a:t>
            </a:r>
            <a:r>
              <a:rPr lang="he-IL" altLang="he-IL" sz="2600" dirty="0" smtClean="0"/>
              <a:t> עלויות (תפוזים=יהלומים) </a:t>
            </a:r>
          </a:p>
          <a:p>
            <a:pPr marL="0" indent="0">
              <a:buNone/>
              <a:defRPr/>
            </a:pPr>
            <a:endParaRPr lang="he-IL" altLang="he-IL" sz="2600" dirty="0" smtClean="0"/>
          </a:p>
          <a:p>
            <a:pPr marL="0" indent="0">
              <a:buNone/>
              <a:defRPr/>
            </a:pPr>
            <a:r>
              <a:rPr lang="he-IL" altLang="he-IL" sz="2600" dirty="0" smtClean="0"/>
              <a:t>מסקנות</a:t>
            </a:r>
          </a:p>
          <a:p>
            <a:pPr marL="0" indent="0">
              <a:buNone/>
              <a:defRPr/>
            </a:pPr>
            <a:r>
              <a:rPr lang="he-IL" altLang="he-IL" sz="2600" dirty="0" smtClean="0"/>
              <a:t>דרוש סבסוד של הממשלה כדי שיהיה כדאי לחקלאים לגדל תפוזים ליצוא</a:t>
            </a:r>
          </a:p>
          <a:p>
            <a:pPr marL="0" indent="0">
              <a:buNone/>
              <a:defRPr/>
            </a:pPr>
            <a:r>
              <a:rPr lang="he-IL" altLang="he-IL" sz="2600" dirty="0" smtClean="0"/>
              <a:t>מקורות אפשריים לכסף </a:t>
            </a:r>
            <a:r>
              <a:rPr lang="he-IL" altLang="en-US" sz="2600" dirty="0"/>
              <a:t>–</a:t>
            </a:r>
            <a:r>
              <a:rPr lang="he-IL" altLang="he-IL" sz="2600" dirty="0" smtClean="0"/>
              <a:t> תקציב חינוך, תקציב בריאות</a:t>
            </a:r>
          </a:p>
          <a:p>
            <a:pPr marL="91440" indent="-91440" algn="r" fontAlgn="auto">
              <a:buFont typeface="Wingdings" panose="05000000000000000000" pitchFamily="2" charset="2"/>
              <a:buNone/>
              <a:defRPr/>
            </a:pPr>
            <a:r>
              <a:rPr lang="he-IL" altLang="he-IL" sz="2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en-US" altLang="he-IL" sz="2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676" name="AutoShape 5" descr="תוצאת תמונה עבור תפוזים"/>
          <p:cNvSpPr>
            <a:spLocks noChangeAspect="1" noChangeArrowheads="1"/>
          </p:cNvSpPr>
          <p:nvPr/>
        </p:nvSpPr>
        <p:spPr bwMode="auto">
          <a:xfrm>
            <a:off x="176213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he-IL"/>
          </a:p>
        </p:txBody>
      </p:sp>
      <p:pic>
        <p:nvPicPr>
          <p:cNvPr id="28677" name="תמונה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550" y="1196752"/>
            <a:ext cx="2435225" cy="201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25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928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e-IL" altLang="he-IL" sz="2500" b="1" dirty="0">
                <a:solidFill>
                  <a:srgbClr val="C00000"/>
                </a:solidFill>
                <a:cs typeface="+mn-cs"/>
              </a:rPr>
              <a:t>בין נימוקים עובדתיים לנימוקים ערכיים</a:t>
            </a:r>
            <a:br>
              <a:rPr lang="he-IL" altLang="he-IL" sz="2500" b="1" dirty="0">
                <a:solidFill>
                  <a:srgbClr val="C00000"/>
                </a:solidFill>
                <a:cs typeface="+mn-cs"/>
              </a:rPr>
            </a:br>
            <a:r>
              <a:rPr lang="he-IL" altLang="he-IL" sz="2500" dirty="0">
                <a:solidFill>
                  <a:srgbClr val="C00000"/>
                </a:solidFill>
                <a:cs typeface="+mn-cs"/>
              </a:rPr>
              <a:t>האם </a:t>
            </a:r>
            <a:r>
              <a:rPr lang="he-IL" altLang="he-IL" sz="2500" dirty="0" smtClean="0">
                <a:solidFill>
                  <a:srgbClr val="C00000"/>
                </a:solidFill>
                <a:cs typeface="+mn-cs"/>
              </a:rPr>
              <a:t>לגדל </a:t>
            </a:r>
            <a:r>
              <a:rPr lang="he-IL" altLang="he-IL" sz="2500" dirty="0">
                <a:solidFill>
                  <a:srgbClr val="C00000"/>
                </a:solidFill>
                <a:cs typeface="+mn-cs"/>
              </a:rPr>
              <a:t>תפוזים באיסלנד?</a:t>
            </a:r>
            <a:endParaRPr lang="en-US" altLang="he-IL" sz="2500" dirty="0">
              <a:solidFill>
                <a:srgbClr val="C00000"/>
              </a:solidFill>
              <a:cs typeface="+mn-cs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he-IL" altLang="he-IL" sz="2800" dirty="0" smtClean="0"/>
              <a:t>האם מוצדק לקצץ תקציבי חינוך? בריאות? </a:t>
            </a:r>
          </a:p>
          <a:p>
            <a:pPr marL="0" indent="0" algn="r">
              <a:buNone/>
            </a:pPr>
            <a:endParaRPr lang="he-IL" altLang="he-IL" sz="2800" dirty="0"/>
          </a:p>
          <a:p>
            <a:pPr marL="0" indent="0" algn="r">
              <a:buNone/>
            </a:pPr>
            <a:r>
              <a:rPr lang="he-IL" altLang="he-IL" sz="2800" dirty="0" smtClean="0"/>
              <a:t>מי קובע?</a:t>
            </a:r>
          </a:p>
          <a:p>
            <a:pPr marL="0" indent="0" algn="r">
              <a:buNone/>
            </a:pPr>
            <a:endParaRPr lang="he-IL" altLang="he-IL" sz="2800" dirty="0" smtClean="0"/>
          </a:p>
          <a:p>
            <a:pPr marL="0" indent="0" algn="r">
              <a:buNone/>
            </a:pPr>
            <a:r>
              <a:rPr lang="he-IL" altLang="he-IL" sz="2800" dirty="0" smtClean="0"/>
              <a:t>מהו סדר העדיפויות הראוי?</a:t>
            </a:r>
          </a:p>
          <a:p>
            <a:pPr algn="r">
              <a:buFont typeface="Wingdings" panose="05000000000000000000" pitchFamily="2" charset="2"/>
              <a:buNone/>
            </a:pPr>
            <a:endParaRPr lang="he-IL" altLang="he-IL" sz="28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26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0412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מציין מיקום תוכן 3"/>
          <p:cNvGraphicFramePr>
            <a:graphicFrameLocks noGrp="1"/>
          </p:cNvGraphicFramePr>
          <p:nvPr>
            <p:ph idx="1"/>
            <p:extLst/>
          </p:nvPr>
        </p:nvGraphicFramePr>
        <p:xfrm>
          <a:off x="611560" y="620688"/>
          <a:ext cx="8229600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xmlns="" val="3626987888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xmlns="" val="1033679048"/>
                    </a:ext>
                  </a:extLst>
                </a:gridCol>
              </a:tblGrid>
              <a:tr h="365863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2400" dirty="0" smtClean="0"/>
                        <a:t>ערכים – תכנים של רצייה</a:t>
                      </a:r>
                      <a:endParaRPr lang="en-US" sz="2400" dirty="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2400" dirty="0" smtClean="0"/>
                        <a:t>מדע – תכנים של ידע</a:t>
                      </a:r>
                      <a:endParaRPr lang="en-US" sz="2400" dirty="0"/>
                    </a:p>
                  </a:txBody>
                  <a:tcPr marT="45733" marB="45733"/>
                </a:tc>
                <a:extLst>
                  <a:ext uri="{0D108BD9-81ED-4DB2-BD59-A6C34878D82A}">
                    <a16:rowId xmlns:a16="http://schemas.microsoft.com/office/drawing/2014/main" xmlns="" val="3068179005"/>
                  </a:ext>
                </a:extLst>
              </a:tr>
              <a:tr h="443447">
                <a:tc>
                  <a:txBody>
                    <a:bodyPr/>
                    <a:lstStyle/>
                    <a:p>
                      <a:pPr algn="ctr"/>
                      <a:r>
                        <a:rPr lang="he-IL" sz="2000" dirty="0" smtClean="0"/>
                        <a:t>טוב/רע</a:t>
                      </a:r>
                      <a:endParaRPr lang="en-US" sz="2000" dirty="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e-IL" sz="2000" dirty="0" smtClean="0"/>
                        <a:t>נכון/לא נכון</a:t>
                      </a:r>
                      <a:endParaRPr lang="en-US" sz="2000" dirty="0"/>
                    </a:p>
                  </a:txBody>
                  <a:tcPr marT="45733" marB="45733"/>
                </a:tc>
                <a:extLst>
                  <a:ext uri="{0D108BD9-81ED-4DB2-BD59-A6C34878D82A}">
                    <a16:rowId xmlns:a16="http://schemas.microsoft.com/office/drawing/2014/main" xmlns="" val="3878391173"/>
                  </a:ext>
                </a:extLst>
              </a:tr>
              <a:tr h="456431">
                <a:tc>
                  <a:txBody>
                    <a:bodyPr/>
                    <a:lstStyle/>
                    <a:p>
                      <a:pPr algn="ctr"/>
                      <a:r>
                        <a:rPr lang="he-IL" sz="2000" dirty="0" smtClean="0"/>
                        <a:t>הראוי</a:t>
                      </a:r>
                      <a:endParaRPr lang="en-US" sz="2000" dirty="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e-IL" sz="2000" dirty="0" smtClean="0"/>
                        <a:t>המצוי</a:t>
                      </a:r>
                      <a:endParaRPr lang="en-US" sz="2000" dirty="0"/>
                    </a:p>
                  </a:txBody>
                  <a:tcPr marT="45733" marB="45733"/>
                </a:tc>
                <a:extLst>
                  <a:ext uri="{0D108BD9-81ED-4DB2-BD59-A6C34878D82A}">
                    <a16:rowId xmlns:a16="http://schemas.microsoft.com/office/drawing/2014/main" xmlns="" val="1819682010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he-IL" sz="2000" dirty="0" smtClean="0"/>
                        <a:t>הכרעות</a:t>
                      </a:r>
                      <a:endParaRPr lang="en-US" sz="2000" dirty="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e-IL" sz="2000" dirty="0" smtClean="0"/>
                        <a:t>עובדות, מסקנות </a:t>
                      </a:r>
                      <a:endParaRPr lang="en-US" sz="2000" dirty="0"/>
                    </a:p>
                  </a:txBody>
                  <a:tcPr marT="45733" marB="45733"/>
                </a:tc>
                <a:extLst>
                  <a:ext uri="{0D108BD9-81ED-4DB2-BD59-A6C34878D82A}">
                    <a16:rowId xmlns:a16="http://schemas.microsoft.com/office/drawing/2014/main" xmlns="" val="2659337438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he-IL" sz="2000" dirty="0" smtClean="0"/>
                        <a:t>תכלית, כוונה</a:t>
                      </a:r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e-IL" sz="2000" dirty="0" smtClean="0"/>
                        <a:t>סיבה </a:t>
                      </a:r>
                    </a:p>
                  </a:txBody>
                  <a:tcPr marT="45733" marB="45733"/>
                </a:tc>
                <a:extLst>
                  <a:ext uri="{0D108BD9-81ED-4DB2-BD59-A6C34878D82A}">
                    <a16:rowId xmlns:a16="http://schemas.microsoft.com/office/drawing/2014/main" xmlns="" val="3740043222"/>
                  </a:ext>
                </a:extLst>
              </a:tr>
              <a:tr h="587112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2000" dirty="0" smtClean="0"/>
                        <a:t>תכנים סובייקטיביים</a:t>
                      </a:r>
                      <a:endParaRPr lang="en-US" sz="2000" dirty="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2000" dirty="0" smtClean="0"/>
                        <a:t>תכנים אובייקטיביים (?) </a:t>
                      </a:r>
                      <a:endParaRPr lang="en-US" sz="2000" dirty="0"/>
                    </a:p>
                  </a:txBody>
                  <a:tcPr marT="45733" marB="45733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683568" y="3717032"/>
            <a:ext cx="815759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he-IL" sz="2000" dirty="0">
                <a:solidFill>
                  <a:srgbClr val="C00000"/>
                </a:solidFill>
              </a:rPr>
              <a:t>מהקביעה כי אלה פני </a:t>
            </a:r>
            <a:r>
              <a:rPr lang="he-IL" sz="2000" dirty="0" smtClean="0">
                <a:solidFill>
                  <a:srgbClr val="C00000"/>
                </a:solidFill>
              </a:rPr>
              <a:t>הדברים (</a:t>
            </a:r>
            <a:r>
              <a:rPr lang="he-IL" sz="2000" dirty="0">
                <a:solidFill>
                  <a:srgbClr val="C00000"/>
                </a:solidFill>
              </a:rPr>
              <a:t>מצב </a:t>
            </a:r>
            <a:r>
              <a:rPr lang="he-IL" sz="2000" dirty="0" smtClean="0">
                <a:solidFill>
                  <a:srgbClr val="C00000"/>
                </a:solidFill>
              </a:rPr>
              <a:t>מצוי)  </a:t>
            </a:r>
          </a:p>
          <a:p>
            <a:pPr algn="ctr">
              <a:defRPr/>
            </a:pPr>
            <a:r>
              <a:rPr lang="he-IL" sz="2000" dirty="0" smtClean="0">
                <a:solidFill>
                  <a:srgbClr val="C00000"/>
                </a:solidFill>
              </a:rPr>
              <a:t>אין </a:t>
            </a:r>
            <a:r>
              <a:rPr lang="he-IL" sz="2000" dirty="0">
                <a:solidFill>
                  <a:srgbClr val="C00000"/>
                </a:solidFill>
              </a:rPr>
              <a:t>נובע דבר </a:t>
            </a:r>
            <a:endParaRPr lang="he-IL" sz="2000" dirty="0" smtClean="0">
              <a:solidFill>
                <a:srgbClr val="C00000"/>
              </a:solidFill>
            </a:endParaRPr>
          </a:p>
          <a:p>
            <a:pPr algn="ctr">
              <a:defRPr/>
            </a:pPr>
            <a:r>
              <a:rPr lang="he-IL" sz="2000" dirty="0" smtClean="0">
                <a:solidFill>
                  <a:srgbClr val="C00000"/>
                </a:solidFill>
              </a:rPr>
              <a:t>לגבי </a:t>
            </a:r>
            <a:r>
              <a:rPr lang="he-IL" sz="2000" dirty="0">
                <a:solidFill>
                  <a:srgbClr val="C00000"/>
                </a:solidFill>
              </a:rPr>
              <a:t>מה שראוי שיהיו פני הדברים (מצב </a:t>
            </a:r>
            <a:r>
              <a:rPr lang="he-IL" sz="2000" dirty="0" smtClean="0">
                <a:solidFill>
                  <a:srgbClr val="C00000"/>
                </a:solidFill>
              </a:rPr>
              <a:t>ראוי)</a:t>
            </a:r>
          </a:p>
          <a:p>
            <a:endParaRPr lang="he-IL" altLang="he-IL" sz="2000" dirty="0" smtClean="0"/>
          </a:p>
          <a:p>
            <a:r>
              <a:rPr lang="he-IL" altLang="he-IL" sz="2000" dirty="0" smtClean="0"/>
              <a:t>מחקרים </a:t>
            </a:r>
            <a:r>
              <a:rPr lang="he-IL" altLang="he-IL" sz="2000" dirty="0"/>
              <a:t>אנתרופולוגיים, </a:t>
            </a:r>
            <a:r>
              <a:rPr lang="he-IL" altLang="he-IL" sz="2000" dirty="0" smtClean="0"/>
              <a:t>פסיכולוגיים, </a:t>
            </a:r>
            <a:r>
              <a:rPr lang="he-IL" altLang="he-IL" sz="2000" dirty="0"/>
              <a:t>סוציולוגיים אין בהם כדי לקבוע קביעות בענייני </a:t>
            </a:r>
            <a:r>
              <a:rPr lang="he-IL" altLang="he-IL" sz="2000" dirty="0" smtClean="0"/>
              <a:t>מוסר. </a:t>
            </a:r>
            <a:endParaRPr lang="he-IL" altLang="he-IL" sz="2000" dirty="0"/>
          </a:p>
          <a:p>
            <a:pPr>
              <a:defRPr/>
            </a:pPr>
            <a:endParaRPr lang="he-IL" sz="2000" b="1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27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8827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מציין מיקום תוכן 3"/>
          <p:cNvGraphicFramePr>
            <a:graphicFrameLocks noGrp="1"/>
          </p:cNvGraphicFramePr>
          <p:nvPr>
            <p:ph idx="1"/>
            <p:extLst/>
          </p:nvPr>
        </p:nvGraphicFramePr>
        <p:xfrm>
          <a:off x="611560" y="620688"/>
          <a:ext cx="8229600" cy="295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xmlns="" val="3626987888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xmlns="" val="1033679048"/>
                    </a:ext>
                  </a:extLst>
                </a:gridCol>
              </a:tblGrid>
              <a:tr h="365863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2400" dirty="0" smtClean="0"/>
                        <a:t>ערכים – תכנים של רצייה</a:t>
                      </a:r>
                      <a:endParaRPr lang="en-US" sz="2400" dirty="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2400" dirty="0" smtClean="0"/>
                        <a:t>מדע – תכנים של ידע</a:t>
                      </a:r>
                      <a:endParaRPr lang="en-US" sz="2400" dirty="0"/>
                    </a:p>
                  </a:txBody>
                  <a:tcPr marT="45733" marB="45733"/>
                </a:tc>
                <a:extLst>
                  <a:ext uri="{0D108BD9-81ED-4DB2-BD59-A6C34878D82A}">
                    <a16:rowId xmlns:a16="http://schemas.microsoft.com/office/drawing/2014/main" xmlns="" val="3068179005"/>
                  </a:ext>
                </a:extLst>
              </a:tr>
              <a:tr h="443447">
                <a:tc>
                  <a:txBody>
                    <a:bodyPr/>
                    <a:lstStyle/>
                    <a:p>
                      <a:pPr algn="ctr"/>
                      <a:r>
                        <a:rPr lang="he-IL" sz="2000" dirty="0" smtClean="0"/>
                        <a:t>טוב/רע</a:t>
                      </a:r>
                      <a:endParaRPr lang="en-US" sz="2000" dirty="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e-IL" sz="2000" dirty="0" smtClean="0"/>
                        <a:t>נכון/לא נכון</a:t>
                      </a:r>
                      <a:endParaRPr lang="en-US" sz="2000" dirty="0"/>
                    </a:p>
                  </a:txBody>
                  <a:tcPr marT="45733" marB="45733"/>
                </a:tc>
                <a:extLst>
                  <a:ext uri="{0D108BD9-81ED-4DB2-BD59-A6C34878D82A}">
                    <a16:rowId xmlns:a16="http://schemas.microsoft.com/office/drawing/2014/main" xmlns="" val="3878391173"/>
                  </a:ext>
                </a:extLst>
              </a:tr>
              <a:tr h="456431">
                <a:tc>
                  <a:txBody>
                    <a:bodyPr/>
                    <a:lstStyle/>
                    <a:p>
                      <a:pPr algn="ctr"/>
                      <a:r>
                        <a:rPr lang="he-IL" sz="2000" dirty="0" smtClean="0"/>
                        <a:t>הראוי</a:t>
                      </a:r>
                      <a:endParaRPr lang="en-US" sz="2000" dirty="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e-IL" sz="2000" dirty="0" smtClean="0"/>
                        <a:t>המצוי</a:t>
                      </a:r>
                      <a:endParaRPr lang="en-US" sz="2000" dirty="0"/>
                    </a:p>
                  </a:txBody>
                  <a:tcPr marT="45733" marB="45733"/>
                </a:tc>
                <a:extLst>
                  <a:ext uri="{0D108BD9-81ED-4DB2-BD59-A6C34878D82A}">
                    <a16:rowId xmlns:a16="http://schemas.microsoft.com/office/drawing/2014/main" xmlns="" val="1819682010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he-IL" sz="2000" dirty="0" smtClean="0"/>
                        <a:t>הכרעות</a:t>
                      </a:r>
                      <a:endParaRPr lang="en-US" sz="2000" dirty="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e-IL" sz="2000" dirty="0" smtClean="0"/>
                        <a:t>עובדות, מסקנות </a:t>
                      </a:r>
                      <a:endParaRPr lang="en-US" sz="2000" dirty="0"/>
                    </a:p>
                  </a:txBody>
                  <a:tcPr marT="45733" marB="45733"/>
                </a:tc>
                <a:extLst>
                  <a:ext uri="{0D108BD9-81ED-4DB2-BD59-A6C34878D82A}">
                    <a16:rowId xmlns:a16="http://schemas.microsoft.com/office/drawing/2014/main" xmlns="" val="2659337438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he-IL" sz="2000" dirty="0" smtClean="0"/>
                        <a:t>תכלית, כוונה</a:t>
                      </a:r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e-IL" sz="2000" dirty="0" smtClean="0"/>
                        <a:t>סיבה </a:t>
                      </a:r>
                    </a:p>
                  </a:txBody>
                  <a:tcPr marT="45733" marB="45733"/>
                </a:tc>
                <a:extLst>
                  <a:ext uri="{0D108BD9-81ED-4DB2-BD59-A6C34878D82A}">
                    <a16:rowId xmlns:a16="http://schemas.microsoft.com/office/drawing/2014/main" xmlns="" val="3740043222"/>
                  </a:ext>
                </a:extLst>
              </a:tr>
              <a:tr h="587112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2000" dirty="0" smtClean="0"/>
                        <a:t>תכנים סובייקטיביים</a:t>
                      </a:r>
                      <a:endParaRPr lang="en-US" sz="2000" dirty="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sz="2000" dirty="0" smtClean="0"/>
                        <a:t>תכנים אובייקטיביים (?) </a:t>
                      </a:r>
                      <a:endParaRPr lang="en-US" sz="2000" dirty="0"/>
                    </a:p>
                  </a:txBody>
                  <a:tcPr marT="45733" marB="45733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683568" y="3781489"/>
            <a:ext cx="815759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altLang="he-IL" sz="2000" dirty="0" smtClean="0"/>
              <a:t>בסיכומו של דבר, בהכרעות הערכיות אין האדם יכול לתלות את עצמו במשהו מלבד בהכרעתו עצמה. </a:t>
            </a:r>
          </a:p>
          <a:p>
            <a:r>
              <a:rPr lang="he-IL" altLang="he-IL" sz="2000" b="1" dirty="0" smtClean="0"/>
              <a:t>וזה הקושי הגדול שבדבר.</a:t>
            </a:r>
          </a:p>
          <a:p>
            <a:r>
              <a:rPr lang="he-IL" altLang="he-IL" sz="2000" dirty="0" smtClean="0"/>
              <a:t>כל הניסיונות להימלט מן האחריות העצומה של ההכרעה הזאת, תוך הסתתרות כביכול תחת כנפי המדע, כמבסס ערכים מסוימים – כל הניסיונות הללו, על המגמה שבהם, בטלים ומבוטלים.</a:t>
            </a:r>
          </a:p>
          <a:p>
            <a:pPr algn="l"/>
            <a:r>
              <a:rPr lang="he-IL" altLang="he-IL" dirty="0" smtClean="0"/>
              <a:t>ישעיהו ליבוביץ'</a:t>
            </a:r>
            <a:endParaRPr lang="he-IL" altLang="he-IL" dirty="0"/>
          </a:p>
          <a:p>
            <a:pPr>
              <a:defRPr/>
            </a:pPr>
            <a:endParaRPr lang="he-IL" sz="2000" b="1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28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3678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95536" y="1124744"/>
            <a:ext cx="8548464" cy="4752528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he-IL" sz="2000" b="1" dirty="0" smtClean="0">
                <a:latin typeface="Lucida Sans Unicode" panose="020B0602030504020204" pitchFamily="34" charset="0"/>
              </a:rPr>
              <a:t>שאלות </a:t>
            </a:r>
            <a:r>
              <a:rPr lang="he-IL" sz="2000" b="1" dirty="0">
                <a:latin typeface="Lucida Sans Unicode" panose="020B0602030504020204" pitchFamily="34" charset="0"/>
              </a:rPr>
              <a:t>חשיבה היוצרות למידה פעילה </a:t>
            </a:r>
            <a:r>
              <a:rPr lang="en-US" sz="2000" b="1" dirty="0" smtClean="0"/>
              <a:t>–</a:t>
            </a:r>
            <a:r>
              <a:rPr lang="he-IL" sz="2000" dirty="0" smtClean="0"/>
              <a:t> </a:t>
            </a:r>
            <a:r>
              <a:rPr lang="he-IL" sz="2000" b="1" dirty="0" smtClean="0">
                <a:latin typeface="Lucida Sans Unicode" panose="020B0602030504020204" pitchFamily="34" charset="0"/>
              </a:rPr>
              <a:t>קוגניטיבית </a:t>
            </a:r>
            <a:r>
              <a:rPr lang="he-IL" sz="2000" b="1" dirty="0">
                <a:latin typeface="Lucida Sans Unicode" panose="020B0602030504020204" pitchFamily="34" charset="0"/>
              </a:rPr>
              <a:t>או רגשית. </a:t>
            </a:r>
            <a:endParaRPr lang="he-IL" sz="2000" b="1" dirty="0" smtClean="0">
              <a:latin typeface="Lucida Sans Unicode" panose="020B0602030504020204" pitchFamily="34" charset="0"/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he-IL" sz="2000" b="1" dirty="0" smtClean="0">
                <a:latin typeface="Lucida Sans Unicode" panose="020B0602030504020204" pitchFamily="34" charset="0"/>
              </a:rPr>
              <a:t>ייצרו </a:t>
            </a:r>
            <a:r>
              <a:rPr lang="he-IL" sz="2000" b="1" dirty="0">
                <a:latin typeface="Lucida Sans Unicode" panose="020B0602030504020204" pitchFamily="34" charset="0"/>
              </a:rPr>
              <a:t>חיבור בין התלמיד </a:t>
            </a:r>
            <a:r>
              <a:rPr lang="he-IL" sz="2000" b="1" dirty="0" smtClean="0">
                <a:latin typeface="Lucida Sans Unicode" panose="020B0602030504020204" pitchFamily="34" charset="0"/>
              </a:rPr>
              <a:t>לנושא </a:t>
            </a:r>
            <a:r>
              <a:rPr lang="he-IL" sz="2000" dirty="0" smtClean="0">
                <a:latin typeface="Lucida Sans Unicode" panose="020B0602030504020204" pitchFamily="34" charset="0"/>
              </a:rPr>
              <a:t>על </a:t>
            </a:r>
            <a:r>
              <a:rPr lang="he-IL" sz="2000" dirty="0">
                <a:latin typeface="Lucida Sans Unicode" panose="020B0602030504020204" pitchFamily="34" charset="0"/>
              </a:rPr>
              <a:t>ידי בחירה של התלמיד בתוך השאלה, </a:t>
            </a:r>
            <a:r>
              <a:rPr lang="he-IL" sz="2000" dirty="0" smtClean="0">
                <a:latin typeface="Lucida Sans Unicode" panose="020B0602030504020204" pitchFamily="34" charset="0"/>
              </a:rPr>
              <a:t>בקשה </a:t>
            </a:r>
            <a:r>
              <a:rPr lang="he-IL" sz="2000" dirty="0">
                <a:latin typeface="Lucida Sans Unicode" panose="020B0602030504020204" pitchFamily="34" charset="0"/>
              </a:rPr>
              <a:t>להכריע בין כמה חלופות </a:t>
            </a:r>
            <a:r>
              <a:rPr lang="he-IL" sz="2000" dirty="0" smtClean="0">
                <a:latin typeface="Lucida Sans Unicode" panose="020B0602030504020204" pitchFamily="34" charset="0"/>
              </a:rPr>
              <a:t>אפשריות. </a:t>
            </a:r>
            <a:endParaRPr lang="he-IL" sz="2000" dirty="0">
              <a:latin typeface="Lucida Sans Unicode" panose="020B0602030504020204" pitchFamily="34" charset="0"/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he-IL" sz="2000" b="1" dirty="0" smtClean="0">
                <a:latin typeface="Lucida Sans Unicode" panose="020B0602030504020204" pitchFamily="34" charset="0"/>
              </a:rPr>
              <a:t>סוגים</a:t>
            </a:r>
            <a:r>
              <a:rPr lang="he-IL" sz="2000" dirty="0">
                <a:latin typeface="Lucida Sans Unicode" panose="020B0602030504020204" pitchFamily="34" charset="0"/>
              </a:rPr>
              <a:t>: </a:t>
            </a:r>
            <a:r>
              <a:rPr lang="he-IL" sz="2000" dirty="0" smtClean="0">
                <a:latin typeface="Lucida Sans Unicode" panose="020B0602030504020204" pitchFamily="34" charset="0"/>
              </a:rPr>
              <a:t>שאלות </a:t>
            </a:r>
            <a:r>
              <a:rPr lang="he-IL" sz="2000" dirty="0">
                <a:latin typeface="Lucida Sans Unicode" panose="020B0602030504020204" pitchFamily="34" charset="0"/>
              </a:rPr>
              <a:t>המבקשות בחירה, שאלות כניסה לסיטואציה, שאלות הבעת </a:t>
            </a:r>
            <a:r>
              <a:rPr lang="he-IL" sz="2000" dirty="0" smtClean="0">
                <a:latin typeface="Lucida Sans Unicode" panose="020B0602030504020204" pitchFamily="34" charset="0"/>
              </a:rPr>
              <a:t>עמדה.</a:t>
            </a:r>
          </a:p>
          <a:p>
            <a:pPr marL="0" indent="0">
              <a:lnSpc>
                <a:spcPct val="150000"/>
              </a:lnSpc>
              <a:buNone/>
            </a:pPr>
            <a:endParaRPr lang="he-IL" sz="2000" b="1" dirty="0" smtClean="0">
              <a:latin typeface="Lucida Sans Unicode" panose="020B0602030504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he-IL" sz="2000" b="1" dirty="0" smtClean="0">
                <a:latin typeface="Lucida Sans Unicode" panose="020B0602030504020204" pitchFamily="34" charset="0"/>
              </a:rPr>
              <a:t>המטרה </a:t>
            </a:r>
            <a:r>
              <a:rPr lang="he-IL" sz="2000" b="1" dirty="0">
                <a:latin typeface="Lucida Sans Unicode" panose="020B0602030504020204" pitchFamily="34" charset="0"/>
              </a:rPr>
              <a:t>היא שהתלמיד "יכנס פנימה" לתוך הנושא הנלמד, יביע את דעתו ביחס לכתוב ולא יישאר "על הגדר". </a:t>
            </a:r>
          </a:p>
          <a:p>
            <a:pPr marL="0" indent="0">
              <a:lnSpc>
                <a:spcPct val="160000"/>
              </a:lnSpc>
              <a:buNone/>
            </a:pPr>
            <a:endParaRPr lang="he-IL" sz="2000" dirty="0">
              <a:latin typeface="Lucida Sans Unicode" panose="020B0602030504020204" pitchFamily="34" charset="0"/>
            </a:endParaRPr>
          </a:p>
          <a:p>
            <a:pPr marL="0" indent="0">
              <a:buNone/>
            </a:pPr>
            <a:endParaRPr lang="he-IL" sz="1350" b="1" dirty="0"/>
          </a:p>
          <a:p>
            <a:pPr marL="0" indent="0">
              <a:buNone/>
            </a:pPr>
            <a:endParaRPr lang="he-IL" sz="1350" dirty="0"/>
          </a:p>
        </p:txBody>
      </p:sp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187624" y="400615"/>
            <a:ext cx="7051638" cy="724129"/>
          </a:xfrm>
        </p:spPr>
        <p:txBody>
          <a:bodyPr>
            <a:noAutofit/>
          </a:bodyPr>
          <a:lstStyle/>
          <a:p>
            <a:r>
              <a:rPr lang="he-IL" sz="2400" b="1" dirty="0">
                <a:solidFill>
                  <a:srgbClr val="C00000"/>
                </a:solidFill>
                <a:latin typeface="Lucida Sans Unicode" panose="020B0602030504020204" pitchFamily="34" charset="0"/>
                <a:cs typeface="+mn-cs"/>
              </a:rPr>
              <a:t>שאלות </a:t>
            </a:r>
            <a:r>
              <a:rPr lang="he-IL" sz="2400" b="1" dirty="0" smtClean="0">
                <a:solidFill>
                  <a:srgbClr val="C00000"/>
                </a:solidFill>
                <a:latin typeface="Lucida Sans Unicode" panose="020B0602030504020204" pitchFamily="34" charset="0"/>
                <a:cs typeface="+mn-cs"/>
              </a:rPr>
              <a:t>מעורב</a:t>
            </a:r>
            <a:r>
              <a:rPr lang="he-IL" altLang="he-IL" sz="2400" b="1" dirty="0" smtClean="0">
                <a:solidFill>
                  <a:srgbClr val="C00000"/>
                </a:solidFill>
                <a:latin typeface="Lucida Sans Unicode" panose="020B0602030504020204" pitchFamily="34" charset="0"/>
                <a:cs typeface="+mn-cs"/>
              </a:rPr>
              <a:t>וּת</a:t>
            </a:r>
            <a:r>
              <a:rPr lang="en-US" sz="2400" b="1" dirty="0">
                <a:solidFill>
                  <a:srgbClr val="C00000"/>
                </a:solidFill>
                <a:latin typeface="Lucida Sans Unicode" panose="020B0602030504020204" pitchFamily="34" charset="0"/>
                <a:cs typeface="+mn-cs"/>
              </a:rPr>
              <a:t/>
            </a:r>
            <a:br>
              <a:rPr lang="en-US" sz="2400" b="1" dirty="0">
                <a:solidFill>
                  <a:srgbClr val="C00000"/>
                </a:solidFill>
                <a:latin typeface="Lucida Sans Unicode" panose="020B0602030504020204" pitchFamily="34" charset="0"/>
                <a:cs typeface="+mn-cs"/>
              </a:rPr>
            </a:br>
            <a:endParaRPr lang="he-IL" sz="2400" b="1" dirty="0">
              <a:solidFill>
                <a:srgbClr val="C00000"/>
              </a:solidFill>
              <a:latin typeface="Lucida Sans Unicode" panose="020B0602030504020204" pitchFamily="34" charset="0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29</a:t>
            </a:fld>
            <a:endParaRPr lang="he-IL"/>
          </a:p>
        </p:txBody>
      </p:sp>
      <p:pic>
        <p:nvPicPr>
          <p:cNvPr id="6" name="Picture 2" descr="Image result for ‫עומר שיבולים‬‎">
            <a:extLst>
              <a:ext uri="{FF2B5EF4-FFF2-40B4-BE49-F238E27FC236}">
                <a16:creationId xmlns:a16="http://schemas.microsoft.com/office/drawing/2014/main" xmlns="" id="{561DD5CB-4CCF-43DD-A175-F47BBC8F5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44000"/>
            <a:ext cx="611248" cy="1000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748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כותרת 1"/>
          <p:cNvSpPr txBox="1">
            <a:spLocks/>
          </p:cNvSpPr>
          <p:nvPr/>
        </p:nvSpPr>
        <p:spPr>
          <a:xfrm>
            <a:off x="827584" y="260648"/>
            <a:ext cx="7632848" cy="1521039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he-IL" sz="2400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endParaRPr lang="he-IL" sz="2400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r>
              <a:rPr lang="he-IL" sz="2400" b="1" dirty="0" smtClean="0">
                <a:solidFill>
                  <a:srgbClr val="C0000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החממה </a:t>
            </a:r>
            <a:r>
              <a:rPr lang="he-IL" sz="2400" b="1" dirty="0">
                <a:solidFill>
                  <a:srgbClr val="C0000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הפדגוגית</a:t>
            </a:r>
          </a:p>
          <a:p>
            <a:r>
              <a:rPr lang="he-IL" sz="2400" b="1" dirty="0">
                <a:solidFill>
                  <a:schemeClr val="tx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         </a:t>
            </a:r>
            <a:r>
              <a:rPr lang="he-IL" sz="2100" b="1" dirty="0">
                <a:solidFill>
                  <a:schemeClr val="tx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קידום למידה הנוגעת בכל רבדי האישיות של הלומד/ת</a:t>
            </a:r>
          </a:p>
          <a:p>
            <a:endParaRPr lang="he-IL" sz="1200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graphicFrame>
        <p:nvGraphicFramePr>
          <p:cNvPr id="4" name="דיאגרמה 3"/>
          <p:cNvGraphicFramePr/>
          <p:nvPr>
            <p:extLst/>
          </p:nvPr>
        </p:nvGraphicFramePr>
        <p:xfrm>
          <a:off x="1357401" y="2275320"/>
          <a:ext cx="6363066" cy="1827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מלבן 1"/>
          <p:cNvSpPr/>
          <p:nvPr/>
        </p:nvSpPr>
        <p:spPr>
          <a:xfrm>
            <a:off x="4544997" y="4437112"/>
            <a:ext cx="35553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/>
              <a:t>מחקר מלווה ע"י מומחים</a:t>
            </a:r>
          </a:p>
        </p:txBody>
      </p:sp>
      <p:sp>
        <p:nvSpPr>
          <p:cNvPr id="3" name="מלבן 2"/>
          <p:cNvSpPr/>
          <p:nvPr/>
        </p:nvSpPr>
        <p:spPr>
          <a:xfrm>
            <a:off x="1655676" y="4437113"/>
            <a:ext cx="28893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b="1" dirty="0"/>
              <a:t>פיתוח מקצועי למורים ורכזי מקצוע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47664" y="5517232"/>
            <a:ext cx="698477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/>
              <a:t>סרטון של 13 דקות בנושא שאלות </a:t>
            </a:r>
            <a:r>
              <a:rPr lang="he-IL" dirty="0" err="1" smtClean="0"/>
              <a:t>עמ"ר</a:t>
            </a:r>
            <a:r>
              <a:rPr lang="he-IL" dirty="0" smtClean="0"/>
              <a:t>  </a:t>
            </a:r>
            <a:r>
              <a:rPr lang="en-US" u="sng" dirty="0">
                <a:hlinkClick r:id="rId8"/>
              </a:rPr>
              <a:t>https://www.smore.com/7rsex</a:t>
            </a:r>
            <a:endParaRPr lang="en-US" dirty="0"/>
          </a:p>
          <a:p>
            <a:endParaRPr lang="he-IL" dirty="0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he-IL" dirty="0" smtClean="0"/>
              <a:t>2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7521190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2785864" y="304800"/>
            <a:ext cx="5314528" cy="1143000"/>
          </a:xfrm>
          <a:noFill/>
        </p:spPr>
        <p:txBody>
          <a:bodyPr>
            <a:normAutofit/>
          </a:bodyPr>
          <a:lstStyle/>
          <a:p>
            <a:r>
              <a:rPr lang="he-IL" altLang="he-IL" sz="28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עמ"ר </a:t>
            </a:r>
            <a:r>
              <a:rPr lang="he-IL" altLang="he-IL" sz="2800" dirty="0">
                <a:solidFill>
                  <a:srgbClr val="C00000"/>
                </a:solidFill>
              </a:rPr>
              <a:t>–</a:t>
            </a:r>
            <a:r>
              <a:rPr lang="he-IL" altLang="he-IL" sz="28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 ע</a:t>
            </a:r>
            <a:r>
              <a:rPr lang="he-IL" altLang="he-IL" sz="22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רכים</a:t>
            </a:r>
            <a:r>
              <a:rPr lang="he-IL" altLang="he-IL" sz="28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, </a:t>
            </a:r>
            <a:r>
              <a:rPr lang="he-IL" sz="28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מ</a:t>
            </a:r>
            <a:r>
              <a:rPr lang="he-IL" sz="22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עורב</a:t>
            </a:r>
            <a:r>
              <a:rPr lang="he-IL" altLang="he-IL" sz="22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וּת</a:t>
            </a:r>
            <a:r>
              <a:rPr lang="he-IL" altLang="he-IL" sz="28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, ר</a:t>
            </a:r>
            <a:r>
              <a:rPr lang="he-IL" altLang="he-IL" sz="22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לוונטיות</a:t>
            </a:r>
            <a:r>
              <a:rPr lang="he-IL" altLang="he-IL" sz="28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/>
            </a:r>
            <a:br>
              <a:rPr lang="he-IL" altLang="he-IL" sz="28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</a:br>
            <a:r>
              <a:rPr lang="he-IL" altLang="he-IL" sz="2800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קשור </a:t>
            </a:r>
            <a:r>
              <a:rPr lang="he-IL" altLang="he-IL" sz="280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(גם) לחומר</a:t>
            </a:r>
            <a:endParaRPr lang="en-US" altLang="he-IL" sz="2800" dirty="0">
              <a:solidFill>
                <a:srgbClr val="C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305800" cy="4525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he-IL" altLang="he-IL" sz="2800" dirty="0" smtClean="0">
                <a:solidFill>
                  <a:schemeClr val="bg1">
                    <a:lumMod val="85000"/>
                  </a:schemeClr>
                </a:solidFill>
              </a:rPr>
              <a:t>מה פתאום עמ"ר?</a:t>
            </a:r>
            <a:endParaRPr lang="he-IL" altLang="he-IL" sz="2800" dirty="0">
              <a:solidFill>
                <a:schemeClr val="bg1">
                  <a:lumMod val="85000"/>
                </a:schemeClr>
              </a:solidFill>
            </a:endParaRPr>
          </a:p>
          <a:p>
            <a:pPr marL="609600" indent="-609600">
              <a:buFontTx/>
              <a:buAutoNum type="arabicPeriod"/>
            </a:pPr>
            <a:r>
              <a:rPr lang="he-IL" altLang="he-IL" sz="2800" dirty="0">
                <a:solidFill>
                  <a:schemeClr val="bg1">
                    <a:lumMod val="85000"/>
                  </a:schemeClr>
                </a:solidFill>
              </a:rPr>
              <a:t>עמ"ר – קשור לחומר?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 smtClean="0">
                <a:solidFill>
                  <a:schemeClr val="bg1">
                    <a:lumMod val="85000"/>
                  </a:schemeClr>
                </a:solidFill>
              </a:rPr>
              <a:t>מה נשתנה (ומה לא...)? </a:t>
            </a:r>
            <a:endParaRPr lang="he-IL" altLang="he-IL" sz="2800" dirty="0">
              <a:solidFill>
                <a:schemeClr val="bg1">
                  <a:lumMod val="85000"/>
                </a:schemeClr>
              </a:solidFill>
            </a:endParaRPr>
          </a:p>
          <a:p>
            <a:pPr marL="609600" indent="-609600">
              <a:buFontTx/>
              <a:buAutoNum type="arabicPeriod"/>
            </a:pPr>
            <a:r>
              <a:rPr lang="he-IL" altLang="he-IL" sz="2800" dirty="0" smtClean="0"/>
              <a:t>איך </a:t>
            </a:r>
            <a:r>
              <a:rPr lang="he-IL" altLang="he-IL" sz="2800" dirty="0"/>
              <a:t>ללמד?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 smtClean="0">
                <a:solidFill>
                  <a:schemeClr val="bg1">
                    <a:lumMod val="85000"/>
                  </a:schemeClr>
                </a:solidFill>
              </a:rPr>
              <a:t>איך להעריך? 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 smtClean="0">
                <a:solidFill>
                  <a:schemeClr val="bg1">
                    <a:lumMod val="85000"/>
                  </a:schemeClr>
                </a:solidFill>
              </a:rPr>
              <a:t>עמ"ר – יש חומר?</a:t>
            </a:r>
            <a:endParaRPr lang="he-IL" altLang="he-IL" sz="2800" dirty="0">
              <a:solidFill>
                <a:schemeClr val="bg1">
                  <a:lumMod val="85000"/>
                </a:schemeClr>
              </a:solidFill>
            </a:endParaRPr>
          </a:p>
          <a:p>
            <a:pPr marL="609600" indent="-609600">
              <a:buFontTx/>
              <a:buAutoNum type="arabicPeriod"/>
            </a:pPr>
            <a:r>
              <a:rPr lang="he-IL" altLang="he-IL" sz="2800" dirty="0" smtClean="0">
                <a:solidFill>
                  <a:schemeClr val="bg1">
                    <a:lumMod val="85000"/>
                  </a:schemeClr>
                </a:solidFill>
              </a:rPr>
              <a:t>יש ערך מוסף?</a:t>
            </a:r>
          </a:p>
          <a:p>
            <a:pPr marL="0" indent="0">
              <a:buNone/>
            </a:pPr>
            <a:r>
              <a:rPr lang="he-IL" altLang="he-IL" sz="2800" dirty="0" smtClean="0">
                <a:solidFill>
                  <a:schemeClr val="bg1">
                    <a:lumMod val="85000"/>
                  </a:schemeClr>
                </a:solidFill>
              </a:rPr>
              <a:t>8.  דוגמאות נוספות (ככל שיאפשר הזמן) </a:t>
            </a:r>
            <a:endParaRPr lang="he-IL" altLang="he-IL" sz="2800" dirty="0">
              <a:solidFill>
                <a:schemeClr val="bg1">
                  <a:lumMod val="85000"/>
                </a:schemeClr>
              </a:solidFill>
            </a:endParaRPr>
          </a:p>
          <a:p>
            <a:pPr marL="609600" indent="-609600">
              <a:buFontTx/>
              <a:buAutoNum type="arabicPeriod"/>
            </a:pPr>
            <a:endParaRPr lang="he-IL" altLang="he-IL" sz="2800" dirty="0"/>
          </a:p>
        </p:txBody>
      </p:sp>
      <p:pic>
        <p:nvPicPr>
          <p:cNvPr id="4" name="Picture Placeholder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5149" y="1268760"/>
            <a:ext cx="3024336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5031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he-IL" sz="2800" b="1" dirty="0" smtClean="0">
                <a:solidFill>
                  <a:srgbClr val="C00000"/>
                </a:solidFill>
                <a:cs typeface="+mn-cs"/>
              </a:rPr>
              <a:t>דילמה</a:t>
            </a:r>
            <a:endParaRPr lang="he-IL" sz="2800" b="1" dirty="0">
              <a:solidFill>
                <a:srgbClr val="C00000"/>
              </a:solidFill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91440" indent="-91440">
              <a:buNone/>
              <a:defRPr/>
            </a:pPr>
            <a:r>
              <a:rPr lang="he-IL" altLang="he-IL" sz="2400" dirty="0"/>
              <a:t>מצב שמעורבת בו בחירה בין אפשרויות שאינן מספקות במידה שווה</a:t>
            </a:r>
            <a:r>
              <a:rPr lang="en-US" altLang="he-IL" sz="2400" dirty="0"/>
              <a:t>.</a:t>
            </a:r>
          </a:p>
          <a:p>
            <a:pPr marL="91440" indent="-91440">
              <a:buNone/>
              <a:defRPr/>
            </a:pPr>
            <a:endParaRPr lang="he-IL" altLang="he-IL" sz="2400" dirty="0" smtClean="0"/>
          </a:p>
          <a:p>
            <a:pPr marL="91440" indent="-91440">
              <a:buNone/>
              <a:defRPr/>
            </a:pPr>
            <a:r>
              <a:rPr lang="he-IL" altLang="he-IL" sz="2400" dirty="0" smtClean="0"/>
              <a:t>הכרה בתוקפם, </a:t>
            </a:r>
            <a:r>
              <a:rPr lang="he-IL" altLang="he-IL" sz="2400" dirty="0"/>
              <a:t>ממבט ראשון, של עקרונות שונים</a:t>
            </a:r>
            <a:r>
              <a:rPr lang="en-US" altLang="he-IL" sz="2400" dirty="0"/>
              <a:t>.</a:t>
            </a:r>
          </a:p>
          <a:p>
            <a:pPr marL="91440" indent="-91440">
              <a:buNone/>
              <a:defRPr/>
            </a:pPr>
            <a:r>
              <a:rPr lang="en-US" altLang="he-IL" sz="2400" dirty="0"/>
              <a:t> </a:t>
            </a:r>
            <a:endParaRPr lang="he-IL" altLang="he-IL" sz="2400" dirty="0" smtClean="0"/>
          </a:p>
          <a:p>
            <a:pPr marL="91440" indent="-91440">
              <a:buNone/>
              <a:defRPr/>
            </a:pPr>
            <a:r>
              <a:rPr lang="he-IL" altLang="he-IL" sz="2400" dirty="0" smtClean="0"/>
              <a:t>לא </a:t>
            </a:r>
            <a:r>
              <a:rPr lang="he-IL" altLang="he-IL" sz="2400" dirty="0"/>
              <a:t>ניתן להגשים את כולם, ולא ניתן לממש אף לא אחד מהם מבלי להפר בכך עקרון </a:t>
            </a:r>
            <a:r>
              <a:rPr lang="he-IL" altLang="he-IL" sz="2400" dirty="0" smtClean="0"/>
              <a:t>אחר.</a:t>
            </a:r>
            <a:endParaRPr lang="he-IL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31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8276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e-IL" altLang="en-US" sz="2800" b="1" dirty="0" smtClean="0">
                <a:solidFill>
                  <a:srgbClr val="C00000"/>
                </a:solidFill>
                <a:cs typeface="+mn-cs"/>
              </a:rPr>
              <a:t>כיצד לנהל דיון דילמה?</a:t>
            </a:r>
            <a:endParaRPr lang="en-US" altLang="en-US" sz="2800" b="1" dirty="0">
              <a:solidFill>
                <a:srgbClr val="C00000"/>
              </a:solidFill>
              <a:cs typeface="+mn-cs"/>
            </a:endParaRPr>
          </a:p>
        </p:txBody>
      </p:sp>
      <p:sp>
        <p:nvSpPr>
          <p:cNvPr id="169987" name="מציין מיקום תוכן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 rtlCol="0">
            <a:normAutofit/>
          </a:bodyPr>
          <a:lstStyle/>
          <a:p>
            <a:pPr marL="0" indent="0" algn="r" fontAlgn="auto">
              <a:buNone/>
              <a:defRPr/>
            </a:pPr>
            <a:r>
              <a:rPr lang="he-IL" altLang="en-US" sz="2600" dirty="0" smtClean="0"/>
              <a:t>1</a:t>
            </a:r>
            <a:r>
              <a:rPr lang="he-IL" altLang="en-US" sz="2400" dirty="0" smtClean="0"/>
              <a:t>. חשיפה לנוסח מדויק של הדילמה</a:t>
            </a:r>
            <a:endParaRPr lang="en-US" altLang="en-US" sz="2400" dirty="0" smtClean="0"/>
          </a:p>
          <a:p>
            <a:pPr marL="0" indent="0" algn="r" fontAlgn="auto">
              <a:buNone/>
              <a:defRPr/>
            </a:pPr>
            <a:r>
              <a:rPr lang="he-IL" altLang="en-US" sz="2400" dirty="0" smtClean="0"/>
              <a:t>2. בירור תוכן הדילמה</a:t>
            </a:r>
            <a:endParaRPr lang="en-US" altLang="en-US" sz="2400" dirty="0" smtClean="0"/>
          </a:p>
          <a:p>
            <a:pPr>
              <a:defRPr/>
            </a:pPr>
            <a:r>
              <a:rPr lang="he-IL" altLang="en-US" sz="2400" dirty="0" smtClean="0"/>
              <a:t>מה התהליך הנדון?</a:t>
            </a:r>
          </a:p>
          <a:p>
            <a:pPr>
              <a:defRPr/>
            </a:pPr>
            <a:r>
              <a:rPr lang="he-IL" altLang="en-US" sz="2400" dirty="0" smtClean="0"/>
              <a:t>מי "הנפשות" הפועלות?</a:t>
            </a:r>
            <a:endParaRPr lang="en-US" altLang="en-US" sz="2400" dirty="0" smtClean="0"/>
          </a:p>
          <a:p>
            <a:pPr>
              <a:defRPr/>
            </a:pPr>
            <a:r>
              <a:rPr lang="he-IL" altLang="en-US" sz="2400" dirty="0" smtClean="0"/>
              <a:t>מהם הערכים המתנגשים בדילמה? </a:t>
            </a:r>
          </a:p>
          <a:p>
            <a:pPr marL="0" indent="0" fontAlgn="auto">
              <a:buNone/>
              <a:defRPr/>
            </a:pPr>
            <a:r>
              <a:rPr lang="he-IL" sz="2400" dirty="0"/>
              <a:t>בשלב זה אין  לגלוש לדיון בדילמה </a:t>
            </a:r>
            <a:r>
              <a:rPr lang="he-IL" sz="2400" dirty="0" smtClean="0"/>
              <a:t>עצמה</a:t>
            </a:r>
          </a:p>
          <a:p>
            <a:pPr marL="0" indent="0" fontAlgn="auto">
              <a:buNone/>
              <a:defRPr/>
            </a:pPr>
            <a:endParaRPr lang="en-US" altLang="en-US" sz="2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32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532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e-IL" altLang="en-US" sz="2800" b="1" dirty="0" smtClean="0">
                <a:solidFill>
                  <a:srgbClr val="C00000"/>
                </a:solidFill>
                <a:cs typeface="+mn-cs"/>
              </a:rPr>
              <a:t>כיצד לנהל דיון דילמה?</a:t>
            </a:r>
            <a:endParaRPr lang="en-US" altLang="en-US" sz="2800" b="1" dirty="0">
              <a:solidFill>
                <a:srgbClr val="C00000"/>
              </a:solidFill>
              <a:cs typeface="+mn-cs"/>
            </a:endParaRPr>
          </a:p>
        </p:txBody>
      </p:sp>
      <p:sp>
        <p:nvSpPr>
          <p:cNvPr id="169987" name="מציין מיקום תוכן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 rtlCol="0">
            <a:normAutofit/>
          </a:bodyPr>
          <a:lstStyle/>
          <a:p>
            <a:pPr marL="0" indent="0" algn="r" fontAlgn="auto">
              <a:buNone/>
              <a:defRPr/>
            </a:pPr>
            <a:r>
              <a:rPr lang="he-IL" altLang="en-US" sz="2600" dirty="0" smtClean="0">
                <a:solidFill>
                  <a:srgbClr val="948A54"/>
                </a:solidFill>
              </a:rPr>
              <a:t>1</a:t>
            </a:r>
            <a:r>
              <a:rPr lang="he-IL" altLang="en-US" sz="2400" dirty="0" smtClean="0">
                <a:solidFill>
                  <a:srgbClr val="948A54"/>
                </a:solidFill>
              </a:rPr>
              <a:t>. חשיפה לנוסח מדויק של הדילמה</a:t>
            </a:r>
            <a:endParaRPr lang="en-US" altLang="en-US" sz="2400" dirty="0" smtClean="0">
              <a:solidFill>
                <a:srgbClr val="948A54"/>
              </a:solidFill>
            </a:endParaRPr>
          </a:p>
          <a:p>
            <a:pPr marL="0" indent="0" algn="r" fontAlgn="auto">
              <a:buNone/>
              <a:defRPr/>
            </a:pPr>
            <a:r>
              <a:rPr lang="he-IL" altLang="en-US" sz="2400" dirty="0" smtClean="0">
                <a:solidFill>
                  <a:srgbClr val="948A54"/>
                </a:solidFill>
              </a:rPr>
              <a:t>2. בירור תוכן הדילמה</a:t>
            </a:r>
            <a:endParaRPr lang="en-US" altLang="en-US" sz="2400" dirty="0" smtClean="0">
              <a:solidFill>
                <a:srgbClr val="948A54"/>
              </a:solidFill>
            </a:endParaRPr>
          </a:p>
          <a:p>
            <a:pPr marL="0" indent="0">
              <a:buNone/>
              <a:defRPr/>
            </a:pPr>
            <a:r>
              <a:rPr lang="he-IL" altLang="en-US" sz="2400" dirty="0" smtClean="0"/>
              <a:t>3. עבודה אישית</a:t>
            </a:r>
            <a:endParaRPr lang="en-US" altLang="en-US" sz="2400" dirty="0" smtClean="0"/>
          </a:p>
          <a:p>
            <a:pPr marL="0" indent="0" fontAlgn="auto">
              <a:buNone/>
              <a:defRPr/>
            </a:pPr>
            <a:r>
              <a:rPr lang="he-IL" altLang="en-US" sz="2400" dirty="0" smtClean="0"/>
              <a:t>כל משתתף יתבקש לנקוט עמדה אישית ולנמק אותה </a:t>
            </a:r>
            <a:r>
              <a:rPr lang="he-IL" altLang="en-US" sz="2400" u="sng" dirty="0" smtClean="0"/>
              <a:t>בכתב</a:t>
            </a:r>
            <a:r>
              <a:rPr lang="he-IL" altLang="en-US" sz="2400" dirty="0" smtClean="0"/>
              <a:t>. </a:t>
            </a:r>
          </a:p>
          <a:p>
            <a:pPr marL="0" indent="0" fontAlgn="auto">
              <a:buNone/>
              <a:defRPr/>
            </a:pPr>
            <a:r>
              <a:rPr lang="he-IL" altLang="en-US" sz="2400" dirty="0" smtClean="0"/>
              <a:t>בזמן הכתיבה יעבור המנחה ביניהם ויבדוק כיצד מתפלגות הדעות.</a:t>
            </a:r>
          </a:p>
          <a:p>
            <a:pPr marL="0" indent="0" fontAlgn="auto">
              <a:buNone/>
              <a:defRPr/>
            </a:pPr>
            <a:r>
              <a:rPr lang="he-IL" altLang="en-US" sz="2400" dirty="0" smtClean="0"/>
              <a:t>החלוקה המדויקת תתברר על ידי הצבעה.</a:t>
            </a:r>
          </a:p>
          <a:p>
            <a:pPr marL="0" indent="0" fontAlgn="auto">
              <a:buNone/>
              <a:defRPr/>
            </a:pPr>
            <a:r>
              <a:rPr lang="he-IL" altLang="en-US" sz="2400" dirty="0" smtClean="0"/>
              <a:t>כדי למנוע לחץ קבוצתי על המנחה להתחיל את ההצבעה מהדעה הפחות פופולארית.</a:t>
            </a:r>
          </a:p>
          <a:p>
            <a:pPr marL="0" indent="0" fontAlgn="auto">
              <a:buNone/>
              <a:defRPr/>
            </a:pPr>
            <a:endParaRPr lang="he-IL" altLang="en-US" sz="2400" dirty="0" smtClean="0"/>
          </a:p>
          <a:p>
            <a:pPr marL="0" indent="0" fontAlgn="auto">
              <a:buNone/>
              <a:defRPr/>
            </a:pPr>
            <a:r>
              <a:rPr lang="he-IL" altLang="en-US" sz="2400" dirty="0" smtClean="0"/>
              <a:t>                          </a:t>
            </a:r>
            <a:endParaRPr lang="en-US" altLang="en-US" sz="2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33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4399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e-IL" altLang="en-US" sz="2800" b="1" dirty="0" smtClean="0">
                <a:solidFill>
                  <a:srgbClr val="C00000"/>
                </a:solidFill>
                <a:cs typeface="+mn-cs"/>
              </a:rPr>
              <a:t>כיצד לנהל דיון דילמה?</a:t>
            </a:r>
            <a:endParaRPr lang="en-US" altLang="en-US" sz="2800" b="1" dirty="0">
              <a:solidFill>
                <a:srgbClr val="C00000"/>
              </a:solidFill>
              <a:cs typeface="+mn-cs"/>
            </a:endParaRPr>
          </a:p>
        </p:txBody>
      </p:sp>
      <p:sp>
        <p:nvSpPr>
          <p:cNvPr id="169987" name="מציין מיקום תוכן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 rtlCol="0">
            <a:normAutofit/>
          </a:bodyPr>
          <a:lstStyle/>
          <a:p>
            <a:pPr marL="0" indent="0" algn="r" fontAlgn="auto">
              <a:buNone/>
              <a:defRPr/>
            </a:pPr>
            <a:r>
              <a:rPr lang="he-IL" altLang="en-US" sz="2600" dirty="0" smtClean="0">
                <a:solidFill>
                  <a:schemeClr val="bg2">
                    <a:lumMod val="50000"/>
                  </a:schemeClr>
                </a:solidFill>
              </a:rPr>
              <a:t>1</a:t>
            </a:r>
            <a:r>
              <a:rPr lang="he-IL" altLang="en-US" sz="2400" dirty="0" smtClean="0">
                <a:solidFill>
                  <a:schemeClr val="bg2">
                    <a:lumMod val="50000"/>
                  </a:schemeClr>
                </a:solidFill>
              </a:rPr>
              <a:t>. חשיפה </a:t>
            </a:r>
            <a:r>
              <a:rPr lang="he-IL" altLang="en-US" sz="2400" dirty="0" smtClean="0">
                <a:solidFill>
                  <a:srgbClr val="948A54"/>
                </a:solidFill>
              </a:rPr>
              <a:t>לנוסח מדויק של הדילמה</a:t>
            </a:r>
            <a:endParaRPr lang="en-US" altLang="en-US" sz="2400" dirty="0" smtClean="0">
              <a:solidFill>
                <a:srgbClr val="948A54"/>
              </a:solidFill>
            </a:endParaRPr>
          </a:p>
          <a:p>
            <a:pPr marL="0" indent="0" algn="r" fontAlgn="auto">
              <a:buNone/>
              <a:defRPr/>
            </a:pPr>
            <a:r>
              <a:rPr lang="he-IL" altLang="en-US" sz="2400" dirty="0" smtClean="0">
                <a:solidFill>
                  <a:srgbClr val="948A54"/>
                </a:solidFill>
              </a:rPr>
              <a:t>2. בירור תוכן הדילמה</a:t>
            </a:r>
            <a:endParaRPr lang="en-US" altLang="en-US" sz="2400" dirty="0" smtClean="0">
              <a:solidFill>
                <a:srgbClr val="948A54"/>
              </a:solidFill>
            </a:endParaRPr>
          </a:p>
          <a:p>
            <a:pPr marL="0" indent="0">
              <a:buNone/>
              <a:defRPr/>
            </a:pPr>
            <a:r>
              <a:rPr lang="he-IL" altLang="en-US" sz="2400" dirty="0" smtClean="0">
                <a:solidFill>
                  <a:schemeClr val="bg2">
                    <a:lumMod val="50000"/>
                  </a:schemeClr>
                </a:solidFill>
              </a:rPr>
              <a:t>3. עבודה אישית</a:t>
            </a:r>
            <a:endParaRPr lang="en-US" altLang="en-US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fontAlgn="auto">
              <a:buNone/>
              <a:defRPr/>
            </a:pPr>
            <a:r>
              <a:rPr lang="he-IL" altLang="en-US" sz="2400" dirty="0" smtClean="0"/>
              <a:t>4. עבודה בקבוצות קטנות</a:t>
            </a:r>
          </a:p>
          <a:p>
            <a:pPr marL="0" indent="0" fontAlgn="auto">
              <a:buNone/>
              <a:defRPr/>
            </a:pPr>
            <a:r>
              <a:rPr lang="he-IL" altLang="en-US" sz="2400" dirty="0" smtClean="0"/>
              <a:t>המליאה תחולק לקבוצות קטנת של התומכים בפעולה ושל המתנגדים.</a:t>
            </a:r>
          </a:p>
          <a:p>
            <a:pPr marL="0" indent="0" fontAlgn="auto">
              <a:buNone/>
              <a:defRPr/>
            </a:pPr>
            <a:r>
              <a:rPr lang="he-IL" altLang="en-US" sz="2400" dirty="0" smtClean="0"/>
              <a:t>כל משתתף בקבוצה יציג את נימוקיו.</a:t>
            </a:r>
          </a:p>
          <a:p>
            <a:pPr marL="0" indent="0" fontAlgn="auto">
              <a:buNone/>
              <a:defRPr/>
            </a:pPr>
            <a:r>
              <a:rPr lang="he-IL" altLang="en-US" sz="2400" dirty="0" smtClean="0"/>
              <a:t>דיון והסכמה קבוצתית על שני הנימוקים העיקריים.</a:t>
            </a:r>
          </a:p>
          <a:p>
            <a:pPr marL="0" indent="0" fontAlgn="auto">
              <a:buNone/>
              <a:defRPr/>
            </a:pPr>
            <a:r>
              <a:rPr lang="he-IL" altLang="en-US" sz="2400" dirty="0" smtClean="0"/>
              <a:t>                          </a:t>
            </a:r>
            <a:endParaRPr lang="en-US" altLang="en-US" sz="2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34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5625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e-IL" altLang="en-US" sz="2800" b="1" dirty="0" smtClean="0">
                <a:solidFill>
                  <a:srgbClr val="C00000"/>
                </a:solidFill>
                <a:cs typeface="+mn-cs"/>
              </a:rPr>
              <a:t>כיצד לנהל דיון דילמה?</a:t>
            </a:r>
            <a:endParaRPr lang="en-US" altLang="en-US" sz="2800" b="1" dirty="0">
              <a:solidFill>
                <a:srgbClr val="C00000"/>
              </a:solidFill>
              <a:cs typeface="+mn-cs"/>
            </a:endParaRPr>
          </a:p>
        </p:txBody>
      </p:sp>
      <p:sp>
        <p:nvSpPr>
          <p:cNvPr id="169987" name="מציין מיקום תוכן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 rtlCol="0">
            <a:normAutofit lnSpcReduction="10000"/>
          </a:bodyPr>
          <a:lstStyle/>
          <a:p>
            <a:pPr marL="0" indent="0" algn="r" fontAlgn="auto">
              <a:buNone/>
              <a:defRPr/>
            </a:pPr>
            <a:r>
              <a:rPr lang="he-IL" altLang="en-US" sz="2600" dirty="0" smtClean="0">
                <a:solidFill>
                  <a:schemeClr val="bg2">
                    <a:lumMod val="50000"/>
                  </a:schemeClr>
                </a:solidFill>
              </a:rPr>
              <a:t>1</a:t>
            </a:r>
            <a:r>
              <a:rPr lang="he-IL" altLang="en-US" sz="2400" dirty="0" smtClean="0">
                <a:solidFill>
                  <a:schemeClr val="bg2">
                    <a:lumMod val="50000"/>
                  </a:schemeClr>
                </a:solidFill>
              </a:rPr>
              <a:t>. חשיפה לנוסח מדויק של הדילמה</a:t>
            </a:r>
            <a:endParaRPr lang="en-US" altLang="en-US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r" fontAlgn="auto">
              <a:buNone/>
              <a:defRPr/>
            </a:pPr>
            <a:r>
              <a:rPr lang="he-IL" altLang="en-US" sz="2400" dirty="0" smtClean="0">
                <a:solidFill>
                  <a:schemeClr val="bg2">
                    <a:lumMod val="50000"/>
                  </a:schemeClr>
                </a:solidFill>
              </a:rPr>
              <a:t>2. בירור תוכן הדילמה</a:t>
            </a:r>
            <a:endParaRPr lang="en-US" altLang="en-US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  <a:defRPr/>
            </a:pPr>
            <a:r>
              <a:rPr lang="he-IL" altLang="en-US" sz="2400" dirty="0" smtClean="0">
                <a:solidFill>
                  <a:schemeClr val="bg2">
                    <a:lumMod val="50000"/>
                  </a:schemeClr>
                </a:solidFill>
              </a:rPr>
              <a:t>3. עבודה אישית</a:t>
            </a:r>
            <a:endParaRPr lang="en-US" altLang="en-US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fontAlgn="auto">
              <a:buNone/>
              <a:defRPr/>
            </a:pPr>
            <a:r>
              <a:rPr lang="he-IL" altLang="en-US" sz="2400" dirty="0" smtClean="0">
                <a:solidFill>
                  <a:schemeClr val="bg2">
                    <a:lumMod val="50000"/>
                  </a:schemeClr>
                </a:solidFill>
              </a:rPr>
              <a:t>4. עבודה בקבוצות קטנות</a:t>
            </a:r>
          </a:p>
          <a:p>
            <a:pPr marL="0" indent="0" fontAlgn="auto">
              <a:buNone/>
              <a:defRPr/>
            </a:pPr>
            <a:r>
              <a:rPr lang="he-IL" altLang="en-US" sz="2400" dirty="0" smtClean="0"/>
              <a:t>5. דיון במליאה</a:t>
            </a:r>
          </a:p>
          <a:p>
            <a:pPr lvl="0"/>
            <a:r>
              <a:rPr lang="he-IL" sz="2400" dirty="0"/>
              <a:t>לבקש מחברי קבוצת המיעוט להציג את  עמדתם, ולהזמין את האחרים להביע את דעתם.</a:t>
            </a:r>
            <a:endParaRPr lang="en-US" sz="2400" dirty="0"/>
          </a:p>
          <a:p>
            <a:pPr lvl="0"/>
            <a:r>
              <a:rPr lang="he-IL" sz="2400" dirty="0"/>
              <a:t>לבקש מהקבוצה שהעלתה נימוקים פרובוקטיביים להציג את עמדתה - ולבקש משאר המשתתפים להביע את דעתם</a:t>
            </a:r>
            <a:r>
              <a:rPr lang="he-IL" sz="2400" dirty="0" smtClean="0"/>
              <a:t>.</a:t>
            </a:r>
          </a:p>
          <a:p>
            <a:pPr marL="0" lvl="0" indent="0">
              <a:buNone/>
            </a:pPr>
            <a:r>
              <a:rPr lang="he-IL" sz="2400" b="1" dirty="0" smtClean="0">
                <a:solidFill>
                  <a:srgbClr val="C00000"/>
                </a:solidFill>
              </a:rPr>
              <a:t>כל הנימוקים יירשמו על הלוח</a:t>
            </a:r>
            <a:endParaRPr lang="en-US" sz="2400" b="1" dirty="0">
              <a:solidFill>
                <a:srgbClr val="C00000"/>
              </a:solidFill>
            </a:endParaRPr>
          </a:p>
          <a:p>
            <a:pPr marL="0" indent="0" fontAlgn="auto">
              <a:buNone/>
              <a:defRPr/>
            </a:pPr>
            <a:r>
              <a:rPr lang="he-IL" sz="2400" dirty="0" smtClean="0"/>
              <a:t>המנחה </a:t>
            </a:r>
            <a:r>
              <a:rPr lang="he-IL" sz="2400" dirty="0"/>
              <a:t>ינהל את הדיון בעזרת </a:t>
            </a:r>
            <a:r>
              <a:rPr lang="he-IL" sz="2400" b="1" dirty="0"/>
              <a:t>שאלות </a:t>
            </a:r>
            <a:r>
              <a:rPr lang="he-IL" sz="2400" b="1" dirty="0" smtClean="0"/>
              <a:t>הבהרה: </a:t>
            </a:r>
            <a:r>
              <a:rPr lang="he-IL" sz="2400" dirty="0" smtClean="0"/>
              <a:t>חיפוש הנמקה, התייחסות לדברי עמית, הגדרה, חילוף תפקידים, הקשרי מחויבות, שינוי מצב, תוצאות כלליות.</a:t>
            </a:r>
            <a:r>
              <a:rPr lang="he-IL" altLang="en-US" sz="2400" dirty="0" smtClean="0"/>
              <a:t>                 </a:t>
            </a:r>
            <a:endParaRPr lang="en-US" altLang="en-US" sz="2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35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74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e-IL" altLang="en-US" sz="2800" b="1" dirty="0" smtClean="0">
                <a:solidFill>
                  <a:srgbClr val="C00000"/>
                </a:solidFill>
                <a:cs typeface="+mn-cs"/>
              </a:rPr>
              <a:t>כיצד לנהל דיון דילמה?</a:t>
            </a:r>
            <a:endParaRPr lang="en-US" altLang="en-US" sz="2800" b="1" dirty="0">
              <a:solidFill>
                <a:srgbClr val="C00000"/>
              </a:solidFill>
              <a:cs typeface="+mn-cs"/>
            </a:endParaRPr>
          </a:p>
        </p:txBody>
      </p:sp>
      <p:sp>
        <p:nvSpPr>
          <p:cNvPr id="169987" name="מציין מיקום תוכן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 rtlCol="0">
            <a:normAutofit/>
          </a:bodyPr>
          <a:lstStyle/>
          <a:p>
            <a:pPr marL="0" indent="0" algn="r" fontAlgn="auto">
              <a:buNone/>
              <a:defRPr/>
            </a:pPr>
            <a:r>
              <a:rPr lang="he-IL" altLang="en-US" sz="2600" dirty="0" smtClean="0"/>
              <a:t>1</a:t>
            </a:r>
            <a:r>
              <a:rPr lang="he-IL" altLang="en-US" sz="2400" dirty="0" smtClean="0">
                <a:solidFill>
                  <a:schemeClr val="bg2">
                    <a:lumMod val="50000"/>
                  </a:schemeClr>
                </a:solidFill>
              </a:rPr>
              <a:t>. חשיפה לנוסח מדויק של הדילמה</a:t>
            </a:r>
            <a:endParaRPr lang="en-US" altLang="en-US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r" fontAlgn="auto">
              <a:buNone/>
              <a:defRPr/>
            </a:pPr>
            <a:r>
              <a:rPr lang="he-IL" altLang="en-US" sz="2400" dirty="0" smtClean="0">
                <a:solidFill>
                  <a:schemeClr val="bg2">
                    <a:lumMod val="50000"/>
                  </a:schemeClr>
                </a:solidFill>
              </a:rPr>
              <a:t>2. בירור תוכן הדילמה</a:t>
            </a:r>
            <a:endParaRPr lang="en-US" altLang="en-US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  <a:defRPr/>
            </a:pPr>
            <a:r>
              <a:rPr lang="he-IL" altLang="en-US" sz="2400" dirty="0" smtClean="0">
                <a:solidFill>
                  <a:schemeClr val="bg2">
                    <a:lumMod val="50000"/>
                  </a:schemeClr>
                </a:solidFill>
              </a:rPr>
              <a:t>3. עבודה אישית</a:t>
            </a:r>
            <a:endParaRPr lang="en-US" altLang="en-US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fontAlgn="auto">
              <a:buNone/>
              <a:defRPr/>
            </a:pPr>
            <a:r>
              <a:rPr lang="he-IL" altLang="en-US" sz="2400" dirty="0" smtClean="0">
                <a:solidFill>
                  <a:schemeClr val="bg2">
                    <a:lumMod val="50000"/>
                  </a:schemeClr>
                </a:solidFill>
              </a:rPr>
              <a:t>4. עבודה בקבוצות קטנות</a:t>
            </a:r>
          </a:p>
          <a:p>
            <a:pPr marL="0" indent="0" fontAlgn="auto">
              <a:buNone/>
              <a:defRPr/>
            </a:pPr>
            <a:r>
              <a:rPr lang="he-IL" altLang="en-US" sz="2400" dirty="0" smtClean="0">
                <a:solidFill>
                  <a:schemeClr val="bg2">
                    <a:lumMod val="50000"/>
                  </a:schemeClr>
                </a:solidFill>
              </a:rPr>
              <a:t>5. דיון במליאה</a:t>
            </a:r>
          </a:p>
          <a:p>
            <a:pPr marL="0" indent="0" fontAlgn="auto">
              <a:buNone/>
              <a:defRPr/>
            </a:pPr>
            <a:r>
              <a:rPr lang="he-IL" altLang="en-US" sz="2400" dirty="0" smtClean="0"/>
              <a:t>6. חשיבה רפלקטיבית במליאה</a:t>
            </a:r>
          </a:p>
          <a:p>
            <a:pPr lvl="0"/>
            <a:r>
              <a:rPr lang="he-IL" sz="2400" dirty="0"/>
              <a:t>האם מישהו שמע נימוק שלא חשב עליו, בין אם הוא תומך בדעתו או </a:t>
            </a:r>
            <a:r>
              <a:rPr lang="he-IL" sz="2400" dirty="0" smtClean="0"/>
              <a:t>מנוגד לה</a:t>
            </a:r>
            <a:r>
              <a:rPr lang="he-IL" sz="2400" dirty="0"/>
              <a:t>? </a:t>
            </a:r>
            <a:endParaRPr lang="en-US" sz="2400" dirty="0"/>
          </a:p>
          <a:p>
            <a:pPr lvl="0"/>
            <a:r>
              <a:rPr lang="he-IL" sz="2400" dirty="0"/>
              <a:t>האם מישהו שינה את עמדתו בעקבות הדיון?</a:t>
            </a:r>
            <a:endParaRPr lang="en-US" sz="2400" dirty="0"/>
          </a:p>
          <a:p>
            <a:pPr marL="0" indent="0" fontAlgn="auto">
              <a:buNone/>
              <a:defRPr/>
            </a:pPr>
            <a:r>
              <a:rPr lang="he-IL" sz="2400" dirty="0" smtClean="0"/>
              <a:t>חשוב </a:t>
            </a:r>
            <a:r>
              <a:rPr lang="he-IL" sz="2400" dirty="0"/>
              <a:t>להבחין בין </a:t>
            </a:r>
            <a:r>
              <a:rPr lang="he-IL" sz="2400" dirty="0" smtClean="0"/>
              <a:t>ערכים לעובדות, בין חשיבה </a:t>
            </a:r>
            <a:r>
              <a:rPr lang="he-IL" sz="2400" dirty="0"/>
              <a:t>לביטויי רגש.</a:t>
            </a:r>
            <a:endParaRPr lang="he-IL" altLang="en-US" sz="2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36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6967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e-IL" altLang="en-US" sz="2800" b="1" dirty="0" smtClean="0">
                <a:solidFill>
                  <a:srgbClr val="C00000"/>
                </a:solidFill>
                <a:cs typeface="+mn-cs"/>
              </a:rPr>
              <a:t>כיצד לנהל דיון דילמה? </a:t>
            </a:r>
            <a:endParaRPr lang="en-US" altLang="en-US" sz="2800" dirty="0">
              <a:solidFill>
                <a:srgbClr val="C00000"/>
              </a:solidFill>
              <a:cs typeface="+mn-cs"/>
            </a:endParaRP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2103120" y="1218530"/>
            <a:ext cx="4937760" cy="4442460"/>
            <a:chOff x="2016" y="2984"/>
            <a:chExt cx="7776" cy="6996"/>
          </a:xfrm>
        </p:grpSpPr>
        <p:sp>
          <p:nvSpPr>
            <p:cNvPr id="5" name="Text Box 3"/>
            <p:cNvSpPr txBox="1">
              <a:spLocks noChangeArrowheads="1"/>
            </p:cNvSpPr>
            <p:nvPr/>
          </p:nvSpPr>
          <p:spPr bwMode="auto">
            <a:xfrm>
              <a:off x="2016" y="2984"/>
              <a:ext cx="7776" cy="760"/>
            </a:xfrm>
            <a:prstGeom prst="rect">
              <a:avLst/>
            </a:prstGeom>
            <a:solidFill>
              <a:srgbClr val="CCFFCC"/>
            </a:solidFill>
            <a:ln w="38100" cmpd="dbl">
              <a:solidFill>
                <a:srgbClr val="008000"/>
              </a:solidFill>
              <a:miter lim="800000"/>
              <a:headEnd/>
              <a:tailEnd/>
            </a:ln>
            <a:effectLst>
              <a:outerShdw dist="28398" dir="20006097" algn="ctr" rotWithShape="0">
                <a:srgbClr val="008000"/>
              </a:outerShdw>
            </a:effec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rtl="1">
                <a:spcAft>
                  <a:spcPts val="0"/>
                </a:spcAft>
              </a:pPr>
              <a:r>
                <a:rPr lang="he-IL" sz="160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1. קריאת </a:t>
              </a:r>
              <a:r>
                <a:rPr lang="he-IL" sz="16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הדילמה ובירור הערכים המוסריים המתנגשים </a:t>
              </a:r>
              <a:r>
                <a:rPr lang="he-IL" sz="160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בה</a:t>
              </a:r>
              <a:endParaRPr lang="en-US" sz="1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David" panose="020E0502060401010101" pitchFamily="34" charset="-79"/>
              </a:endParaRPr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2016" y="4176"/>
              <a:ext cx="7776" cy="1081"/>
            </a:xfrm>
            <a:prstGeom prst="rect">
              <a:avLst/>
            </a:prstGeom>
            <a:solidFill>
              <a:srgbClr val="CCFFCC"/>
            </a:solidFill>
            <a:ln w="38100" cmpd="dbl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18900000" algn="ctr" rotWithShape="0">
                <a:srgbClr val="008000"/>
              </a:outerShdw>
            </a:effec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rtl="1">
                <a:spcAft>
                  <a:spcPts val="0"/>
                </a:spcAft>
              </a:pPr>
              <a:r>
                <a:rPr lang="he-IL" sz="16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2. נקיטת עמדה בכתב וכתיבת שני נימוקים </a:t>
              </a:r>
              <a:r>
                <a:rPr lang="he-IL" sz="16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עיקריים</a:t>
              </a:r>
              <a:endParaRPr lang="en-US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  <a:p>
              <a:pPr rtl="1">
                <a:spcAft>
                  <a:spcPts val="0"/>
                </a:spcAft>
              </a:pPr>
              <a:r>
                <a:rPr lang="he-IL" sz="16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הצבעה (</a:t>
              </a:r>
              <a:r>
                <a:rPr lang="he-IL" sz="16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בעד/נגד) וחלוקה לקבוצות קטנות </a:t>
              </a:r>
              <a:r>
                <a:rPr lang="he-IL" sz="16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בעלות עמדה דומה</a:t>
              </a:r>
              <a:endParaRPr lang="en-US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2016" y="5706"/>
              <a:ext cx="7776" cy="1440"/>
            </a:xfrm>
            <a:prstGeom prst="rect">
              <a:avLst/>
            </a:prstGeom>
            <a:solidFill>
              <a:srgbClr val="CCFFCC"/>
            </a:solidFill>
            <a:ln w="38100" cmpd="dbl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18900000" algn="ctr" rotWithShape="0">
                <a:srgbClr val="008000"/>
              </a:outerShdw>
            </a:effec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rtl="1">
                <a:spcAft>
                  <a:spcPts val="0"/>
                </a:spcAft>
              </a:pPr>
              <a:r>
                <a:rPr lang="he-IL" sz="120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3</a:t>
              </a:r>
              <a:r>
                <a:rPr lang="he-IL" sz="16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. דיונים בקבוצות </a:t>
              </a:r>
              <a:r>
                <a:rPr lang="he-IL" sz="16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קטנות, הסכמה </a:t>
              </a:r>
              <a:r>
                <a:rPr lang="he-IL" sz="16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קבוצתית על שני נימוקים </a:t>
              </a:r>
              <a:r>
                <a:rPr lang="he-IL" sz="16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עיקריים</a:t>
              </a:r>
              <a:endParaRPr lang="en-US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  <a:p>
              <a:pPr rtl="1">
                <a:spcAft>
                  <a:spcPts val="0"/>
                </a:spcAft>
              </a:pPr>
              <a:r>
                <a:rPr lang="he-IL" sz="16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רישום החלטות הקבוצה על הלוח </a:t>
              </a:r>
              <a:r>
                <a:rPr lang="he-IL" sz="16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תוך </a:t>
              </a:r>
              <a:r>
                <a:rPr lang="he-IL" sz="16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ציון דעת </a:t>
              </a:r>
              <a:r>
                <a:rPr lang="he-IL" sz="16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המיעוט</a:t>
              </a:r>
              <a:endParaRPr lang="en-US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2016" y="7520"/>
              <a:ext cx="7776" cy="1008"/>
            </a:xfrm>
            <a:prstGeom prst="rect">
              <a:avLst/>
            </a:prstGeom>
            <a:solidFill>
              <a:srgbClr val="CCFFCC"/>
            </a:solidFill>
            <a:ln w="38100" cmpd="dbl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18900000" algn="ctr" rotWithShape="0">
                <a:srgbClr val="008000"/>
              </a:outerShdw>
            </a:effec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rtl="1">
                <a:spcAft>
                  <a:spcPts val="0"/>
                </a:spcAft>
              </a:pPr>
              <a:r>
                <a:rPr lang="he-IL" sz="16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4. דיווח ודיון במליאה בהנחיית המנחה, תוך שימוש בשאלות </a:t>
              </a:r>
              <a:r>
                <a:rPr lang="he-IL" sz="16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הבהרה</a:t>
              </a:r>
              <a:endParaRPr lang="en-US" sz="1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David" panose="020E0502060401010101" pitchFamily="34" charset="-79"/>
              </a:endParaRP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2016" y="8960"/>
              <a:ext cx="7776" cy="1020"/>
            </a:xfrm>
            <a:prstGeom prst="rect">
              <a:avLst/>
            </a:prstGeom>
            <a:solidFill>
              <a:srgbClr val="CCFFCC"/>
            </a:solidFill>
            <a:ln w="38100" cmpd="dbl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18900000" algn="ctr" rotWithShape="0">
                <a:srgbClr val="008000"/>
              </a:outerShdw>
            </a:effec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rtl="1">
                <a:spcAft>
                  <a:spcPts val="0"/>
                </a:spcAft>
              </a:pPr>
              <a:r>
                <a:rPr lang="he-IL" sz="120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5</a:t>
              </a:r>
              <a:r>
                <a:rPr lang="he-IL" sz="16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. </a:t>
              </a:r>
              <a:r>
                <a:rPr lang="he-IL" sz="16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הערכה </a:t>
              </a:r>
              <a:r>
                <a:rPr lang="he-IL" sz="16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מחדש </a:t>
              </a:r>
              <a:r>
                <a:rPr lang="he-IL" sz="16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של עמדות המשתתפים. </a:t>
              </a:r>
              <a:endParaRPr lang="en-US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  <a:p>
              <a:pPr rtl="1">
                <a:spcAft>
                  <a:spcPts val="0"/>
                </a:spcAft>
              </a:pPr>
              <a:r>
                <a:rPr lang="he-IL" sz="16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האם שמעו </a:t>
              </a:r>
              <a:r>
                <a:rPr lang="he-IL" sz="16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נימוק חדש, </a:t>
              </a:r>
              <a:r>
                <a:rPr lang="he-IL" sz="16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שלא חשבו </a:t>
              </a:r>
              <a:r>
                <a:rPr lang="he-IL" sz="16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עליו</a:t>
              </a:r>
              <a:r>
                <a:rPr lang="he-IL" sz="1600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? האם שינו עמדה?</a:t>
              </a:r>
              <a:endParaRPr lang="en-US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cxnSp>
          <p:nvCxnSpPr>
            <p:cNvPr id="10" name="Line 8"/>
            <p:cNvCxnSpPr>
              <a:cxnSpLocks noChangeShapeType="1"/>
            </p:cNvCxnSpPr>
            <p:nvPr/>
          </p:nvCxnSpPr>
          <p:spPr bwMode="auto">
            <a:xfrm>
              <a:off x="6048" y="3796"/>
              <a:ext cx="0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Line 9"/>
            <p:cNvCxnSpPr>
              <a:cxnSpLocks noChangeShapeType="1"/>
            </p:cNvCxnSpPr>
            <p:nvPr/>
          </p:nvCxnSpPr>
          <p:spPr bwMode="auto">
            <a:xfrm>
              <a:off x="6048" y="5285"/>
              <a:ext cx="0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Line 10"/>
            <p:cNvCxnSpPr>
              <a:cxnSpLocks noChangeShapeType="1"/>
            </p:cNvCxnSpPr>
            <p:nvPr/>
          </p:nvCxnSpPr>
          <p:spPr bwMode="auto">
            <a:xfrm>
              <a:off x="6048" y="7180"/>
              <a:ext cx="0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Line 11"/>
            <p:cNvCxnSpPr>
              <a:cxnSpLocks noChangeShapeType="1"/>
            </p:cNvCxnSpPr>
            <p:nvPr/>
          </p:nvCxnSpPr>
          <p:spPr bwMode="auto">
            <a:xfrm>
              <a:off x="6048" y="8590"/>
              <a:ext cx="0" cy="2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37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9876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2785864" y="304800"/>
            <a:ext cx="5314528" cy="1143000"/>
          </a:xfrm>
          <a:noFill/>
        </p:spPr>
        <p:txBody>
          <a:bodyPr>
            <a:normAutofit/>
          </a:bodyPr>
          <a:lstStyle/>
          <a:p>
            <a:r>
              <a:rPr lang="he-IL" altLang="he-IL" sz="28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עמ"ר </a:t>
            </a:r>
            <a:r>
              <a:rPr lang="he-IL" altLang="he-IL" sz="2800" dirty="0">
                <a:solidFill>
                  <a:srgbClr val="C00000"/>
                </a:solidFill>
              </a:rPr>
              <a:t>–</a:t>
            </a:r>
            <a:r>
              <a:rPr lang="he-IL" altLang="he-IL" sz="28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 ע</a:t>
            </a:r>
            <a:r>
              <a:rPr lang="he-IL" altLang="he-IL" sz="22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רכים</a:t>
            </a:r>
            <a:r>
              <a:rPr lang="he-IL" altLang="he-IL" sz="28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, </a:t>
            </a:r>
            <a:r>
              <a:rPr lang="he-IL" sz="28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מ</a:t>
            </a:r>
            <a:r>
              <a:rPr lang="he-IL" sz="22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עורב</a:t>
            </a:r>
            <a:r>
              <a:rPr lang="he-IL" altLang="he-IL" sz="22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וּת</a:t>
            </a:r>
            <a:r>
              <a:rPr lang="he-IL" altLang="he-IL" sz="28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, ר</a:t>
            </a:r>
            <a:r>
              <a:rPr lang="he-IL" altLang="he-IL" sz="22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לוונטיות</a:t>
            </a:r>
            <a:r>
              <a:rPr lang="he-IL" altLang="he-IL" sz="28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/>
            </a:r>
            <a:br>
              <a:rPr lang="he-IL" altLang="he-IL" sz="28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</a:br>
            <a:r>
              <a:rPr lang="he-IL" altLang="he-IL" sz="2800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קשור </a:t>
            </a:r>
            <a:r>
              <a:rPr lang="he-IL" altLang="he-IL" sz="280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(גם) לחומר</a:t>
            </a:r>
            <a:endParaRPr lang="en-US" altLang="he-IL" sz="2800" dirty="0">
              <a:solidFill>
                <a:srgbClr val="C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305800" cy="4525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he-IL" altLang="he-IL" sz="2800" dirty="0" smtClean="0">
                <a:solidFill>
                  <a:schemeClr val="bg1">
                    <a:lumMod val="85000"/>
                  </a:schemeClr>
                </a:solidFill>
              </a:rPr>
              <a:t>מה פתאום עמ"ר?</a:t>
            </a:r>
            <a:endParaRPr lang="he-IL" altLang="he-IL" sz="2800" dirty="0">
              <a:solidFill>
                <a:schemeClr val="bg1">
                  <a:lumMod val="85000"/>
                </a:schemeClr>
              </a:solidFill>
            </a:endParaRPr>
          </a:p>
          <a:p>
            <a:pPr marL="609600" indent="-609600">
              <a:buFontTx/>
              <a:buAutoNum type="arabicPeriod"/>
            </a:pPr>
            <a:r>
              <a:rPr lang="he-IL" altLang="he-IL" sz="2800" dirty="0">
                <a:solidFill>
                  <a:schemeClr val="bg1">
                    <a:lumMod val="85000"/>
                  </a:schemeClr>
                </a:solidFill>
              </a:rPr>
              <a:t>עמ"ר – קשור לחומר?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 smtClean="0">
                <a:solidFill>
                  <a:schemeClr val="bg1">
                    <a:lumMod val="85000"/>
                  </a:schemeClr>
                </a:solidFill>
              </a:rPr>
              <a:t>מה נשתנה (ומה לא...)? </a:t>
            </a:r>
            <a:endParaRPr lang="he-IL" altLang="he-IL" sz="2800" dirty="0">
              <a:solidFill>
                <a:schemeClr val="bg1">
                  <a:lumMod val="85000"/>
                </a:schemeClr>
              </a:solidFill>
            </a:endParaRPr>
          </a:p>
          <a:p>
            <a:pPr marL="609600" indent="-609600">
              <a:buFontTx/>
              <a:buAutoNum type="arabicPeriod"/>
            </a:pPr>
            <a:r>
              <a:rPr lang="he-IL" altLang="he-IL" sz="2800" dirty="0" smtClean="0">
                <a:solidFill>
                  <a:schemeClr val="bg1">
                    <a:lumMod val="85000"/>
                  </a:schemeClr>
                </a:solidFill>
              </a:rPr>
              <a:t>איך </a:t>
            </a:r>
            <a:r>
              <a:rPr lang="he-IL" altLang="he-IL" sz="2800" dirty="0">
                <a:solidFill>
                  <a:schemeClr val="bg1">
                    <a:lumMod val="85000"/>
                  </a:schemeClr>
                </a:solidFill>
              </a:rPr>
              <a:t>ללמד?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 smtClean="0"/>
              <a:t>איך להעריך? 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 smtClean="0">
                <a:solidFill>
                  <a:schemeClr val="bg1">
                    <a:lumMod val="85000"/>
                  </a:schemeClr>
                </a:solidFill>
              </a:rPr>
              <a:t>עמ"ר – יש חומר?</a:t>
            </a:r>
            <a:endParaRPr lang="he-IL" altLang="he-IL" sz="2800" dirty="0">
              <a:solidFill>
                <a:schemeClr val="bg1">
                  <a:lumMod val="85000"/>
                </a:schemeClr>
              </a:solidFill>
            </a:endParaRPr>
          </a:p>
          <a:p>
            <a:pPr marL="609600" indent="-609600">
              <a:buFontTx/>
              <a:buAutoNum type="arabicPeriod"/>
            </a:pPr>
            <a:r>
              <a:rPr lang="he-IL" altLang="he-IL" sz="2800" dirty="0" smtClean="0">
                <a:solidFill>
                  <a:schemeClr val="bg1">
                    <a:lumMod val="85000"/>
                  </a:schemeClr>
                </a:solidFill>
              </a:rPr>
              <a:t>יש ערך מוסף?</a:t>
            </a:r>
          </a:p>
          <a:p>
            <a:pPr marL="0" indent="0">
              <a:buNone/>
            </a:pPr>
            <a:r>
              <a:rPr lang="he-IL" altLang="he-IL" sz="2800" dirty="0" smtClean="0">
                <a:solidFill>
                  <a:schemeClr val="bg1">
                    <a:lumMod val="85000"/>
                  </a:schemeClr>
                </a:solidFill>
              </a:rPr>
              <a:t>8.  דוגמאות נוספות (ככל שיאפשר הזמן) </a:t>
            </a:r>
            <a:endParaRPr lang="he-IL" altLang="he-IL" sz="2800" dirty="0">
              <a:solidFill>
                <a:schemeClr val="bg1">
                  <a:lumMod val="85000"/>
                </a:schemeClr>
              </a:solidFill>
            </a:endParaRPr>
          </a:p>
          <a:p>
            <a:pPr marL="609600" indent="-609600">
              <a:buFontTx/>
              <a:buAutoNum type="arabicPeriod"/>
            </a:pPr>
            <a:endParaRPr lang="he-IL" altLang="he-IL" sz="2800" dirty="0"/>
          </a:p>
        </p:txBody>
      </p:sp>
      <p:pic>
        <p:nvPicPr>
          <p:cNvPr id="4" name="Picture Placeholder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5149" y="1268760"/>
            <a:ext cx="3024336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5070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43752" y="1042640"/>
            <a:ext cx="8197328" cy="3394472"/>
          </a:xfrm>
        </p:spPr>
        <p:txBody>
          <a:bodyPr>
            <a:no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he-IL" sz="2000" dirty="0">
                <a:latin typeface="Arial" panose="020B0604020202020204" pitchFamily="34" charset="0"/>
                <a:cs typeface="Arial" panose="020B0604020202020204" pitchFamily="34" charset="0"/>
              </a:rPr>
              <a:t>השאלות צריכות להתבסס על ידע, והניקוד יתבסס על נימוק הגיוני הקשור </a:t>
            </a:r>
            <a:r>
              <a:rPr lang="he-I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לתוכן.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he-IL" sz="2000" dirty="0">
                <a:latin typeface="Arial" panose="020B0604020202020204" pitchFamily="34" charset="0"/>
                <a:cs typeface="Arial" panose="020B0604020202020204" pitchFamily="34" charset="0"/>
              </a:rPr>
              <a:t>השאלות צריכות לגעת בעולמו הפנימי של הלומד ("תוך אישי"), בתפיסת עולמו, בתחושותיו, בעולם הסובב אותו והקשור לחייו (מילים לדוגמא: הזדהות, </a:t>
            </a:r>
            <a:r>
              <a:rPr lang="he-I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איך </a:t>
            </a:r>
            <a:r>
              <a:rPr lang="he-IL" sz="2000" dirty="0">
                <a:latin typeface="Arial" panose="020B0604020202020204" pitchFamily="34" charset="0"/>
                <a:cs typeface="Arial" panose="020B0604020202020204" pitchFamily="34" charset="0"/>
              </a:rPr>
              <a:t>היית מכריע, מה </a:t>
            </a:r>
            <a:r>
              <a:rPr lang="he-I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דעתך וכדו</a:t>
            </a:r>
            <a:r>
              <a:rPr lang="he-IL" sz="2000" dirty="0">
                <a:latin typeface="Arial" panose="020B0604020202020204" pitchFamily="34" charset="0"/>
                <a:cs typeface="Arial" panose="020B0604020202020204" pitchFamily="34" charset="0"/>
              </a:rPr>
              <a:t>').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he-IL" sz="2000" dirty="0">
                <a:latin typeface="Arial" panose="020B0604020202020204" pitchFamily="34" charset="0"/>
                <a:cs typeface="Arial" panose="020B0604020202020204" pitchFamily="34" charset="0"/>
              </a:rPr>
              <a:t>עדיף שהשאלות תהינה מעניינות, מעוררות, קשורות לעולם הלומד - דורשות הכרעה, בחירה, הזדהות וכדומה.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he-IL" sz="2000" dirty="0">
                <a:latin typeface="Arial" panose="020B0604020202020204" pitchFamily="34" charset="0"/>
                <a:cs typeface="Arial" panose="020B0604020202020204" pitchFamily="34" charset="0"/>
              </a:rPr>
              <a:t>מרכיב הערכים/רלוונטיות/משמעות יזכה בשלב הראשון לניקוד נמוך (על מנת להרגיל את התלמידים לסוג שאלות כזה).  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524435" y="116632"/>
            <a:ext cx="8035963" cy="788670"/>
          </a:xfrm>
        </p:spPr>
        <p:txBody>
          <a:bodyPr>
            <a:noAutofit/>
          </a:bodyPr>
          <a:lstStyle/>
          <a:p>
            <a:pPr lvl="0" algn="ctr"/>
            <a:r>
              <a:rPr lang="he-IL" sz="2400" b="1" dirty="0">
                <a:cs typeface="+mn-cs"/>
              </a:rPr>
              <a:t/>
            </a:r>
            <a:br>
              <a:rPr lang="he-IL" sz="2400" b="1" dirty="0">
                <a:cs typeface="+mn-cs"/>
              </a:rPr>
            </a:br>
            <a:r>
              <a:rPr lang="he-IL" sz="2400" b="1" dirty="0">
                <a:solidFill>
                  <a:srgbClr val="C00000"/>
                </a:solidFill>
                <a:latin typeface="Lucida Sans Unicode" panose="020B0602030504020204" pitchFamily="34" charset="0"/>
                <a:cs typeface="+mn-cs"/>
              </a:rPr>
              <a:t>עקרונות מנחים לשאלות חשיבה </a:t>
            </a:r>
            <a:r>
              <a:rPr lang="he-IL" sz="2400" b="1" dirty="0" err="1">
                <a:solidFill>
                  <a:srgbClr val="C00000"/>
                </a:solidFill>
                <a:latin typeface="Lucida Sans Unicode" panose="020B0602030504020204" pitchFamily="34" charset="0"/>
                <a:cs typeface="+mn-cs"/>
              </a:rPr>
              <a:t>ועמ"ר</a:t>
            </a:r>
            <a:r>
              <a:rPr lang="he-IL" sz="2400" b="1" dirty="0">
                <a:solidFill>
                  <a:srgbClr val="C00000"/>
                </a:solidFill>
                <a:latin typeface="Lucida Sans Unicode" panose="020B0602030504020204" pitchFamily="34" charset="0"/>
                <a:cs typeface="+mn-cs"/>
              </a:rPr>
              <a:t> במופעי היבחנות</a:t>
            </a:r>
            <a:r>
              <a:rPr lang="en-US" sz="2400" b="1" dirty="0">
                <a:solidFill>
                  <a:srgbClr val="C00000"/>
                </a:solidFill>
                <a:latin typeface="Lucida Sans Unicode" panose="020B0602030504020204" pitchFamily="34" charset="0"/>
                <a:cs typeface="+mn-cs"/>
              </a:rPr>
              <a:t/>
            </a:r>
            <a:br>
              <a:rPr lang="en-US" sz="2400" b="1" dirty="0">
                <a:solidFill>
                  <a:srgbClr val="C00000"/>
                </a:solidFill>
                <a:latin typeface="Lucida Sans Unicode" panose="020B0602030504020204" pitchFamily="34" charset="0"/>
                <a:cs typeface="+mn-cs"/>
              </a:rPr>
            </a:br>
            <a:endParaRPr lang="he-IL" sz="2400" b="1" dirty="0">
              <a:solidFill>
                <a:srgbClr val="C00000"/>
              </a:solidFill>
              <a:latin typeface="Lucida Sans Unicode" panose="020B0602030504020204" pitchFamily="34" charset="0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39</a:t>
            </a:fld>
            <a:endParaRPr lang="he-IL"/>
          </a:p>
        </p:txBody>
      </p:sp>
      <p:pic>
        <p:nvPicPr>
          <p:cNvPr id="6" name="Picture 2" descr="Image result for ‫עומר שיבולים‬‎">
            <a:extLst>
              <a:ext uri="{FF2B5EF4-FFF2-40B4-BE49-F238E27FC236}">
                <a16:creationId xmlns:a16="http://schemas.microsoft.com/office/drawing/2014/main" xmlns="" id="{561DD5CB-4CCF-43DD-A175-F47BBC8F5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44000"/>
            <a:ext cx="611248" cy="1000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9195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4853136"/>
          </a:xfrm>
          <a:ln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he-IL" dirty="0" smtClean="0"/>
              <a:t>                          </a:t>
            </a:r>
            <a:endParaRPr lang="he-IL" dirty="0"/>
          </a:p>
        </p:txBody>
      </p:sp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2800" b="1" dirty="0">
                <a:solidFill>
                  <a:srgbClr val="C00000"/>
                </a:solidFill>
                <a:cs typeface="+mn-cs"/>
              </a:rPr>
              <a:t>חווית למידה בשיעור</a:t>
            </a:r>
          </a:p>
        </p:txBody>
      </p:sp>
      <p:sp>
        <p:nvSpPr>
          <p:cNvPr id="5" name="אליפסה 4"/>
          <p:cNvSpPr/>
          <p:nvPr/>
        </p:nvSpPr>
        <p:spPr>
          <a:xfrm>
            <a:off x="717842" y="2751225"/>
            <a:ext cx="2088232" cy="1224136"/>
          </a:xfrm>
          <a:prstGeom prst="ellipse">
            <a:avLst/>
          </a:prstGeom>
          <a:noFill/>
          <a:ln w="76200" cmpd="sng">
            <a:solidFill>
              <a:schemeClr val="accent1">
                <a:shade val="50000"/>
                <a:alpha val="9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6" name="TextBox 5"/>
          <p:cNvSpPr txBox="1"/>
          <p:nvPr/>
        </p:nvSpPr>
        <p:spPr>
          <a:xfrm>
            <a:off x="7236296" y="2833052"/>
            <a:ext cx="136815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b="1" dirty="0" smtClean="0"/>
              <a:t>הפניית קשב </a:t>
            </a:r>
          </a:p>
          <a:p>
            <a:pPr algn="ctr"/>
            <a:r>
              <a:rPr lang="he-IL" b="1" dirty="0" smtClean="0"/>
              <a:t>והענות </a:t>
            </a:r>
            <a:endParaRPr lang="he-IL" b="1" dirty="0"/>
          </a:p>
        </p:txBody>
      </p:sp>
      <p:sp>
        <p:nvSpPr>
          <p:cNvPr id="7" name="מלבן 6"/>
          <p:cNvSpPr/>
          <p:nvPr/>
        </p:nvSpPr>
        <p:spPr>
          <a:xfrm>
            <a:off x="611560" y="1772816"/>
            <a:ext cx="5040560" cy="2520280"/>
          </a:xfrm>
          <a:prstGeom prst="rect">
            <a:avLst/>
          </a:prstGeom>
          <a:noFill/>
          <a:ln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8" name="אליפסה 7"/>
          <p:cNvSpPr/>
          <p:nvPr/>
        </p:nvSpPr>
        <p:spPr>
          <a:xfrm>
            <a:off x="3563888" y="2728816"/>
            <a:ext cx="2088232" cy="1224136"/>
          </a:xfrm>
          <a:prstGeom prst="ellipse">
            <a:avLst/>
          </a:prstGeom>
          <a:noFill/>
          <a:ln w="76200" cmpd="sng">
            <a:solidFill>
              <a:schemeClr val="accent1">
                <a:shade val="50000"/>
                <a:alpha val="9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9" name="אליפסה 8"/>
          <p:cNvSpPr/>
          <p:nvPr/>
        </p:nvSpPr>
        <p:spPr>
          <a:xfrm>
            <a:off x="2222931" y="5157192"/>
            <a:ext cx="2088232" cy="1224136"/>
          </a:xfrm>
          <a:prstGeom prst="ellipse">
            <a:avLst/>
          </a:prstGeom>
          <a:noFill/>
          <a:ln w="76200" cmpd="sng">
            <a:solidFill>
              <a:schemeClr val="accent1">
                <a:shade val="50000"/>
                <a:alpha val="9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0" name="TextBox 9"/>
          <p:cNvSpPr txBox="1"/>
          <p:nvPr/>
        </p:nvSpPr>
        <p:spPr>
          <a:xfrm>
            <a:off x="2034918" y="1825279"/>
            <a:ext cx="1944216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2800" b="1" dirty="0">
                <a:latin typeface="+mj-lt"/>
                <a:ea typeface="+mj-ea"/>
              </a:rPr>
              <a:t>מפגש</a:t>
            </a:r>
            <a:r>
              <a:rPr lang="he-IL" sz="5400" b="1" dirty="0" smtClean="0"/>
              <a:t> </a:t>
            </a:r>
            <a:endParaRPr lang="he-IL" sz="5400" b="1" dirty="0"/>
          </a:p>
        </p:txBody>
      </p:sp>
      <p:sp>
        <p:nvSpPr>
          <p:cNvPr id="11" name="אליפסה 10"/>
          <p:cNvSpPr/>
          <p:nvPr/>
        </p:nvSpPr>
        <p:spPr>
          <a:xfrm>
            <a:off x="6876256" y="2599393"/>
            <a:ext cx="2088232" cy="1224136"/>
          </a:xfrm>
          <a:prstGeom prst="ellipse">
            <a:avLst/>
          </a:prstGeom>
          <a:noFill/>
          <a:ln w="76200" cmpd="sng">
            <a:solidFill>
              <a:schemeClr val="accent1">
                <a:shade val="50000"/>
                <a:alpha val="9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2" name="TextBox 11"/>
          <p:cNvSpPr txBox="1"/>
          <p:nvPr/>
        </p:nvSpPr>
        <p:spPr>
          <a:xfrm>
            <a:off x="3977934" y="3156218"/>
            <a:ext cx="126014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b="1" dirty="0"/>
              <a:t>התבוננות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31888" y="3156218"/>
            <a:ext cx="1260140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b="1" dirty="0" smtClean="0"/>
              <a:t>הדהוד</a:t>
            </a:r>
          </a:p>
          <a:p>
            <a:pPr algn="ctr"/>
            <a:r>
              <a:rPr lang="he-IL" sz="1200" b="1" dirty="0" smtClean="0"/>
              <a:t>תוך אישי</a:t>
            </a:r>
            <a:endParaRPr lang="he-IL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636977" y="5582872"/>
            <a:ext cx="126014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b="1" dirty="0" smtClean="0"/>
              <a:t>הפנמה</a:t>
            </a:r>
            <a:endParaRPr lang="he-IL" b="1" dirty="0"/>
          </a:p>
        </p:txBody>
      </p:sp>
      <p:sp>
        <p:nvSpPr>
          <p:cNvPr id="16" name="חץ שמאלה 15"/>
          <p:cNvSpPr/>
          <p:nvPr/>
        </p:nvSpPr>
        <p:spPr>
          <a:xfrm>
            <a:off x="5796136" y="2964680"/>
            <a:ext cx="864096" cy="61206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7" name="חץ שמאלה 16"/>
          <p:cNvSpPr/>
          <p:nvPr/>
        </p:nvSpPr>
        <p:spPr>
          <a:xfrm>
            <a:off x="2838398" y="3060619"/>
            <a:ext cx="649802" cy="61206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8" name="חץ שמאלה 17"/>
          <p:cNvSpPr/>
          <p:nvPr/>
        </p:nvSpPr>
        <p:spPr>
          <a:xfrm rot="16200000">
            <a:off x="2847156" y="4392388"/>
            <a:ext cx="822684" cy="665512"/>
          </a:xfrm>
          <a:prstGeom prst="leftArrow">
            <a:avLst>
              <a:gd name="adj1" fmla="val 52819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9" name="מלבן 18"/>
          <p:cNvSpPr/>
          <p:nvPr/>
        </p:nvSpPr>
        <p:spPr>
          <a:xfrm>
            <a:off x="6301956" y="5283700"/>
            <a:ext cx="26625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sz="1600" b="1" dirty="0" smtClean="0"/>
              <a:t>בשפת תפקודי הלומד:</a:t>
            </a:r>
          </a:p>
          <a:p>
            <a:r>
              <a:rPr lang="he-IL" sz="1600" b="1" dirty="0" smtClean="0"/>
              <a:t>קוגניטיבי         מטה קוגניטיבי</a:t>
            </a:r>
          </a:p>
          <a:p>
            <a:r>
              <a:rPr lang="he-IL" sz="1600" b="1" dirty="0" smtClean="0"/>
              <a:t>               </a:t>
            </a:r>
          </a:p>
          <a:p>
            <a:r>
              <a:rPr lang="he-IL" sz="1600" b="1" dirty="0"/>
              <a:t> </a:t>
            </a:r>
            <a:r>
              <a:rPr lang="he-IL" sz="1600" b="1" dirty="0" smtClean="0"/>
              <a:t>                         תוך אישי</a:t>
            </a:r>
            <a:endParaRPr lang="he-IL" sz="1600" b="1" dirty="0"/>
          </a:p>
        </p:txBody>
      </p:sp>
      <p:sp>
        <p:nvSpPr>
          <p:cNvPr id="20" name="חץ שמאלה 19"/>
          <p:cNvSpPr/>
          <p:nvPr/>
        </p:nvSpPr>
        <p:spPr>
          <a:xfrm>
            <a:off x="7668344" y="5646031"/>
            <a:ext cx="326446" cy="11751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21" name="חץ שמאלה 20"/>
          <p:cNvSpPr/>
          <p:nvPr/>
        </p:nvSpPr>
        <p:spPr>
          <a:xfrm rot="16200000">
            <a:off x="6823794" y="5894657"/>
            <a:ext cx="262210" cy="11751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4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415298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921348" y="956894"/>
            <a:ext cx="7519595" cy="3211004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he-IL" sz="2000" dirty="0" smtClean="0">
                <a:latin typeface="Arial" panose="020B0604020202020204" pitchFamily="34" charset="0"/>
              </a:rPr>
              <a:t>5. יש </a:t>
            </a:r>
            <a:r>
              <a:rPr lang="he-IL" sz="2000" dirty="0">
                <a:latin typeface="Arial" panose="020B0604020202020204" pitchFamily="34" charset="0"/>
              </a:rPr>
              <a:t>לייצר מחוון מדויק ככל הניתן, אך מאפשר מגוון </a:t>
            </a:r>
            <a:r>
              <a:rPr lang="he-IL" sz="2000" dirty="0" smtClean="0">
                <a:latin typeface="Arial" panose="020B0604020202020204" pitchFamily="34" charset="0"/>
              </a:rPr>
              <a:t>תשובות</a:t>
            </a:r>
            <a:endParaRPr lang="he-IL" sz="2000" dirty="0">
              <a:latin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he-I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6. גמישות </a:t>
            </a:r>
            <a:r>
              <a:rPr lang="he-IL" sz="2000" dirty="0">
                <a:latin typeface="Arial" panose="020B0604020202020204" pitchFamily="34" charset="0"/>
                <a:cs typeface="Arial" panose="020B0604020202020204" pitchFamily="34" charset="0"/>
              </a:rPr>
              <a:t>לתשובות יצירתיות.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he-I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7. </a:t>
            </a:r>
            <a:r>
              <a:rPr lang="he-IL" sz="2000" dirty="0">
                <a:latin typeface="Arial" panose="020B0604020202020204" pitchFamily="34" charset="0"/>
              </a:rPr>
              <a:t>יש להבהיר ללומדים ולמלמדים שכל דעה אישית תתקבל במידה שהיא תנומק </a:t>
            </a:r>
            <a:r>
              <a:rPr lang="he-IL" sz="2000" dirty="0" smtClean="0">
                <a:latin typeface="Arial" panose="020B0604020202020204" pitchFamily="34" charset="0"/>
              </a:rPr>
              <a:t>היטב, ולא תעמוד בסתירה לעובדות שנלמדו.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he-IL" dirty="0"/>
          </a:p>
        </p:txBody>
      </p:sp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76119" y="188640"/>
            <a:ext cx="7664824" cy="788670"/>
          </a:xfrm>
        </p:spPr>
        <p:txBody>
          <a:bodyPr>
            <a:normAutofit/>
          </a:bodyPr>
          <a:lstStyle/>
          <a:p>
            <a:pPr algn="ctr"/>
            <a:r>
              <a:rPr lang="he-IL" sz="2400" b="1" dirty="0">
                <a:solidFill>
                  <a:srgbClr val="C00000"/>
                </a:solidFill>
                <a:latin typeface="Lucida Sans Unicode" panose="020B0602030504020204" pitchFamily="34" charset="0"/>
                <a:cs typeface="+mn-cs"/>
              </a:rPr>
              <a:t>עקרונות מנחים לשאלות חשיבה </a:t>
            </a:r>
            <a:r>
              <a:rPr lang="he-IL" sz="2400" b="1" dirty="0" err="1">
                <a:solidFill>
                  <a:srgbClr val="C00000"/>
                </a:solidFill>
                <a:latin typeface="Lucida Sans Unicode" panose="020B0602030504020204" pitchFamily="34" charset="0"/>
                <a:cs typeface="+mn-cs"/>
              </a:rPr>
              <a:t>ועמ"ר</a:t>
            </a:r>
            <a:r>
              <a:rPr lang="he-IL" sz="2400" b="1" dirty="0">
                <a:solidFill>
                  <a:srgbClr val="C00000"/>
                </a:solidFill>
                <a:latin typeface="Lucida Sans Unicode" panose="020B0602030504020204" pitchFamily="34" charset="0"/>
                <a:cs typeface="+mn-cs"/>
              </a:rPr>
              <a:t> במופעי היבחנות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40</a:t>
            </a:fld>
            <a:endParaRPr lang="he-IL"/>
          </a:p>
        </p:txBody>
      </p:sp>
      <p:pic>
        <p:nvPicPr>
          <p:cNvPr id="6" name="Picture 2" descr="Image result for ‫עומר שיבולים‬‎">
            <a:extLst>
              <a:ext uri="{FF2B5EF4-FFF2-40B4-BE49-F238E27FC236}">
                <a16:creationId xmlns:a16="http://schemas.microsoft.com/office/drawing/2014/main" xmlns="" id="{561DD5CB-4CCF-43DD-A175-F47BBC8F5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44000"/>
            <a:ext cx="611248" cy="1000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813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he-IL" sz="2800" b="1" dirty="0" smtClean="0">
                <a:solidFill>
                  <a:srgbClr val="C00000"/>
                </a:solidFill>
                <a:cs typeface="+mn-cs"/>
              </a:rPr>
              <a:t>איך נעריך את התלמיד על בחירה בערך מסוים?</a:t>
            </a:r>
            <a:endParaRPr lang="he-IL" sz="2800" b="1" dirty="0">
              <a:solidFill>
                <a:srgbClr val="C00000"/>
              </a:solidFill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91440" indent="-91440">
              <a:buNone/>
              <a:defRPr/>
            </a:pPr>
            <a:r>
              <a:rPr lang="he-IL" altLang="he-IL" sz="2400" dirty="0" smtClean="0"/>
              <a:t>נקיטת עמדה </a:t>
            </a:r>
          </a:p>
          <a:p>
            <a:pPr marL="91440" indent="-91440">
              <a:buNone/>
              <a:defRPr/>
            </a:pPr>
            <a:r>
              <a:rPr lang="he-IL" altLang="he-IL" sz="2400" dirty="0" smtClean="0"/>
              <a:t>ההערכה אינה על העמדה עצמה</a:t>
            </a:r>
            <a:endParaRPr lang="en-US" altLang="he-IL" sz="2400" dirty="0"/>
          </a:p>
          <a:p>
            <a:pPr marL="91440" indent="-91440">
              <a:buNone/>
              <a:defRPr/>
            </a:pPr>
            <a:endParaRPr lang="he-IL" altLang="he-IL" sz="2400" dirty="0" smtClean="0"/>
          </a:p>
          <a:p>
            <a:pPr marL="91440" indent="-91440">
              <a:buNone/>
              <a:defRPr/>
            </a:pPr>
            <a:r>
              <a:rPr lang="he-IL" altLang="he-IL" sz="2400" dirty="0" smtClean="0"/>
              <a:t>מה מעריכים?</a:t>
            </a:r>
            <a:endParaRPr lang="en-US" altLang="he-IL" sz="2400" dirty="0"/>
          </a:p>
          <a:p>
            <a:pPr>
              <a:defRPr/>
            </a:pPr>
            <a:r>
              <a:rPr lang="he-IL" altLang="he-IL" sz="2400" dirty="0" smtClean="0"/>
              <a:t>נימוק – </a:t>
            </a:r>
            <a:r>
              <a:rPr lang="he-IL" altLang="he-IL" sz="1800" dirty="0" smtClean="0"/>
              <a:t>רלוונטי (ספציפי לעמדה)? תומך בעמדה?</a:t>
            </a:r>
            <a:endParaRPr lang="he-IL" altLang="he-IL" sz="2400" dirty="0" smtClean="0"/>
          </a:p>
          <a:p>
            <a:pPr>
              <a:defRPr/>
            </a:pPr>
            <a:r>
              <a:rPr lang="he-IL" sz="2400" dirty="0" smtClean="0"/>
              <a:t>ביסוס העמדה </a:t>
            </a:r>
            <a:r>
              <a:rPr lang="he-IL" altLang="he-IL" sz="1800" dirty="0" smtClean="0"/>
              <a:t>– נכון מבחינה מדעית? </a:t>
            </a:r>
            <a:endParaRPr lang="he-IL" sz="1800" dirty="0" smtClean="0"/>
          </a:p>
          <a:p>
            <a:pPr marL="91440" indent="-91440">
              <a:buNone/>
              <a:defRPr/>
            </a:pPr>
            <a:endParaRPr lang="he-IL" sz="2400" dirty="0"/>
          </a:p>
          <a:p>
            <a:pPr marL="91440" indent="-91440">
              <a:buNone/>
              <a:defRPr/>
            </a:pPr>
            <a:r>
              <a:rPr lang="he-IL" sz="2400" dirty="0" smtClean="0"/>
              <a:t>שיח פתוח על ערכים</a:t>
            </a:r>
            <a:endParaRPr lang="he-IL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41</a:t>
            </a:fld>
            <a:endParaRPr lang="he-IL"/>
          </a:p>
        </p:txBody>
      </p:sp>
      <p:pic>
        <p:nvPicPr>
          <p:cNvPr id="6" name="Picture 2" descr="Image result for ‫עומר שיבולים‬‎">
            <a:extLst>
              <a:ext uri="{FF2B5EF4-FFF2-40B4-BE49-F238E27FC236}">
                <a16:creationId xmlns:a16="http://schemas.microsoft.com/office/drawing/2014/main" xmlns="" id="{561DD5CB-4CCF-43DD-A175-F47BBC8F5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44000"/>
            <a:ext cx="611248" cy="1000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11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מציין מיקום תוכן 3"/>
          <p:cNvPicPr>
            <a:picLocks noGrp="1" noChangeAspect="1"/>
          </p:cNvPicPr>
          <p:nvPr>
            <p:ph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8313" y="1124744"/>
            <a:ext cx="7997825" cy="2036762"/>
          </a:xfrm>
        </p:spPr>
      </p:pic>
      <p:sp>
        <p:nvSpPr>
          <p:cNvPr id="99331" name="TextBox 4"/>
          <p:cNvSpPr txBox="1">
            <a:spLocks noChangeArrowheads="1"/>
          </p:cNvSpPr>
          <p:nvPr/>
        </p:nvSpPr>
        <p:spPr bwMode="auto">
          <a:xfrm>
            <a:off x="755650" y="3717032"/>
            <a:ext cx="7561263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he-IL" altLang="he-IL" sz="2000" dirty="0" smtClean="0"/>
              <a:t>(1)</a:t>
            </a:r>
            <a:r>
              <a:rPr lang="he-IL" altLang="he-IL" sz="2400" b="1" dirty="0" smtClean="0"/>
              <a:t> באיזו </a:t>
            </a:r>
            <a:r>
              <a:rPr lang="he-IL" altLang="he-IL" sz="2400" b="1" dirty="0"/>
              <a:t>שיטה כדאי לדעתך להשתמש כדי לפגוע בזבובים? הבא נימוק אחד בעד השימוש בשיטה שאתה מעדיף, ונימוק אחד נגדה.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he-IL" altLang="he-IL" sz="2000" dirty="0" smtClean="0"/>
              <a:t>(2)</a:t>
            </a:r>
            <a:r>
              <a:rPr lang="he-IL" altLang="he-IL" sz="2000" b="1" dirty="0" smtClean="0"/>
              <a:t> </a:t>
            </a:r>
            <a:r>
              <a:rPr lang="he-IL" altLang="he-IL" sz="2400" b="1" dirty="0" smtClean="0"/>
              <a:t>הסבר </a:t>
            </a:r>
            <a:r>
              <a:rPr lang="he-IL" altLang="he-IL" sz="2400" b="1" dirty="0"/>
              <a:t>מדוע אתה מעדיף את השיטה שבחרת למרות </a:t>
            </a:r>
            <a:r>
              <a:rPr lang="he-IL" altLang="he-IL" sz="2400" b="1" dirty="0" smtClean="0"/>
              <a:t>החיסרון </a:t>
            </a:r>
            <a:r>
              <a:rPr lang="he-IL" altLang="he-IL" sz="2400" b="1" dirty="0"/>
              <a:t>שציינת?</a:t>
            </a:r>
            <a:r>
              <a:rPr lang="en-US" altLang="he-IL" sz="2000" b="1" dirty="0"/>
              <a:t> </a:t>
            </a:r>
            <a:r>
              <a:rPr lang="he-IL" altLang="he-IL" sz="2000" b="1" dirty="0"/>
              <a:t> 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13184" y="188640"/>
            <a:ext cx="843528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e-IL" sz="2500" b="1" dirty="0" smtClean="0">
                <a:solidFill>
                  <a:srgbClr val="C00000"/>
                </a:solidFill>
                <a:cs typeface="+mn-cs"/>
              </a:rPr>
              <a:t>בחינת הבגרות תשע"ז – שאלת עמ"ר</a:t>
            </a:r>
            <a:endParaRPr lang="he-IL" sz="2500" b="1" dirty="0">
              <a:solidFill>
                <a:srgbClr val="C00000"/>
              </a:solidFill>
              <a:cs typeface="+mn-cs"/>
            </a:endParaRPr>
          </a:p>
        </p:txBody>
      </p:sp>
      <p:pic>
        <p:nvPicPr>
          <p:cNvPr id="6" name="Picture 2" descr="Image result for ‫עומר שיבולים‬‎">
            <a:extLst>
              <a:ext uri="{FF2B5EF4-FFF2-40B4-BE49-F238E27FC236}">
                <a16:creationId xmlns:a16="http://schemas.microsoft.com/office/drawing/2014/main" xmlns="" id="{561DD5CB-4CCF-43DD-A175-F47BBC8F5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44000"/>
            <a:ext cx="611248" cy="1000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189219" y="1437209"/>
            <a:ext cx="43204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b="1" dirty="0" smtClean="0"/>
              <a:t>3</a:t>
            </a:r>
            <a:r>
              <a:rPr lang="he-IL" dirty="0" smtClean="0"/>
              <a:t>.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406974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8" name="מציין מיקום תוכן 3"/>
          <p:cNvPicPr>
            <a:picLocks noGrp="1" noChangeAspect="1"/>
          </p:cNvPicPr>
          <p:nvPr>
            <p:ph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58888" y="1052736"/>
            <a:ext cx="6673850" cy="5286375"/>
          </a:xfr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313184" y="188640"/>
            <a:ext cx="843528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e-IL" sz="2500" b="1" dirty="0" smtClean="0">
                <a:solidFill>
                  <a:srgbClr val="C00000"/>
                </a:solidFill>
                <a:cs typeface="+mn-cs"/>
              </a:rPr>
              <a:t>בחינת הבגרות תשע"ז – מחוון</a:t>
            </a:r>
            <a:endParaRPr lang="he-IL" sz="2500" b="1" dirty="0">
              <a:solidFill>
                <a:srgbClr val="C00000"/>
              </a:solidFill>
              <a:cs typeface="+mn-cs"/>
            </a:endParaRPr>
          </a:p>
        </p:txBody>
      </p:sp>
      <p:pic>
        <p:nvPicPr>
          <p:cNvPr id="5" name="Picture 2" descr="Image result for ‫עומר שיבולים‬‎">
            <a:extLst>
              <a:ext uri="{FF2B5EF4-FFF2-40B4-BE49-F238E27FC236}">
                <a16:creationId xmlns:a16="http://schemas.microsoft.com/office/drawing/2014/main" xmlns="" id="{561DD5CB-4CCF-43DD-A175-F47BBC8F5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44000"/>
            <a:ext cx="611248" cy="1000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5833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2785864" y="304800"/>
            <a:ext cx="5314528" cy="1143000"/>
          </a:xfrm>
          <a:noFill/>
        </p:spPr>
        <p:txBody>
          <a:bodyPr>
            <a:normAutofit/>
          </a:bodyPr>
          <a:lstStyle/>
          <a:p>
            <a:r>
              <a:rPr lang="he-IL" altLang="he-IL" sz="28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עמ"ר </a:t>
            </a:r>
            <a:r>
              <a:rPr lang="he-IL" altLang="he-IL" sz="2800" dirty="0">
                <a:solidFill>
                  <a:srgbClr val="C00000"/>
                </a:solidFill>
              </a:rPr>
              <a:t>–</a:t>
            </a:r>
            <a:r>
              <a:rPr lang="he-IL" altLang="he-IL" sz="28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 ע</a:t>
            </a:r>
            <a:r>
              <a:rPr lang="he-IL" altLang="he-IL" sz="22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רכים</a:t>
            </a:r>
            <a:r>
              <a:rPr lang="he-IL" altLang="he-IL" sz="28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, </a:t>
            </a:r>
            <a:r>
              <a:rPr lang="he-IL" sz="28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מ</a:t>
            </a:r>
            <a:r>
              <a:rPr lang="he-IL" sz="22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עורב</a:t>
            </a:r>
            <a:r>
              <a:rPr lang="he-IL" altLang="he-IL" sz="22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וּת</a:t>
            </a:r>
            <a:r>
              <a:rPr lang="he-IL" altLang="he-IL" sz="28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, ר</a:t>
            </a:r>
            <a:r>
              <a:rPr lang="he-IL" altLang="he-IL" sz="22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לוונטיות</a:t>
            </a:r>
            <a:r>
              <a:rPr lang="he-IL" altLang="he-IL" sz="28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/>
            </a:r>
            <a:br>
              <a:rPr lang="he-IL" altLang="he-IL" sz="28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</a:br>
            <a:r>
              <a:rPr lang="he-IL" altLang="he-IL" sz="2800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קשור </a:t>
            </a:r>
            <a:r>
              <a:rPr lang="he-IL" altLang="he-IL" sz="280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(גם) לחומר</a:t>
            </a:r>
            <a:endParaRPr lang="en-US" altLang="he-IL" sz="2800" dirty="0">
              <a:solidFill>
                <a:srgbClr val="C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305800" cy="4525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he-IL" altLang="he-IL" sz="2800" dirty="0" smtClean="0">
                <a:solidFill>
                  <a:schemeClr val="bg1">
                    <a:lumMod val="85000"/>
                  </a:schemeClr>
                </a:solidFill>
              </a:rPr>
              <a:t>מה פתאום עמ"ר?</a:t>
            </a:r>
            <a:endParaRPr lang="he-IL" altLang="he-IL" sz="2800" dirty="0">
              <a:solidFill>
                <a:schemeClr val="bg1">
                  <a:lumMod val="85000"/>
                </a:schemeClr>
              </a:solidFill>
            </a:endParaRPr>
          </a:p>
          <a:p>
            <a:pPr marL="609600" indent="-609600">
              <a:buFontTx/>
              <a:buAutoNum type="arabicPeriod"/>
            </a:pPr>
            <a:r>
              <a:rPr lang="he-IL" altLang="he-IL" sz="2800" dirty="0">
                <a:solidFill>
                  <a:schemeClr val="bg1">
                    <a:lumMod val="85000"/>
                  </a:schemeClr>
                </a:solidFill>
              </a:rPr>
              <a:t>עמ"ר – קשור לחומר?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 smtClean="0">
                <a:solidFill>
                  <a:schemeClr val="bg1">
                    <a:lumMod val="85000"/>
                  </a:schemeClr>
                </a:solidFill>
              </a:rPr>
              <a:t>מה נשתנה (ומה לא...)? </a:t>
            </a:r>
            <a:endParaRPr lang="he-IL" altLang="he-IL" sz="2800" dirty="0">
              <a:solidFill>
                <a:schemeClr val="bg1">
                  <a:lumMod val="85000"/>
                </a:schemeClr>
              </a:solidFill>
            </a:endParaRPr>
          </a:p>
          <a:p>
            <a:pPr marL="609600" indent="-609600">
              <a:buFontTx/>
              <a:buAutoNum type="arabicPeriod"/>
            </a:pPr>
            <a:r>
              <a:rPr lang="he-IL" altLang="he-IL" sz="2800" dirty="0" smtClean="0">
                <a:solidFill>
                  <a:schemeClr val="bg1">
                    <a:lumMod val="85000"/>
                  </a:schemeClr>
                </a:solidFill>
              </a:rPr>
              <a:t>איך </a:t>
            </a:r>
            <a:r>
              <a:rPr lang="he-IL" altLang="he-IL" sz="2800" dirty="0">
                <a:solidFill>
                  <a:schemeClr val="bg1">
                    <a:lumMod val="85000"/>
                  </a:schemeClr>
                </a:solidFill>
              </a:rPr>
              <a:t>ללמד?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 smtClean="0">
                <a:solidFill>
                  <a:schemeClr val="bg1">
                    <a:lumMod val="85000"/>
                  </a:schemeClr>
                </a:solidFill>
              </a:rPr>
              <a:t>איך להעריך? 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 smtClean="0"/>
              <a:t>עמ"ר – יש חומר?</a:t>
            </a:r>
            <a:endParaRPr lang="he-IL" altLang="he-IL" sz="2800" dirty="0"/>
          </a:p>
          <a:p>
            <a:pPr marL="609600" indent="-609600">
              <a:buFontTx/>
              <a:buAutoNum type="arabicPeriod"/>
            </a:pPr>
            <a:r>
              <a:rPr lang="he-IL" altLang="he-IL" sz="2800" dirty="0" smtClean="0">
                <a:solidFill>
                  <a:schemeClr val="bg1">
                    <a:lumMod val="85000"/>
                  </a:schemeClr>
                </a:solidFill>
              </a:rPr>
              <a:t>יש ערך מוסף?</a:t>
            </a:r>
          </a:p>
          <a:p>
            <a:pPr marL="0" indent="0">
              <a:buNone/>
            </a:pPr>
            <a:r>
              <a:rPr lang="he-IL" altLang="he-IL" sz="2800" dirty="0" smtClean="0">
                <a:solidFill>
                  <a:schemeClr val="bg1">
                    <a:lumMod val="85000"/>
                  </a:schemeClr>
                </a:solidFill>
              </a:rPr>
              <a:t>8.  דוגמאות נוספות (ככל שיאפשר הזמן) </a:t>
            </a:r>
            <a:endParaRPr lang="he-IL" altLang="he-IL" sz="2800" dirty="0">
              <a:solidFill>
                <a:schemeClr val="bg1">
                  <a:lumMod val="85000"/>
                </a:schemeClr>
              </a:solidFill>
            </a:endParaRPr>
          </a:p>
          <a:p>
            <a:pPr marL="609600" indent="-609600">
              <a:buFontTx/>
              <a:buAutoNum type="arabicPeriod"/>
            </a:pPr>
            <a:endParaRPr lang="he-IL" altLang="he-IL" sz="2800" dirty="0"/>
          </a:p>
        </p:txBody>
      </p:sp>
      <p:pic>
        <p:nvPicPr>
          <p:cNvPr id="4" name="Picture Placeholder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5149" y="1268760"/>
            <a:ext cx="3024336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7322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177898"/>
            <a:ext cx="7200800" cy="56673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he-IL" sz="2800" dirty="0">
                <a:solidFill>
                  <a:srgbClr val="C00000"/>
                </a:solidFill>
                <a:cs typeface="+mn-cs"/>
              </a:rPr>
              <a:t>המזכירות הפדגוגית – מאמרים ושאלות לדוגמא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512" y="5864498"/>
            <a:ext cx="8856984" cy="804862"/>
          </a:xfrm>
        </p:spPr>
        <p:txBody>
          <a:bodyPr/>
          <a:lstStyle/>
          <a:p>
            <a:pPr algn="l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cms.education.gov.il/EducationCMS/Units/Mazkirut_Pedagogit/Portal/HahmamaHapedagogit/hasiva_omer.htm</a:t>
            </a:r>
            <a:endParaRPr lang="he-IL" dirty="0" smtClean="0"/>
          </a:p>
          <a:p>
            <a:endParaRPr lang="he-I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45</a:t>
            </a:fld>
            <a:endParaRPr lang="he-IL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idx="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03848" y="836711"/>
            <a:ext cx="3528392" cy="4672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11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6632"/>
            <a:ext cx="8285162" cy="533400"/>
          </a:xfrm>
        </p:spPr>
        <p:txBody>
          <a:bodyPr/>
          <a:lstStyle/>
          <a:p>
            <a:pPr algn="ctr"/>
            <a:r>
              <a:rPr lang="he-IL" sz="2800" dirty="0">
                <a:solidFill>
                  <a:srgbClr val="C00000"/>
                </a:solidFill>
                <a:cs typeface="+mn-cs"/>
              </a:rPr>
              <a:t>אתר הפיקוח על הוראת הביולוגיה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037" y="1196752"/>
            <a:ext cx="9223294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23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6632"/>
            <a:ext cx="8285162" cy="533400"/>
          </a:xfrm>
        </p:spPr>
        <p:txBody>
          <a:bodyPr/>
          <a:lstStyle/>
          <a:p>
            <a:pPr algn="ctr"/>
            <a:r>
              <a:rPr lang="he-IL" sz="2800" dirty="0">
                <a:solidFill>
                  <a:srgbClr val="C00000"/>
                </a:solidFill>
                <a:cs typeface="+mn-cs"/>
              </a:rPr>
              <a:t>אתר הפיקוח על הוראת הביולוגיה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196751"/>
            <a:ext cx="9168256" cy="4909555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707904" y="3789040"/>
            <a:ext cx="3456384" cy="10081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767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792358"/>
            <a:ext cx="9120226" cy="522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76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85162" cy="533400"/>
          </a:xfrm>
        </p:spPr>
        <p:txBody>
          <a:bodyPr/>
          <a:lstStyle/>
          <a:p>
            <a:r>
              <a:rPr lang="he-IL" sz="2800" dirty="0">
                <a:solidFill>
                  <a:srgbClr val="006600"/>
                </a:solidFill>
              </a:rPr>
              <a:t>אתר מורי הביולוגיה</a:t>
            </a: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946" y="1104899"/>
            <a:ext cx="9047428" cy="4800600"/>
          </a:xfrm>
          <a:prstGeom prst="rect">
            <a:avLst/>
          </a:prstGeom>
        </p:spPr>
      </p:pic>
      <p:sp>
        <p:nvSpPr>
          <p:cNvPr id="5" name="Oval 2">
            <a:extLst>
              <a:ext uri="{FF2B5EF4-FFF2-40B4-BE49-F238E27FC236}">
                <a16:creationId xmlns:a16="http://schemas.microsoft.com/office/drawing/2014/main" xmlns="" id="{E108753C-8BD3-463E-8473-52667C467D62}"/>
              </a:ext>
            </a:extLst>
          </p:cNvPr>
          <p:cNvSpPr/>
          <p:nvPr/>
        </p:nvSpPr>
        <p:spPr>
          <a:xfrm>
            <a:off x="2627784" y="4293096"/>
            <a:ext cx="1219200" cy="762001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3373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he-IL" dirty="0"/>
          </a:p>
          <a:p>
            <a:pPr marL="0" indent="0">
              <a:buNone/>
            </a:pPr>
            <a:endParaRPr lang="he-IL" sz="900" dirty="0"/>
          </a:p>
          <a:p>
            <a:pPr marL="0" indent="0">
              <a:buNone/>
            </a:pPr>
            <a:endParaRPr lang="he-IL" dirty="0"/>
          </a:p>
          <a:p>
            <a:pPr marL="0" indent="0">
              <a:buNone/>
            </a:pPr>
            <a:endParaRPr lang="he-IL" dirty="0" smtClean="0"/>
          </a:p>
          <a:p>
            <a:pPr marL="0" indent="0">
              <a:buNone/>
            </a:pPr>
            <a:endParaRPr lang="he-IL" dirty="0"/>
          </a:p>
          <a:p>
            <a:pPr marL="0" indent="0">
              <a:buNone/>
            </a:pPr>
            <a:endParaRPr lang="he-IL" dirty="0" smtClean="0"/>
          </a:p>
          <a:p>
            <a:pPr marL="0" indent="0">
              <a:buNone/>
            </a:pPr>
            <a:endParaRPr lang="he-IL" dirty="0"/>
          </a:p>
        </p:txBody>
      </p:sp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037645" y="2231430"/>
            <a:ext cx="6588732" cy="594066"/>
          </a:xfrm>
        </p:spPr>
        <p:txBody>
          <a:bodyPr>
            <a:normAutofit fontScale="90000"/>
          </a:bodyPr>
          <a:lstStyle/>
          <a:p>
            <a:pPr algn="ctr"/>
            <a:r>
              <a:rPr lang="he-IL" dirty="0" smtClean="0">
                <a:solidFill>
                  <a:srgbClr val="C00000"/>
                </a:solidFill>
                <a:effectLst/>
                <a:latin typeface="Lucida Sans Unicode" panose="020B0602030504020204" pitchFamily="34" charset="0"/>
                <a:cs typeface="Lucida Sans Unicode" panose="020B0602030504020204" pitchFamily="34" charset="0"/>
              </a:rPr>
              <a:t/>
            </a:r>
            <a:br>
              <a:rPr lang="he-IL" dirty="0" smtClean="0">
                <a:solidFill>
                  <a:srgbClr val="C00000"/>
                </a:solidFill>
                <a:effectLst/>
                <a:latin typeface="Lucida Sans Unicode" panose="020B0602030504020204" pitchFamily="34" charset="0"/>
                <a:cs typeface="Lucida Sans Unicode" panose="020B0602030504020204" pitchFamily="34" charset="0"/>
              </a:rPr>
            </a:br>
            <a:r>
              <a:rPr lang="he-IL" dirty="0">
                <a:solidFill>
                  <a:srgbClr val="C00000"/>
                </a:solidFill>
                <a:effectLst/>
                <a:latin typeface="Lucida Sans Unicode" panose="020B0602030504020204" pitchFamily="34" charset="0"/>
                <a:cs typeface="Lucida Sans Unicode" panose="020B0602030504020204" pitchFamily="34" charset="0"/>
              </a:rPr>
              <a:t/>
            </a:r>
            <a:br>
              <a:rPr lang="he-IL" dirty="0">
                <a:solidFill>
                  <a:srgbClr val="C00000"/>
                </a:solidFill>
                <a:effectLst/>
                <a:latin typeface="Lucida Sans Unicode" panose="020B0602030504020204" pitchFamily="34" charset="0"/>
                <a:cs typeface="Lucida Sans Unicode" panose="020B0602030504020204" pitchFamily="34" charset="0"/>
              </a:rPr>
            </a:br>
            <a:r>
              <a:rPr lang="he-IL" sz="2325" dirty="0">
                <a:solidFill>
                  <a:srgbClr val="C0000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שאלות </a:t>
            </a:r>
            <a:r>
              <a:rPr lang="he-IL" sz="2325" dirty="0" err="1">
                <a:solidFill>
                  <a:srgbClr val="C0000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עמ"ר</a:t>
            </a:r>
            <a:r>
              <a:rPr lang="he-IL" sz="2325" dirty="0">
                <a:solidFill>
                  <a:srgbClr val="C0000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 </a:t>
            </a:r>
            <a:br>
              <a:rPr lang="he-IL" sz="2325" dirty="0">
                <a:solidFill>
                  <a:srgbClr val="C0000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</a:br>
            <a:r>
              <a:rPr lang="he-IL" sz="2325" dirty="0">
                <a:solidFill>
                  <a:srgbClr val="C0000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הרחבת התוך אישי בלמידה</a:t>
            </a:r>
            <a:br>
              <a:rPr lang="he-IL" sz="2325" dirty="0">
                <a:solidFill>
                  <a:srgbClr val="C0000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</a:br>
            <a:r>
              <a:rPr lang="he-IL" sz="2325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/>
            </a:r>
            <a:br>
              <a:rPr lang="he-IL" sz="2325" dirty="0">
                <a:latin typeface="Lucida Sans Unicode" panose="020B0602030504020204" pitchFamily="34" charset="0"/>
                <a:cs typeface="Lucida Sans Unicode" panose="020B0602030504020204" pitchFamily="34" charset="0"/>
              </a:rPr>
            </a:br>
            <a:endParaRPr lang="he-IL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4" name="מלבן 3"/>
          <p:cNvSpPr/>
          <p:nvPr/>
        </p:nvSpPr>
        <p:spPr>
          <a:xfrm>
            <a:off x="1381009" y="4395979"/>
            <a:ext cx="696961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e-IL" sz="1350" b="1" dirty="0">
                <a:latin typeface="Lucida Sans Unicode" panose="020B0602030504020204" pitchFamily="34" charset="0"/>
              </a:rPr>
              <a:t>למידה:    קוגניטיבית--------- מטה קוגניטיבית--------- תוך אישית</a:t>
            </a:r>
          </a:p>
          <a:p>
            <a:r>
              <a:rPr lang="he-IL" sz="1350" b="1" dirty="0">
                <a:latin typeface="Lucida Sans Unicode" panose="020B0602030504020204" pitchFamily="34" charset="0"/>
              </a:rPr>
              <a:t>בשפה </a:t>
            </a:r>
            <a:r>
              <a:rPr lang="he-IL" sz="1350" b="1" dirty="0" err="1">
                <a:latin typeface="Lucida Sans Unicode" panose="020B0602030504020204" pitchFamily="34" charset="0"/>
              </a:rPr>
              <a:t>טסטולוגית</a:t>
            </a:r>
            <a:r>
              <a:rPr lang="he-IL" sz="1350" b="1" dirty="0">
                <a:latin typeface="Lucida Sans Unicode" panose="020B0602030504020204" pitchFamily="34" charset="0"/>
              </a:rPr>
              <a:t>:  </a:t>
            </a:r>
            <a:r>
              <a:rPr lang="he-IL" sz="1200" b="1" dirty="0">
                <a:latin typeface="Lucida Sans Unicode" panose="020B0602030504020204" pitchFamily="34" charset="0"/>
              </a:rPr>
              <a:t>שאלת סגורה ----שאלה עשירה/ פתוחה-</a:t>
            </a:r>
            <a:r>
              <a:rPr lang="he-IL" sz="1200" b="1" dirty="0" smtClean="0">
                <a:latin typeface="Lucida Sans Unicode" panose="020B0602030504020204" pitchFamily="34" charset="0"/>
              </a:rPr>
              <a:t>---שאלה</a:t>
            </a:r>
            <a:r>
              <a:rPr lang="he-IL" sz="1350" b="1" dirty="0" smtClean="0">
                <a:latin typeface="Lucida Sans Unicode" panose="020B0602030504020204" pitchFamily="34" charset="0"/>
              </a:rPr>
              <a:t> </a:t>
            </a:r>
            <a:r>
              <a:rPr lang="he-IL" sz="1200" b="1" dirty="0" smtClean="0">
                <a:latin typeface="Lucida Sans Unicode" panose="020B0602030504020204" pitchFamily="34" charset="0"/>
              </a:rPr>
              <a:t>מערערת/טעונה</a:t>
            </a:r>
            <a:endParaRPr lang="he-IL" sz="1350" b="1" dirty="0">
              <a:latin typeface="Lucida Sans Unicode" panose="020B0602030504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262" y="2231431"/>
            <a:ext cx="8066273" cy="196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5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3379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188640"/>
            <a:ext cx="5486400" cy="566738"/>
          </a:xfrm>
        </p:spPr>
        <p:txBody>
          <a:bodyPr>
            <a:normAutofit/>
          </a:bodyPr>
          <a:lstStyle/>
          <a:p>
            <a:pPr algn="ctr"/>
            <a:r>
              <a:rPr lang="he-IL" sz="2400" dirty="0">
                <a:solidFill>
                  <a:srgbClr val="C00000"/>
                </a:solidFill>
                <a:cs typeface="+mn-cs"/>
              </a:rPr>
              <a:t>מאגר משימות אורייניות מתוקשבות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309" y="1052736"/>
            <a:ext cx="9113322" cy="475252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50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197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188640"/>
            <a:ext cx="5486400" cy="566738"/>
          </a:xfrm>
        </p:spPr>
        <p:txBody>
          <a:bodyPr>
            <a:normAutofit/>
          </a:bodyPr>
          <a:lstStyle/>
          <a:p>
            <a:pPr algn="ctr"/>
            <a:r>
              <a:rPr lang="he-IL" sz="2400" dirty="0">
                <a:solidFill>
                  <a:srgbClr val="C00000"/>
                </a:solidFill>
                <a:cs typeface="+mn-cs"/>
              </a:rPr>
              <a:t>מאגר משימות אורייניות מתוקשבות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51</a:t>
            </a:fld>
            <a:endParaRPr lang="he-IL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05805"/>
            <a:ext cx="9144000" cy="5489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0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50297" y="1124744"/>
            <a:ext cx="5515812" cy="5231606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3528" y="1484782"/>
            <a:ext cx="3326769" cy="864098"/>
          </a:xfrm>
        </p:spPr>
        <p:txBody>
          <a:bodyPr>
            <a:normAutofit/>
          </a:bodyPr>
          <a:lstStyle/>
          <a:p>
            <a:r>
              <a:rPr lang="he-IL" sz="1600" dirty="0"/>
              <a:t>האם צריך לדעתך להשמיד את כל אוכלוסיית הקרפיונים באוסטרליה? נמק</a:t>
            </a:r>
            <a:r>
              <a:rPr lang="he-IL" sz="1600" dirty="0" smtClean="0"/>
              <a:t>.</a:t>
            </a:r>
          </a:p>
          <a:p>
            <a:endParaRPr lang="he-IL" sz="1600" dirty="0" smtClean="0"/>
          </a:p>
          <a:p>
            <a:endParaRPr lang="he-IL" sz="1600" dirty="0"/>
          </a:p>
          <a:p>
            <a:endParaRPr lang="he-IL" dirty="0"/>
          </a:p>
          <a:p>
            <a:endParaRPr lang="he-I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52</a:t>
            </a:fld>
            <a:endParaRPr lang="he-IL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397968" y="260648"/>
            <a:ext cx="5486400" cy="566738"/>
          </a:xfrm>
        </p:spPr>
        <p:txBody>
          <a:bodyPr>
            <a:normAutofit/>
          </a:bodyPr>
          <a:lstStyle/>
          <a:p>
            <a:pPr algn="ctr"/>
            <a:r>
              <a:rPr lang="he-IL" dirty="0" smtClean="0">
                <a:solidFill>
                  <a:srgbClr val="C00000"/>
                </a:solidFill>
                <a:cs typeface="+mn-cs"/>
              </a:rPr>
              <a:t>בוקר טוב ביולוגי – (גם) עמ"ר</a:t>
            </a:r>
            <a:endParaRPr lang="he-IL" dirty="0">
              <a:cs typeface="+mn-cs"/>
            </a:endParaRP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436290" y="3901436"/>
            <a:ext cx="3326769" cy="134147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0" indent="0" algn="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sz="1600" dirty="0" smtClean="0"/>
              <a:t>בעיית המינים הפולשים אינה ייחודית לאוסטרליה. תן דוגמא למין פולש בארץ, ותאר את השפעתו על המערכת האקולוגית.</a:t>
            </a:r>
          </a:p>
          <a:p>
            <a:endParaRPr lang="he-IL" dirty="0" smtClean="0"/>
          </a:p>
          <a:p>
            <a:endParaRPr lang="he-IL" dirty="0"/>
          </a:p>
        </p:txBody>
      </p:sp>
      <p:pic>
        <p:nvPicPr>
          <p:cNvPr id="10" name="Picture 2" descr="Image result for ‫עומר שיבולים‬‎">
            <a:extLst>
              <a:ext uri="{FF2B5EF4-FFF2-40B4-BE49-F238E27FC236}">
                <a16:creationId xmlns:a16="http://schemas.microsoft.com/office/drawing/2014/main" xmlns="" id="{561DD5CB-4CCF-43DD-A175-F47BBC8F5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4000"/>
            <a:ext cx="611248" cy="1000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23528" y="2051274"/>
            <a:ext cx="3312368" cy="18158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600" dirty="0" smtClean="0">
                <a:solidFill>
                  <a:srgbClr val="FF0000"/>
                </a:solidFill>
              </a:rPr>
              <a:t>חשוב שהתשובה תכלול הכרעה ונימוק מתאים.</a:t>
            </a:r>
          </a:p>
          <a:p>
            <a:r>
              <a:rPr lang="he-IL" sz="1600" dirty="0" smtClean="0">
                <a:solidFill>
                  <a:srgbClr val="FF0000"/>
                </a:solidFill>
              </a:rPr>
              <a:t>למשל:</a:t>
            </a:r>
          </a:p>
          <a:p>
            <a:r>
              <a:rPr lang="he-IL" sz="1600" dirty="0" smtClean="0">
                <a:solidFill>
                  <a:srgbClr val="FF0000"/>
                </a:solidFill>
              </a:rPr>
              <a:t>- כן, כי כך המינים האחרים יתאוששו/ המצב יחזור לקדמותו לפני ההפרעה.</a:t>
            </a:r>
          </a:p>
          <a:p>
            <a:r>
              <a:rPr lang="he-IL" sz="1600" dirty="0" smtClean="0">
                <a:solidFill>
                  <a:srgbClr val="FF0000"/>
                </a:solidFill>
              </a:rPr>
              <a:t>- לא, כי ההשמדה עלולה לפגוע במינים אחרים.</a:t>
            </a:r>
            <a:endParaRPr lang="he-IL" sz="16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5092" y="4900506"/>
            <a:ext cx="3312368" cy="18158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600" dirty="0" smtClean="0">
                <a:solidFill>
                  <a:srgbClr val="FF0000"/>
                </a:solidFill>
              </a:rPr>
              <a:t>- העץ שיטה כחלחלה הובא מאוסטרליה. הוא פולש לחורש ולבתי גידול בחוף ומשתלט עליהם.</a:t>
            </a:r>
          </a:p>
          <a:p>
            <a:r>
              <a:rPr lang="he-IL" sz="1600" dirty="0" smtClean="0">
                <a:solidFill>
                  <a:srgbClr val="FF0000"/>
                </a:solidFill>
              </a:rPr>
              <a:t>- האצה "חוטית נודדת" מגיעה מים סוף דרך תעלת סואץ, ומשפיעה על גודל אוכלוסיות של מינים בים התיכון.</a:t>
            </a:r>
          </a:p>
          <a:p>
            <a:endParaRPr lang="he-IL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257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7968" y="260648"/>
            <a:ext cx="5486400" cy="566738"/>
          </a:xfrm>
        </p:spPr>
        <p:txBody>
          <a:bodyPr/>
          <a:lstStyle/>
          <a:p>
            <a:pPr algn="ctr"/>
            <a:r>
              <a:rPr lang="he-IL" dirty="0">
                <a:solidFill>
                  <a:srgbClr val="C00000"/>
                </a:solidFill>
                <a:cs typeface="+mn-cs"/>
              </a:rPr>
              <a:t>בוקר טוב ביולוגי – (גם) עמ"ר</a:t>
            </a:r>
            <a:endParaRPr lang="he-IL" dirty="0">
              <a:cs typeface="+mn-cs"/>
            </a:endParaRP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79645" y="1131145"/>
            <a:ext cx="5790959" cy="4890143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04" y="1916832"/>
            <a:ext cx="3096344" cy="804862"/>
          </a:xfrm>
        </p:spPr>
        <p:txBody>
          <a:bodyPr>
            <a:noAutofit/>
          </a:bodyPr>
          <a:lstStyle/>
          <a:p>
            <a:r>
              <a:rPr lang="he-IL" sz="1600" dirty="0"/>
              <a:t>האם לדעתך צריך לאפשר התערבות גנטית על מנת לשנות תכונות אסתטית? </a:t>
            </a:r>
            <a:endParaRPr lang="he-IL" sz="1600" dirty="0" smtClean="0"/>
          </a:p>
          <a:p>
            <a:r>
              <a:rPr lang="he-IL" sz="1600" dirty="0" smtClean="0"/>
              <a:t>נמק.</a:t>
            </a:r>
            <a:endParaRPr lang="he-IL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53</a:t>
            </a:fld>
            <a:endParaRPr lang="he-IL"/>
          </a:p>
        </p:txBody>
      </p:sp>
      <p:pic>
        <p:nvPicPr>
          <p:cNvPr id="8" name="Picture 2" descr="Image result for ‫עומר שיבולים‬‎">
            <a:extLst>
              <a:ext uri="{FF2B5EF4-FFF2-40B4-BE49-F238E27FC236}">
                <a16:creationId xmlns:a16="http://schemas.microsoft.com/office/drawing/2014/main" xmlns="" id="{561DD5CB-4CCF-43DD-A175-F47BBC8F5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44000"/>
            <a:ext cx="611248" cy="1000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5496" y="3025453"/>
            <a:ext cx="3312368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600" dirty="0" smtClean="0">
                <a:solidFill>
                  <a:srgbClr val="FF0000"/>
                </a:solidFill>
              </a:rPr>
              <a:t>גם כאן אין תשובה נכונה אחת.</a:t>
            </a:r>
          </a:p>
          <a:p>
            <a:r>
              <a:rPr lang="he-IL" sz="1600" dirty="0" smtClean="0">
                <a:solidFill>
                  <a:srgbClr val="FF0000"/>
                </a:solidFill>
              </a:rPr>
              <a:t>למשל:</a:t>
            </a:r>
          </a:p>
          <a:p>
            <a:r>
              <a:rPr lang="he-IL" sz="1600" dirty="0" smtClean="0">
                <a:solidFill>
                  <a:srgbClr val="FF0000"/>
                </a:solidFill>
              </a:rPr>
              <a:t>- כן, כי שינוי גנטי בתאי העור לא יעבור בתורשה לצאצאים.</a:t>
            </a:r>
          </a:p>
          <a:p>
            <a:r>
              <a:rPr lang="he-IL" sz="1600" dirty="0" smtClean="0">
                <a:solidFill>
                  <a:srgbClr val="0045D0"/>
                </a:solidFill>
              </a:rPr>
              <a:t>- כן</a:t>
            </a:r>
            <a:r>
              <a:rPr lang="he-IL" sz="1600" dirty="0">
                <a:solidFill>
                  <a:srgbClr val="0045D0"/>
                </a:solidFill>
              </a:rPr>
              <a:t>, זה יעזור מאד </a:t>
            </a:r>
            <a:r>
              <a:rPr lang="he-IL" sz="1600" dirty="0" smtClean="0">
                <a:solidFill>
                  <a:srgbClr val="0045D0"/>
                </a:solidFill>
              </a:rPr>
              <a:t>לאיכות </a:t>
            </a:r>
            <a:r>
              <a:rPr lang="he-IL" sz="1600" dirty="0">
                <a:solidFill>
                  <a:srgbClr val="0045D0"/>
                </a:solidFill>
              </a:rPr>
              <a:t>החיים של האנשים, וזה תפקיד הרפואה.</a:t>
            </a:r>
          </a:p>
          <a:p>
            <a:r>
              <a:rPr lang="he-IL" sz="1600" dirty="0" smtClean="0">
                <a:solidFill>
                  <a:srgbClr val="FF0000"/>
                </a:solidFill>
              </a:rPr>
              <a:t>- לא, התערבות גנטית בתאים יכולה לגרום לשינויים לא צפויים, כמו הפיכת התא לסרטני.</a:t>
            </a:r>
          </a:p>
          <a:p>
            <a:r>
              <a:rPr lang="he-IL" sz="1600" dirty="0" smtClean="0">
                <a:solidFill>
                  <a:srgbClr val="0045D0"/>
                </a:solidFill>
              </a:rPr>
              <a:t>- לא, חבל להשקיע כסף במחקר של שיטות לשינוי תכונות אסתטיות כשיש כל כך הרבה מחלות תורשתיות ללא </a:t>
            </a:r>
            <a:r>
              <a:rPr lang="he-IL" sz="1600" dirty="0" err="1" smtClean="0">
                <a:solidFill>
                  <a:srgbClr val="0045D0"/>
                </a:solidFill>
              </a:rPr>
              <a:t>פיתרון</a:t>
            </a:r>
            <a:r>
              <a:rPr lang="he-IL" sz="1600" dirty="0" smtClean="0">
                <a:solidFill>
                  <a:srgbClr val="0045D0"/>
                </a:solidFill>
              </a:rPr>
              <a:t>.</a:t>
            </a:r>
            <a:endParaRPr lang="he-IL" sz="1600" dirty="0">
              <a:solidFill>
                <a:srgbClr val="0045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72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60648"/>
            <a:ext cx="5486400" cy="566738"/>
          </a:xfrm>
        </p:spPr>
        <p:txBody>
          <a:bodyPr>
            <a:normAutofit/>
          </a:bodyPr>
          <a:lstStyle/>
          <a:p>
            <a:pPr algn="ctr"/>
            <a:r>
              <a:rPr lang="he-IL" dirty="0">
                <a:solidFill>
                  <a:srgbClr val="C00000"/>
                </a:solidFill>
                <a:cs typeface="+mn-cs"/>
              </a:rPr>
              <a:t>בוקר טוב ביולוגי – (גם) </a:t>
            </a:r>
            <a:r>
              <a:rPr lang="he-IL" dirty="0" smtClean="0">
                <a:solidFill>
                  <a:srgbClr val="C00000"/>
                </a:solidFill>
                <a:cs typeface="+mn-cs"/>
              </a:rPr>
              <a:t>עמ"ר</a:t>
            </a:r>
            <a:endParaRPr lang="he-IL" dirty="0">
              <a:solidFill>
                <a:srgbClr val="C00000"/>
              </a:solidFill>
              <a:cs typeface="+mn-cs"/>
            </a:endParaRP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23928" y="1052736"/>
            <a:ext cx="5099300" cy="4968551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7805"/>
            <a:ext cx="3312368" cy="1368152"/>
          </a:xfrm>
        </p:spPr>
        <p:txBody>
          <a:bodyPr>
            <a:noAutofit/>
          </a:bodyPr>
          <a:lstStyle/>
          <a:p>
            <a:r>
              <a:rPr lang="he-IL" sz="1600" dirty="0"/>
              <a:t>העגורים בעמק החולה הם דוגמא להתנגשות בין אינטרסים של שמירת טבע לבין אינטרסים של החקלאות. הבא דוגמא של מקרה דומה מישראל, או מהעולם</a:t>
            </a:r>
            <a:r>
              <a:rPr lang="he-IL" sz="1600" dirty="0" smtClean="0"/>
              <a:t>.</a:t>
            </a:r>
          </a:p>
          <a:p>
            <a:endParaRPr lang="he-IL" sz="16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54</a:t>
            </a:fld>
            <a:endParaRPr lang="he-IL" dirty="0"/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534380" y="4384997"/>
            <a:ext cx="3312368" cy="1285602"/>
          </a:xfrm>
          <a:prstGeom prst="rect">
            <a:avLst/>
          </a:prstGeom>
        </p:spPr>
        <p:txBody>
          <a:bodyPr vert="horz" lIns="91440" tIns="45720" rIns="91440" bIns="45720" rtlCol="1">
            <a:noAutofit/>
          </a:bodyPr>
          <a:lstStyle>
            <a:lvl1pPr marL="0" indent="0" algn="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sz="1600" dirty="0" smtClean="0"/>
              <a:t>סיפור העגורים בעמק החולה מראה כי לשמירה על בית גידול טבעי יכולים להיות גם יתרונות כלכליים. אילו יתרונות נוספים עשויים להיות לשמירה על בית גידול טבעי?</a:t>
            </a:r>
            <a:endParaRPr lang="he-IL" sz="1600" dirty="0"/>
          </a:p>
        </p:txBody>
      </p:sp>
      <p:pic>
        <p:nvPicPr>
          <p:cNvPr id="9" name="Picture 2" descr="Image result for ‫עומר שיבולים‬‎">
            <a:extLst>
              <a:ext uri="{FF2B5EF4-FFF2-40B4-BE49-F238E27FC236}">
                <a16:creationId xmlns:a16="http://schemas.microsoft.com/office/drawing/2014/main" xmlns="" id="{561DD5CB-4CCF-43DD-A175-F47BBC8F5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44000"/>
            <a:ext cx="611248" cy="1000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76340" y="2799880"/>
            <a:ext cx="3312368" cy="18158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600" dirty="0" smtClean="0">
                <a:solidFill>
                  <a:srgbClr val="FF0000"/>
                </a:solidFill>
              </a:rPr>
              <a:t>- הצבי הישראלי המתרבה ברמות יששכר וגורם נזק למטעים.</a:t>
            </a:r>
          </a:p>
          <a:p>
            <a:r>
              <a:rPr lang="he-IL" sz="1600" dirty="0" smtClean="0">
                <a:solidFill>
                  <a:srgbClr val="FF0000"/>
                </a:solidFill>
              </a:rPr>
              <a:t>- השקנאים הניזונים מבריכות הדגים וגורמים נזק למגדלים.</a:t>
            </a:r>
          </a:p>
          <a:p>
            <a:r>
              <a:rPr lang="he-IL" sz="1600" dirty="0" smtClean="0">
                <a:solidFill>
                  <a:srgbClr val="FF0000"/>
                </a:solidFill>
              </a:rPr>
              <a:t>- כריתת יערות הגשם כדי לפנות קרקע לחקלאות.                           ועוד...</a:t>
            </a:r>
          </a:p>
          <a:p>
            <a:pPr marL="285750" indent="-285750">
              <a:buFontTx/>
              <a:buChar char="-"/>
            </a:pPr>
            <a:endParaRPr lang="he-IL" sz="16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2318" y="5734376"/>
            <a:ext cx="6563978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1600" dirty="0" smtClean="0">
                <a:solidFill>
                  <a:srgbClr val="FF0000"/>
                </a:solidFill>
              </a:rPr>
              <a:t>- שמירה על מגוון בתי גידול הגורמת לשמירה על מגוון המינים. מגוון מינים שומר על מארג המזון. כאשר מין אחד נפגע הטורפים שלו נפגעים, המתחרים מתרבים בלי בקרה </a:t>
            </a:r>
            <a:r>
              <a:rPr lang="he-IL" sz="1600" dirty="0" err="1" smtClean="0">
                <a:solidFill>
                  <a:srgbClr val="FF0000"/>
                </a:solidFill>
              </a:rPr>
              <a:t>וכו</a:t>
            </a:r>
            <a:r>
              <a:rPr lang="he-IL" sz="1600" dirty="0" smtClean="0">
                <a:solidFill>
                  <a:srgbClr val="FF0000"/>
                </a:solidFill>
              </a:rPr>
              <a:t>'.</a:t>
            </a:r>
          </a:p>
          <a:p>
            <a:r>
              <a:rPr lang="he-IL" sz="1600" dirty="0" smtClean="0">
                <a:solidFill>
                  <a:srgbClr val="FF0000"/>
                </a:solidFill>
              </a:rPr>
              <a:t>-  מגוון מינים שומר על משאבי בית הגידול (למשל היסחפות </a:t>
            </a:r>
            <a:r>
              <a:rPr lang="he-IL" sz="1600" dirty="0">
                <a:solidFill>
                  <a:srgbClr val="FF0000"/>
                </a:solidFill>
              </a:rPr>
              <a:t>קרקע) </a:t>
            </a:r>
            <a:r>
              <a:rPr lang="he-IL" sz="1600" dirty="0" smtClean="0">
                <a:solidFill>
                  <a:srgbClr val="FF0000"/>
                </a:solidFill>
              </a:rPr>
              <a:t>        ועוד</a:t>
            </a:r>
            <a:r>
              <a:rPr lang="he-IL" sz="1600" dirty="0">
                <a:solidFill>
                  <a:srgbClr val="FF0000"/>
                </a:solidFill>
              </a:rPr>
              <a:t>...</a:t>
            </a:r>
            <a:endParaRPr lang="he-IL" sz="1600" dirty="0" smtClean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endParaRPr lang="he-IL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38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2785864" y="304800"/>
            <a:ext cx="5314528" cy="1143000"/>
          </a:xfrm>
          <a:noFill/>
        </p:spPr>
        <p:txBody>
          <a:bodyPr>
            <a:normAutofit/>
          </a:bodyPr>
          <a:lstStyle/>
          <a:p>
            <a:r>
              <a:rPr lang="he-IL" altLang="he-IL" sz="28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עמ"ר </a:t>
            </a:r>
            <a:r>
              <a:rPr lang="he-IL" altLang="he-IL" sz="2800" dirty="0">
                <a:solidFill>
                  <a:srgbClr val="C00000"/>
                </a:solidFill>
              </a:rPr>
              <a:t>–</a:t>
            </a:r>
            <a:r>
              <a:rPr lang="he-IL" altLang="he-IL" sz="28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 ע</a:t>
            </a:r>
            <a:r>
              <a:rPr lang="he-IL" altLang="he-IL" sz="22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רכים</a:t>
            </a:r>
            <a:r>
              <a:rPr lang="he-IL" altLang="he-IL" sz="28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, </a:t>
            </a:r>
            <a:r>
              <a:rPr lang="he-IL" sz="28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מ</a:t>
            </a:r>
            <a:r>
              <a:rPr lang="he-IL" sz="22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עורב</a:t>
            </a:r>
            <a:r>
              <a:rPr lang="he-IL" altLang="he-IL" sz="22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וּת</a:t>
            </a:r>
            <a:r>
              <a:rPr lang="he-IL" altLang="he-IL" sz="28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, ר</a:t>
            </a:r>
            <a:r>
              <a:rPr lang="he-IL" altLang="he-IL" sz="22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לוונטיות</a:t>
            </a:r>
            <a:r>
              <a:rPr lang="he-IL" altLang="he-IL" sz="28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/>
            </a:r>
            <a:br>
              <a:rPr lang="he-IL" altLang="he-IL" sz="28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</a:br>
            <a:r>
              <a:rPr lang="he-IL" altLang="he-IL" sz="2800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קשור </a:t>
            </a:r>
            <a:r>
              <a:rPr lang="he-IL" altLang="he-IL" sz="280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(גם) לחומר</a:t>
            </a:r>
            <a:endParaRPr lang="en-US" altLang="he-IL" sz="2800" dirty="0">
              <a:solidFill>
                <a:srgbClr val="C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305800" cy="4525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he-IL" altLang="he-IL" sz="2800" dirty="0" smtClean="0">
                <a:solidFill>
                  <a:schemeClr val="bg1">
                    <a:lumMod val="85000"/>
                  </a:schemeClr>
                </a:solidFill>
              </a:rPr>
              <a:t>מה פתאום עמ"ר?</a:t>
            </a:r>
            <a:endParaRPr lang="he-IL" altLang="he-IL" sz="2800" dirty="0">
              <a:solidFill>
                <a:schemeClr val="bg1">
                  <a:lumMod val="85000"/>
                </a:schemeClr>
              </a:solidFill>
            </a:endParaRPr>
          </a:p>
          <a:p>
            <a:pPr marL="609600" indent="-609600">
              <a:buFontTx/>
              <a:buAutoNum type="arabicPeriod"/>
            </a:pPr>
            <a:r>
              <a:rPr lang="he-IL" altLang="he-IL" sz="2800" dirty="0">
                <a:solidFill>
                  <a:schemeClr val="bg1">
                    <a:lumMod val="85000"/>
                  </a:schemeClr>
                </a:solidFill>
              </a:rPr>
              <a:t>עמ"ר – קשור לחומר?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 smtClean="0">
                <a:solidFill>
                  <a:schemeClr val="bg1">
                    <a:lumMod val="85000"/>
                  </a:schemeClr>
                </a:solidFill>
              </a:rPr>
              <a:t>מה נשתנה (ומה לא...)? </a:t>
            </a:r>
            <a:endParaRPr lang="he-IL" altLang="he-IL" sz="2800" dirty="0">
              <a:solidFill>
                <a:schemeClr val="bg1">
                  <a:lumMod val="85000"/>
                </a:schemeClr>
              </a:solidFill>
            </a:endParaRPr>
          </a:p>
          <a:p>
            <a:pPr marL="609600" indent="-609600">
              <a:buFontTx/>
              <a:buAutoNum type="arabicPeriod"/>
            </a:pPr>
            <a:r>
              <a:rPr lang="he-IL" altLang="he-IL" sz="2800" dirty="0" smtClean="0">
                <a:solidFill>
                  <a:schemeClr val="bg1">
                    <a:lumMod val="85000"/>
                  </a:schemeClr>
                </a:solidFill>
              </a:rPr>
              <a:t>איך </a:t>
            </a:r>
            <a:r>
              <a:rPr lang="he-IL" altLang="he-IL" sz="2800" dirty="0">
                <a:solidFill>
                  <a:schemeClr val="bg1">
                    <a:lumMod val="85000"/>
                  </a:schemeClr>
                </a:solidFill>
              </a:rPr>
              <a:t>ללמד?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 smtClean="0">
                <a:solidFill>
                  <a:schemeClr val="bg1">
                    <a:lumMod val="85000"/>
                  </a:schemeClr>
                </a:solidFill>
              </a:rPr>
              <a:t>איך להעריך? 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 smtClean="0">
                <a:solidFill>
                  <a:schemeClr val="bg1">
                    <a:lumMod val="85000"/>
                  </a:schemeClr>
                </a:solidFill>
              </a:rPr>
              <a:t>עמ"ר – יש חומר?</a:t>
            </a:r>
            <a:endParaRPr lang="he-IL" altLang="he-IL" sz="2800" dirty="0">
              <a:solidFill>
                <a:schemeClr val="bg1">
                  <a:lumMod val="85000"/>
                </a:schemeClr>
              </a:solidFill>
            </a:endParaRPr>
          </a:p>
          <a:p>
            <a:pPr marL="609600" indent="-609600">
              <a:buFontTx/>
              <a:buAutoNum type="arabicPeriod"/>
            </a:pPr>
            <a:r>
              <a:rPr lang="he-IL" altLang="he-IL" sz="2800" dirty="0" smtClean="0"/>
              <a:t>יש ערך מוסף?</a:t>
            </a:r>
          </a:p>
          <a:p>
            <a:pPr marL="0" indent="0">
              <a:buNone/>
            </a:pPr>
            <a:endParaRPr lang="he-IL" altLang="he-IL" sz="2800" dirty="0">
              <a:solidFill>
                <a:schemeClr val="bg1">
                  <a:lumMod val="85000"/>
                </a:schemeClr>
              </a:solidFill>
            </a:endParaRPr>
          </a:p>
          <a:p>
            <a:pPr marL="609600" indent="-609600">
              <a:buFontTx/>
              <a:buAutoNum type="arabicPeriod"/>
            </a:pPr>
            <a:endParaRPr lang="he-IL" altLang="he-IL" sz="2800" dirty="0"/>
          </a:p>
        </p:txBody>
      </p:sp>
      <p:pic>
        <p:nvPicPr>
          <p:cNvPr id="4" name="Picture Placeholder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5149" y="1268760"/>
            <a:ext cx="3024336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228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e-IL" sz="3200" b="1" dirty="0">
                <a:solidFill>
                  <a:srgbClr val="C00000"/>
                </a:solidFill>
                <a:cs typeface="+mn-cs"/>
              </a:rPr>
              <a:t>התפתחות מוסרית-קוגניטיבית </a:t>
            </a:r>
            <a:r>
              <a:rPr lang="he-IL" sz="3200" b="1" dirty="0" smtClean="0">
                <a:solidFill>
                  <a:srgbClr val="C00000"/>
                </a:solidFill>
                <a:cs typeface="+mn-cs"/>
              </a:rPr>
              <a:t/>
            </a:r>
            <a:br>
              <a:rPr lang="he-IL" sz="3200" b="1" dirty="0" smtClean="0">
                <a:solidFill>
                  <a:srgbClr val="C00000"/>
                </a:solidFill>
                <a:cs typeface="+mn-cs"/>
              </a:rPr>
            </a:br>
            <a:r>
              <a:rPr lang="he-IL" altLang="en-US" sz="2800" b="1" dirty="0" smtClean="0">
                <a:solidFill>
                  <a:srgbClr val="C00000"/>
                </a:solidFill>
                <a:cs typeface="+mn-cs"/>
              </a:rPr>
              <a:t>מה ההנמקה העומדת מאחורי הגדרת מעשה כטוב?</a:t>
            </a:r>
            <a:endParaRPr lang="en-US" altLang="en-US" sz="2800" b="1" dirty="0">
              <a:solidFill>
                <a:srgbClr val="C00000"/>
              </a:solidFill>
              <a:cs typeface="+mn-cs"/>
            </a:endParaRPr>
          </a:p>
        </p:txBody>
      </p:sp>
      <p:sp>
        <p:nvSpPr>
          <p:cNvPr id="169987" name="מציין מיקום תוכן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marL="0" indent="0" algn="r" fontAlgn="auto">
              <a:buNone/>
              <a:defRPr/>
            </a:pPr>
            <a:r>
              <a:rPr lang="he-IL" altLang="en-US" sz="2600" b="1" dirty="0" smtClean="0">
                <a:solidFill>
                  <a:srgbClr val="C00000"/>
                </a:solidFill>
              </a:rPr>
              <a:t>רמה קדם מוסרית</a:t>
            </a:r>
            <a:r>
              <a:rPr lang="he-IL" altLang="en-US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he-IL" altLang="en-US" sz="2600" dirty="0" smtClean="0"/>
              <a:t>– טלאולוגית</a:t>
            </a:r>
            <a:endParaRPr lang="en-US" altLang="en-US" sz="2600" dirty="0" smtClean="0"/>
          </a:p>
          <a:p>
            <a:pPr marL="0" indent="0" algn="r" fontAlgn="auto">
              <a:buNone/>
              <a:defRPr/>
            </a:pPr>
            <a:r>
              <a:rPr lang="he-IL" altLang="en-US" sz="2600" dirty="0" smtClean="0"/>
              <a:t>שלב 1: מדיניות העונש – מעשה שלא גורם לעונש</a:t>
            </a:r>
            <a:endParaRPr lang="en-US" altLang="en-US" sz="2600" dirty="0" smtClean="0"/>
          </a:p>
          <a:p>
            <a:pPr marL="0" indent="0" algn="r" fontAlgn="auto">
              <a:buNone/>
              <a:defRPr/>
            </a:pPr>
            <a:r>
              <a:rPr lang="he-IL" altLang="en-US" sz="2600" dirty="0" smtClean="0"/>
              <a:t>שלב 2: מדיניות השכר – מעשה שמזכה לתגמול</a:t>
            </a:r>
            <a:endParaRPr lang="en-US" altLang="en-US" sz="2600" dirty="0" smtClean="0"/>
          </a:p>
          <a:p>
            <a:pPr marL="0" indent="0">
              <a:buNone/>
              <a:defRPr/>
            </a:pPr>
            <a:r>
              <a:rPr lang="he-IL" altLang="en-US" sz="2600" b="1" dirty="0" smtClean="0">
                <a:solidFill>
                  <a:srgbClr val="C00000"/>
                </a:solidFill>
              </a:rPr>
              <a:t>רמת המוסכמות</a:t>
            </a:r>
            <a:r>
              <a:rPr lang="he-IL" altLang="en-US" sz="2600" dirty="0" smtClean="0">
                <a:solidFill>
                  <a:srgbClr val="C00000"/>
                </a:solidFill>
              </a:rPr>
              <a:t> </a:t>
            </a:r>
            <a:r>
              <a:rPr lang="he-IL" altLang="en-US" sz="2600" dirty="0" smtClean="0"/>
              <a:t>– נורמטיבית</a:t>
            </a:r>
          </a:p>
          <a:p>
            <a:pPr marL="0" indent="0" algn="r" fontAlgn="auto">
              <a:buNone/>
              <a:defRPr/>
            </a:pPr>
            <a:r>
              <a:rPr lang="he-IL" altLang="en-US" sz="2600" dirty="0" smtClean="0"/>
              <a:t>שלב 3: אם החברה מעריכה אותו כטוב</a:t>
            </a:r>
            <a:endParaRPr lang="en-US" altLang="en-US" sz="2600" dirty="0" smtClean="0"/>
          </a:p>
          <a:p>
            <a:pPr marL="0" indent="0" algn="r" fontAlgn="auto">
              <a:buNone/>
              <a:defRPr/>
            </a:pPr>
            <a:r>
              <a:rPr lang="he-IL" altLang="en-US" sz="2600" dirty="0" smtClean="0"/>
              <a:t>שלב 4: אם הוא מציית לסמכות ולסדר החברתי</a:t>
            </a:r>
            <a:endParaRPr lang="en-US" altLang="en-US" sz="2600" dirty="0" smtClean="0"/>
          </a:p>
          <a:p>
            <a:pPr marL="0" indent="0">
              <a:buNone/>
              <a:defRPr/>
            </a:pPr>
            <a:r>
              <a:rPr lang="he-IL" altLang="en-US" sz="2600" b="1" dirty="0" smtClean="0">
                <a:solidFill>
                  <a:srgbClr val="C00000"/>
                </a:solidFill>
              </a:rPr>
              <a:t>רמת העל-מוסכמות</a:t>
            </a:r>
            <a:r>
              <a:rPr lang="he-IL" altLang="en-US" sz="2600" dirty="0" smtClean="0">
                <a:solidFill>
                  <a:srgbClr val="C00000"/>
                </a:solidFill>
              </a:rPr>
              <a:t> </a:t>
            </a:r>
            <a:r>
              <a:rPr lang="he-IL" altLang="en-US" sz="2600" dirty="0"/>
              <a:t>– </a:t>
            </a:r>
            <a:r>
              <a:rPr lang="he-IL" altLang="en-US" sz="2600" dirty="0" smtClean="0"/>
              <a:t>אוטונומית – התחשבות בערכים ובמצפון שהם מעל לחוק וסמכות</a:t>
            </a:r>
            <a:endParaRPr lang="en-US" altLang="en-US" sz="2600" dirty="0" smtClean="0"/>
          </a:p>
          <a:p>
            <a:pPr marL="0" indent="0" algn="r" fontAlgn="auto">
              <a:buNone/>
              <a:defRPr/>
            </a:pPr>
            <a:r>
              <a:rPr lang="he-IL" altLang="en-US" sz="2600" dirty="0" smtClean="0"/>
              <a:t>שלב 5: אם הוא מכבד את האמנה החברתית </a:t>
            </a:r>
          </a:p>
          <a:p>
            <a:pPr marL="0" indent="0" algn="r" fontAlgn="auto">
              <a:buNone/>
              <a:defRPr/>
            </a:pPr>
            <a:r>
              <a:rPr lang="he-IL" altLang="en-US" sz="2600" dirty="0" smtClean="0"/>
              <a:t>שלב 6: מעשה נשפט לפי המצפון ולפי עקרונות מוסריים </a:t>
            </a:r>
            <a:endParaRPr lang="en-US" altLang="en-US" sz="2600" dirty="0" smtClean="0"/>
          </a:p>
          <a:p>
            <a:pPr marL="0" indent="0" fontAlgn="auto">
              <a:buNone/>
              <a:defRPr/>
            </a:pPr>
            <a:endParaRPr lang="en-US" altLang="en-US" sz="2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fontAlgn="auto">
              <a:buNone/>
              <a:defRPr/>
            </a:pPr>
            <a:endParaRPr lang="en-US" alt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56</a:t>
            </a:fld>
            <a:endParaRPr lang="he-IL"/>
          </a:p>
        </p:txBody>
      </p:sp>
      <p:sp>
        <p:nvSpPr>
          <p:cNvPr id="4" name="TextBox 3"/>
          <p:cNvSpPr txBox="1"/>
          <p:nvPr/>
        </p:nvSpPr>
        <p:spPr>
          <a:xfrm>
            <a:off x="457200" y="6126163"/>
            <a:ext cx="238660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dirty="0" err="1"/>
              <a:t>קולברג</a:t>
            </a:r>
            <a:r>
              <a:rPr lang="he-IL" dirty="0"/>
              <a:t> (1998)</a:t>
            </a:r>
          </a:p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57540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he-IL" sz="2400" dirty="0" smtClean="0"/>
              <a:t>דיון בדילמות </a:t>
            </a:r>
            <a:r>
              <a:rPr lang="he-IL" sz="2400" dirty="0" err="1" smtClean="0"/>
              <a:t>ביואתיות</a:t>
            </a:r>
            <a:r>
              <a:rPr lang="he-IL" sz="2400" dirty="0" smtClean="0"/>
              <a:t> תורם לשיפור במיומנויות הטיעון של תלמידים.</a:t>
            </a:r>
            <a:endParaRPr lang="en-US" sz="2400" dirty="0"/>
          </a:p>
          <a:p>
            <a:pPr marL="0" indent="0">
              <a:buNone/>
            </a:pPr>
            <a:endParaRPr lang="he-IL" sz="2800" dirty="0" smtClean="0"/>
          </a:p>
          <a:p>
            <a:pPr marL="0" indent="0" algn="l">
              <a:buNone/>
            </a:pPr>
            <a:r>
              <a:rPr lang="he-IL" sz="2400" dirty="0" smtClean="0"/>
              <a:t>(</a:t>
            </a:r>
            <a:r>
              <a:rPr lang="he-IL" sz="2400" dirty="0" err="1" smtClean="0"/>
              <a:t>נמט</a:t>
            </a:r>
            <a:r>
              <a:rPr lang="he-IL" sz="2400" dirty="0" smtClean="0"/>
              <a:t>, 1998)</a:t>
            </a:r>
            <a:endParaRPr lang="he-IL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57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5154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184" y="188640"/>
            <a:ext cx="8435280" cy="1143000"/>
          </a:xfrm>
        </p:spPr>
        <p:txBody>
          <a:bodyPr>
            <a:normAutofit/>
          </a:bodyPr>
          <a:lstStyle/>
          <a:p>
            <a:r>
              <a:rPr lang="he-IL" sz="2500" b="1" dirty="0">
                <a:solidFill>
                  <a:srgbClr val="C00000"/>
                </a:solidFill>
                <a:cs typeface="+mn-cs"/>
              </a:rPr>
              <a:t>הוראת נושאים בביולוגיה באמצעות חקר אירועים </a:t>
            </a:r>
            <a:r>
              <a:rPr lang="he-IL" sz="2500" b="1" dirty="0" err="1">
                <a:solidFill>
                  <a:srgbClr val="C00000"/>
                </a:solidFill>
                <a:cs typeface="+mn-cs"/>
              </a:rPr>
              <a:t>משולבי</a:t>
            </a:r>
            <a:r>
              <a:rPr lang="he-IL" sz="2500" b="1" dirty="0">
                <a:solidFill>
                  <a:srgbClr val="C00000"/>
                </a:solidFill>
                <a:cs typeface="+mn-cs"/>
              </a:rPr>
              <a:t> דילמה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58</a:t>
            </a:fld>
            <a:endParaRPr lang="he-IL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89052"/>
              </p:ext>
            </p:extLst>
          </p:nvPr>
        </p:nvGraphicFramePr>
        <p:xfrm>
          <a:off x="539552" y="1556792"/>
          <a:ext cx="784887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228184" y="6525344"/>
            <a:ext cx="280831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Dori, Tal &amp; Tsaushu, 2003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82704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184" y="188640"/>
            <a:ext cx="8435280" cy="1143000"/>
          </a:xfrm>
        </p:spPr>
        <p:txBody>
          <a:bodyPr>
            <a:normAutofit/>
          </a:bodyPr>
          <a:lstStyle/>
          <a:p>
            <a:r>
              <a:rPr lang="he-IL" sz="2500" b="1" dirty="0">
                <a:solidFill>
                  <a:srgbClr val="C00000"/>
                </a:solidFill>
                <a:cs typeface="+mn-cs"/>
              </a:rPr>
              <a:t>הוראת נושאים בביולוגיה באמצעות חקר אירועים </a:t>
            </a:r>
            <a:r>
              <a:rPr lang="he-IL" sz="2500" b="1" dirty="0" err="1">
                <a:solidFill>
                  <a:srgbClr val="C00000"/>
                </a:solidFill>
                <a:cs typeface="+mn-cs"/>
              </a:rPr>
              <a:t>משולבי</a:t>
            </a:r>
            <a:r>
              <a:rPr lang="he-IL" sz="2500" b="1" dirty="0">
                <a:solidFill>
                  <a:srgbClr val="C00000"/>
                </a:solidFill>
                <a:cs typeface="+mn-cs"/>
              </a:rPr>
              <a:t> דילמה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59</a:t>
            </a:fld>
            <a:endParaRPr lang="he-IL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9988025"/>
              </p:ext>
            </p:extLst>
          </p:nvPr>
        </p:nvGraphicFramePr>
        <p:xfrm>
          <a:off x="457200" y="1412776"/>
          <a:ext cx="7787208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91680" y="5661248"/>
            <a:ext cx="626469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2000" dirty="0" smtClean="0"/>
              <a:t>מידת השיפור בהישגים הן בשאלות ידע והן בשאלות הדורשות חשיבה מסדר גבוה היה גבוהה יותר בקרב התלמידים החלשים</a:t>
            </a:r>
            <a:endParaRPr lang="he-IL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228184" y="6525344"/>
            <a:ext cx="280831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Dori, Tal &amp; Tsaushu, 2003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04950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כותרת 1"/>
          <p:cNvSpPr txBox="1">
            <a:spLocks/>
          </p:cNvSpPr>
          <p:nvPr/>
        </p:nvSpPr>
        <p:spPr>
          <a:xfrm>
            <a:off x="539552" y="593567"/>
            <a:ext cx="8352927" cy="3915553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he-IL" sz="2800" b="1" dirty="0">
                <a:solidFill>
                  <a:srgbClr val="C00000"/>
                </a:solidFill>
                <a:cs typeface="+mn-cs"/>
              </a:rPr>
              <a:t>שאלות </a:t>
            </a:r>
            <a:r>
              <a:rPr lang="he-IL" sz="2800" b="1" dirty="0" err="1">
                <a:solidFill>
                  <a:srgbClr val="C00000"/>
                </a:solidFill>
                <a:cs typeface="+mn-cs"/>
              </a:rPr>
              <a:t>עמ"ר</a:t>
            </a:r>
            <a:endParaRPr lang="he-IL" sz="2800" b="1" dirty="0">
              <a:solidFill>
                <a:srgbClr val="C00000"/>
              </a:solidFill>
              <a:cs typeface="+mn-cs"/>
            </a:endParaRPr>
          </a:p>
          <a:p>
            <a:r>
              <a:rPr lang="he-IL" sz="1900" b="1" dirty="0">
                <a:solidFill>
                  <a:schemeClr val="tx1"/>
                </a:solidFill>
                <a:cs typeface="+mn-cs"/>
              </a:rPr>
              <a:t> </a:t>
            </a:r>
          </a:p>
          <a:p>
            <a:pPr algn="r"/>
            <a:r>
              <a:rPr lang="he-IL" sz="2000" b="1" dirty="0" smtClean="0">
                <a:solidFill>
                  <a:schemeClr val="tx1"/>
                </a:solidFill>
                <a:cs typeface="+mn-cs"/>
              </a:rPr>
              <a:t>המטרה</a:t>
            </a:r>
            <a:r>
              <a:rPr lang="en-US" sz="2000" b="1" dirty="0" smtClean="0">
                <a:solidFill>
                  <a:schemeClr val="tx1"/>
                </a:solidFill>
                <a:cs typeface="+mn-cs"/>
              </a:rPr>
              <a:t> </a:t>
            </a:r>
            <a:endParaRPr lang="he-IL" sz="2000" b="1" dirty="0" smtClean="0">
              <a:solidFill>
                <a:schemeClr val="tx1"/>
              </a:solidFill>
              <a:cs typeface="+mn-cs"/>
            </a:endParaRPr>
          </a:p>
          <a:p>
            <a:pPr algn="r"/>
            <a:r>
              <a:rPr lang="he-IL" sz="2400" dirty="0" smtClean="0">
                <a:solidFill>
                  <a:schemeClr val="tx1"/>
                </a:solidFill>
                <a:cs typeface="+mn-cs"/>
              </a:rPr>
              <a:t>לאפשר </a:t>
            </a:r>
            <a:r>
              <a:rPr lang="he-IL" sz="2400" dirty="0">
                <a:solidFill>
                  <a:schemeClr val="tx1"/>
                </a:solidFill>
                <a:cs typeface="+mn-cs"/>
              </a:rPr>
              <a:t>למורים קידום למידה הנוגעת בכל רבדי האישיות של האדם</a:t>
            </a:r>
          </a:p>
          <a:p>
            <a:endParaRPr lang="he-IL" sz="2400" b="1" dirty="0">
              <a:solidFill>
                <a:schemeClr val="tx1"/>
              </a:solidFill>
              <a:cs typeface="+mn-cs"/>
            </a:endParaRPr>
          </a:p>
          <a:p>
            <a:pPr algn="r"/>
            <a:r>
              <a:rPr lang="he-IL" sz="2400" b="1" dirty="0">
                <a:solidFill>
                  <a:schemeClr val="tx1"/>
                </a:solidFill>
                <a:cs typeface="+mn-cs"/>
              </a:rPr>
              <a:t>הדרך</a:t>
            </a:r>
          </a:p>
          <a:p>
            <a:pPr marL="257175" indent="-257175" algn="r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he-IL" sz="2400" dirty="0">
                <a:solidFill>
                  <a:schemeClr val="tx1"/>
                </a:solidFill>
                <a:cs typeface="+mn-cs"/>
              </a:rPr>
              <a:t>שינויי איטי ומדורג בהיבחנות החיצונית</a:t>
            </a:r>
          </a:p>
          <a:p>
            <a:pPr marL="257175" indent="-257175" algn="r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he-IL" sz="2400" dirty="0">
                <a:solidFill>
                  <a:schemeClr val="tx1"/>
                </a:solidFill>
                <a:cs typeface="+mn-cs"/>
              </a:rPr>
              <a:t>בניית דגמי למידה והוראה מתאימים</a:t>
            </a:r>
          </a:p>
          <a:p>
            <a:pPr marL="257175" indent="-257175" algn="r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he-IL" sz="2400" dirty="0">
                <a:solidFill>
                  <a:schemeClr val="tx1"/>
                </a:solidFill>
                <a:cs typeface="+mn-cs"/>
              </a:rPr>
              <a:t>סיוע למורים בהובלת למידה מעין זו</a:t>
            </a:r>
          </a:p>
        </p:txBody>
      </p:sp>
      <p:sp>
        <p:nvSpPr>
          <p:cNvPr id="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he-IL" dirty="0" smtClean="0"/>
              <a:t>3</a:t>
            </a:r>
            <a:endParaRPr lang="he-IL" dirty="0"/>
          </a:p>
        </p:txBody>
      </p:sp>
      <p:pic>
        <p:nvPicPr>
          <p:cNvPr id="4" name="Picture 2" descr="Image result for ‫עומר שיבולים‬‎">
            <a:extLst>
              <a:ext uri="{FF2B5EF4-FFF2-40B4-BE49-F238E27FC236}">
                <a16:creationId xmlns:a16="http://schemas.microsoft.com/office/drawing/2014/main" xmlns="" id="{561DD5CB-4CCF-43DD-A175-F47BBC8F5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44000"/>
            <a:ext cx="611248" cy="1000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88918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2500" b="1" dirty="0" smtClean="0">
                <a:solidFill>
                  <a:srgbClr val="C00000"/>
                </a:solidFill>
                <a:cs typeface="+mn-cs"/>
              </a:rPr>
              <a:t>ל ס י כ ו ם</a:t>
            </a:r>
            <a:endParaRPr lang="he-IL" sz="2500" b="1" dirty="0">
              <a:solidFill>
                <a:srgbClr val="C00000"/>
              </a:solidFill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he-IL" sz="2400" dirty="0" smtClean="0"/>
              <a:t>להוראה המשלבת עמ"ר יש פוטנציאל לערך מוסף</a:t>
            </a:r>
            <a:endParaRPr lang="en-US" sz="2400" dirty="0" smtClean="0"/>
          </a:p>
          <a:p>
            <a:pPr fontAlgn="base">
              <a:spcAft>
                <a:spcPct val="0"/>
              </a:spcAft>
            </a:pPr>
            <a:r>
              <a:rPr lang="he-IL" altLang="he-IL" sz="2400" dirty="0" smtClean="0"/>
              <a:t>התנסויות ביישום רלוונטי </a:t>
            </a:r>
            <a:r>
              <a:rPr lang="he-IL" altLang="he-IL" sz="2400" dirty="0"/>
              <a:t>של הנלמד</a:t>
            </a:r>
          </a:p>
          <a:p>
            <a:r>
              <a:rPr lang="he-IL" altLang="he-IL" sz="2400" dirty="0"/>
              <a:t>חשיבה ביקורתית </a:t>
            </a:r>
            <a:r>
              <a:rPr lang="he-IL" sz="2400" dirty="0"/>
              <a:t> </a:t>
            </a:r>
            <a:endParaRPr lang="en-US" sz="2400" dirty="0"/>
          </a:p>
          <a:p>
            <a:pPr marL="0" indent="0" fontAlgn="base">
              <a:spcAft>
                <a:spcPct val="0"/>
              </a:spcAft>
              <a:buNone/>
            </a:pPr>
            <a:r>
              <a:rPr lang="he-IL" altLang="he-IL" sz="2400" dirty="0" smtClean="0"/>
              <a:t>     אבחנה </a:t>
            </a:r>
            <a:r>
              <a:rPr lang="he-IL" altLang="he-IL" sz="2400" dirty="0"/>
              <a:t>בין עובדות </a:t>
            </a:r>
            <a:r>
              <a:rPr lang="he-IL" altLang="he-IL" sz="2400" dirty="0" smtClean="0"/>
              <a:t>לדעות</a:t>
            </a:r>
          </a:p>
          <a:p>
            <a:pPr marL="0" indent="0" fontAlgn="base">
              <a:spcAft>
                <a:spcPct val="0"/>
              </a:spcAft>
              <a:buNone/>
            </a:pPr>
            <a:r>
              <a:rPr lang="he-IL" altLang="he-IL" sz="2400" dirty="0"/>
              <a:t> </a:t>
            </a:r>
            <a:r>
              <a:rPr lang="he-IL" altLang="he-IL" sz="2400" dirty="0" smtClean="0"/>
              <a:t>    בין </a:t>
            </a:r>
            <a:r>
              <a:rPr lang="he-IL" altLang="he-IL" sz="2400" dirty="0"/>
              <a:t>הנמקה מדעית להנמקה ערכית</a:t>
            </a:r>
          </a:p>
          <a:p>
            <a:pPr marL="0" indent="0" fontAlgn="base">
              <a:spcAft>
                <a:spcPct val="0"/>
              </a:spcAft>
              <a:buNone/>
            </a:pPr>
            <a:r>
              <a:rPr lang="he-IL" altLang="he-IL" sz="2400" dirty="0" smtClean="0"/>
              <a:t>     התנסות </a:t>
            </a:r>
            <a:r>
              <a:rPr lang="he-IL" altLang="he-IL" sz="2400" dirty="0"/>
              <a:t>בדיוני </a:t>
            </a:r>
            <a:r>
              <a:rPr lang="he-IL" altLang="he-IL" sz="2400" dirty="0" smtClean="0"/>
              <a:t>דילמה </a:t>
            </a:r>
            <a:r>
              <a:rPr lang="he-IL" altLang="he-IL" sz="2400" dirty="0"/>
              <a:t>המזמנים </a:t>
            </a:r>
            <a:r>
              <a:rPr lang="he-IL" altLang="he-IL" sz="2400" dirty="0" smtClean="0"/>
              <a:t>מעורב</a:t>
            </a:r>
            <a:r>
              <a:rPr lang="he-IL" altLang="he-IL" sz="2400" dirty="0"/>
              <a:t>ו</a:t>
            </a:r>
            <a:r>
              <a:rPr lang="he-IL" altLang="he-IL" sz="2400" dirty="0" smtClean="0"/>
              <a:t>ת, שיפוט </a:t>
            </a:r>
            <a:r>
              <a:rPr lang="he-IL" altLang="he-IL" sz="2400" dirty="0"/>
              <a:t>מוסרי וגיבוש </a:t>
            </a:r>
            <a:r>
              <a:rPr lang="he-IL" altLang="he-IL" sz="2400" dirty="0" smtClean="0"/>
              <a:t> עמדה</a:t>
            </a:r>
            <a:endParaRPr lang="he-IL" altLang="he-IL" sz="2400" dirty="0"/>
          </a:p>
          <a:p>
            <a:pPr fontAlgn="base">
              <a:spcAft>
                <a:spcPct val="0"/>
              </a:spcAft>
            </a:pPr>
            <a:r>
              <a:rPr lang="he-IL" altLang="he-IL" sz="2400" dirty="0" smtClean="0"/>
              <a:t>פיתוח מיומנויות הנמקה</a:t>
            </a:r>
            <a:endParaRPr lang="he-IL" altLang="he-IL" sz="2400" dirty="0"/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he-IL" sz="2400" b="1" dirty="0">
              <a:solidFill>
                <a:srgbClr val="CC0000"/>
              </a:solidFill>
              <a:latin typeface="Times New Roman" pitchFamily="18" charset="0"/>
              <a:ea typeface="Times New Roman" pitchFamily="18" charset="0"/>
              <a:cs typeface="David" pitchFamily="34" charset="-79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60</a:t>
            </a:fld>
            <a:endParaRPr lang="he-IL"/>
          </a:p>
        </p:txBody>
      </p:sp>
      <p:pic>
        <p:nvPicPr>
          <p:cNvPr id="6" name="Picture 2" descr="Image result for ‫עומר שיבולים‬‎">
            <a:extLst>
              <a:ext uri="{FF2B5EF4-FFF2-40B4-BE49-F238E27FC236}">
                <a16:creationId xmlns:a16="http://schemas.microsoft.com/office/drawing/2014/main" xmlns="" id="{561DD5CB-4CCF-43DD-A175-F47BBC8F5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44000"/>
            <a:ext cx="611248" cy="1000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393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6">
            <a:extLst>
              <a:ext uri="{FF2B5EF4-FFF2-40B4-BE49-F238E27FC236}">
                <a16:creationId xmlns="" xmlns:a16="http://schemas.microsoft.com/office/drawing/2014/main" id="{1040EEB5-2BFB-4995-8AE3-541BA828AE6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62362" y="2010383"/>
            <a:ext cx="3121604" cy="3939167"/>
          </a:xfrm>
          <a:prstGeom prst="rect">
            <a:avLst/>
          </a:prstGeom>
        </p:spPr>
      </p:pic>
      <p:sp>
        <p:nvSpPr>
          <p:cNvPr id="9" name="מלבן 8">
            <a:extLst>
              <a:ext uri="{FF2B5EF4-FFF2-40B4-BE49-F238E27FC236}">
                <a16:creationId xmlns="" xmlns:a16="http://schemas.microsoft.com/office/drawing/2014/main" id="{CF9159CD-A135-413B-A057-FE65EBED8EC9}"/>
              </a:ext>
            </a:extLst>
          </p:cNvPr>
          <p:cNvSpPr/>
          <p:nvPr/>
        </p:nvSpPr>
        <p:spPr>
          <a:xfrm>
            <a:off x="4323163" y="1917331"/>
            <a:ext cx="1318764" cy="11803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 sz="135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2649" y="857250"/>
            <a:ext cx="6318702" cy="4281936"/>
          </a:xfrm>
        </p:spPr>
        <p:txBody>
          <a:bodyPr/>
          <a:lstStyle/>
          <a:p>
            <a:pPr marL="0" indent="0" algn="ctr">
              <a:buNone/>
            </a:pPr>
            <a:endParaRPr lang="he-IL" sz="2700" dirty="0">
              <a:solidFill>
                <a:srgbClr val="000066"/>
              </a:solidFill>
            </a:endParaRPr>
          </a:p>
          <a:p>
            <a:pPr marL="0" indent="0" algn="ctr">
              <a:buNone/>
            </a:pPr>
            <a:r>
              <a:rPr lang="he-IL" sz="2700" dirty="0">
                <a:solidFill>
                  <a:srgbClr val="000066"/>
                </a:solidFill>
              </a:rPr>
              <a:t>תודה על ההקשבה!</a:t>
            </a:r>
          </a:p>
        </p:txBody>
      </p:sp>
      <p:pic>
        <p:nvPicPr>
          <p:cNvPr id="1028" name="Picture 4" descr="Related image">
            <a:extLst>
              <a:ext uri="{FF2B5EF4-FFF2-40B4-BE49-F238E27FC236}">
                <a16:creationId xmlns="" xmlns:a16="http://schemas.microsoft.com/office/drawing/2014/main" id="{C3FC9660-DD74-40F7-B76A-8493F19D57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9051" y="3186147"/>
            <a:ext cx="1318764" cy="131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Related image">
            <a:extLst>
              <a:ext uri="{FF2B5EF4-FFF2-40B4-BE49-F238E27FC236}">
                <a16:creationId xmlns="" xmlns:a16="http://schemas.microsoft.com/office/drawing/2014/main" id="{9F42CB01-678B-4D66-8CCF-F47AD67787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2805" flipH="1">
            <a:off x="4568773" y="3283244"/>
            <a:ext cx="1318763" cy="131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Related image">
            <a:extLst>
              <a:ext uri="{FF2B5EF4-FFF2-40B4-BE49-F238E27FC236}">
                <a16:creationId xmlns="" xmlns:a16="http://schemas.microsoft.com/office/drawing/2014/main" id="{AE967338-EFA6-462C-AA1B-D11B218116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7126" y="3274653"/>
            <a:ext cx="1150127" cy="131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מלבן: פינות מעוגלות 7">
            <a:extLst>
              <a:ext uri="{FF2B5EF4-FFF2-40B4-BE49-F238E27FC236}">
                <a16:creationId xmlns="" xmlns:a16="http://schemas.microsoft.com/office/drawing/2014/main" id="{39F0AEFE-9160-4AC2-BF8B-6C3513D85440}"/>
              </a:ext>
            </a:extLst>
          </p:cNvPr>
          <p:cNvSpPr/>
          <p:nvPr/>
        </p:nvSpPr>
        <p:spPr>
          <a:xfrm rot="907405">
            <a:off x="4810452" y="1947808"/>
            <a:ext cx="375218" cy="1066628"/>
          </a:xfrm>
          <a:prstGeom prst="roundRect">
            <a:avLst/>
          </a:prstGeom>
          <a:solidFill>
            <a:srgbClr val="ABD0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 sz="1350"/>
          </a:p>
        </p:txBody>
      </p:sp>
    </p:spTree>
    <p:extLst>
      <p:ext uri="{BB962C8B-B14F-4D97-AF65-F5344CB8AC3E}">
        <p14:creationId xmlns:p14="http://schemas.microsoft.com/office/powerpoint/2010/main" val="402579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sz="2500" b="1" dirty="0" smtClean="0">
                <a:solidFill>
                  <a:srgbClr val="C00000"/>
                </a:solidFill>
                <a:cs typeface="+mn-cs"/>
              </a:rPr>
              <a:t>דוגמא לשאלת עמ"ר</a:t>
            </a:r>
            <a:endParaRPr lang="he-IL" sz="2500" b="1" dirty="0">
              <a:solidFill>
                <a:srgbClr val="C00000"/>
              </a:solidFill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he-IL" sz="2400" dirty="0" smtClean="0"/>
              <a:t>מחסור </a:t>
            </a:r>
            <a:r>
              <a:rPr lang="he-IL" sz="2400" dirty="0" err="1" smtClean="0"/>
              <a:t>בויטמין</a:t>
            </a:r>
            <a:r>
              <a:rPr lang="he-IL" sz="2400" dirty="0" smtClean="0"/>
              <a:t> </a:t>
            </a:r>
            <a:r>
              <a:rPr lang="en-US" sz="2400" dirty="0" smtClean="0"/>
              <a:t>A</a:t>
            </a:r>
            <a:r>
              <a:rPr lang="he-IL" sz="2400" dirty="0" smtClean="0"/>
              <a:t> יוצר בעיות רפואיות, במיוחד אצל ילדים. חוקרים הצליחו לייצר אורז מהונדס המייצר ויטמין </a:t>
            </a:r>
            <a:r>
              <a:rPr lang="en-US" sz="2400" dirty="0" smtClean="0"/>
              <a:t>A</a:t>
            </a:r>
            <a:r>
              <a:rPr lang="he-IL" sz="2400" dirty="0" smtClean="0"/>
              <a:t> בכמות גדולה. </a:t>
            </a:r>
          </a:p>
          <a:p>
            <a:pPr marL="0" lvl="0" indent="0">
              <a:buNone/>
            </a:pPr>
            <a:r>
              <a:rPr lang="he-IL" sz="2400" dirty="0" smtClean="0"/>
              <a:t>האורז המהונדס, בעל הצבע הצהוב, התקבל בחשש גדול מצד האוכלוסייה, ולא נמכר טוב. </a:t>
            </a:r>
          </a:p>
          <a:p>
            <a:pPr marL="0" lvl="0" indent="0">
              <a:buNone/>
            </a:pPr>
            <a:r>
              <a:rPr lang="he-IL" sz="2400" dirty="0" smtClean="0"/>
              <a:t>מתנדבים אירופאים בפנימייה בכפר קטן בבורמה החליטה להכניס את האורז המהונדס כחלק מהתפריט היומי של הילדים.</a:t>
            </a:r>
            <a:endParaRPr lang="en-US" sz="2400" dirty="0" smtClean="0"/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he-IL" altLang="he-IL" sz="2400" dirty="0" smtClean="0">
                <a:solidFill>
                  <a:srgbClr val="FF0000"/>
                </a:solidFill>
              </a:rPr>
              <a:t>1. שאלות הקשורות לתוכן הביולוגי – ידע ו/או מיומנויות - בהקשר המתאים (מבוא/ליבה/ העמקה)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he-IL" altLang="he-IL" sz="2400" dirty="0" smtClean="0"/>
              <a:t>2. א. לו </a:t>
            </a:r>
            <a:r>
              <a:rPr lang="he-IL" altLang="he-IL" sz="2400" dirty="0"/>
              <a:t>אתה הורה של אחד הילדים בפנימייה. מה תהיה עמדתך ומה הנימוק?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he-IL" altLang="he-IL" sz="2400" dirty="0" smtClean="0"/>
              <a:t>ב. לו </a:t>
            </a:r>
            <a:r>
              <a:rPr lang="he-IL" altLang="he-IL" sz="2400" dirty="0"/>
              <a:t>אתה אחד המתנדבים </a:t>
            </a:r>
            <a:r>
              <a:rPr lang="he-IL" altLang="he-IL" sz="2400" dirty="0" smtClean="0"/>
              <a:t>בפנימייה </a:t>
            </a:r>
            <a:r>
              <a:rPr lang="he-IL" altLang="he-IL" sz="2400" dirty="0"/>
              <a:t>– מה תהיה </a:t>
            </a:r>
            <a:r>
              <a:rPr lang="he-IL" altLang="he-IL" sz="2400" dirty="0" smtClean="0"/>
              <a:t>עמדתך </a:t>
            </a:r>
            <a:r>
              <a:rPr lang="he-IL" altLang="he-IL" sz="2400" dirty="0"/>
              <a:t>ומה הנימוק</a:t>
            </a:r>
            <a:r>
              <a:rPr lang="he-IL" altLang="he-IL" sz="2400" dirty="0" smtClean="0"/>
              <a:t>?</a:t>
            </a: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he-IL" altLang="he-IL" sz="2400" dirty="0" smtClean="0"/>
              <a:t>ג. לו אתה </a:t>
            </a:r>
            <a:r>
              <a:rPr lang="he-IL" altLang="he-IL" sz="2400" dirty="0"/>
              <a:t>רופא הכפר – מה תהיה עמדתך ומה הנימוק?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he-IL" altLang="he-IL" sz="2400" dirty="0" smtClean="0"/>
              <a:t>ד. מה </a:t>
            </a:r>
            <a:r>
              <a:rPr lang="he-IL" altLang="he-IL" sz="2400" dirty="0"/>
              <a:t>דעתך </a:t>
            </a:r>
            <a:r>
              <a:rPr lang="he-IL" altLang="he-IL" sz="2400" b="1" dirty="0"/>
              <a:t>אתה</a:t>
            </a:r>
            <a:r>
              <a:rPr lang="he-IL" altLang="he-IL" sz="2400" dirty="0"/>
              <a:t> – האם יש להכניס את האורז המהונדס לתפריט</a:t>
            </a:r>
            <a:r>
              <a:rPr lang="he-IL" altLang="he-IL" sz="2400" dirty="0" smtClean="0"/>
              <a:t>? הבא נימוק אחד לפחות.</a:t>
            </a:r>
            <a:endParaRPr lang="en-US" altLang="he-IL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14C03-BB48-4457-90E5-27CC728CCE46}" type="slidenum">
              <a:rPr lang="he-IL" smtClean="0"/>
              <a:pPr/>
              <a:t>62</a:t>
            </a:fld>
            <a:endParaRPr lang="he-IL"/>
          </a:p>
        </p:txBody>
      </p:sp>
      <p:pic>
        <p:nvPicPr>
          <p:cNvPr id="6" name="Picture 2" descr="Image result for ‫עומר שיבולים‬‎">
            <a:extLst>
              <a:ext uri="{FF2B5EF4-FFF2-40B4-BE49-F238E27FC236}">
                <a16:creationId xmlns:a16="http://schemas.microsoft.com/office/drawing/2014/main" xmlns="" id="{561DD5CB-4CCF-43DD-A175-F47BBC8F5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44000"/>
            <a:ext cx="611248" cy="1000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996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393977" y="339097"/>
            <a:ext cx="8520600" cy="707400"/>
          </a:xfrm>
          <a:prstGeom prst="rect">
            <a:avLst/>
          </a:prstGeom>
        </p:spPr>
        <p:txBody>
          <a:bodyPr vert="horz" lIns="91425" tIns="91425" rIns="91425" bIns="91425" rtlCol="1" anchor="t" anchorCtr="0">
            <a:noAutofit/>
          </a:bodyPr>
          <a:lstStyle/>
          <a:p>
            <a:pPr algn="ctr"/>
            <a:r>
              <a:rPr lang="x-none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המטרות של שאלות עמ"ר</a:t>
            </a: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447521" y="1063682"/>
            <a:ext cx="8685155" cy="3589454"/>
          </a:xfrm>
          <a:prstGeom prst="rect">
            <a:avLst/>
          </a:prstGeom>
        </p:spPr>
        <p:txBody>
          <a:bodyPr vert="horz" lIns="91425" tIns="91425" rIns="91425" bIns="91425" rtlCol="1" anchor="t" anchorCtr="0">
            <a:noAutofit/>
          </a:bodyPr>
          <a:lstStyle/>
          <a:p>
            <a:pPr marL="571495">
              <a:spcBef>
                <a:spcPts val="400"/>
              </a:spcBef>
              <a:buClr>
                <a:srgbClr val="C00000"/>
              </a:buClr>
            </a:pPr>
            <a:r>
              <a:rPr lang="x-none" sz="2400" b="0" dirty="0">
                <a:latin typeface="Arial"/>
                <a:ea typeface="Arial"/>
                <a:cs typeface="Arial"/>
                <a:sym typeface="Arial"/>
              </a:rPr>
              <a:t>לעורר </a:t>
            </a:r>
            <a:r>
              <a:rPr lang="x-none" sz="2400" b="0" dirty="0" smtClean="0">
                <a:latin typeface="Arial"/>
                <a:ea typeface="Arial"/>
                <a:cs typeface="Arial"/>
                <a:sym typeface="Arial"/>
              </a:rPr>
              <a:t>שיח </a:t>
            </a:r>
            <a:r>
              <a:rPr lang="he-IL" sz="2400" b="0" dirty="0" smtClean="0">
                <a:latin typeface="Arial"/>
                <a:ea typeface="Arial"/>
                <a:cs typeface="Arial"/>
                <a:sym typeface="Arial"/>
              </a:rPr>
              <a:t>שיציף</a:t>
            </a:r>
            <a:r>
              <a:rPr lang="x-none" sz="2400" b="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x-none" sz="2400" b="0" dirty="0">
                <a:latin typeface="Arial"/>
                <a:ea typeface="Arial"/>
                <a:cs typeface="Arial"/>
                <a:sym typeface="Arial"/>
              </a:rPr>
              <a:t>את </a:t>
            </a:r>
            <a:r>
              <a:rPr lang="x-none" sz="2400" b="0" dirty="0" smtClean="0">
                <a:latin typeface="Arial"/>
                <a:ea typeface="Arial"/>
                <a:cs typeface="Arial"/>
                <a:sym typeface="Arial"/>
              </a:rPr>
              <a:t>הערכים </a:t>
            </a:r>
            <a:r>
              <a:rPr lang="x-none" sz="2400" b="0" dirty="0">
                <a:latin typeface="Arial"/>
                <a:ea typeface="Arial"/>
                <a:cs typeface="Arial"/>
                <a:sym typeface="Arial"/>
              </a:rPr>
              <a:t>המצויים בתכנית </a:t>
            </a:r>
            <a:r>
              <a:rPr lang="x-none" sz="2400" b="0" dirty="0" smtClean="0">
                <a:latin typeface="Arial"/>
                <a:ea typeface="Arial"/>
                <a:cs typeface="Arial"/>
                <a:sym typeface="Arial"/>
              </a:rPr>
              <a:t>הלימודים</a:t>
            </a:r>
            <a:r>
              <a:rPr lang="he-IL" sz="2400" b="0" dirty="0" smtClean="0">
                <a:latin typeface="Arial"/>
                <a:ea typeface="Arial"/>
                <a:cs typeface="Arial"/>
                <a:sym typeface="Arial"/>
              </a:rPr>
              <a:t>. </a:t>
            </a:r>
          </a:p>
          <a:p>
            <a:pPr marL="571495">
              <a:spcBef>
                <a:spcPts val="400"/>
              </a:spcBef>
              <a:spcAft>
                <a:spcPts val="600"/>
              </a:spcAft>
              <a:buClr>
                <a:srgbClr val="C00000"/>
              </a:buClr>
            </a:pPr>
            <a:r>
              <a:rPr lang="x-none" sz="2400" b="0" dirty="0" smtClean="0">
                <a:latin typeface="Arial"/>
                <a:ea typeface="Arial"/>
                <a:cs typeface="Arial"/>
                <a:sym typeface="Arial"/>
              </a:rPr>
              <a:t>למקד </a:t>
            </a:r>
            <a:r>
              <a:rPr lang="x-none" sz="2400" b="0" dirty="0">
                <a:latin typeface="Arial"/>
                <a:ea typeface="Arial"/>
                <a:cs typeface="Arial"/>
                <a:sym typeface="Arial"/>
              </a:rPr>
              <a:t>את תשומת לב התלמידים בערכים ובמסרים </a:t>
            </a:r>
            <a:r>
              <a:rPr lang="x-none" sz="2400" b="0" dirty="0" smtClean="0">
                <a:latin typeface="Arial"/>
                <a:ea typeface="Arial"/>
                <a:cs typeface="Arial"/>
                <a:sym typeface="Arial"/>
              </a:rPr>
              <a:t>העולים </a:t>
            </a:r>
            <a:r>
              <a:rPr lang="x-none" sz="2400" b="0" dirty="0">
                <a:latin typeface="Arial"/>
                <a:ea typeface="Arial"/>
                <a:cs typeface="Arial"/>
                <a:sym typeface="Arial"/>
              </a:rPr>
              <a:t>מתוך הנלמד</a:t>
            </a:r>
            <a:r>
              <a:rPr lang="x-none" sz="2400" b="0" dirty="0" smtClean="0"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he-IL" sz="2400" b="0" dirty="0" smtClean="0"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571495">
              <a:spcBef>
                <a:spcPts val="400"/>
              </a:spcBef>
              <a:buClr>
                <a:srgbClr val="C00000"/>
              </a:buClr>
            </a:pPr>
            <a:r>
              <a:rPr lang="x-none" sz="2400" b="0" dirty="0" smtClean="0">
                <a:latin typeface="Arial"/>
                <a:ea typeface="Arial"/>
                <a:cs typeface="Arial"/>
                <a:sym typeface="Arial"/>
              </a:rPr>
              <a:t>להזמין </a:t>
            </a:r>
            <a:r>
              <a:rPr lang="x-none" sz="2400" b="0" dirty="0">
                <a:latin typeface="Arial"/>
                <a:ea typeface="Arial"/>
                <a:cs typeface="Arial"/>
                <a:sym typeface="Arial"/>
              </a:rPr>
              <a:t>את התלמיד לחפש </a:t>
            </a:r>
            <a:r>
              <a:rPr lang="x-none" sz="2400" b="0" dirty="0" smtClean="0">
                <a:latin typeface="Arial"/>
                <a:ea typeface="Arial"/>
                <a:cs typeface="Arial"/>
                <a:sym typeface="Arial"/>
              </a:rPr>
              <a:t>תרומ</a:t>
            </a:r>
            <a:r>
              <a:rPr lang="he-IL" sz="2400" b="0" dirty="0" smtClean="0">
                <a:latin typeface="Arial"/>
                <a:ea typeface="Arial"/>
                <a:cs typeface="Arial"/>
                <a:sym typeface="Arial"/>
              </a:rPr>
              <a:t>ה</a:t>
            </a:r>
            <a:r>
              <a:rPr lang="x-none" sz="2400" b="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he-IL" sz="2400" b="0" dirty="0" smtClean="0">
                <a:latin typeface="Arial"/>
                <a:ea typeface="Arial"/>
                <a:cs typeface="Arial"/>
                <a:sym typeface="Arial"/>
              </a:rPr>
              <a:t>של החומר הנלמד</a:t>
            </a:r>
            <a:r>
              <a:rPr lang="x-none" sz="2400" b="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x-none" sz="2400" b="0" dirty="0">
                <a:latin typeface="Arial"/>
                <a:ea typeface="Arial"/>
                <a:cs typeface="Arial"/>
                <a:sym typeface="Arial"/>
              </a:rPr>
              <a:t>לצמיחתו האישית </a:t>
            </a:r>
            <a:r>
              <a:rPr lang="x-none" sz="2400" b="0" dirty="0" smtClean="0">
                <a:latin typeface="Arial"/>
                <a:ea typeface="Arial"/>
                <a:cs typeface="Arial"/>
                <a:sym typeface="Arial"/>
              </a:rPr>
              <a:t>ולפיתוח </a:t>
            </a:r>
            <a:r>
              <a:rPr lang="x-none" sz="2400" b="0" dirty="0">
                <a:latin typeface="Arial"/>
                <a:ea typeface="Arial"/>
                <a:cs typeface="Arial"/>
                <a:sym typeface="Arial"/>
              </a:rPr>
              <a:t>עולמו המוסרי </a:t>
            </a:r>
            <a:r>
              <a:rPr lang="x-none" sz="2400" b="0" dirty="0" smtClean="0">
                <a:latin typeface="Arial"/>
                <a:ea typeface="Arial"/>
                <a:cs typeface="Arial"/>
                <a:sym typeface="Arial"/>
              </a:rPr>
              <a:t>והערכי</a:t>
            </a:r>
            <a:r>
              <a:rPr lang="he-IL" sz="2400" b="0" dirty="0">
                <a:latin typeface="Arial"/>
                <a:ea typeface="Arial"/>
                <a:cs typeface="Arial"/>
                <a:sym typeface="Arial"/>
              </a:rPr>
              <a:t>.</a:t>
            </a:r>
            <a:endParaRPr lang="he-IL" sz="2400" b="0" dirty="0" smtClean="0">
              <a:latin typeface="Arial"/>
              <a:ea typeface="Arial"/>
              <a:cs typeface="Arial"/>
              <a:sym typeface="Arial"/>
            </a:endParaRPr>
          </a:p>
          <a:p>
            <a:pPr marL="571495">
              <a:spcBef>
                <a:spcPts val="400"/>
              </a:spcBef>
              <a:buClr>
                <a:srgbClr val="C00000"/>
              </a:buClr>
            </a:pPr>
            <a:r>
              <a:rPr lang="x-none" sz="2400" b="0" dirty="0" smtClean="0">
                <a:latin typeface="Arial"/>
                <a:ea typeface="Arial"/>
                <a:cs typeface="Arial"/>
                <a:sym typeface="Arial"/>
              </a:rPr>
              <a:t>לאפשר לתלמיד לחבר בין הנלמד לבין המציאות האקטואלית וליצור גשר בין החומר הנלמד לעול</a:t>
            </a:r>
            <a:r>
              <a:rPr lang="he-IL" sz="2400" b="0" dirty="0" smtClean="0">
                <a:latin typeface="Arial"/>
                <a:ea typeface="Arial"/>
                <a:cs typeface="Arial"/>
                <a:sym typeface="Arial"/>
              </a:rPr>
              <a:t>מו: האישי, הקהילתי, הישראלי, העולמי.  </a:t>
            </a:r>
            <a:endParaRPr sz="1100" b="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x-none" smtClean="0"/>
              <a:pPr/>
              <a:t>7</a:t>
            </a:fld>
            <a:endParaRPr lang="x-none"/>
          </a:p>
        </p:txBody>
      </p:sp>
      <p:pic>
        <p:nvPicPr>
          <p:cNvPr id="5" name="Picture 2" descr="Image result for ‫עומר שיבולים‬‎">
            <a:extLst>
              <a:ext uri="{FF2B5EF4-FFF2-40B4-BE49-F238E27FC236}">
                <a16:creationId xmlns:a16="http://schemas.microsoft.com/office/drawing/2014/main" xmlns="" id="{561DD5CB-4CCF-43DD-A175-F47BBC8F5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44000"/>
            <a:ext cx="611248" cy="1000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249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2785864" y="304800"/>
            <a:ext cx="5314528" cy="1143000"/>
          </a:xfrm>
          <a:noFill/>
        </p:spPr>
        <p:txBody>
          <a:bodyPr>
            <a:normAutofit/>
          </a:bodyPr>
          <a:lstStyle/>
          <a:p>
            <a:r>
              <a:rPr lang="he-IL" altLang="he-IL" sz="28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עמ"ר </a:t>
            </a:r>
            <a:r>
              <a:rPr lang="he-IL" altLang="he-IL" sz="2800" dirty="0">
                <a:solidFill>
                  <a:srgbClr val="C00000"/>
                </a:solidFill>
              </a:rPr>
              <a:t>–</a:t>
            </a:r>
            <a:r>
              <a:rPr lang="he-IL" altLang="he-IL" sz="28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 ע</a:t>
            </a:r>
            <a:r>
              <a:rPr lang="he-IL" altLang="he-IL" sz="22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רכים</a:t>
            </a:r>
            <a:r>
              <a:rPr lang="he-IL" altLang="he-IL" sz="28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, </a:t>
            </a:r>
            <a:r>
              <a:rPr lang="he-IL" sz="28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מ</a:t>
            </a:r>
            <a:r>
              <a:rPr lang="he-IL" sz="22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עורב</a:t>
            </a:r>
            <a:r>
              <a:rPr lang="he-IL" altLang="he-IL" sz="22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וּת</a:t>
            </a:r>
            <a:r>
              <a:rPr lang="he-IL" altLang="he-IL" sz="28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, ר</a:t>
            </a:r>
            <a:r>
              <a:rPr lang="he-IL" altLang="he-IL" sz="22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לוונטיות</a:t>
            </a:r>
            <a:r>
              <a:rPr lang="he-IL" altLang="he-IL" sz="28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/>
            </a:r>
            <a:br>
              <a:rPr lang="he-IL" altLang="he-IL" sz="28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</a:br>
            <a:r>
              <a:rPr lang="he-IL" altLang="he-IL" sz="2800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קשור </a:t>
            </a:r>
            <a:r>
              <a:rPr lang="he-IL" altLang="he-IL" sz="280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(גם) לחומר</a:t>
            </a:r>
            <a:endParaRPr lang="en-US" altLang="he-IL" sz="2800" dirty="0">
              <a:solidFill>
                <a:srgbClr val="C00000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 rot="534845">
            <a:off x="2203325" y="2657585"/>
            <a:ext cx="4139703" cy="3604940"/>
            <a:chOff x="4176713" y="1328738"/>
            <a:chExt cx="4703762" cy="4337050"/>
          </a:xfrm>
        </p:grpSpPr>
        <p:pic>
          <p:nvPicPr>
            <p:cNvPr id="6" name="Shape 106"/>
            <p:cNvPicPr preferRelativeResize="0"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79765">
              <a:off x="4589463" y="2155825"/>
              <a:ext cx="4291012" cy="3509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Shape 107"/>
            <p:cNvSpPr>
              <a:spLocks noChangeArrowheads="1"/>
            </p:cNvSpPr>
            <p:nvPr/>
          </p:nvSpPr>
          <p:spPr bwMode="auto">
            <a:xfrm>
              <a:off x="4176713" y="1328738"/>
              <a:ext cx="1827212" cy="903287"/>
            </a:xfrm>
            <a:prstGeom prst="wedgeEllipseCallout">
              <a:avLst>
                <a:gd name="adj1" fmla="val 24597"/>
                <a:gd name="adj2" fmla="val 78051"/>
              </a:avLst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91425" tIns="91425" rIns="91425" bIns="91425" anchor="ctr"/>
            <a:lstStyle>
              <a:lvl1pPr algn="r" rtl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rtl="0">
                <a:spcBef>
                  <a:spcPct val="0"/>
                </a:spcBef>
                <a:buFontTx/>
                <a:buNone/>
              </a:pPr>
              <a:r>
                <a:rPr lang="he-IL" altLang="he-IL" sz="1800" b="1" dirty="0">
                  <a:solidFill>
                    <a:srgbClr val="C00000"/>
                  </a:solidFill>
                </a:rPr>
                <a:t>זה לבגרות?</a:t>
              </a:r>
            </a:p>
          </p:txBody>
        </p:sp>
      </p:grp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305800" cy="4525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he-IL" altLang="he-IL" sz="2800" dirty="0" smtClean="0">
                <a:solidFill>
                  <a:schemeClr val="bg1">
                    <a:lumMod val="75000"/>
                  </a:schemeClr>
                </a:solidFill>
              </a:rPr>
              <a:t>מה פתאום עמ"ר?</a:t>
            </a:r>
            <a:endParaRPr lang="he-IL" altLang="he-IL" sz="2800" dirty="0">
              <a:solidFill>
                <a:schemeClr val="bg1">
                  <a:lumMod val="75000"/>
                </a:schemeClr>
              </a:solidFill>
            </a:endParaRPr>
          </a:p>
          <a:p>
            <a:pPr marL="609600" indent="-609600">
              <a:buFontTx/>
              <a:buAutoNum type="arabicPeriod"/>
            </a:pPr>
            <a:r>
              <a:rPr lang="he-IL" altLang="he-IL" sz="2800" dirty="0" smtClean="0"/>
              <a:t>עמ"ר – קשור לחומר?</a:t>
            </a:r>
            <a:endParaRPr lang="he-IL" altLang="he-IL" sz="2800" dirty="0"/>
          </a:p>
          <a:p>
            <a:pPr marL="609600" indent="-609600">
              <a:buFontTx/>
              <a:buAutoNum type="arabicPeriod"/>
            </a:pPr>
            <a:r>
              <a:rPr lang="he-IL" altLang="he-IL" sz="2800" dirty="0" smtClean="0">
                <a:solidFill>
                  <a:schemeClr val="bg1">
                    <a:lumMod val="75000"/>
                  </a:schemeClr>
                </a:solidFill>
              </a:rPr>
              <a:t>מה נשתנה (ומה לא...)? </a:t>
            </a:r>
            <a:endParaRPr lang="he-IL" altLang="he-IL" sz="2800" dirty="0">
              <a:solidFill>
                <a:schemeClr val="bg1">
                  <a:lumMod val="75000"/>
                </a:schemeClr>
              </a:solidFill>
            </a:endParaRPr>
          </a:p>
          <a:p>
            <a:pPr marL="609600" indent="-609600">
              <a:buFontTx/>
              <a:buAutoNum type="arabicPeriod"/>
            </a:pPr>
            <a:r>
              <a:rPr lang="he-IL" altLang="he-IL" sz="2800" dirty="0" smtClean="0">
                <a:solidFill>
                  <a:schemeClr val="bg1">
                    <a:lumMod val="75000"/>
                  </a:schemeClr>
                </a:solidFill>
              </a:rPr>
              <a:t>איך </a:t>
            </a:r>
            <a:r>
              <a:rPr lang="he-IL" altLang="he-IL" sz="2800" dirty="0">
                <a:solidFill>
                  <a:schemeClr val="bg1">
                    <a:lumMod val="75000"/>
                  </a:schemeClr>
                </a:solidFill>
              </a:rPr>
              <a:t>ללמד?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 smtClean="0">
                <a:solidFill>
                  <a:schemeClr val="bg1">
                    <a:lumMod val="75000"/>
                  </a:schemeClr>
                </a:solidFill>
              </a:rPr>
              <a:t>איך להעריך? 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 smtClean="0">
                <a:solidFill>
                  <a:schemeClr val="bg1">
                    <a:lumMod val="75000"/>
                  </a:schemeClr>
                </a:solidFill>
              </a:rPr>
              <a:t>עמ"ר – יש חומר?</a:t>
            </a:r>
            <a:endParaRPr lang="he-IL" altLang="he-IL" sz="2800" dirty="0">
              <a:solidFill>
                <a:schemeClr val="bg1">
                  <a:lumMod val="75000"/>
                </a:schemeClr>
              </a:solidFill>
            </a:endParaRPr>
          </a:p>
          <a:p>
            <a:pPr marL="609600" indent="-609600">
              <a:buFontTx/>
              <a:buAutoNum type="arabicPeriod"/>
            </a:pPr>
            <a:r>
              <a:rPr lang="he-IL" altLang="he-IL" sz="2800" dirty="0" smtClean="0">
                <a:solidFill>
                  <a:schemeClr val="bg1">
                    <a:lumMod val="75000"/>
                  </a:schemeClr>
                </a:solidFill>
              </a:rPr>
              <a:t>יש ערך מוסף?</a:t>
            </a:r>
          </a:p>
          <a:p>
            <a:pPr marL="0" indent="0">
              <a:buNone/>
            </a:pPr>
            <a:endParaRPr lang="he-IL" altLang="he-IL" sz="2800" dirty="0">
              <a:solidFill>
                <a:schemeClr val="bg1">
                  <a:lumMod val="75000"/>
                </a:schemeClr>
              </a:solidFill>
            </a:endParaRPr>
          </a:p>
          <a:p>
            <a:pPr marL="609600" indent="-609600">
              <a:buFontTx/>
              <a:buAutoNum type="arabicPeriod"/>
            </a:pPr>
            <a:endParaRPr lang="he-IL" altLang="he-IL" sz="2800" dirty="0"/>
          </a:p>
        </p:txBody>
      </p:sp>
      <p:grpSp>
        <p:nvGrpSpPr>
          <p:cNvPr id="8" name="Group 7"/>
          <p:cNvGrpSpPr/>
          <p:nvPr/>
        </p:nvGrpSpPr>
        <p:grpSpPr>
          <a:xfrm rot="920641">
            <a:off x="-203122" y="770488"/>
            <a:ext cx="2455004" cy="4513932"/>
            <a:chOff x="330860" y="1003300"/>
            <a:chExt cx="3598203" cy="4851400"/>
          </a:xfrm>
        </p:grpSpPr>
        <p:pic>
          <p:nvPicPr>
            <p:cNvPr id="9" name="Shape 108" descr="מורה.jpg"/>
            <p:cNvPicPr preferRelativeResize="0"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3177"/>
            <a:stretch>
              <a:fillRect/>
            </a:stretch>
          </p:blipFill>
          <p:spPr bwMode="auto">
            <a:xfrm>
              <a:off x="820738" y="1003300"/>
              <a:ext cx="3108325" cy="4851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Shape 109"/>
            <p:cNvSpPr>
              <a:spLocks noChangeArrowheads="1"/>
            </p:cNvSpPr>
            <p:nvPr/>
          </p:nvSpPr>
          <p:spPr bwMode="auto">
            <a:xfrm rot="20443753">
              <a:off x="330860" y="1759234"/>
              <a:ext cx="1410338" cy="1081087"/>
            </a:xfrm>
            <a:prstGeom prst="wedgeEllipseCallout">
              <a:avLst>
                <a:gd name="adj1" fmla="val 40384"/>
                <a:gd name="adj2" fmla="val 73523"/>
              </a:avLst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91425" tIns="91425" rIns="91425" bIns="91425" anchor="ctr"/>
            <a:lstStyle>
              <a:lvl1pPr algn="r" rtl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rtl="0">
                <a:spcBef>
                  <a:spcPct val="0"/>
                </a:spcBef>
                <a:buFontTx/>
                <a:buNone/>
              </a:pPr>
              <a:r>
                <a:rPr lang="he-IL" altLang="he-IL" sz="1800" b="1" dirty="0" smtClean="0">
                  <a:solidFill>
                    <a:srgbClr val="C00000"/>
                  </a:solidFill>
                </a:rPr>
                <a:t>ודאי, ודאי</a:t>
              </a:r>
              <a:endParaRPr lang="he-IL" altLang="he-IL" sz="1800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77136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311700" y="332656"/>
            <a:ext cx="8520600" cy="707400"/>
          </a:xfrm>
          <a:prstGeom prst="rect">
            <a:avLst/>
          </a:prstGeom>
        </p:spPr>
        <p:txBody>
          <a:bodyPr vert="horz" lIns="91425" tIns="91425" rIns="91425" bIns="91425" rtlCol="1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600"/>
              </a:spcAft>
            </a:pPr>
            <a:r>
              <a:rPr lang="x-none" sz="2400" b="1" dirty="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מתוך תכנית הלימודים בביולוגיה</a:t>
            </a:r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311700" y="1124744"/>
            <a:ext cx="8520600" cy="3302700"/>
          </a:xfrm>
          <a:prstGeom prst="rect">
            <a:avLst/>
          </a:prstGeom>
        </p:spPr>
        <p:txBody>
          <a:bodyPr vert="horz" lIns="91425" tIns="91425" rIns="91425" bIns="91425" rtlCol="1" anchor="t" anchorCtr="0">
            <a:noAutofit/>
          </a:bodyPr>
          <a:lstStyle/>
          <a:p>
            <a:pPr>
              <a:spcAft>
                <a:spcPts val="1200"/>
              </a:spcAft>
              <a:buNone/>
            </a:pPr>
            <a:r>
              <a:rPr lang="he-IL" sz="3000" dirty="0"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he-IL" sz="300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x-none" sz="2400" b="0" dirty="0" smtClean="0">
                <a:latin typeface="Arial"/>
                <a:ea typeface="Arial"/>
                <a:cs typeface="Arial"/>
                <a:sym typeface="Arial"/>
              </a:rPr>
              <a:t>טיפוח </a:t>
            </a:r>
            <a:r>
              <a:rPr lang="x-none" sz="2400" b="0" dirty="0">
                <a:latin typeface="Arial"/>
                <a:ea typeface="Arial"/>
                <a:cs typeface="Arial"/>
                <a:sym typeface="Arial"/>
              </a:rPr>
              <a:t>מודעות וגיבוש עמדות ביחס לסוגיות ערכיות הקשורות למדע ולחברה</a:t>
            </a:r>
            <a:r>
              <a:rPr lang="he-IL" sz="2400" b="0" dirty="0"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>
              <a:spcAft>
                <a:spcPts val="1200"/>
              </a:spcAft>
              <a:buNone/>
            </a:pPr>
            <a:r>
              <a:rPr lang="he-IL" sz="2400" b="0" dirty="0"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he-IL" sz="2400" b="0" dirty="0" smtClean="0"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x-none" sz="2400" b="0" dirty="0" smtClean="0">
                <a:latin typeface="Arial"/>
                <a:ea typeface="Arial"/>
                <a:cs typeface="Arial"/>
                <a:sym typeface="Arial"/>
              </a:rPr>
              <a:t>שיושגו </a:t>
            </a:r>
            <a:r>
              <a:rPr lang="x-none" sz="2400" b="0" dirty="0">
                <a:latin typeface="Arial"/>
                <a:ea typeface="Arial"/>
                <a:cs typeface="Arial"/>
                <a:sym typeface="Arial"/>
              </a:rPr>
              <a:t>באמצעות דיון בנושאים ביו-אתיים </a:t>
            </a:r>
            <a:endParaRPr lang="he-IL" sz="2400" b="0" dirty="0">
              <a:latin typeface="Arial"/>
              <a:ea typeface="Arial"/>
              <a:cs typeface="Arial"/>
              <a:sym typeface="Arial"/>
            </a:endParaRPr>
          </a:p>
          <a:p>
            <a:pPr>
              <a:spcAft>
                <a:spcPts val="1200"/>
              </a:spcAft>
              <a:buNone/>
            </a:pPr>
            <a:r>
              <a:rPr lang="he-IL" sz="2400" b="0" dirty="0"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he-IL" sz="2400" b="0" dirty="0" smtClean="0"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x-none" sz="2400" b="0" dirty="0" smtClean="0">
                <a:latin typeface="Arial"/>
                <a:ea typeface="Arial"/>
                <a:cs typeface="Arial"/>
                <a:sym typeface="Arial"/>
              </a:rPr>
              <a:t>המחייבים </a:t>
            </a:r>
            <a:r>
              <a:rPr lang="x-none" sz="2400" b="0" dirty="0">
                <a:latin typeface="Arial"/>
                <a:ea typeface="Arial"/>
                <a:cs typeface="Arial"/>
                <a:sym typeface="Arial"/>
              </a:rPr>
              <a:t>שיקול דעת </a:t>
            </a:r>
            <a:endParaRPr lang="he-IL" sz="2400" b="0" dirty="0">
              <a:latin typeface="Arial"/>
              <a:ea typeface="Arial"/>
              <a:cs typeface="Arial"/>
              <a:sym typeface="Arial"/>
            </a:endParaRPr>
          </a:p>
          <a:p>
            <a:pPr>
              <a:spcAft>
                <a:spcPts val="1200"/>
              </a:spcAft>
              <a:buNone/>
            </a:pPr>
            <a:r>
              <a:rPr lang="he-IL" sz="2400" b="0" dirty="0"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he-IL" sz="2400" b="0" dirty="0" smtClean="0"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x-none" sz="2400" b="0" dirty="0" smtClean="0">
                <a:latin typeface="Arial"/>
                <a:ea typeface="Arial"/>
                <a:cs typeface="Arial"/>
                <a:sym typeface="Arial"/>
              </a:rPr>
              <a:t>בטיפול </a:t>
            </a:r>
            <a:r>
              <a:rPr lang="x-none" sz="2400" b="0" dirty="0">
                <a:latin typeface="Arial"/>
                <a:ea typeface="Arial"/>
                <a:cs typeface="Arial"/>
                <a:sym typeface="Arial"/>
              </a:rPr>
              <a:t>בקונפליקטים אפשריים המתעוררים בחברה עם התפתחות המדע והטכנולוגיה</a:t>
            </a:r>
          </a:p>
        </p:txBody>
      </p:sp>
    </p:spTree>
    <p:extLst>
      <p:ext uri="{BB962C8B-B14F-4D97-AF65-F5344CB8AC3E}">
        <p14:creationId xmlns:p14="http://schemas.microsoft.com/office/powerpoint/2010/main" val="165834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3593</TotalTime>
  <Words>3259</Words>
  <Application>Microsoft Office PowerPoint</Application>
  <PresentationFormat>‫הצגה על המסך (4:3)</PresentationFormat>
  <Paragraphs>574</Paragraphs>
  <Slides>62</Slides>
  <Notes>62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62</vt:i4>
      </vt:variant>
    </vt:vector>
  </HeadingPairs>
  <TitlesOfParts>
    <vt:vector size="63" baseType="lpstr">
      <vt:lpstr>Office Theme</vt:lpstr>
      <vt:lpstr>מדינת ישראל משרד החינוך  המזכירות הפדגוגית אגף א למדעים הפיקוח על הוראת הביולוגיה </vt:lpstr>
      <vt:lpstr>עמ"ר – ערכים, מעורבוּת, רלוונטיות קשור (גם) לחומר</vt:lpstr>
      <vt:lpstr>מצגת של PowerPoint</vt:lpstr>
      <vt:lpstr>חווית למידה בשיעור</vt:lpstr>
      <vt:lpstr>  שאלות עמ"ר  הרחבת התוך אישי בלמידה  </vt:lpstr>
      <vt:lpstr>מצגת של PowerPoint</vt:lpstr>
      <vt:lpstr>המטרות של שאלות עמ"ר</vt:lpstr>
      <vt:lpstr>עמ"ר – ערכים, מעורבוּת, רלוונטיות קשור (גם) לחומר</vt:lpstr>
      <vt:lpstr>מתוך תכנית הלימודים בביולוגיה</vt:lpstr>
      <vt:lpstr>התא מבנה ופעילות</vt:lpstr>
      <vt:lpstr>אקולוגיה</vt:lpstr>
      <vt:lpstr>בקרה על ביטוי גנים</vt:lpstr>
      <vt:lpstr>פ י ז" ה מתוך הרצאתו של דר' יוסי מחלוף – ראש תחום עיבוד מחקרים, ראמ"ה  השתלמות מורים מובילי אוריינות מדעית בעידן הדיגיטלי  23.1.18 </vt:lpstr>
      <vt:lpstr>פ י ז" ה מתוך הרצאתו של דר' יוסי מחלוף – ראש תחום עיבוד מחקרים, ראמ"ה  השתלמות מורים מובילי אוריינות מדעית בעידן הדיגיטלי  23.1.18 </vt:lpstr>
      <vt:lpstr>פ י ז" ה מתוך הרצאתו של דר' יוסי מחלוף – ראש תחום עיבוד מחקרים, ראמ"ה  השתלמות מורים מובילי אוריינות מדעית בעידן הדיגיטלי  23.1.18 </vt:lpstr>
      <vt:lpstr>עמ"ר – ערכים, מעורבוּת, רלוונטיות קשור (גם) לחומר</vt:lpstr>
      <vt:lpstr>מה לא נשתנה שאלות רלוונטיות</vt:lpstr>
      <vt:lpstr>מהי נשתנה? שאלות ערך</vt:lpstr>
      <vt:lpstr>מהו ערך?</vt:lpstr>
      <vt:lpstr>מהו ערך?</vt:lpstr>
      <vt:lpstr>ערכים</vt:lpstr>
      <vt:lpstr>מצגת של PowerPoint</vt:lpstr>
      <vt:lpstr>ועוד על ערכים</vt:lpstr>
      <vt:lpstr>ערכים המאפיינים את העשייה המדעית</vt:lpstr>
      <vt:lpstr>בין עובדות לערכים האם ניתן לגדל תפוזים באיסלנד? </vt:lpstr>
      <vt:lpstr>בין נימוקים עובדתיים לנימוקים ערכיים האם לגדל תפוזים באיסלנד?</vt:lpstr>
      <vt:lpstr>מצגת של PowerPoint</vt:lpstr>
      <vt:lpstr>מצגת של PowerPoint</vt:lpstr>
      <vt:lpstr>שאלות מעורבוּת </vt:lpstr>
      <vt:lpstr>עמ"ר – ערכים, מעורבוּת, רלוונטיות קשור (גם) לחומר</vt:lpstr>
      <vt:lpstr>דילמה</vt:lpstr>
      <vt:lpstr>כיצד לנהל דיון דילמה?</vt:lpstr>
      <vt:lpstr>כיצד לנהל דיון דילמה?</vt:lpstr>
      <vt:lpstr>כיצד לנהל דיון דילמה?</vt:lpstr>
      <vt:lpstr>כיצד לנהל דיון דילמה?</vt:lpstr>
      <vt:lpstr>כיצד לנהל דיון דילמה?</vt:lpstr>
      <vt:lpstr>כיצד לנהל דיון דילמה? </vt:lpstr>
      <vt:lpstr>עמ"ר – ערכים, מעורבוּת, רלוונטיות קשור (גם) לחומר</vt:lpstr>
      <vt:lpstr> עקרונות מנחים לשאלות חשיבה ועמ"ר במופעי היבחנות </vt:lpstr>
      <vt:lpstr>עקרונות מנחים לשאלות חשיבה ועמ"ר במופעי היבחנות</vt:lpstr>
      <vt:lpstr>איך נעריך את התלמיד על בחירה בערך מסוים?</vt:lpstr>
      <vt:lpstr>מצגת של PowerPoint</vt:lpstr>
      <vt:lpstr>מצגת של PowerPoint</vt:lpstr>
      <vt:lpstr>עמ"ר – ערכים, מעורבוּת, רלוונטיות קשור (גם) לחומר</vt:lpstr>
      <vt:lpstr>המזכירות הפדגוגית – מאמרים ושאלות לדוגמא</vt:lpstr>
      <vt:lpstr>אתר הפיקוח על הוראת הביולוגיה</vt:lpstr>
      <vt:lpstr>אתר הפיקוח על הוראת הביולוגיה</vt:lpstr>
      <vt:lpstr>מצגת של PowerPoint</vt:lpstr>
      <vt:lpstr>אתר מורי הביולוגיה</vt:lpstr>
      <vt:lpstr>מאגר משימות אורייניות מתוקשבות</vt:lpstr>
      <vt:lpstr>מאגר משימות אורייניות מתוקשבות</vt:lpstr>
      <vt:lpstr>בוקר טוב ביולוגי – (גם) עמ"ר</vt:lpstr>
      <vt:lpstr>בוקר טוב ביולוגי – (גם) עמ"ר</vt:lpstr>
      <vt:lpstr>בוקר טוב ביולוגי – (גם) עמ"ר</vt:lpstr>
      <vt:lpstr>עמ"ר – ערכים, מעורבוּת, רלוונטיות קשור (גם) לחומר</vt:lpstr>
      <vt:lpstr>התפתחות מוסרית-קוגניטיבית  מה ההנמקה העומדת מאחורי הגדרת מעשה כטוב?</vt:lpstr>
      <vt:lpstr>מצגת של PowerPoint</vt:lpstr>
      <vt:lpstr>הוראת נושאים בביולוגיה באמצעות חקר אירועים משולבי דילמה</vt:lpstr>
      <vt:lpstr>הוראת נושאים בביולוגיה באמצעות חקר אירועים משולבי דילמה</vt:lpstr>
      <vt:lpstr>ל ס י כ ו ם</vt:lpstr>
      <vt:lpstr>מצגת של PowerPoint</vt:lpstr>
      <vt:lpstr>דוגמא לשאלת עמ"ר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Masha</dc:creator>
  <cp:lastModifiedBy>weizmann</cp:lastModifiedBy>
  <cp:revision>369</cp:revision>
  <cp:lastPrinted>2018-01-28T14:00:41Z</cp:lastPrinted>
  <dcterms:created xsi:type="dcterms:W3CDTF">2013-03-10T19:44:46Z</dcterms:created>
  <dcterms:modified xsi:type="dcterms:W3CDTF">2018-02-05T10:39:48Z</dcterms:modified>
</cp:coreProperties>
</file>