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2.xml" ContentType="application/vnd.openxmlformats-officedocument.drawingml.chart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330" r:id="rId2"/>
    <p:sldId id="409" r:id="rId3"/>
    <p:sldId id="334" r:id="rId4"/>
    <p:sldId id="335" r:id="rId5"/>
    <p:sldId id="344" r:id="rId6"/>
    <p:sldId id="359" r:id="rId7"/>
    <p:sldId id="360" r:id="rId8"/>
    <p:sldId id="361" r:id="rId9"/>
    <p:sldId id="411" r:id="rId10"/>
    <p:sldId id="258" r:id="rId11"/>
    <p:sldId id="363" r:id="rId12"/>
    <p:sldId id="362" r:id="rId13"/>
    <p:sldId id="343" r:id="rId14"/>
    <p:sldId id="412" r:id="rId15"/>
    <p:sldId id="364" r:id="rId16"/>
    <p:sldId id="365" r:id="rId17"/>
    <p:sldId id="413" r:id="rId18"/>
    <p:sldId id="265" r:id="rId19"/>
    <p:sldId id="266" r:id="rId20"/>
    <p:sldId id="271" r:id="rId21"/>
    <p:sldId id="272" r:id="rId22"/>
    <p:sldId id="293" r:id="rId23"/>
    <p:sldId id="369" r:id="rId24"/>
    <p:sldId id="370" r:id="rId25"/>
    <p:sldId id="440" r:id="rId26"/>
    <p:sldId id="273" r:id="rId27"/>
    <p:sldId id="299" r:id="rId28"/>
    <p:sldId id="304" r:id="rId29"/>
    <p:sldId id="315" r:id="rId30"/>
    <p:sldId id="439" r:id="rId31"/>
    <p:sldId id="377" r:id="rId32"/>
    <p:sldId id="426" r:id="rId33"/>
    <p:sldId id="430" r:id="rId34"/>
    <p:sldId id="432" r:id="rId35"/>
    <p:sldId id="349" r:id="rId36"/>
    <p:sldId id="354" r:id="rId37"/>
    <p:sldId id="356" r:id="rId38"/>
    <p:sldId id="381" r:id="rId39"/>
    <p:sldId id="383" r:id="rId40"/>
    <p:sldId id="398" r:id="rId41"/>
    <p:sldId id="394" r:id="rId42"/>
    <p:sldId id="404" r:id="rId43"/>
    <p:sldId id="414" r:id="rId44"/>
    <p:sldId id="317" r:id="rId45"/>
    <p:sldId id="397" r:id="rId46"/>
    <p:sldId id="392" r:id="rId47"/>
    <p:sldId id="396" r:id="rId48"/>
    <p:sldId id="415" r:id="rId49"/>
    <p:sldId id="424" r:id="rId50"/>
    <p:sldId id="435" r:id="rId51"/>
    <p:sldId id="436" r:id="rId52"/>
  </p:sldIdLst>
  <p:sldSz cx="9144000" cy="6858000" type="screen4x3"/>
  <p:notesSz cx="6856413" cy="9750425"/>
  <p:defaultTextStyle>
    <a:defPPr>
      <a:defRPr lang="he-IL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071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DE"/>
    <a:srgbClr val="006600"/>
    <a:srgbClr val="FFABAB"/>
    <a:srgbClr val="008000"/>
    <a:srgbClr val="CC0066"/>
    <a:srgbClr val="99FFCC"/>
    <a:srgbClr val="99FF66"/>
    <a:srgbClr val="66FFFF"/>
    <a:srgbClr val="9999FF"/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9815" autoAdjust="0"/>
  </p:normalViewPr>
  <p:slideViewPr>
    <p:cSldViewPr>
      <p:cViewPr>
        <p:scale>
          <a:sx n="67" d="100"/>
          <a:sy n="67" d="100"/>
        </p:scale>
        <p:origin x="-142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15846"/>
    </p:cViewPr>
  </p:sorterViewPr>
  <p:notesViewPr>
    <p:cSldViewPr>
      <p:cViewPr varScale="1">
        <p:scale>
          <a:sx n="83" d="100"/>
          <a:sy n="83" d="100"/>
        </p:scale>
        <p:origin x="3936" y="102"/>
      </p:cViewPr>
      <p:guideLst>
        <p:guide orient="horz" pos="3071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10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933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he-IL"/>
              <a:t>התפלגות אורך הבטנים</a:t>
            </a:r>
          </a:p>
        </c:rich>
      </c:tx>
      <c:layout>
        <c:manualLayout>
          <c:xMode val="edge"/>
          <c:yMode val="edge"/>
          <c:x val="0.29613733905579398"/>
          <c:y val="1.9083969465648856E-2"/>
        </c:manualLayout>
      </c:layout>
      <c:overlay val="0"/>
      <c:spPr>
        <a:noFill/>
        <a:ln w="4966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3090128755364808"/>
          <c:y val="0.25954198473282442"/>
          <c:w val="0.84978540772532185"/>
          <c:h val="0.4312977099236641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גיליון2!$B$5</c:f>
              <c:strCache>
                <c:ptCount val="1"/>
                <c:pt idx="0">
                  <c:v>מספר </c:v>
                </c:pt>
              </c:strCache>
            </c:strRef>
          </c:tx>
          <c:spPr>
            <a:solidFill>
              <a:srgbClr val="800000"/>
            </a:solidFill>
            <a:ln w="24831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גיליון2!$A$6:$A$13</c:f>
              <c:strCache>
                <c:ptCount val="8"/>
                <c:pt idx="0">
                  <c:v>1 - 1.5</c:v>
                </c:pt>
                <c:pt idx="1">
                  <c:v>1.6 - 2.0</c:v>
                </c:pt>
                <c:pt idx="2">
                  <c:v>2.1 - 2.5</c:v>
                </c:pt>
                <c:pt idx="3">
                  <c:v>2.5 - 3.0</c:v>
                </c:pt>
                <c:pt idx="4">
                  <c:v>3.1 - 3.5</c:v>
                </c:pt>
                <c:pt idx="5">
                  <c:v>3.6 - 4.0</c:v>
                </c:pt>
                <c:pt idx="6">
                  <c:v>4.1 - 4.5</c:v>
                </c:pt>
                <c:pt idx="7">
                  <c:v>4.6 - 5.0</c:v>
                </c:pt>
              </c:strCache>
            </c:strRef>
          </c:cat>
          <c:val>
            <c:numRef>
              <c:f>גיליון2!$B$6:$B$13</c:f>
              <c:numCache>
                <c:formatCode>General</c:formatCode>
                <c:ptCount val="8"/>
                <c:pt idx="0">
                  <c:v>2</c:v>
                </c:pt>
                <c:pt idx="1">
                  <c:v>3</c:v>
                </c:pt>
                <c:pt idx="2">
                  <c:v>17</c:v>
                </c:pt>
                <c:pt idx="3">
                  <c:v>42</c:v>
                </c:pt>
                <c:pt idx="4">
                  <c:v>65</c:v>
                </c:pt>
                <c:pt idx="5">
                  <c:v>57</c:v>
                </c:pt>
                <c:pt idx="6">
                  <c:v>9</c:v>
                </c:pt>
                <c:pt idx="7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3D-4BFA-BDB4-1243B45E9F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3348864"/>
        <c:axId val="104014592"/>
      </c:barChart>
      <c:catAx>
        <c:axId val="1033488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57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he-IL"/>
                  <a:t>אורך (ס"מ)</a:t>
                </a:r>
              </a:p>
            </c:rich>
          </c:tx>
          <c:layout>
            <c:manualLayout>
              <c:xMode val="edge"/>
              <c:yMode val="edge"/>
              <c:x val="0.46672011855259665"/>
              <c:y val="0.78185842409913431"/>
            </c:manualLayout>
          </c:layout>
          <c:overlay val="0"/>
          <c:spPr>
            <a:noFill/>
            <a:ln w="4966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620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he-IL"/>
          </a:p>
        </c:txPr>
        <c:crossAx val="10401459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4014592"/>
        <c:scaling>
          <c:orientation val="minMax"/>
        </c:scaling>
        <c:delete val="0"/>
        <c:axPos val="l"/>
        <c:majorGridlines>
          <c:spPr>
            <a:ln w="6208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57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he-IL"/>
                  <a:t>מספר הבטנים</a:t>
                </a:r>
              </a:p>
            </c:rich>
          </c:tx>
          <c:layout>
            <c:manualLayout>
              <c:xMode val="edge"/>
              <c:yMode val="edge"/>
              <c:x val="2.3605150214592276E-2"/>
              <c:y val="0.32061068702290074"/>
            </c:manualLayout>
          </c:layout>
          <c:overlay val="0"/>
          <c:spPr>
            <a:noFill/>
            <a:ln w="4966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620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857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he-IL"/>
          </a:p>
        </c:txPr>
        <c:crossAx val="10334886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6208">
      <a:solidFill>
        <a:srgbClr val="000000"/>
      </a:solidFill>
      <a:prstDash val="solid"/>
    </a:ln>
  </c:spPr>
  <c:txPr>
    <a:bodyPr/>
    <a:lstStyle/>
    <a:p>
      <a:pPr>
        <a:defRPr sz="1857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e-I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e-I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71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he-IL" dirty="0">
                <a:solidFill>
                  <a:srgbClr val="C00000"/>
                </a:solidFill>
              </a:rPr>
              <a:t>שכיחות</a:t>
            </a:r>
            <a:r>
              <a:rPr lang="he-IL" dirty="0"/>
              <a:t> הצבעים השונים באוכלוסייה במהלך 3 דורות</a:t>
            </a:r>
          </a:p>
        </c:rich>
      </c:tx>
      <c:layout>
        <c:manualLayout>
          <c:xMode val="edge"/>
          <c:yMode val="edge"/>
          <c:x val="0.17671517671517672"/>
          <c:y val="1.9083969465648856E-2"/>
        </c:manualLayout>
      </c:layout>
      <c:overlay val="0"/>
      <c:spPr>
        <a:noFill/>
        <a:ln w="46751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24948024948024949"/>
          <c:y val="0.22900763358778625"/>
          <c:w val="0.73180873180873185"/>
          <c:h val="0.618320610687022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חרזנים!$B$1</c:f>
              <c:strCache>
                <c:ptCount val="1"/>
                <c:pt idx="0">
                  <c:v>שחור</c:v>
                </c:pt>
              </c:strCache>
            </c:strRef>
          </c:tx>
          <c:spPr>
            <a:solidFill>
              <a:srgbClr val="000000"/>
            </a:solidFill>
            <a:ln w="23375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חרזנים!$A$2:$A$5</c:f>
              <c:strCache>
                <c:ptCount val="4"/>
                <c:pt idx="0">
                  <c:v>מצב התחלתי</c:v>
                </c:pt>
                <c:pt idx="1">
                  <c:v>דור 1</c:v>
                </c:pt>
                <c:pt idx="2">
                  <c:v>דור 2</c:v>
                </c:pt>
                <c:pt idx="3">
                  <c:v>דור 3</c:v>
                </c:pt>
              </c:strCache>
            </c:strRef>
          </c:cat>
          <c:val>
            <c:numRef>
              <c:f>חרזנים!$B$2:$B$5</c:f>
              <c:numCache>
                <c:formatCode>General</c:formatCode>
                <c:ptCount val="4"/>
                <c:pt idx="0">
                  <c:v>50</c:v>
                </c:pt>
                <c:pt idx="1">
                  <c:v>56</c:v>
                </c:pt>
                <c:pt idx="2">
                  <c:v>66</c:v>
                </c:pt>
                <c:pt idx="3">
                  <c:v>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78-406E-A00E-C10E5B7D52DE}"/>
            </c:ext>
          </c:extLst>
        </c:ser>
        <c:ser>
          <c:idx val="1"/>
          <c:order val="1"/>
          <c:tx>
            <c:strRef>
              <c:f>חרזנים!$C$1</c:f>
              <c:strCache>
                <c:ptCount val="1"/>
                <c:pt idx="0">
                  <c:v>לבן</c:v>
                </c:pt>
              </c:strCache>
            </c:strRef>
          </c:tx>
          <c:spPr>
            <a:solidFill>
              <a:srgbClr val="FFFFFF"/>
            </a:solidFill>
            <a:ln w="23375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חרזנים!$A$2:$A$5</c:f>
              <c:strCache>
                <c:ptCount val="4"/>
                <c:pt idx="0">
                  <c:v>מצב התחלתי</c:v>
                </c:pt>
                <c:pt idx="1">
                  <c:v>דור 1</c:v>
                </c:pt>
                <c:pt idx="2">
                  <c:v>דור 2</c:v>
                </c:pt>
                <c:pt idx="3">
                  <c:v>דור 3</c:v>
                </c:pt>
              </c:strCache>
            </c:strRef>
          </c:cat>
          <c:val>
            <c:numRef>
              <c:f>חרזנים!$C$2:$C$5</c:f>
              <c:numCache>
                <c:formatCode>General</c:formatCode>
                <c:ptCount val="4"/>
                <c:pt idx="0">
                  <c:v>50</c:v>
                </c:pt>
                <c:pt idx="1">
                  <c:v>44</c:v>
                </c:pt>
                <c:pt idx="2">
                  <c:v>34</c:v>
                </c:pt>
                <c:pt idx="3">
                  <c:v>27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878-406E-A00E-C10E5B7D52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4773888"/>
        <c:axId val="104775680"/>
      </c:barChart>
      <c:catAx>
        <c:axId val="104773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584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49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he-IL"/>
          </a:p>
        </c:txPr>
        <c:crossAx val="1047756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4775680"/>
        <c:scaling>
          <c:orientation val="minMax"/>
          <c:max val="100"/>
        </c:scaling>
        <c:delete val="0"/>
        <c:axPos val="l"/>
        <c:majorGridlines>
          <c:spPr>
            <a:ln w="5844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749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he-IL"/>
                  <a:t>שכיחות (%)</a:t>
                </a:r>
              </a:p>
            </c:rich>
          </c:tx>
          <c:layout>
            <c:manualLayout>
              <c:xMode val="edge"/>
              <c:yMode val="edge"/>
              <c:x val="0.13097713097713098"/>
              <c:y val="0.40839694656488551"/>
            </c:manualLayout>
          </c:layout>
          <c:overlay val="0"/>
          <c:spPr>
            <a:noFill/>
            <a:ln w="46751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584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749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he-IL"/>
          </a:p>
        </c:txPr>
        <c:crossAx val="104773888"/>
        <c:crosses val="autoZero"/>
        <c:crossBetween val="between"/>
      </c:valAx>
      <c:spPr>
        <a:noFill/>
        <a:ln w="25400">
          <a:noFill/>
        </a:ln>
      </c:spPr>
    </c:plotArea>
    <c:legend>
      <c:legendPos val="l"/>
      <c:layout>
        <c:manualLayout>
          <c:xMode val="edge"/>
          <c:yMode val="edge"/>
          <c:x val="6.2370062370062374E-3"/>
          <c:y val="0.45419847328244273"/>
          <c:w val="9.7713097713097719E-2"/>
          <c:h val="0.16412213740458015"/>
        </c:manualLayout>
      </c:layout>
      <c:overlay val="0"/>
      <c:spPr>
        <a:solidFill>
          <a:srgbClr val="FFFFFF"/>
        </a:solidFill>
        <a:ln w="5844">
          <a:solidFill>
            <a:srgbClr val="000000"/>
          </a:solidFill>
          <a:prstDash val="solid"/>
        </a:ln>
      </c:spPr>
      <c:txPr>
        <a:bodyPr/>
        <a:lstStyle/>
        <a:p>
          <a:pPr>
            <a:defRPr sz="1601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he-IL"/>
        </a:p>
      </c:txPr>
    </c:legend>
    <c:plotVisOnly val="1"/>
    <c:dispBlanksAs val="gap"/>
    <c:showDLblsOverMax val="0"/>
  </c:chart>
  <c:spPr>
    <a:solidFill>
      <a:srgbClr val="FFFFFF"/>
    </a:solidFill>
    <a:ln w="5844">
      <a:solidFill>
        <a:srgbClr val="000000"/>
      </a:solidFill>
      <a:prstDash val="solid"/>
    </a:ln>
  </c:spPr>
  <c:txPr>
    <a:bodyPr/>
    <a:lstStyle/>
    <a:p>
      <a:pPr>
        <a:defRPr sz="1749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he-IL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02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he-IL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588" y="0"/>
            <a:ext cx="2970212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he-IL"/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886200" y="9261475"/>
            <a:ext cx="29702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he-IL"/>
          </a:p>
        </p:txBody>
      </p:sp>
      <p:sp>
        <p:nvSpPr>
          <p:cNvPr id="186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588" y="9261475"/>
            <a:ext cx="2970212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083EB801-CECC-4B05-8F9F-51FA389BCA91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4399337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886200" y="0"/>
            <a:ext cx="29702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he-I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588" y="0"/>
            <a:ext cx="2970212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he-IL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31838"/>
            <a:ext cx="4875212" cy="36560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30738"/>
            <a:ext cx="5484813" cy="438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/>
              <a:t>לחץ כדי לערוך סגנונות טקסט של תבנית בסיס</a:t>
            </a:r>
            <a:endParaRPr lang="en-US" altLang="he-IL"/>
          </a:p>
          <a:p>
            <a:pPr lvl="1"/>
            <a:r>
              <a:rPr lang="he-IL" altLang="he-IL"/>
              <a:t>רמה שנייה</a:t>
            </a:r>
            <a:endParaRPr lang="en-US" altLang="he-IL"/>
          </a:p>
          <a:p>
            <a:pPr lvl="2"/>
            <a:r>
              <a:rPr lang="he-IL" altLang="he-IL"/>
              <a:t>רמה שלישית</a:t>
            </a:r>
            <a:endParaRPr lang="en-US" altLang="he-IL"/>
          </a:p>
          <a:p>
            <a:pPr lvl="3"/>
            <a:r>
              <a:rPr lang="he-IL" altLang="he-IL"/>
              <a:t>רמה רביעית</a:t>
            </a:r>
            <a:endParaRPr lang="en-US" altLang="he-IL"/>
          </a:p>
          <a:p>
            <a:pPr lvl="4"/>
            <a:r>
              <a:rPr lang="he-IL" altLang="he-IL"/>
              <a:t>רמה חמישית</a:t>
            </a:r>
            <a:endParaRPr lang="en-US" altLang="he-IL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886200" y="9261475"/>
            <a:ext cx="2970213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he-IL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588" y="9261475"/>
            <a:ext cx="2970212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B3F339BF-FC14-4A14-B47C-4EBDF65B6612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991846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r" rtl="1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1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4446872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6BE017-9C4C-4990-90CC-2662FDC4EA5D}" type="slidenum">
              <a:rPr lang="he-IL" altLang="he-IL"/>
              <a:pPr/>
              <a:t>10</a:t>
            </a:fld>
            <a:endParaRPr lang="en-US" altLang="he-IL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 sz="1400" b="1"/>
          </a:p>
        </p:txBody>
      </p:sp>
    </p:spTree>
    <p:extLst>
      <p:ext uri="{BB962C8B-B14F-4D97-AF65-F5344CB8AC3E}">
        <p14:creationId xmlns:p14="http://schemas.microsoft.com/office/powerpoint/2010/main" val="20582889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339BF-FC14-4A14-B47C-4EBDF65B6612}" type="slidenum">
              <a:rPr lang="he-IL" altLang="he-IL" smtClean="0"/>
              <a:pPr/>
              <a:t>11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476013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339BF-FC14-4A14-B47C-4EBDF65B6612}" type="slidenum">
              <a:rPr lang="he-IL" altLang="he-IL" smtClean="0"/>
              <a:pPr/>
              <a:t>12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7581991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339BF-FC14-4A14-B47C-4EBDF65B6612}" type="slidenum">
              <a:rPr lang="he-IL" altLang="he-IL" smtClean="0"/>
              <a:pPr/>
              <a:t>13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9557644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14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159872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6D53A3-4885-4657-B87A-E80F6A361BAF}" type="slidenum">
              <a:rPr lang="he-IL" altLang="he-IL"/>
              <a:pPr/>
              <a:t>15</a:t>
            </a:fld>
            <a:endParaRPr lang="en-US" altLang="he-IL"/>
          </a:p>
        </p:txBody>
      </p:sp>
      <p:sp>
        <p:nvSpPr>
          <p:cNvPr id="144386" name="Rectangle 7"/>
          <p:cNvSpPr txBox="1">
            <a:spLocks noGrp="1" noChangeArrowheads="1"/>
          </p:cNvSpPr>
          <p:nvPr/>
        </p:nvSpPr>
        <p:spPr bwMode="auto">
          <a:xfrm>
            <a:off x="1588" y="9261475"/>
            <a:ext cx="297021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D2CCB9B6-3968-4F1A-BAF5-88104D7CAE40}" type="slidenum">
              <a:rPr lang="he-IL" altLang="he-IL" sz="1200"/>
              <a:pPr algn="l"/>
              <a:t>15</a:t>
            </a:fld>
            <a:endParaRPr lang="en-US" altLang="he-IL" sz="1200"/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•"/>
            </a:pPr>
            <a:endParaRPr lang="en-US" altLang="he-IL" sz="1400" b="1"/>
          </a:p>
        </p:txBody>
      </p:sp>
    </p:spTree>
    <p:extLst>
      <p:ext uri="{BB962C8B-B14F-4D97-AF65-F5344CB8AC3E}">
        <p14:creationId xmlns:p14="http://schemas.microsoft.com/office/powerpoint/2010/main" val="1444295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97919A-D5BE-4B70-B108-B778B17A9AD3}" type="slidenum">
              <a:rPr lang="he-IL" altLang="he-IL"/>
              <a:pPr/>
              <a:t>16</a:t>
            </a:fld>
            <a:endParaRPr lang="en-US" altLang="he-IL"/>
          </a:p>
        </p:txBody>
      </p:sp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1588" y="9261475"/>
            <a:ext cx="2970212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/>
            <a:fld id="{B557FCDE-0373-4C0C-BD85-90AC6C1F9CDF}" type="slidenum">
              <a:rPr lang="he-IL" altLang="he-IL" sz="1200"/>
              <a:pPr algn="l"/>
              <a:t>16</a:t>
            </a:fld>
            <a:endParaRPr lang="en-US" altLang="he-IL" sz="120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he-IL" altLang="he-IL" sz="1400" b="1"/>
          </a:p>
        </p:txBody>
      </p:sp>
    </p:spTree>
    <p:extLst>
      <p:ext uri="{BB962C8B-B14F-4D97-AF65-F5344CB8AC3E}">
        <p14:creationId xmlns:p14="http://schemas.microsoft.com/office/powerpoint/2010/main" val="13321573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17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9751818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C789600-A5B6-4779-B330-FB3C7BF23684}" type="slidenum">
              <a:rPr lang="he-IL" altLang="he-IL"/>
              <a:pPr/>
              <a:t>18</a:t>
            </a:fld>
            <a:endParaRPr lang="en-US" altLang="he-IL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9167604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8C7BC0-3149-4524-A2AB-16510455304A}" type="slidenum">
              <a:rPr lang="he-IL" altLang="he-IL"/>
              <a:pPr/>
              <a:t>19</a:t>
            </a:fld>
            <a:endParaRPr lang="en-US" altLang="he-IL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 sz="1400" b="1"/>
          </a:p>
        </p:txBody>
      </p:sp>
    </p:spTree>
    <p:extLst>
      <p:ext uri="{BB962C8B-B14F-4D97-AF65-F5344CB8AC3E}">
        <p14:creationId xmlns:p14="http://schemas.microsoft.com/office/powerpoint/2010/main" val="1497335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2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6073924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2B07B8-33ED-456F-B600-28A1AACA7A5B}" type="slidenum">
              <a:rPr lang="he-IL" altLang="he-IL"/>
              <a:pPr/>
              <a:t>20</a:t>
            </a:fld>
            <a:endParaRPr lang="en-US" altLang="he-IL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 sz="1400" b="1"/>
          </a:p>
        </p:txBody>
      </p:sp>
    </p:spTree>
    <p:extLst>
      <p:ext uri="{BB962C8B-B14F-4D97-AF65-F5344CB8AC3E}">
        <p14:creationId xmlns:p14="http://schemas.microsoft.com/office/powerpoint/2010/main" val="29108612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31EC95-E609-40A5-9850-16ED441A82CB}" type="slidenum">
              <a:rPr lang="he-IL" altLang="he-IL"/>
              <a:pPr/>
              <a:t>21</a:t>
            </a:fld>
            <a:endParaRPr lang="en-US" altLang="he-IL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he-IL" altLang="he-IL" sz="1400" b="1"/>
          </a:p>
        </p:txBody>
      </p:sp>
    </p:spTree>
    <p:extLst>
      <p:ext uri="{BB962C8B-B14F-4D97-AF65-F5344CB8AC3E}">
        <p14:creationId xmlns:p14="http://schemas.microsoft.com/office/powerpoint/2010/main" val="18561045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AC837E-13E3-49A9-816C-388CAF4AAF82}" type="slidenum">
              <a:rPr lang="he-IL" altLang="he-IL"/>
              <a:pPr/>
              <a:t>22</a:t>
            </a:fld>
            <a:endParaRPr lang="en-US" altLang="he-IL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 sz="1400" b="1"/>
          </a:p>
        </p:txBody>
      </p:sp>
    </p:spTree>
    <p:extLst>
      <p:ext uri="{BB962C8B-B14F-4D97-AF65-F5344CB8AC3E}">
        <p14:creationId xmlns:p14="http://schemas.microsoft.com/office/powerpoint/2010/main" val="11878963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sz="1400" b="1" dirty="0"/>
              <a:t>וככה זה נראה בספר</a:t>
            </a:r>
            <a:r>
              <a:rPr lang="he-IL" sz="1400" b="1" baseline="0" dirty="0"/>
              <a:t> למורה</a:t>
            </a:r>
            <a:endParaRPr lang="he-IL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339BF-FC14-4A14-B47C-4EBDF65B6612}" type="slidenum">
              <a:rPr lang="he-IL" altLang="he-IL" smtClean="0"/>
              <a:pPr/>
              <a:t>23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4148963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e-IL" sz="1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F339BF-FC14-4A14-B47C-4EBDF65B6612}" type="slidenum">
              <a:rPr lang="he-IL" altLang="he-IL" smtClean="0"/>
              <a:pPr/>
              <a:t>24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571294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61FAD4-A769-4E48-A424-53F253276CF9}" type="slidenum">
              <a:rPr lang="he-IL" altLang="he-IL"/>
              <a:pPr/>
              <a:t>26</a:t>
            </a:fld>
            <a:endParaRPr lang="en-US" altLang="he-IL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5478325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751B48-6338-40F7-9EAB-20BD0F2F1B36}" type="slidenum">
              <a:rPr lang="he-IL" altLang="he-IL"/>
              <a:pPr/>
              <a:t>27</a:t>
            </a:fld>
            <a:endParaRPr lang="en-US" altLang="he-IL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3526908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D1C4F08-778A-46D7-8180-DA82277897AB}" type="slidenum">
              <a:rPr lang="he-IL" altLang="he-IL"/>
              <a:pPr/>
              <a:t>28</a:t>
            </a:fld>
            <a:endParaRPr lang="en-US" altLang="he-IL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46524298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36FA21-AC9B-4E05-B436-0CBBF871F4B8}" type="slidenum">
              <a:rPr lang="he-IL" altLang="he-IL"/>
              <a:pPr/>
              <a:t>29</a:t>
            </a:fld>
            <a:endParaRPr lang="en-US" altLang="he-IL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1627680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30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29042560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3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297635034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31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89314571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751B48-6338-40F7-9EAB-20BD0F2F1B36}" type="slidenum">
              <a:rPr lang="he-IL" altLang="he-IL"/>
              <a:pPr/>
              <a:t>32</a:t>
            </a:fld>
            <a:endParaRPr lang="en-US" altLang="he-IL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3756826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0F8C2C-97BD-47F3-AB2B-00DE7E4CDD4A}" type="slidenum">
              <a:rPr lang="he-IL" altLang="he-IL"/>
              <a:pPr/>
              <a:t>33</a:t>
            </a:fld>
            <a:endParaRPr lang="en-US" altLang="he-IL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55002340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0F8C2C-97BD-47F3-AB2B-00DE7E4CDD4A}" type="slidenum">
              <a:rPr lang="he-IL" altLang="he-IL"/>
              <a:pPr/>
              <a:t>34</a:t>
            </a:fld>
            <a:endParaRPr lang="en-US" altLang="he-IL"/>
          </a:p>
        </p:txBody>
      </p:sp>
      <p:sp>
        <p:nvSpPr>
          <p:cNvPr id="154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 dirty="0"/>
          </a:p>
        </p:txBody>
      </p:sp>
    </p:spTree>
    <p:extLst>
      <p:ext uri="{BB962C8B-B14F-4D97-AF65-F5344CB8AC3E}">
        <p14:creationId xmlns:p14="http://schemas.microsoft.com/office/powerpoint/2010/main" val="350785001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B9DE12-B867-45E9-B7AD-9C7A04B7175E}" type="slidenum">
              <a:rPr lang="he-IL" altLang="he-IL"/>
              <a:pPr/>
              <a:t>35</a:t>
            </a:fld>
            <a:endParaRPr lang="en-US" altLang="he-IL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01243936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8D2D6E-C644-4F00-9511-E3EF5CCD3A9B}" type="slidenum">
              <a:rPr lang="he-IL" altLang="he-IL"/>
              <a:pPr/>
              <a:t>36</a:t>
            </a:fld>
            <a:endParaRPr lang="en-US" altLang="he-IL"/>
          </a:p>
        </p:txBody>
      </p:sp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51082220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B2C0BC-901A-4581-A445-D48BDB4C28D0}" type="slidenum">
              <a:rPr lang="he-IL" altLang="he-IL"/>
              <a:pPr/>
              <a:t>37</a:t>
            </a:fld>
            <a:endParaRPr lang="en-US" altLang="he-IL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50377239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57BA88-9DEC-42EB-9729-B3DC0F146B25}" type="slidenum">
              <a:rPr lang="he-IL" altLang="he-IL"/>
              <a:pPr/>
              <a:t>39</a:t>
            </a:fld>
            <a:endParaRPr lang="en-US" altLang="he-IL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 sz="1400" b="1"/>
          </a:p>
        </p:txBody>
      </p:sp>
    </p:spTree>
    <p:extLst>
      <p:ext uri="{BB962C8B-B14F-4D97-AF65-F5344CB8AC3E}">
        <p14:creationId xmlns:p14="http://schemas.microsoft.com/office/powerpoint/2010/main" val="287962554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CB42E6-0144-4424-BBAC-80144D1D66B0}" type="slidenum">
              <a:rPr lang="he-IL" altLang="he-IL"/>
              <a:pPr/>
              <a:t>40</a:t>
            </a:fld>
            <a:endParaRPr lang="en-US" altLang="he-IL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77102133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CB42E6-0144-4424-BBAC-80144D1D66B0}" type="slidenum">
              <a:rPr lang="he-IL" altLang="he-IL"/>
              <a:pPr/>
              <a:t>41</a:t>
            </a:fld>
            <a:endParaRPr lang="en-US" altLang="he-IL"/>
          </a:p>
        </p:txBody>
      </p:sp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520881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4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257035909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11378A-8DD0-4150-B184-145D6186D99A}" type="slidenum">
              <a:rPr lang="he-IL" altLang="he-IL"/>
              <a:pPr/>
              <a:t>42</a:t>
            </a:fld>
            <a:endParaRPr lang="en-US" altLang="he-IL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96522611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43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02536123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DAC690-3086-410C-B858-0B258A45C8C2}" type="slidenum">
              <a:rPr lang="he-IL" altLang="he-IL"/>
              <a:pPr/>
              <a:t>44</a:t>
            </a:fld>
            <a:endParaRPr lang="en-US" altLang="he-IL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27939863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48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92695675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CE7C26-D82B-4CB0-A8D0-5843A366F821}" type="slidenum">
              <a:rPr lang="he-IL" altLang="he-IL"/>
              <a:pPr/>
              <a:t>50</a:t>
            </a:fld>
            <a:endParaRPr lang="en-US" altLang="he-IL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227581314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A89E95-FA90-4CF3-B09D-A48B554534DD}" type="slidenum">
              <a:rPr lang="he-IL" smtClean="0"/>
              <a:pPr/>
              <a:t>51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08354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5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6141273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e-IL" sz="1200" b="1" dirty="0"/>
              <a:t>מתוך</a:t>
            </a:r>
            <a:r>
              <a:rPr lang="he-IL" sz="1200" b="1" baseline="0" dirty="0"/>
              <a:t> תכנית הלימודים המעודכנת, נושא העמקה</a:t>
            </a:r>
            <a:endParaRPr lang="he-IL" sz="1200" b="1" dirty="0"/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ACDEB-BC5A-4C27-A008-BDF06EAB0BA0}" type="slidenum">
              <a:rPr lang="he-IL" altLang="he-IL" smtClean="0"/>
              <a:pPr/>
              <a:t>6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971251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e-IL" sz="1200" b="1" dirty="0"/>
              <a:t>מתוך</a:t>
            </a:r>
            <a:r>
              <a:rPr lang="he-IL" sz="1200" b="1" baseline="0" dirty="0"/>
              <a:t> תכנית הלימודים המעודכנת, נושא העמקה</a:t>
            </a:r>
            <a:endParaRPr lang="he-IL" sz="1200" b="1" dirty="0"/>
          </a:p>
          <a:p>
            <a:endParaRPr lang="he-IL" dirty="0"/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ACDEB-BC5A-4C27-A008-BDF06EAB0BA0}" type="slidenum">
              <a:rPr lang="he-IL" altLang="he-IL" smtClean="0"/>
              <a:pPr/>
              <a:t>7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0789184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r" defTabSz="914400" rtl="1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e-IL" sz="1200" b="1" dirty="0"/>
              <a:t>מתוך</a:t>
            </a:r>
            <a:r>
              <a:rPr lang="he-IL" sz="1200" b="1" baseline="0" dirty="0"/>
              <a:t> תכנית הלימודים המעודכנת, נושא העמקה</a:t>
            </a:r>
            <a:endParaRPr lang="he-IL" sz="1200" b="1" dirty="0"/>
          </a:p>
          <a:p>
            <a:endParaRPr lang="he-I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4ACDEB-BC5A-4C27-A008-BDF06EAB0BA0}" type="slidenum">
              <a:rPr lang="he-IL" altLang="he-IL" smtClean="0"/>
              <a:pPr/>
              <a:t>8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503437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FA188B-E643-469E-81C3-1D841D02331E}" type="slidenum">
              <a:rPr lang="he-IL" altLang="he-IL"/>
              <a:pPr/>
              <a:t>9</a:t>
            </a:fld>
            <a:endParaRPr lang="en-US" altLang="he-IL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Tx/>
              <a:buAutoNum type="arabicPeriod"/>
            </a:pPr>
            <a:endParaRPr lang="en-US" altLang="he-IL" sz="1400" b="1" dirty="0"/>
          </a:p>
        </p:txBody>
      </p:sp>
    </p:spTree>
    <p:extLst>
      <p:ext uri="{BB962C8B-B14F-4D97-AF65-F5344CB8AC3E}">
        <p14:creationId xmlns:p14="http://schemas.microsoft.com/office/powerpoint/2010/main" val="3671889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F940A-D442-4323-AED4-A33AA74B7A26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3937466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21711-886C-4F43-B1B3-3785838FE8C0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123874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BEB7F-6183-4884-9EDB-51ED7EFE3903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502878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47D5E63-4D18-4B3A-B8D3-97B067A9418A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74567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FBC954C-7F6F-4C2C-9B12-ED7F3F7FC427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7565661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A04BB-8F08-4401-A1AF-C70D1CAA72CA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587582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0B4747-50E3-4E8F-AD7B-99D759B22B26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401974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13275-0EF4-48B8-A924-4AB0A05C8E2E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675741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CECAB-8CB5-4DCC-BF32-10636F212383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796053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E1F54-8943-451F-BCA5-EEEE688BA296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450862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124D2-2C1D-4530-9492-F0965ECF1CC9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2296053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7B487-9D73-4B76-ACE7-DC71AD6894F5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374481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D5AD42-12ED-466A-95A1-002C75E6A977}" type="slidenum">
              <a:rPr lang="he-IL" altLang="he-IL"/>
              <a:pPr/>
              <a:t>‹#›</a:t>
            </a:fld>
            <a:endParaRPr lang="en-US" altLang="he-IL"/>
          </a:p>
        </p:txBody>
      </p:sp>
    </p:spTree>
    <p:extLst>
      <p:ext uri="{BB962C8B-B14F-4D97-AF65-F5344CB8AC3E}">
        <p14:creationId xmlns:p14="http://schemas.microsoft.com/office/powerpoint/2010/main" val="167098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/>
              <a:t>לחץ כדי לערוך סגנון כותרת של תבנית בסיס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e-IL" altLang="he-IL"/>
              <a:t>לחץ כדי לערוך סגנונות טקסט של תבנית בסיס</a:t>
            </a:r>
          </a:p>
          <a:p>
            <a:pPr lvl="1"/>
            <a:r>
              <a:rPr lang="he-IL" altLang="he-IL"/>
              <a:t>רמה שנייה</a:t>
            </a:r>
          </a:p>
          <a:p>
            <a:pPr lvl="2"/>
            <a:r>
              <a:rPr lang="he-IL" altLang="he-IL"/>
              <a:t>רמה שלישית</a:t>
            </a:r>
          </a:p>
          <a:p>
            <a:pPr lvl="3"/>
            <a:r>
              <a:rPr lang="he-IL" altLang="he-IL"/>
              <a:t>רמה רביעית</a:t>
            </a:r>
          </a:p>
          <a:p>
            <a:pPr lvl="4"/>
            <a:r>
              <a:rPr lang="he-IL" altLang="he-IL"/>
              <a:t>רמה חמישית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he-I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he-I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85649CB5-F6B8-481A-9665-789EA467F302}" type="slidenum">
              <a:rPr lang="he-IL" altLang="he-IL"/>
              <a:pPr/>
              <a:t>‹#›</a:t>
            </a:fld>
            <a:endParaRPr lang="en-US" alt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1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-152400"/>
            <a:ext cx="4648200" cy="1981200"/>
          </a:xfrm>
          <a:noFill/>
        </p:spPr>
        <p:txBody>
          <a:bodyPr/>
          <a:lstStyle/>
          <a:p>
            <a:r>
              <a:rPr lang="he-IL" sz="1600" b="1" dirty="0"/>
              <a:t>מדינת ישראל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he-IL" sz="1600" dirty="0"/>
              <a:t>משרד החינוך </a:t>
            </a:r>
            <a:br>
              <a:rPr lang="he-IL" sz="1600" dirty="0"/>
            </a:br>
            <a:r>
              <a:rPr lang="he-IL" sz="1600" dirty="0"/>
              <a:t>המזכירות הפדגוגית</a:t>
            </a:r>
            <a:br>
              <a:rPr lang="he-IL" sz="1600" dirty="0"/>
            </a:br>
            <a:r>
              <a:rPr lang="he-IL" sz="1600" dirty="0"/>
              <a:t>אגף א למדעים</a:t>
            </a:r>
            <a:br>
              <a:rPr lang="he-IL" sz="1600" dirty="0"/>
            </a:br>
            <a:r>
              <a:rPr lang="he-IL" sz="1800" b="1" dirty="0"/>
              <a:t>הפיקוח על הוראת הביולוגיה</a:t>
            </a:r>
            <a:r>
              <a:rPr lang="en-US" sz="1800" dirty="0"/>
              <a:t/>
            </a:r>
            <a:br>
              <a:rPr lang="en-US" sz="1800" dirty="0"/>
            </a:br>
            <a:endParaRPr lang="en-US" altLang="he-IL" sz="1800" b="1" dirty="0">
              <a:solidFill>
                <a:srgbClr val="CC33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 marL="0" indent="0" algn="ctr">
              <a:buNone/>
            </a:pPr>
            <a:endParaRPr lang="he-IL" altLang="he-IL" sz="2800" b="1" dirty="0"/>
          </a:p>
          <a:p>
            <a:pPr marL="0" indent="0" algn="ctr">
              <a:buNone/>
            </a:pPr>
            <a:r>
              <a:rPr lang="he-IL" altLang="he-IL" sz="2800" b="1" dirty="0"/>
              <a:t>סוגיות בהוראת ביולוגיה </a:t>
            </a:r>
          </a:p>
          <a:p>
            <a:pPr marL="0" indent="0" algn="ctr">
              <a:buNone/>
            </a:pPr>
            <a:r>
              <a:rPr lang="he-IL" altLang="he-IL" sz="2400" b="1" dirty="0"/>
              <a:t>הרצאות מתוקשבות במסגרת ההשתלמויות המחוזיות תשע"ח</a:t>
            </a:r>
          </a:p>
          <a:p>
            <a:pPr marL="0" indent="0" algn="ctr">
              <a:spcBef>
                <a:spcPct val="0"/>
              </a:spcBef>
              <a:buNone/>
            </a:pPr>
            <a:r>
              <a:rPr lang="he-IL" altLang="he-IL" sz="28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הרצאה מס' 4 – אבולוציה </a:t>
            </a:r>
            <a:r>
              <a:rPr lang="he-IL" altLang="he-IL" sz="2800" b="1" dirty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בכל הרמות</a:t>
            </a:r>
          </a:p>
          <a:p>
            <a:pPr marL="0" indent="0" algn="ctr">
              <a:buNone/>
            </a:pPr>
            <a:r>
              <a:rPr lang="he-IL" sz="2400" dirty="0"/>
              <a:t>דר' מאשה צאושו     </a:t>
            </a:r>
          </a:p>
          <a:p>
            <a:pPr marL="0" indent="0" algn="ctr">
              <a:buNone/>
            </a:pPr>
            <a:r>
              <a:rPr lang="he-IL" sz="2400" dirty="0"/>
              <a:t>כ"ט בטבת תשע"ח     16.1.18 </a:t>
            </a:r>
          </a:p>
        </p:txBody>
      </p:sp>
      <p:pic>
        <p:nvPicPr>
          <p:cNvPr id="4" name="תמונה 3">
            <a:extLst>
              <a:ext uri="{FF2B5EF4-FFF2-40B4-BE49-F238E27FC236}">
                <a16:creationId xmlns:a16="http://schemas.microsoft.com/office/drawing/2014/main" xmlns="" id="{72FF9CAA-1260-4C52-A16C-D8C9AFC9D2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8253" y="3886201"/>
            <a:ext cx="6686547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461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 descr="כריכה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1720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1668" y="1044917"/>
            <a:ext cx="3876131" cy="47462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986733" y="3429000"/>
            <a:ext cx="228600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1600" dirty="0"/>
              <a:t>תרגום: </a:t>
            </a:r>
            <a:r>
              <a:rPr lang="he-IL" sz="1600" dirty="0" err="1"/>
              <a:t>אפנאן</a:t>
            </a:r>
            <a:r>
              <a:rPr lang="he-IL" sz="1600" dirty="0"/>
              <a:t> </a:t>
            </a:r>
            <a:r>
              <a:rPr lang="he-IL" sz="1600" dirty="0" err="1"/>
              <a:t>גאבר</a:t>
            </a:r>
            <a:endParaRPr lang="he-IL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85162" cy="533400"/>
          </a:xfrm>
        </p:spPr>
        <p:txBody>
          <a:bodyPr/>
          <a:lstStyle/>
          <a:p>
            <a:r>
              <a:rPr lang="he-IL" sz="2800" dirty="0">
                <a:solidFill>
                  <a:srgbClr val="006600"/>
                </a:solidFill>
              </a:rPr>
              <a:t>אתר הפיקוח על הוראת הביולוגיה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95400"/>
            <a:ext cx="9144000" cy="48006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086600" y="4800600"/>
            <a:ext cx="1447800" cy="4572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5" name="Picture Placeholder 3">
            <a:extLst>
              <a:ext uri="{FF2B5EF4-FFF2-40B4-BE49-F238E27FC236}">
                <a16:creationId xmlns:a16="http://schemas.microsoft.com/office/drawing/2014/main" xmlns="" id="{23DDBA5F-8C75-4644-BEE1-06550479047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80" y="2438400"/>
            <a:ext cx="9189718" cy="411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2">
            <a:extLst>
              <a:ext uri="{FF2B5EF4-FFF2-40B4-BE49-F238E27FC236}">
                <a16:creationId xmlns:a16="http://schemas.microsoft.com/office/drawing/2014/main" xmlns="" id="{1A45A10F-237C-410E-8DDA-07C7167022DD}"/>
              </a:ext>
            </a:extLst>
          </p:cNvPr>
          <p:cNvSpPr/>
          <p:nvPr/>
        </p:nvSpPr>
        <p:spPr>
          <a:xfrm>
            <a:off x="4724400" y="4267200"/>
            <a:ext cx="2667000" cy="101052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500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85162" cy="533400"/>
          </a:xfrm>
        </p:spPr>
        <p:txBody>
          <a:bodyPr/>
          <a:lstStyle/>
          <a:p>
            <a:r>
              <a:rPr lang="he-IL" sz="2800" dirty="0">
                <a:solidFill>
                  <a:srgbClr val="006600"/>
                </a:solidFill>
              </a:rPr>
              <a:t>אתר הפיקוח על הוראת הביולוגיה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81" y="1057279"/>
            <a:ext cx="9144000" cy="4851842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467600" y="5055327"/>
            <a:ext cx="1143000" cy="2286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7" name="Picture Placeholder 3">
            <a:extLst>
              <a:ext uri="{FF2B5EF4-FFF2-40B4-BE49-F238E27FC236}">
                <a16:creationId xmlns:a16="http://schemas.microsoft.com/office/drawing/2014/main" xmlns="" id="{5AE11F7B-E287-4262-99B5-075E5355DA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4016" y="1743751"/>
            <a:ext cx="6781800" cy="4056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Oval 2">
            <a:extLst>
              <a:ext uri="{FF2B5EF4-FFF2-40B4-BE49-F238E27FC236}">
                <a16:creationId xmlns:a16="http://schemas.microsoft.com/office/drawing/2014/main" xmlns="" id="{E108753C-8BD3-463E-8473-52667C467D62}"/>
              </a:ext>
            </a:extLst>
          </p:cNvPr>
          <p:cNvSpPr/>
          <p:nvPr/>
        </p:nvSpPr>
        <p:spPr>
          <a:xfrm>
            <a:off x="6518309" y="3429000"/>
            <a:ext cx="2667000" cy="1010529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4941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85162" cy="533400"/>
          </a:xfrm>
        </p:spPr>
        <p:txBody>
          <a:bodyPr/>
          <a:lstStyle/>
          <a:p>
            <a:r>
              <a:rPr lang="he-IL" sz="2800" dirty="0">
                <a:solidFill>
                  <a:srgbClr val="006600"/>
                </a:solidFill>
              </a:rPr>
              <a:t>אתר מורי הביולוגיה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946" y="1104899"/>
            <a:ext cx="9047428" cy="4800600"/>
          </a:xfrm>
          <a:prstGeom prst="rect">
            <a:avLst/>
          </a:prstGeom>
        </p:spPr>
      </p:pic>
      <p:sp>
        <p:nvSpPr>
          <p:cNvPr id="5" name="Oval 2">
            <a:extLst>
              <a:ext uri="{FF2B5EF4-FFF2-40B4-BE49-F238E27FC236}">
                <a16:creationId xmlns:a16="http://schemas.microsoft.com/office/drawing/2014/main" xmlns="" id="{E108753C-8BD3-463E-8473-52667C467D62}"/>
              </a:ext>
            </a:extLst>
          </p:cNvPr>
          <p:cNvSpPr/>
          <p:nvPr/>
        </p:nvSpPr>
        <p:spPr>
          <a:xfrm>
            <a:off x="2743200" y="3505199"/>
            <a:ext cx="1219200" cy="76200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2448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4648200" cy="1143000"/>
          </a:xfrm>
          <a:noFill/>
        </p:spPr>
        <p:txBody>
          <a:bodyPr/>
          <a:lstStyle/>
          <a:p>
            <a:r>
              <a:rPr lang="he-IL" altLang="he-IL" sz="3200" b="1" dirty="0">
                <a:solidFill>
                  <a:srgbClr val="006600"/>
                </a:solidFill>
              </a:rPr>
              <a:t>אבולוציה בכל הרמות</a:t>
            </a:r>
            <a:endParaRPr lang="en-US" altLang="he-IL" sz="3200" b="1" dirty="0">
              <a:solidFill>
                <a:srgbClr val="006600"/>
              </a:solidFill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אבולוציה בתכנית הלימודים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חומרי לימוד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רצף ומאפייני ההוראה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מה ואיך 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תפיסות שגויות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אבולוציה בכל הרמות </a:t>
            </a:r>
          </a:p>
          <a:p>
            <a:pPr marL="0" indent="0">
              <a:buNone/>
            </a:pPr>
            <a:endParaRPr lang="he-IL" altLang="he-IL" sz="2800" dirty="0"/>
          </a:p>
        </p:txBody>
      </p:sp>
    </p:spTree>
    <p:extLst>
      <p:ext uri="{BB962C8B-B14F-4D97-AF65-F5344CB8AC3E}">
        <p14:creationId xmlns:p14="http://schemas.microsoft.com/office/powerpoint/2010/main" val="26077442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381000"/>
            <a:ext cx="8839200" cy="6096000"/>
          </a:xfrm>
        </p:spPr>
        <p:txBody>
          <a:bodyPr/>
          <a:lstStyle/>
          <a:p>
            <a:pPr>
              <a:spcBef>
                <a:spcPct val="45000"/>
              </a:spcBef>
            </a:pPr>
            <a:r>
              <a:rPr lang="he-IL" altLang="he-IL" dirty="0"/>
              <a:t>הצגה של  הרעיונות בצורה מתפתחת   </a:t>
            </a:r>
          </a:p>
          <a:p>
            <a:pPr>
              <a:spcBef>
                <a:spcPct val="45000"/>
              </a:spcBef>
              <a:buFontTx/>
              <a:buNone/>
            </a:pPr>
            <a:r>
              <a:rPr lang="he-IL" altLang="he-IL" sz="2400" dirty="0"/>
              <a:t>    לא על פי כרונולוגיה, ולא על פי ההתפתחות היסטורית</a:t>
            </a:r>
          </a:p>
          <a:p>
            <a:pPr marL="0" indent="0">
              <a:lnSpc>
                <a:spcPct val="90000"/>
              </a:lnSpc>
              <a:buFontTx/>
              <a:buNone/>
            </a:pPr>
            <a:endParaRPr lang="he-IL" altLang="he-IL" sz="2800" dirty="0"/>
          </a:p>
          <a:p>
            <a:pPr>
              <a:lnSpc>
                <a:spcPct val="90000"/>
              </a:lnSpc>
            </a:pPr>
            <a:r>
              <a:rPr lang="he-IL" altLang="he-IL" sz="2800" dirty="0"/>
              <a:t>מתהליכים הגורמים לשינוי בתוך המין (</a:t>
            </a:r>
            <a:r>
              <a:rPr lang="he-IL" altLang="he-IL" sz="2800" dirty="0" err="1"/>
              <a:t>מיקרואבולוציה</a:t>
            </a:r>
            <a:r>
              <a:rPr lang="he-IL" altLang="he-IL" sz="2800" dirty="0"/>
              <a:t>) </a:t>
            </a:r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he-IL" altLang="he-IL" sz="2800" dirty="0"/>
              <a:t>לשינויים במגוון המינים (</a:t>
            </a:r>
            <a:r>
              <a:rPr lang="he-IL" altLang="he-IL" sz="2800" dirty="0" err="1"/>
              <a:t>מאקרואבולוציה</a:t>
            </a:r>
            <a:r>
              <a:rPr lang="he-IL" altLang="he-IL" sz="2800" dirty="0"/>
              <a:t>)</a:t>
            </a:r>
          </a:p>
          <a:p>
            <a:pPr>
              <a:buFontTx/>
              <a:buNone/>
            </a:pPr>
            <a:endParaRPr lang="he-IL" altLang="he-IL" b="1" dirty="0"/>
          </a:p>
          <a:p>
            <a:endParaRPr lang="en-US" altLang="he-IL" b="1" dirty="0"/>
          </a:p>
        </p:txBody>
      </p:sp>
      <p:pic>
        <p:nvPicPr>
          <p:cNvPr id="143364" name="Picture 8" descr="http://www.ichthus.info/Evolution/PICS/horse-ev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3025" y="3657600"/>
            <a:ext cx="673417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22844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38200"/>
            <a:ext cx="8686800" cy="3200400"/>
          </a:xfrm>
        </p:spPr>
        <p:txBody>
          <a:bodyPr/>
          <a:lstStyle/>
          <a:p>
            <a:pPr>
              <a:spcBef>
                <a:spcPct val="45000"/>
              </a:spcBef>
            </a:pPr>
            <a:r>
              <a:rPr lang="he-IL" altLang="he-IL" sz="2800" dirty="0"/>
              <a:t>משחקי </a:t>
            </a:r>
            <a:r>
              <a:rPr lang="he-IL" altLang="he-IL" sz="2800" dirty="0" err="1"/>
              <a:t>הדמייה</a:t>
            </a:r>
            <a:endParaRPr lang="he-IL" altLang="he-IL" sz="2800" dirty="0"/>
          </a:p>
          <a:p>
            <a:pPr>
              <a:spcBef>
                <a:spcPct val="45000"/>
              </a:spcBef>
            </a:pPr>
            <a:r>
              <a:rPr lang="he-IL" altLang="he-IL" sz="2800" dirty="0"/>
              <a:t>העלאה מפורשת של תפיסות שגויות</a:t>
            </a:r>
          </a:p>
          <a:p>
            <a:pPr>
              <a:spcBef>
                <a:spcPct val="45000"/>
              </a:spcBef>
            </a:pPr>
            <a:r>
              <a:rPr lang="he-IL" altLang="he-IL" sz="2800" dirty="0"/>
              <a:t>מתופעה לעיקרון, מהעיקרון לתופעות אחרות</a:t>
            </a:r>
            <a:endParaRPr lang="en-US" altLang="he-IL" sz="2800" dirty="0"/>
          </a:p>
        </p:txBody>
      </p:sp>
      <p:pic>
        <p:nvPicPr>
          <p:cNvPr id="141316" name="Picture 8" descr="http://www.ichthus.info/Evolution/PICS/horse-evo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124200"/>
            <a:ext cx="673417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4936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4648200" cy="1143000"/>
          </a:xfrm>
          <a:noFill/>
        </p:spPr>
        <p:txBody>
          <a:bodyPr/>
          <a:lstStyle/>
          <a:p>
            <a:r>
              <a:rPr lang="he-IL" altLang="he-IL" sz="3200" b="1" dirty="0">
                <a:solidFill>
                  <a:srgbClr val="006600"/>
                </a:solidFill>
              </a:rPr>
              <a:t>אבולוציה בכל הרמות</a:t>
            </a:r>
            <a:endParaRPr lang="en-US" altLang="he-IL" sz="3200" b="1" dirty="0">
              <a:solidFill>
                <a:srgbClr val="006600"/>
              </a:solidFill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אבולוציה בתכנית הלימודים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חומרי לימוד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רצף ומאפייני ההוראה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מה ואיך 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תפיסות שגויות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אבולוציה בכל הרמות </a:t>
            </a:r>
          </a:p>
          <a:p>
            <a:pPr marL="0" indent="0">
              <a:buNone/>
            </a:pPr>
            <a:endParaRPr lang="he-IL" altLang="he-IL" sz="2800" dirty="0"/>
          </a:p>
          <a:p>
            <a:pPr marL="0" indent="0" algn="ctr">
              <a:buNone/>
            </a:pPr>
            <a:r>
              <a:rPr lang="he-IL" altLang="he-IL" sz="2800" dirty="0">
                <a:solidFill>
                  <a:srgbClr val="C00000"/>
                </a:solidFill>
              </a:rPr>
              <a:t>כל הכיתוב באדום הוא ציטוטים מתוך תכנית הלימודים</a:t>
            </a:r>
          </a:p>
        </p:txBody>
      </p:sp>
    </p:spTree>
    <p:extLst>
      <p:ext uri="{BB962C8B-B14F-4D97-AF65-F5344CB8AC3E}">
        <p14:creationId xmlns:p14="http://schemas.microsoft.com/office/powerpoint/2010/main" val="5632055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76200"/>
            <a:ext cx="8991600" cy="1143000"/>
          </a:xfrm>
        </p:spPr>
        <p:txBody>
          <a:bodyPr/>
          <a:lstStyle/>
          <a:p>
            <a:r>
              <a:rPr lang="he-IL" altLang="he-IL" sz="2200" b="1" dirty="0">
                <a:solidFill>
                  <a:srgbClr val="CC3300"/>
                </a:solidFill>
              </a:rPr>
              <a:t>תהליכים אבולוציוניים משפיעים על שכיחות של תכונות המאפיינות את המין </a:t>
            </a:r>
            <a:r>
              <a:rPr lang="he-IL" altLang="he-IL" sz="2000" b="1" dirty="0">
                <a:solidFill>
                  <a:srgbClr val="CC3300"/>
                </a:solidFill>
              </a:rPr>
              <a:t/>
            </a:r>
            <a:br>
              <a:rPr lang="he-IL" altLang="he-IL" sz="2000" b="1" dirty="0">
                <a:solidFill>
                  <a:srgbClr val="CC3300"/>
                </a:solidFill>
              </a:rPr>
            </a:br>
            <a:r>
              <a:rPr lang="he-IL" altLang="he-IL" sz="2400" dirty="0">
                <a:solidFill>
                  <a:srgbClr val="CC3300"/>
                </a:solidFill>
              </a:rPr>
              <a:t>שונוּת גנטית</a:t>
            </a:r>
            <a:endParaRPr lang="en-US" altLang="he-IL" sz="2400" dirty="0">
              <a:solidFill>
                <a:srgbClr val="CC3300"/>
              </a:solidFill>
            </a:endParaRPr>
          </a:p>
        </p:txBody>
      </p:sp>
      <p:pic>
        <p:nvPicPr>
          <p:cNvPr id="17412" name="Picture 4" descr="זברה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423988"/>
            <a:ext cx="9144000" cy="54340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xmlns="" id="{7450E934-1453-4F44-ADB0-A2326B4013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030" name="Picture 6" descr="Image result for wheat">
            <a:extLst>
              <a:ext uri="{FF2B5EF4-FFF2-40B4-BE49-F238E27FC236}">
                <a16:creationId xmlns:a16="http://schemas.microsoft.com/office/drawing/2014/main" xmlns="" id="{E6F28A37-399D-4D4A-92C6-8CAD534BB0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966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4648200" cy="1143000"/>
          </a:xfrm>
          <a:noFill/>
        </p:spPr>
        <p:txBody>
          <a:bodyPr/>
          <a:lstStyle/>
          <a:p>
            <a:r>
              <a:rPr lang="he-IL" altLang="he-IL" sz="3200" b="1" dirty="0">
                <a:solidFill>
                  <a:srgbClr val="006600"/>
                </a:solidFill>
              </a:rPr>
              <a:t>אבולוציה בכל הרמות</a:t>
            </a:r>
            <a:endParaRPr lang="en-US" altLang="he-IL" sz="3200" b="1" dirty="0">
              <a:solidFill>
                <a:srgbClr val="006600"/>
              </a:solidFill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/>
              <a:t>אבולוציה בתכנית הלימודים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חומרי לימוד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רצף ומאפייני ההוראה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מה ואיך 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תפיסות שגויות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אבולוציה בכל הרמות </a:t>
            </a:r>
          </a:p>
          <a:p>
            <a:pPr marL="609600" indent="-609600">
              <a:buFontTx/>
              <a:buAutoNum type="arabicPeriod"/>
            </a:pPr>
            <a:endParaRPr lang="he-IL" altLang="he-IL" sz="2800" dirty="0"/>
          </a:p>
        </p:txBody>
      </p:sp>
    </p:spTree>
    <p:extLst>
      <p:ext uri="{BB962C8B-B14F-4D97-AF65-F5344CB8AC3E}">
        <p14:creationId xmlns:p14="http://schemas.microsoft.com/office/powerpoint/2010/main" val="19882090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2800" dirty="0">
                <a:solidFill>
                  <a:srgbClr val="C00000"/>
                </a:solidFill>
              </a:rPr>
              <a:t>שונו</a:t>
            </a:r>
            <a:r>
              <a:rPr lang="he-IL" altLang="he-IL" sz="2800" dirty="0">
                <a:solidFill>
                  <a:srgbClr val="C00000"/>
                </a:solidFill>
                <a:cs typeface="Guttman Yad-Brush" pitchFamily="2" charset="-79"/>
              </a:rPr>
              <a:t>ּ</a:t>
            </a:r>
            <a:r>
              <a:rPr lang="he-IL" altLang="he-IL" sz="2800" dirty="0">
                <a:solidFill>
                  <a:srgbClr val="C00000"/>
                </a:solidFill>
              </a:rPr>
              <a:t>ת גנטית</a:t>
            </a:r>
            <a:r>
              <a:rPr lang="he-IL" altLang="he-IL" sz="2800" dirty="0"/>
              <a:t> – המחשה</a:t>
            </a:r>
            <a:endParaRPr lang="en-US" altLang="he-IL" sz="2800" dirty="0"/>
          </a:p>
        </p:txBody>
      </p:sp>
      <p:pic>
        <p:nvPicPr>
          <p:cNvPr id="1028" name="Picture 4" descr="plant fruit food produce nut eat close up peanuts peanut black background flowering plant sunflower seed land plant nuts seeds">
            <a:extLst>
              <a:ext uri="{FF2B5EF4-FFF2-40B4-BE49-F238E27FC236}">
                <a16:creationId xmlns:a16="http://schemas.microsoft.com/office/drawing/2014/main" xmlns="" id="{9AB80760-3607-40E2-B6B4-5A6739B3A6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148" y="1410604"/>
            <a:ext cx="7769252" cy="517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3200" dirty="0">
                <a:solidFill>
                  <a:srgbClr val="C00000"/>
                </a:solidFill>
              </a:rPr>
              <a:t>שונו</a:t>
            </a:r>
            <a:r>
              <a:rPr lang="he-IL" altLang="he-IL" sz="3200" dirty="0">
                <a:solidFill>
                  <a:srgbClr val="C00000"/>
                </a:solidFill>
                <a:cs typeface="Guttman Yad-Brush" pitchFamily="2" charset="-79"/>
              </a:rPr>
              <a:t>ּ</a:t>
            </a:r>
            <a:r>
              <a:rPr lang="he-IL" altLang="he-IL" sz="3200" dirty="0">
                <a:solidFill>
                  <a:srgbClr val="C00000"/>
                </a:solidFill>
              </a:rPr>
              <a:t>ת גנטית </a:t>
            </a:r>
            <a:r>
              <a:rPr lang="he-IL" altLang="he-IL" sz="3200" dirty="0"/>
              <a:t>– המחשה</a:t>
            </a:r>
            <a:endParaRPr lang="en-US" altLang="he-IL" sz="3200" b="1" dirty="0"/>
          </a:p>
        </p:txBody>
      </p:sp>
      <p:graphicFrame>
        <p:nvGraphicFramePr>
          <p:cNvPr id="31789" name="Group 4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48201"/>
        </p:xfrm>
        <a:graphic>
          <a:graphicData uri="http://schemas.openxmlformats.org/drawingml/2006/table">
            <a:tbl>
              <a:tblPr rtl="1"/>
              <a:tblGrid>
                <a:gridCol w="2743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1318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מספר הבוטן</a:t>
                      </a:r>
                      <a:endParaRPr kumimoji="0" lang="en-US" altLang="he-IL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אורך התרמיל (ס"מ)</a:t>
                      </a:r>
                      <a:endParaRPr kumimoji="0" lang="en-US" altLang="he-IL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מספר זרעים בתרמיל</a:t>
                      </a:r>
                      <a:endParaRPr kumimoji="0" lang="en-US" altLang="he-IL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73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5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85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85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e-IL" altLang="he-IL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85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he-IL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31790" name="Picture 46" descr="botnim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97438"/>
            <a:ext cx="2338388" cy="196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274638"/>
            <a:ext cx="5867400" cy="1143000"/>
          </a:xfrm>
        </p:spPr>
        <p:txBody>
          <a:bodyPr/>
          <a:lstStyle/>
          <a:p>
            <a:pPr algn="r"/>
            <a:r>
              <a:rPr lang="he-IL" altLang="he-IL" sz="3200" dirty="0">
                <a:solidFill>
                  <a:srgbClr val="C00000"/>
                </a:solidFill>
              </a:rPr>
              <a:t>שונו</a:t>
            </a:r>
            <a:r>
              <a:rPr lang="he-IL" altLang="he-IL" sz="3200" dirty="0">
                <a:solidFill>
                  <a:srgbClr val="C00000"/>
                </a:solidFill>
                <a:cs typeface="Guttman Yad-Brush" pitchFamily="2" charset="-79"/>
              </a:rPr>
              <a:t>ּ</a:t>
            </a:r>
            <a:r>
              <a:rPr lang="he-IL" altLang="he-IL" sz="3200" dirty="0">
                <a:solidFill>
                  <a:srgbClr val="C00000"/>
                </a:solidFill>
              </a:rPr>
              <a:t>ת גנטית </a:t>
            </a:r>
            <a:r>
              <a:rPr lang="he-IL" altLang="he-IL" sz="3200" dirty="0"/>
              <a:t>– המחשה</a:t>
            </a:r>
            <a:endParaRPr lang="en-US" altLang="he-IL" sz="3200" b="1" dirty="0"/>
          </a:p>
        </p:txBody>
      </p:sp>
      <p:graphicFrame>
        <p:nvGraphicFramePr>
          <p:cNvPr id="2" name="Object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9649959"/>
              </p:ext>
            </p:extLst>
          </p:nvPr>
        </p:nvGraphicFramePr>
        <p:xfrm>
          <a:off x="50800" y="1600880"/>
          <a:ext cx="9042400" cy="5173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9637" name="Picture 5" descr="botnim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338388" cy="196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838" y="152400"/>
            <a:ext cx="6837362" cy="762000"/>
          </a:xfrm>
        </p:spPr>
        <p:txBody>
          <a:bodyPr/>
          <a:lstStyle/>
          <a:p>
            <a:r>
              <a:rPr lang="he-IL" sz="2800" dirty="0"/>
              <a:t>מה משמעותה של ה</a:t>
            </a:r>
            <a:r>
              <a:rPr lang="he-IL" sz="2800" dirty="0">
                <a:solidFill>
                  <a:srgbClr val="FF0000"/>
                </a:solidFill>
              </a:rPr>
              <a:t>שונות</a:t>
            </a:r>
            <a:r>
              <a:rPr lang="he-IL" sz="2800" dirty="0"/>
              <a:t> </a:t>
            </a:r>
            <a:r>
              <a:rPr lang="he-IL" sz="2800" dirty="0">
                <a:solidFill>
                  <a:srgbClr val="FF0000"/>
                </a:solidFill>
              </a:rPr>
              <a:t>התורשתית</a:t>
            </a:r>
            <a:r>
              <a:rPr lang="he-IL" sz="2800" dirty="0"/>
              <a:t>?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1600" y="1165860"/>
            <a:ext cx="6324600" cy="569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46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8838" y="152400"/>
            <a:ext cx="6837362" cy="762000"/>
          </a:xfrm>
        </p:spPr>
        <p:txBody>
          <a:bodyPr/>
          <a:lstStyle/>
          <a:p>
            <a:r>
              <a:rPr lang="he-IL" sz="2800" dirty="0">
                <a:solidFill>
                  <a:srgbClr val="C00000"/>
                </a:solidFill>
              </a:rPr>
              <a:t>שונות בטבע כחומר גלם לברירה טבעית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1600" y="1165860"/>
            <a:ext cx="6324600" cy="5692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85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z="2800" dirty="0" smtClean="0"/>
              <a:t>ארגון הנתונים בטבלה </a:t>
            </a:r>
            <a:endParaRPr lang="he-IL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914399" y="1417638"/>
          <a:ext cx="7391401" cy="3042920"/>
        </p:xfrm>
        <a:graphic>
          <a:graphicData uri="http://schemas.openxmlformats.org/drawingml/2006/table">
            <a:tbl>
              <a:tblPr rtl="1" firstRow="1" bandRow="1">
                <a:tableStyleId>{93296810-A885-4BE3-A3E7-6D5BEEA58F35}</a:tableStyleId>
              </a:tblPr>
              <a:tblGrid>
                <a:gridCol w="1153507"/>
                <a:gridCol w="1157382"/>
                <a:gridCol w="1189693"/>
                <a:gridCol w="1166090"/>
                <a:gridCol w="1235364"/>
                <a:gridCol w="1489365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סוג מקור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מס'</a:t>
                      </a:r>
                      <a:r>
                        <a:rPr lang="he-IL" baseline="0" dirty="0" smtClean="0"/>
                        <a:t> פריטים </a:t>
                      </a:r>
                    </a:p>
                    <a:p>
                      <a:pPr algn="ctr" rtl="1"/>
                      <a:r>
                        <a:rPr lang="he-IL" baseline="0" dirty="0" smtClean="0"/>
                        <a:t>(קבוצה 1)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מס'</a:t>
                      </a:r>
                      <a:r>
                        <a:rPr lang="he-IL" baseline="0" dirty="0" smtClean="0"/>
                        <a:t> פריטים </a:t>
                      </a:r>
                    </a:p>
                    <a:p>
                      <a:pPr algn="ctr" rtl="1"/>
                      <a:r>
                        <a:rPr lang="he-IL" baseline="0" dirty="0" smtClean="0"/>
                        <a:t>(קבוצה 2)</a:t>
                      </a:r>
                      <a:endParaRPr lang="he-IL" dirty="0" smtClean="0"/>
                    </a:p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מס'</a:t>
                      </a:r>
                      <a:r>
                        <a:rPr lang="he-IL" baseline="0" dirty="0" smtClean="0"/>
                        <a:t> פריטים </a:t>
                      </a:r>
                    </a:p>
                    <a:p>
                      <a:pPr algn="ctr" rtl="1"/>
                      <a:r>
                        <a:rPr lang="he-IL" baseline="0" dirty="0" smtClean="0"/>
                        <a:t>(קבוצה 3)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מס'</a:t>
                      </a:r>
                      <a:r>
                        <a:rPr lang="he-IL" baseline="0" dirty="0" smtClean="0"/>
                        <a:t> פריטים </a:t>
                      </a:r>
                    </a:p>
                    <a:p>
                      <a:pPr algn="ctr" rtl="1"/>
                      <a:r>
                        <a:rPr lang="he-IL" baseline="0" dirty="0" smtClean="0"/>
                        <a:t>(קבוצה 4)</a:t>
                      </a:r>
                      <a:endParaRPr lang="he-IL" dirty="0" smtClean="0"/>
                    </a:p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 smtClean="0"/>
                        <a:t>ממוצע</a:t>
                      </a:r>
                    </a:p>
                    <a:p>
                      <a:pPr algn="ctr" rtl="1"/>
                      <a:r>
                        <a:rPr lang="he-IL" dirty="0" smtClean="0"/>
                        <a:t>מספר</a:t>
                      </a:r>
                    </a:p>
                    <a:p>
                      <a:pPr algn="ctr" rtl="1"/>
                      <a:r>
                        <a:rPr lang="he-IL" dirty="0" smtClean="0"/>
                        <a:t>פריטים</a:t>
                      </a:r>
                      <a:endParaRPr lang="he-I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he-IL" dirty="0" smtClean="0"/>
                        <a:t>אטב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he-IL" dirty="0" smtClean="0"/>
                        <a:t>מלקטת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he-IL" dirty="0" smtClean="0"/>
                        <a:t>כפית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he-IL" dirty="0" smtClean="0"/>
                        <a:t>שיפוד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endParaRPr lang="he-IL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600200" y="5181600"/>
            <a:ext cx="60960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 smtClean="0"/>
              <a:t>בפעם הראשונה: מזון מסוגים שונים</a:t>
            </a:r>
          </a:p>
          <a:p>
            <a:r>
              <a:rPr lang="he-IL" dirty="0" smtClean="0"/>
              <a:t>בפעם השנייה: רק סוג אחד של מזון</a:t>
            </a:r>
            <a:endParaRPr lang="he-IL" dirty="0"/>
          </a:p>
        </p:txBody>
      </p:sp>
      <p:sp>
        <p:nvSpPr>
          <p:cNvPr id="6" name="TextBox 5"/>
          <p:cNvSpPr txBox="1"/>
          <p:nvPr/>
        </p:nvSpPr>
        <p:spPr>
          <a:xfrm>
            <a:off x="914399" y="5273932"/>
            <a:ext cx="21336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400" dirty="0">
                <a:solidFill>
                  <a:srgbClr val="C00000"/>
                </a:solidFill>
              </a:rPr>
              <a:t>כשירות</a:t>
            </a:r>
          </a:p>
        </p:txBody>
      </p:sp>
    </p:spTree>
    <p:extLst>
      <p:ext uri="{BB962C8B-B14F-4D97-AF65-F5344CB8AC3E}">
        <p14:creationId xmlns:p14="http://schemas.microsoft.com/office/powerpoint/2010/main" val="247176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3200" dirty="0">
                <a:solidFill>
                  <a:srgbClr val="C00000"/>
                </a:solidFill>
              </a:rPr>
              <a:t>ברירה טבעית </a:t>
            </a:r>
            <a:r>
              <a:rPr lang="he-IL" altLang="he-IL" sz="3200" dirty="0"/>
              <a:t>– </a:t>
            </a:r>
            <a:r>
              <a:rPr lang="he-IL" altLang="he-IL" sz="3200" dirty="0" err="1"/>
              <a:t>הדמייה</a:t>
            </a:r>
            <a:endParaRPr lang="en-US" altLang="he-IL" sz="3200" b="1" dirty="0"/>
          </a:p>
        </p:txBody>
      </p:sp>
      <p:pic>
        <p:nvPicPr>
          <p:cNvPr id="33797" name="Picture 5" descr="חרזנים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382000" cy="557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3200" dirty="0">
                <a:solidFill>
                  <a:srgbClr val="C00000"/>
                </a:solidFill>
              </a:rPr>
              <a:t>ברירה טבעית </a:t>
            </a:r>
            <a:r>
              <a:rPr lang="he-IL" altLang="he-IL" sz="3200" dirty="0"/>
              <a:t>– </a:t>
            </a:r>
            <a:r>
              <a:rPr lang="he-IL" altLang="he-IL" sz="3200" dirty="0" err="1"/>
              <a:t>הדמייה</a:t>
            </a:r>
            <a:endParaRPr lang="en-US" altLang="he-IL" sz="3200" b="1" dirty="0"/>
          </a:p>
        </p:txBody>
      </p:sp>
      <p:pic>
        <p:nvPicPr>
          <p:cNvPr id="106501" name="Picture 5" descr="חרזנים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153400" cy="542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2" name="Picture 4" descr="חרזנים רצועה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4799013"/>
            <a:ext cx="8458200" cy="2058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Object 7"/>
          <p:cNvGraphicFramePr>
            <a:graphicFrameLocks noGrp="1" noChangeAspect="1"/>
          </p:cNvGraphicFramePr>
          <p:nvPr>
            <p:ph/>
            <p:extLst>
              <p:ext uri="{D42A27DB-BD31-4B8C-83A1-F6EECF244321}">
                <p14:modId xmlns:p14="http://schemas.microsoft.com/office/powerpoint/2010/main" val="3079557903"/>
              </p:ext>
            </p:extLst>
          </p:nvPr>
        </p:nvGraphicFramePr>
        <p:xfrm>
          <a:off x="355600" y="60325"/>
          <a:ext cx="8509000" cy="4667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altLang="he-IL" b="1"/>
              <a:t>ההדמיה מאפשרת:</a:t>
            </a:r>
            <a:endParaRPr lang="en-US" altLang="he-IL" b="1"/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600200"/>
            <a:ext cx="6324600" cy="4525963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he-IL" altLang="he-IL" sz="2400"/>
              <a:t>להמחיש את </a:t>
            </a:r>
            <a:r>
              <a:rPr lang="he-IL" altLang="he-IL" sz="2400" u="sng"/>
              <a:t>ההדרגתיות</a:t>
            </a:r>
            <a:r>
              <a:rPr lang="he-IL" altLang="he-IL" sz="2400"/>
              <a:t> בשינוי של שכיחות התכונות השונות באוכלוסיה במהלך הדורות.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he-IL" altLang="he-IL" sz="2400"/>
              <a:t>להמחיש את הכרחיותה של השונות הגנטית באוכלוסיה לקיום תהליך של ברירה טבעית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he-IL" altLang="he-IL" sz="2400"/>
              <a:t>להמחיש את הרעיון שהשינוי בתהליך הברירה הטבעית הינו באוכלוסיה ולא בפרטים.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he-IL" altLang="he-IL" sz="2400"/>
              <a:t>לחדד את ההבחנה בין מספר פרטים לבין שכיחותם היחסית באוכלוסיה.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he-IL" altLang="he-IL" sz="2800" b="1">
                <a:solidFill>
                  <a:schemeClr val="accent2"/>
                </a:solidFill>
              </a:rPr>
              <a:t>לגרום לתלמיד לחשוב על מאפייני התהליך בטבע באמצעות ההשוואה להדמיה בכיתה.</a:t>
            </a:r>
          </a:p>
          <a:p>
            <a:pPr>
              <a:lnSpc>
                <a:spcPct val="80000"/>
              </a:lnSpc>
            </a:pPr>
            <a:endParaRPr lang="he-IL" altLang="he-IL" sz="2800" b="1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n-US" altLang="he-IL" sz="2400"/>
          </a:p>
        </p:txBody>
      </p:sp>
      <p:pic>
        <p:nvPicPr>
          <p:cNvPr id="157700" name="Picture 4" descr="חרזנים רצועה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542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5181600" cy="1143000"/>
          </a:xfrm>
          <a:noFill/>
        </p:spPr>
        <p:txBody>
          <a:bodyPr/>
          <a:lstStyle/>
          <a:p>
            <a:r>
              <a:rPr lang="he-IL" altLang="he-IL" sz="2800" b="1" dirty="0">
                <a:solidFill>
                  <a:srgbClr val="CC3300"/>
                </a:solidFill>
              </a:rPr>
              <a:t>תהליכים אבולוציוניים </a:t>
            </a:r>
            <a:r>
              <a:rPr lang="he-IL" altLang="he-IL" sz="1800" b="1" dirty="0">
                <a:solidFill>
                  <a:srgbClr val="CC3300"/>
                </a:solidFill>
              </a:rPr>
              <a:t>(8-10 שעות)</a:t>
            </a:r>
            <a:endParaRPr lang="en-US" altLang="he-IL" sz="1800" b="1" dirty="0">
              <a:solidFill>
                <a:srgbClr val="CC3300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0803172"/>
              </p:ext>
            </p:extLst>
          </p:nvPr>
        </p:nvGraphicFramePr>
        <p:xfrm>
          <a:off x="495300" y="1219200"/>
          <a:ext cx="8229600" cy="567436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4064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684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547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רעיון/תופעה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מפרט תכנים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מונחים ומושגים נוספים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תהליכים אבולוציוניים משפיעים על שכיחות של תכונות המאפיינות</a:t>
                      </a:r>
                      <a:r>
                        <a:rPr lang="he-IL" baseline="0" dirty="0"/>
                        <a:t> את המין, </a:t>
                      </a:r>
                    </a:p>
                    <a:p>
                      <a:pPr rtl="1"/>
                      <a:r>
                        <a:rPr lang="he-IL" baseline="0" dirty="0"/>
                        <a:t>ועל מגוון המינים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תיאורית האבולוציה מתבססת על שלוש עובדות:</a:t>
                      </a:r>
                    </a:p>
                    <a:p>
                      <a:pPr rtl="1"/>
                      <a:r>
                        <a:rPr lang="he-IL" dirty="0"/>
                        <a:t>-בכל אוכלוסייה</a:t>
                      </a:r>
                      <a:r>
                        <a:rPr lang="he-IL" baseline="0" dirty="0"/>
                        <a:t> קיימת </a:t>
                      </a:r>
                      <a:r>
                        <a:rPr lang="he-IL" sz="1800" kern="1200" dirty="0">
                          <a:effectLst/>
                        </a:rPr>
                        <a:t>שונוּת</a:t>
                      </a:r>
                      <a:r>
                        <a:rPr lang="he-IL" baseline="0" dirty="0"/>
                        <a:t>, שחלקה תורשתית.</a:t>
                      </a:r>
                    </a:p>
                    <a:p>
                      <a:pPr rtl="1"/>
                      <a:r>
                        <a:rPr lang="he-IL" baseline="0" dirty="0"/>
                        <a:t>-מספר הצאצאים הנוצרים גדול ממספר הצאצאים השורדים.</a:t>
                      </a:r>
                    </a:p>
                    <a:p>
                      <a:pPr rtl="1"/>
                      <a:r>
                        <a:rPr lang="he-IL" baseline="0" dirty="0"/>
                        <a:t>-קיים קשר בין תכונות הפרט לבין הסיכויים שלו לשרוד ולהתרבות בתאי סביבה מסוימים. עם הזמן תעלה באוכלוסייה שכיחותם היחסית של פרטים בעלי תכונות המקנות להם יתרון.</a:t>
                      </a:r>
                    </a:p>
                    <a:p>
                      <a:pPr rtl="1"/>
                      <a:r>
                        <a:rPr lang="he-IL" b="1" baseline="0" dirty="0"/>
                        <a:t>התאמה</a:t>
                      </a:r>
                    </a:p>
                    <a:p>
                      <a:pPr rtl="1"/>
                      <a:r>
                        <a:rPr lang="he-IL" dirty="0"/>
                        <a:t>-ההתאמה היא תוצר של תהליכי ברירה טבעית.</a:t>
                      </a:r>
                    </a:p>
                    <a:p>
                      <a:pPr rtl="1"/>
                      <a:r>
                        <a:rPr lang="he-IL" sz="1800" b="1" kern="1200" dirty="0">
                          <a:effectLst/>
                        </a:rPr>
                        <a:t>שונוּת</a:t>
                      </a:r>
                    </a:p>
                    <a:p>
                      <a:pPr rtl="1"/>
                      <a:r>
                        <a:rPr lang="he-IL" b="0" dirty="0"/>
                        <a:t>-</a:t>
                      </a:r>
                      <a:r>
                        <a:rPr lang="he-IL" sz="1800" kern="1200" dirty="0">
                          <a:effectLst/>
                        </a:rPr>
                        <a:t>שונוּת</a:t>
                      </a:r>
                      <a:r>
                        <a:rPr lang="he-IL" b="0" dirty="0"/>
                        <a:t> בין פרטים בתוך המין מתבטאת בהבדלים</a:t>
                      </a:r>
                      <a:r>
                        <a:rPr lang="he-IL" b="0" baseline="0" dirty="0"/>
                        <a:t> התנהגותיים, פיסיולוגיים, אנטומיים, וברמה התאית מולקולרית.</a:t>
                      </a:r>
                    </a:p>
                    <a:p>
                      <a:pPr rtl="1"/>
                      <a:r>
                        <a:rPr lang="he-IL" b="0" baseline="0" dirty="0"/>
                        <a:t>-מקורות השונות</a:t>
                      </a:r>
                    </a:p>
                    <a:p>
                      <a:pPr rtl="1"/>
                      <a:r>
                        <a:rPr lang="he-IL" b="0" baseline="0" dirty="0"/>
                        <a:t>    -צירופים שונים של אללים</a:t>
                      </a:r>
                    </a:p>
                    <a:p>
                      <a:pPr rtl="1"/>
                      <a:r>
                        <a:rPr lang="he-IL" b="0" baseline="0" dirty="0"/>
                        <a:t>    -רביה זוויגית</a:t>
                      </a:r>
                    </a:p>
                    <a:p>
                      <a:pPr rtl="1"/>
                      <a:r>
                        <a:rPr lang="he-IL" b="0" baseline="0" dirty="0"/>
                        <a:t>    -מוטציות אקראיות בתאי הזוויג או בזיגוטה</a:t>
                      </a:r>
                      <a:endParaRPr lang="he-IL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כשירות, שכיחות, מין</a:t>
                      </a:r>
                      <a:r>
                        <a:rPr lang="he-IL" baseline="0" dirty="0"/>
                        <a:t> </a:t>
                      </a:r>
                      <a:r>
                        <a:rPr lang="en-US" baseline="0" dirty="0"/>
                        <a:t>(species)</a:t>
                      </a:r>
                      <a:r>
                        <a:rPr lang="he-IL" baseline="0" dirty="0"/>
                        <a:t>, מגוון ביולוגי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6271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114800" y="266700"/>
            <a:ext cx="4648200" cy="1143000"/>
          </a:xfrm>
          <a:noFill/>
        </p:spPr>
        <p:txBody>
          <a:bodyPr/>
          <a:lstStyle/>
          <a:p>
            <a:r>
              <a:rPr lang="he-IL" altLang="he-IL" sz="2800" b="1" dirty="0">
                <a:solidFill>
                  <a:srgbClr val="006600"/>
                </a:solidFill>
              </a:rPr>
              <a:t>דוגמאות לברירה טבעית</a:t>
            </a:r>
            <a:endParaRPr lang="en-US" altLang="he-IL" sz="2800" b="1" dirty="0">
              <a:solidFill>
                <a:srgbClr val="006600"/>
              </a:solidFill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rgbClr val="C00000"/>
                </a:solidFill>
              </a:rPr>
              <a:t>עמידות לתרופות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rgbClr val="C00000"/>
                </a:solidFill>
              </a:rPr>
              <a:t>עמידות לקוטלי חרקים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rgbClr val="C00000"/>
                </a:solidFill>
              </a:rPr>
              <a:t>עמידות לקוטלי עשבים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 err="1">
                <a:solidFill>
                  <a:srgbClr val="C00000"/>
                </a:solidFill>
              </a:rPr>
              <a:t>מלניזם</a:t>
            </a:r>
            <a:r>
              <a:rPr lang="he-IL" altLang="he-IL" sz="2800" dirty="0">
                <a:solidFill>
                  <a:srgbClr val="C00000"/>
                </a:solidFill>
              </a:rPr>
              <a:t> תעשייתי</a:t>
            </a:r>
          </a:p>
        </p:txBody>
      </p:sp>
      <p:pic>
        <p:nvPicPr>
          <p:cNvPr id="4" name="Picture Placeholder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76200"/>
            <a:ext cx="4290527" cy="678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70437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304800"/>
            <a:ext cx="5029200" cy="1143000"/>
          </a:xfrm>
          <a:noFill/>
        </p:spPr>
        <p:txBody>
          <a:bodyPr/>
          <a:lstStyle/>
          <a:p>
            <a:r>
              <a:rPr lang="he-IL" altLang="he-IL" sz="2800" b="1" dirty="0">
                <a:solidFill>
                  <a:srgbClr val="006600"/>
                </a:solidFill>
              </a:rPr>
              <a:t>השפעת האדם על תהליכי ברירה</a:t>
            </a:r>
            <a:endParaRPr lang="en-US" altLang="he-IL" sz="2800" b="1" dirty="0">
              <a:solidFill>
                <a:srgbClr val="006600"/>
              </a:solidFill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0" indent="0">
              <a:buNone/>
            </a:pPr>
            <a:r>
              <a:rPr lang="he-IL" altLang="he-IL" sz="2800" b="1" dirty="0">
                <a:solidFill>
                  <a:srgbClr val="C00000"/>
                </a:solidFill>
              </a:rPr>
              <a:t>השפעה אפשרית של האדם על תהליכים אבולוציוניים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rgbClr val="C00000"/>
                </a:solidFill>
              </a:rPr>
              <a:t>חיים בסביבה מוגנת (היעדר לחץ סביבתי)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rgbClr val="C00000"/>
                </a:solidFill>
              </a:rPr>
              <a:t>הרפואה המודרנית מקטינה את לחץ הברירה הטבעית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rgbClr val="C00000"/>
                </a:solidFill>
              </a:rPr>
              <a:t>השבחה  וטיפוח </a:t>
            </a:r>
            <a:r>
              <a:rPr lang="he-IL" altLang="he-IL" sz="2800" dirty="0"/>
              <a:t>(ברירה מלאכותית)</a:t>
            </a:r>
          </a:p>
        </p:txBody>
      </p:sp>
      <p:pic>
        <p:nvPicPr>
          <p:cNvPr id="4" name="Picture 5" descr="השבחה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876800"/>
            <a:ext cx="233362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6996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3200" dirty="0">
                <a:solidFill>
                  <a:srgbClr val="C00000"/>
                </a:solidFill>
              </a:rPr>
              <a:t>אירועים אקראיים</a:t>
            </a:r>
            <a:r>
              <a:rPr lang="he-IL" altLang="he-IL" sz="3200" dirty="0"/>
              <a:t> – </a:t>
            </a:r>
            <a:r>
              <a:rPr lang="he-IL" altLang="he-IL" sz="3200" dirty="0" err="1"/>
              <a:t>הדמייה</a:t>
            </a:r>
            <a:endParaRPr lang="en-US" altLang="he-IL" sz="3200" b="1" dirty="0"/>
          </a:p>
        </p:txBody>
      </p:sp>
      <p:pic>
        <p:nvPicPr>
          <p:cNvPr id="7" name="Picture 5" descr="חרזנים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15856" y="1371599"/>
            <a:ext cx="4289753" cy="542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6" descr="Related image">
            <a:extLst>
              <a:ext uri="{FF2B5EF4-FFF2-40B4-BE49-F238E27FC236}">
                <a16:creationId xmlns="" xmlns:a16="http://schemas.microsoft.com/office/drawing/2014/main" id="{8FCFD3A9-31B6-41E2-A435-8707450171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28508" y="76200"/>
            <a:ext cx="2601092" cy="328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3695" y="2994903"/>
            <a:ext cx="2535930" cy="217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79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altLang="he-IL" b="1"/>
              <a:t>ההדמיה מאפשרת:</a:t>
            </a:r>
            <a:endParaRPr lang="en-US" altLang="he-IL" b="1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2200" y="1600200"/>
            <a:ext cx="6324600" cy="4525963"/>
          </a:xfrm>
        </p:spPr>
        <p:txBody>
          <a:bodyPr/>
          <a:lstStyle/>
          <a:p>
            <a:pPr>
              <a:spcBef>
                <a:spcPct val="50000"/>
              </a:spcBef>
            </a:pPr>
            <a:r>
              <a:rPr lang="he-IL" altLang="he-IL" dirty="0"/>
              <a:t>להמחיש (שוב) את </a:t>
            </a:r>
            <a:r>
              <a:rPr lang="he-IL" altLang="he-IL" u="sng" dirty="0"/>
              <a:t>ההדרגתיות</a:t>
            </a:r>
            <a:r>
              <a:rPr lang="he-IL" altLang="he-IL" dirty="0"/>
              <a:t> בשינוי של שכיחות התכונות השונות באוכלוסייה במהלך הדורות.</a:t>
            </a:r>
          </a:p>
          <a:p>
            <a:pPr>
              <a:spcBef>
                <a:spcPct val="50000"/>
              </a:spcBef>
            </a:pPr>
            <a:r>
              <a:rPr lang="he-IL" altLang="he-IL" dirty="0"/>
              <a:t>להמחיש את ההשפעה של תהליך אקראי על שכיחות התכונות באוכלוסייה.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he-IL" altLang="he-IL" b="1" dirty="0">
                <a:solidFill>
                  <a:schemeClr val="accent2"/>
                </a:solidFill>
              </a:rPr>
              <a:t>להתעמת עם התפיסה השגויה שרק תכונות שיש להן יתרון נמצאות בשכיחות גבוהה באוכלוסייה.</a:t>
            </a:r>
          </a:p>
          <a:p>
            <a:pPr>
              <a:lnSpc>
                <a:spcPct val="90000"/>
              </a:lnSpc>
            </a:pPr>
            <a:endParaRPr lang="he-IL" altLang="he-IL" b="1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endParaRPr lang="en-US" altLang="he-IL" dirty="0"/>
          </a:p>
        </p:txBody>
      </p:sp>
      <p:pic>
        <p:nvPicPr>
          <p:cNvPr id="153604" name="Picture 4" descr="חרזנים רצועה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82" y="2819400"/>
            <a:ext cx="2154238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Related image">
            <a:extLst>
              <a:ext uri="{FF2B5EF4-FFF2-40B4-BE49-F238E27FC236}">
                <a16:creationId xmlns:a16="http://schemas.microsoft.com/office/drawing/2014/main" xmlns="" id="{9A21FA70-554B-44FA-8F23-A8147AF385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848562" flipH="1">
            <a:off x="1653734" y="1859116"/>
            <a:ext cx="1153528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897622"/>
            <a:ext cx="2286000" cy="196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11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74638"/>
            <a:ext cx="6934200" cy="1143000"/>
          </a:xfrm>
        </p:spPr>
        <p:txBody>
          <a:bodyPr/>
          <a:lstStyle/>
          <a:p>
            <a:r>
              <a:rPr lang="he-IL" altLang="he-IL" sz="3200" b="1" dirty="0">
                <a:solidFill>
                  <a:srgbClr val="006600"/>
                </a:solidFill>
              </a:rPr>
              <a:t>חשוב להדגיש</a:t>
            </a:r>
            <a:endParaRPr lang="en-US" altLang="he-IL" sz="3200" b="1" dirty="0">
              <a:solidFill>
                <a:srgbClr val="006600"/>
              </a:solidFill>
            </a:endParaRP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3600" y="1600200"/>
            <a:ext cx="4495800" cy="4525963"/>
          </a:xfrm>
        </p:spPr>
        <p:txBody>
          <a:bodyPr/>
          <a:lstStyle/>
          <a:p>
            <a:pPr marL="0" indent="0">
              <a:spcBef>
                <a:spcPct val="50000"/>
              </a:spcBef>
              <a:buNone/>
            </a:pPr>
            <a:r>
              <a:rPr lang="he-IL" altLang="he-IL" sz="2800" dirty="0">
                <a:solidFill>
                  <a:srgbClr val="C00000"/>
                </a:solidFill>
              </a:rPr>
              <a:t>במציאות אירועים אקראיים מתקיימים במקביל לתהליכי ברירה טבעית.</a:t>
            </a:r>
          </a:p>
          <a:p>
            <a:pPr marL="0" indent="0">
              <a:spcBef>
                <a:spcPct val="50000"/>
              </a:spcBef>
              <a:buNone/>
            </a:pPr>
            <a:r>
              <a:rPr lang="he-IL" altLang="he-IL" sz="2800" dirty="0">
                <a:solidFill>
                  <a:schemeClr val="accent2"/>
                </a:solidFill>
              </a:rPr>
              <a:t>בהדמיות הפרדנו ביניהם לצורך הבהרת כל תהליך.</a:t>
            </a:r>
          </a:p>
          <a:p>
            <a:pPr>
              <a:lnSpc>
                <a:spcPct val="90000"/>
              </a:lnSpc>
            </a:pPr>
            <a:endParaRPr lang="he-IL" altLang="he-IL" sz="2800" dirty="0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endParaRPr lang="en-US" altLang="he-IL" sz="2800" dirty="0"/>
          </a:p>
        </p:txBody>
      </p:sp>
      <p:pic>
        <p:nvPicPr>
          <p:cNvPr id="5" name="Picture 4" descr="חרזנים רצועה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10400" y="609600"/>
            <a:ext cx="215423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חרזנים רצועה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782" y="2596843"/>
            <a:ext cx="2154238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6" descr="Related image">
            <a:extLst>
              <a:ext uri="{FF2B5EF4-FFF2-40B4-BE49-F238E27FC236}">
                <a16:creationId xmlns:a16="http://schemas.microsoft.com/office/drawing/2014/main" xmlns="" id="{9A21FA70-554B-44FA-8F23-A8147AF385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848562" flipH="1">
            <a:off x="1653734" y="1636559"/>
            <a:ext cx="1153528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675065"/>
            <a:ext cx="2286000" cy="1960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7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2800" b="1" dirty="0">
                <a:solidFill>
                  <a:srgbClr val="006600"/>
                </a:solidFill>
              </a:rPr>
              <a:t>שינויים מצטברים של תכונות במהלך הדורות </a:t>
            </a:r>
            <a:r>
              <a:rPr lang="he-IL" altLang="he-IL" sz="3200" b="1" dirty="0"/>
              <a:t/>
            </a:r>
            <a:br>
              <a:rPr lang="he-IL" altLang="he-IL" sz="3200" b="1" dirty="0"/>
            </a:br>
            <a:r>
              <a:rPr lang="he-IL" altLang="he-IL" sz="3200" b="1" dirty="0"/>
              <a:t>הדמיה - האבולוציה של "</a:t>
            </a:r>
            <a:r>
              <a:rPr lang="he-IL" altLang="he-IL" sz="3200" b="1" dirty="0" err="1"/>
              <a:t>שטוחדגים</a:t>
            </a:r>
            <a:r>
              <a:rPr lang="he-IL" altLang="he-IL" sz="3600" dirty="0"/>
              <a:t>" </a:t>
            </a:r>
            <a:endParaRPr lang="en-US" altLang="he-IL" sz="3600" dirty="0"/>
          </a:p>
        </p:txBody>
      </p:sp>
      <p:grpSp>
        <p:nvGrpSpPr>
          <p:cNvPr id="37926" name="Group 38"/>
          <p:cNvGrpSpPr>
            <a:grpSpLocks/>
          </p:cNvGrpSpPr>
          <p:nvPr/>
        </p:nvGrpSpPr>
        <p:grpSpPr bwMode="auto">
          <a:xfrm>
            <a:off x="609600" y="1371600"/>
            <a:ext cx="8001000" cy="5334000"/>
            <a:chOff x="768" y="864"/>
            <a:chExt cx="4128" cy="3360"/>
          </a:xfrm>
        </p:grpSpPr>
        <p:grpSp>
          <p:nvGrpSpPr>
            <p:cNvPr id="37908" name="Group 20"/>
            <p:cNvGrpSpPr>
              <a:grpSpLocks/>
            </p:cNvGrpSpPr>
            <p:nvPr/>
          </p:nvGrpSpPr>
          <p:grpSpPr bwMode="auto">
            <a:xfrm>
              <a:off x="768" y="864"/>
              <a:ext cx="4128" cy="3360"/>
              <a:chOff x="4443" y="9540"/>
              <a:chExt cx="7020" cy="5496"/>
            </a:xfrm>
          </p:grpSpPr>
          <p:sp>
            <p:nvSpPr>
              <p:cNvPr id="37909" name="Line 21"/>
              <p:cNvSpPr>
                <a:spLocks noChangeShapeType="1"/>
              </p:cNvSpPr>
              <p:nvPr/>
            </p:nvSpPr>
            <p:spPr bwMode="auto">
              <a:xfrm>
                <a:off x="10023" y="13060"/>
                <a:ext cx="1440" cy="1692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he-IL"/>
              </a:p>
            </p:txBody>
          </p:sp>
          <p:grpSp>
            <p:nvGrpSpPr>
              <p:cNvPr id="37910" name="Group 22"/>
              <p:cNvGrpSpPr>
                <a:grpSpLocks/>
              </p:cNvGrpSpPr>
              <p:nvPr/>
            </p:nvGrpSpPr>
            <p:grpSpPr bwMode="auto">
              <a:xfrm>
                <a:off x="4443" y="9540"/>
                <a:ext cx="7020" cy="5496"/>
                <a:chOff x="4443" y="9540"/>
                <a:chExt cx="7020" cy="5496"/>
              </a:xfrm>
            </p:grpSpPr>
            <p:sp>
              <p:nvSpPr>
                <p:cNvPr id="37911" name="Line 23"/>
                <p:cNvSpPr>
                  <a:spLocks noChangeShapeType="1"/>
                </p:cNvSpPr>
                <p:nvPr/>
              </p:nvSpPr>
              <p:spPr bwMode="auto">
                <a:xfrm>
                  <a:off x="11463" y="10126"/>
                  <a:ext cx="0" cy="4680"/>
                </a:xfrm>
                <a:prstGeom prst="line">
                  <a:avLst/>
                </a:pr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he-IL"/>
                </a:p>
              </p:txBody>
            </p:sp>
            <p:grpSp>
              <p:nvGrpSpPr>
                <p:cNvPr id="37912" name="Group 24"/>
                <p:cNvGrpSpPr>
                  <a:grpSpLocks/>
                </p:cNvGrpSpPr>
                <p:nvPr/>
              </p:nvGrpSpPr>
              <p:grpSpPr bwMode="auto">
                <a:xfrm>
                  <a:off x="4443" y="9540"/>
                  <a:ext cx="7020" cy="5496"/>
                  <a:chOff x="4443" y="9544"/>
                  <a:chExt cx="7020" cy="5496"/>
                </a:xfrm>
              </p:grpSpPr>
              <p:sp>
                <p:nvSpPr>
                  <p:cNvPr id="37913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4443" y="10540"/>
                    <a:ext cx="5940" cy="360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14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6120" y="11262"/>
                    <a:ext cx="1260" cy="126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15" name="Line 2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120" y="12522"/>
                    <a:ext cx="1260" cy="126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16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4983" y="11692"/>
                    <a:ext cx="540" cy="54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17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5163" y="11872"/>
                    <a:ext cx="180" cy="180"/>
                  </a:xfrm>
                  <a:prstGeom prst="ellipse">
                    <a:avLst/>
                  </a:prstGeom>
                  <a:solidFill>
                    <a:srgbClr val="FFFFFF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18" name="Line 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143" y="9544"/>
                    <a:ext cx="1260" cy="1188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19" name="Line 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043" y="9544"/>
                    <a:ext cx="360" cy="126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20" name="Line 3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203" y="10126"/>
                    <a:ext cx="1260" cy="180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2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6963" y="14140"/>
                    <a:ext cx="0" cy="90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22" name="Line 3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6963" y="14140"/>
                    <a:ext cx="900" cy="90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23" name="Line 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8820" y="11802"/>
                    <a:ext cx="720" cy="72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he-IL"/>
                  </a:p>
                </p:txBody>
              </p:sp>
              <p:sp>
                <p:nvSpPr>
                  <p:cNvPr id="37924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8820" y="12522"/>
                    <a:ext cx="900" cy="540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he-IL"/>
                  </a:p>
                </p:txBody>
              </p:sp>
            </p:grpSp>
          </p:grpSp>
        </p:grpSp>
        <p:sp>
          <p:nvSpPr>
            <p:cNvPr id="37925" name="Line 37"/>
            <p:cNvSpPr>
              <a:spLocks noChangeShapeType="1"/>
            </p:cNvSpPr>
            <p:nvPr/>
          </p:nvSpPr>
          <p:spPr bwMode="auto">
            <a:xfrm>
              <a:off x="816" y="2784"/>
              <a:ext cx="5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he-IL"/>
            </a:p>
          </p:txBody>
        </p:sp>
      </p:grpSp>
    </p:spTree>
    <p:extLst>
      <p:ext uri="{BB962C8B-B14F-4D97-AF65-F5344CB8AC3E}">
        <p14:creationId xmlns:p14="http://schemas.microsoft.com/office/powerpoint/2010/main" val="84103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2800" b="1"/>
              <a:t>אבולוציה של "שטוחדגים"</a:t>
            </a:r>
            <a:r>
              <a:rPr lang="he-IL" altLang="he-IL" sz="4000" b="1"/>
              <a:t> – נושאים לדיון לאחר הפעילות</a:t>
            </a:r>
            <a:endParaRPr lang="en-US" altLang="he-IL" sz="4000" b="1"/>
          </a:p>
        </p:txBody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he-IL" altLang="he-IL"/>
              <a:t>1.  השוו בין הציורים השונים.  מה ניתן לראות?</a:t>
            </a:r>
          </a:p>
          <a:p>
            <a:pPr marL="609600" indent="-609600">
              <a:buFontTx/>
              <a:buNone/>
            </a:pPr>
            <a:r>
              <a:rPr lang="he-IL" altLang="he-IL"/>
              <a:t>2. מה מייצג כל אחד ממרכיבי ההדמיה במציאות (הדף המקורי, העותקים השונים, ההעברה של הדף, השינויים שחלים בדף)?</a:t>
            </a:r>
          </a:p>
          <a:p>
            <a:pPr marL="609600" indent="-609600">
              <a:buFontTx/>
              <a:buNone/>
            </a:pPr>
            <a:r>
              <a:rPr lang="he-IL" altLang="he-IL"/>
              <a:t>3. מה היה קורה לו הטור שלכם היו ארוך פי שניים?</a:t>
            </a:r>
          </a:p>
          <a:p>
            <a:pPr marL="609600" indent="-609600">
              <a:buFontTx/>
              <a:buAutoNum type="arabicPeriod" startAt="4"/>
            </a:pPr>
            <a:r>
              <a:rPr lang="he-IL" altLang="he-IL" b="1">
                <a:solidFill>
                  <a:schemeClr val="accent2"/>
                </a:solidFill>
              </a:rPr>
              <a:t>נסחו מסקנה כללית לגבי הקשר בין מספר הדורות העוברים לבין מספר </a:t>
            </a:r>
          </a:p>
          <a:p>
            <a:pPr marL="609600" indent="-609600">
              <a:buFontTx/>
              <a:buNone/>
            </a:pPr>
            <a:r>
              <a:rPr lang="he-IL" altLang="he-IL" b="1">
                <a:solidFill>
                  <a:schemeClr val="accent2"/>
                </a:solidFill>
              </a:rPr>
              <a:t>     השינויים העשויים להצטבר.</a:t>
            </a:r>
            <a:endParaRPr lang="en-US" altLang="he-IL" b="1">
              <a:solidFill>
                <a:schemeClr val="accent2"/>
              </a:solidFill>
            </a:endParaRPr>
          </a:p>
        </p:txBody>
      </p:sp>
      <p:pic>
        <p:nvPicPr>
          <p:cNvPr id="165892" name="Picture 4" descr="דג2"/>
          <p:cNvPicPr>
            <a:picLocks noChangeAspect="1" noChangeArrowheads="1"/>
          </p:cNvPicPr>
          <p:nvPr/>
        </p:nvPicPr>
        <p:blipFill>
          <a:blip r:embed="rId3" cstate="email">
            <a:lum bright="-24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67325"/>
            <a:ext cx="17335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5893" name="Picture 5" descr="דג1"/>
          <p:cNvPicPr>
            <a:picLocks noChangeAspect="1" noChangeArrowheads="1"/>
          </p:cNvPicPr>
          <p:nvPr/>
        </p:nvPicPr>
        <p:blipFill>
          <a:blip r:embed="rId4" cstate="email">
            <a:lum bright="-10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5730875"/>
            <a:ext cx="2590800" cy="11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69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2400" b="1"/>
              <a:t>אבולוציה של "שטוחדגים"</a:t>
            </a:r>
            <a:r>
              <a:rPr lang="he-IL" altLang="he-IL" sz="3600" b="1"/>
              <a:t> – נושאים לדיון לאחר הפעילות</a:t>
            </a:r>
            <a:endParaRPr lang="en-US" altLang="he-IL" sz="3600" b="1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he-IL" altLang="he-IL" b="1"/>
              <a:t>5</a:t>
            </a:r>
            <a:r>
              <a:rPr lang="he-IL" altLang="he-IL"/>
              <a:t>. במה דומה ההדמיה לתהליך המתרחש במציאות ובמה היא שונה ממנו?</a:t>
            </a:r>
          </a:p>
          <a:p>
            <a:pPr>
              <a:buFontTx/>
              <a:buNone/>
            </a:pPr>
            <a:r>
              <a:rPr lang="he-IL" altLang="he-IL" b="1"/>
              <a:t>6</a:t>
            </a:r>
            <a:r>
              <a:rPr lang="he-IL" altLang="he-IL" b="1">
                <a:solidFill>
                  <a:schemeClr val="accent2"/>
                </a:solidFill>
              </a:rPr>
              <a:t>. תארו, לפי עקרונות הברירה הטבעית, מה קורה באוכלוסייה שיש בה פרטים רבים לגבי שינוי אחד ואחר כך לגבי השינויים הבאים.</a:t>
            </a:r>
          </a:p>
          <a:p>
            <a:pPr>
              <a:buFontTx/>
              <a:buNone/>
            </a:pPr>
            <a:endParaRPr lang="en-US" altLang="he-IL" b="1">
              <a:solidFill>
                <a:schemeClr val="accent2"/>
              </a:solidFill>
            </a:endParaRPr>
          </a:p>
        </p:txBody>
      </p:sp>
      <p:pic>
        <p:nvPicPr>
          <p:cNvPr id="172040" name="Picture 8" descr="דג1"/>
          <p:cNvPicPr>
            <a:picLocks noChangeAspect="1" noChangeArrowheads="1"/>
          </p:cNvPicPr>
          <p:nvPr/>
        </p:nvPicPr>
        <p:blipFill>
          <a:blip r:embed="rId3" cstate="email">
            <a:lum bright="-10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495800"/>
            <a:ext cx="4267200" cy="185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2039" name="Picture 7" descr="דג2"/>
          <p:cNvPicPr>
            <a:picLocks noChangeAspect="1" noChangeArrowheads="1"/>
          </p:cNvPicPr>
          <p:nvPr/>
        </p:nvPicPr>
        <p:blipFill>
          <a:blip r:embed="rId4" cstate="email">
            <a:lum bright="-24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4165600"/>
            <a:ext cx="2590800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99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7218362" cy="685800"/>
          </a:xfrm>
        </p:spPr>
        <p:txBody>
          <a:bodyPr/>
          <a:lstStyle/>
          <a:p>
            <a:r>
              <a:rPr lang="he-IL" sz="2800" b="1" dirty="0">
                <a:solidFill>
                  <a:srgbClr val="006600"/>
                </a:solidFill>
              </a:rPr>
              <a:t>שתי אפשרויות לייצר כיסא נדנדה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4000" y="4152901"/>
            <a:ext cx="2949575" cy="839788"/>
          </a:xfrm>
        </p:spPr>
        <p:txBody>
          <a:bodyPr/>
          <a:lstStyle/>
          <a:p>
            <a:pPr algn="ctr"/>
            <a:r>
              <a:rPr lang="he-IL" dirty="0"/>
              <a:t>לעצב, לתכנן, לחתוך, לחבר</a:t>
            </a:r>
          </a:p>
        </p:txBody>
      </p:sp>
      <p:pic>
        <p:nvPicPr>
          <p:cNvPr id="131076" name="Picture 4" descr="Image result for ‫כסאות‬‎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295400"/>
            <a:ext cx="2801938" cy="318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082" name="Picture 10" descr="Image result for ‫כסא נדנדה‬‎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1676401"/>
            <a:ext cx="1981200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3"/>
          <p:cNvSpPr txBox="1">
            <a:spLocks/>
          </p:cNvSpPr>
          <p:nvPr/>
        </p:nvSpPr>
        <p:spPr bwMode="auto">
          <a:xfrm>
            <a:off x="533400" y="4212431"/>
            <a:ext cx="2949575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dirty="0"/>
              <a:t>לקחת כיסא קיים ולשנותו 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 bwMode="auto">
          <a:xfrm>
            <a:off x="533400" y="5410200"/>
            <a:ext cx="8056562" cy="839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r" rtl="1" fontAlgn="base">
              <a:spcBef>
                <a:spcPct val="20000"/>
              </a:spcBef>
              <a:spcAft>
                <a:spcPct val="0"/>
              </a:spcAft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e-IL" sz="2400" dirty="0"/>
              <a:t>איזה מהתהליכים הוא אנלוגיה מתאימה לתהליך הברירה הטבעית?</a:t>
            </a:r>
          </a:p>
        </p:txBody>
      </p:sp>
    </p:spTree>
    <p:extLst>
      <p:ext uri="{BB962C8B-B14F-4D97-AF65-F5344CB8AC3E}">
        <p14:creationId xmlns:p14="http://schemas.microsoft.com/office/powerpoint/2010/main" val="314116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400800" y="2590800"/>
            <a:ext cx="2743200" cy="2133600"/>
          </a:xfrm>
        </p:spPr>
        <p:txBody>
          <a:bodyPr/>
          <a:lstStyle/>
          <a:p>
            <a:r>
              <a:rPr lang="he-IL" altLang="he-IL" sz="3200" dirty="0"/>
              <a:t>"זמן </a:t>
            </a:r>
            <a:br>
              <a:rPr lang="he-IL" altLang="he-IL" sz="3200" dirty="0"/>
            </a:br>
            <a:r>
              <a:rPr lang="he-IL" altLang="he-IL" sz="3200" dirty="0"/>
              <a:t>אבולוציוני"</a:t>
            </a:r>
            <a:br>
              <a:rPr lang="he-IL" altLang="he-IL" sz="3200" dirty="0"/>
            </a:br>
            <a:r>
              <a:rPr lang="he-IL" altLang="he-IL" sz="3200" dirty="0"/>
              <a:t/>
            </a:r>
            <a:br>
              <a:rPr lang="he-IL" altLang="he-IL" sz="3200" dirty="0"/>
            </a:br>
            <a:r>
              <a:rPr lang="he-IL" altLang="he-IL" sz="2400" dirty="0"/>
              <a:t>מושג קשה לתפיסה</a:t>
            </a:r>
            <a:br>
              <a:rPr lang="he-IL" altLang="he-IL" sz="2400" dirty="0"/>
            </a:br>
            <a:endParaRPr lang="en-US" altLang="he-IL" sz="2400" dirty="0"/>
          </a:p>
        </p:txBody>
      </p:sp>
      <p:pic>
        <p:nvPicPr>
          <p:cNvPr id="15364" name="Picture 4" descr="רכב בסקוויה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77988" y="0"/>
            <a:ext cx="4776787" cy="6781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5368" name="Picture 8" descr="2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3675" y="1752600"/>
            <a:ext cx="87471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62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5181600" cy="1143000"/>
          </a:xfrm>
          <a:noFill/>
        </p:spPr>
        <p:txBody>
          <a:bodyPr/>
          <a:lstStyle/>
          <a:p>
            <a:r>
              <a:rPr lang="he-IL" altLang="he-IL" sz="2800" b="1" dirty="0">
                <a:solidFill>
                  <a:srgbClr val="CC3300"/>
                </a:solidFill>
              </a:rPr>
              <a:t>תהליכים אבולוציוניים </a:t>
            </a:r>
            <a:r>
              <a:rPr lang="he-IL" altLang="he-IL" sz="1800" b="1" dirty="0">
                <a:solidFill>
                  <a:srgbClr val="CC3300"/>
                </a:solidFill>
              </a:rPr>
              <a:t>(8-10 שעות)</a:t>
            </a:r>
            <a:endParaRPr lang="en-US" altLang="he-IL" sz="1800" b="1" dirty="0">
              <a:solidFill>
                <a:srgbClr val="CC3300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8819214"/>
              </p:ext>
            </p:extLst>
          </p:nvPr>
        </p:nvGraphicFramePr>
        <p:xfrm>
          <a:off x="495300" y="1219200"/>
          <a:ext cx="8229600" cy="512572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4064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48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741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רעיון/תופעה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מפרט תכנים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מונחים ומושגים נוספים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תהליכים אבולוציוניים משפיעים על שכיחות של תכונות המאפיינות</a:t>
                      </a:r>
                      <a:r>
                        <a:rPr lang="he-IL" baseline="0" dirty="0"/>
                        <a:t> את המין, </a:t>
                      </a:r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r>
                        <a:rPr lang="he-IL" baseline="0" dirty="0"/>
                        <a:t>ועל מגוון המינים</a:t>
                      </a:r>
                      <a:endParaRPr lang="he-I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baseline="0" dirty="0"/>
                        <a:t>ברירה טבעית</a:t>
                      </a:r>
                    </a:p>
                    <a:p>
                      <a:pPr rtl="1"/>
                      <a:r>
                        <a:rPr lang="he-IL" b="0" baseline="0" dirty="0"/>
                        <a:t>-</a:t>
                      </a:r>
                      <a:r>
                        <a:rPr lang="he-IL" sz="1800" kern="1200" dirty="0">
                          <a:effectLst/>
                        </a:rPr>
                        <a:t>שונוּת</a:t>
                      </a:r>
                      <a:r>
                        <a:rPr lang="he-IL" b="0" baseline="0" dirty="0"/>
                        <a:t> בטבע כחומר גלם לברירה טבעית, תחרות על משאבים, הישרדות, העמדת צאצאים פוריים, והתאמה.</a:t>
                      </a:r>
                    </a:p>
                    <a:p>
                      <a:pPr rtl="1"/>
                      <a:r>
                        <a:rPr lang="he-IL" b="0" baseline="0" dirty="0"/>
                        <a:t>-תהליכי ברירה טבעית משפיעים על המגוון בתוך המינים, ועל המגוון של המינים.</a:t>
                      </a:r>
                    </a:p>
                    <a:p>
                      <a:pPr rtl="1"/>
                      <a:r>
                        <a:rPr lang="he-IL" b="1" baseline="0" dirty="0"/>
                        <a:t>הרכב אוכלוסיות מושפע גם מאירועים אקראיים</a:t>
                      </a:r>
                    </a:p>
                    <a:p>
                      <a:pPr rtl="1"/>
                      <a:r>
                        <a:rPr lang="he-IL" b="0" dirty="0"/>
                        <a:t>-אירועים אקראיים מתקיימים במקביל לתהליכי ברירה טבעית.</a:t>
                      </a:r>
                    </a:p>
                    <a:p>
                      <a:pPr rtl="1"/>
                      <a:r>
                        <a:rPr lang="he-IL" b="0" dirty="0"/>
                        <a:t>-השפעת אירועים אקראיים ומוטציות אקראיות גדולה במיוחד באוכלוסיות קטנות, ועשויה לגרום לעליה בשכיחות של תכונות שאין</a:t>
                      </a:r>
                      <a:r>
                        <a:rPr lang="he-IL" b="0" baseline="0" dirty="0"/>
                        <a:t> להן יתרון בסביבה.</a:t>
                      </a:r>
                    </a:p>
                    <a:p>
                      <a:pPr rtl="1"/>
                      <a:endParaRPr lang="he-IL" b="0" baseline="0" dirty="0"/>
                    </a:p>
                    <a:p>
                      <a:pPr rtl="1"/>
                      <a:r>
                        <a:rPr lang="he-IL" b="0" baseline="0" dirty="0"/>
                        <a:t>היוצרות הבדלים בין תת אוכלוסיות יכולה לגרום להיווצרות מינים חדשים, וכך לגרום להגדלה של מגוון המינים.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כשירות, שכיחות, מין</a:t>
                      </a:r>
                      <a:r>
                        <a:rPr lang="he-IL" baseline="0" dirty="0"/>
                        <a:t> </a:t>
                      </a:r>
                      <a:r>
                        <a:rPr lang="en-US" baseline="0" dirty="0"/>
                        <a:t>(species)</a:t>
                      </a:r>
                      <a:r>
                        <a:rPr lang="he-IL" baseline="0" dirty="0"/>
                        <a:t>, מגוון ביולוגי</a:t>
                      </a:r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endParaRPr lang="he-IL" baseline="0" dirty="0"/>
                    </a:p>
                    <a:p>
                      <a:pPr rtl="1"/>
                      <a:r>
                        <a:rPr lang="he-IL" baseline="0" dirty="0"/>
                        <a:t>תהליכים שונים, כמו שריפה, יכולים להיות אקראיים, בנוסף לאקראיות המוטציות.</a:t>
                      </a:r>
                    </a:p>
                    <a:p>
                      <a:pPr rtl="1"/>
                      <a:endParaRPr lang="he-IL" dirty="0"/>
                    </a:p>
                    <a:p>
                      <a:pPr rtl="1"/>
                      <a:endParaRPr lang="he-IL" dirty="0"/>
                    </a:p>
                    <a:p>
                      <a:pPr rtl="1"/>
                      <a:endParaRPr lang="he-IL" dirty="0"/>
                    </a:p>
                    <a:p>
                      <a:pPr rtl="1"/>
                      <a:endParaRPr lang="he-IL" dirty="0"/>
                    </a:p>
                    <a:p>
                      <a:pPr rtl="1"/>
                      <a:r>
                        <a:rPr lang="he-IL" dirty="0"/>
                        <a:t>מחסום רבייתי,</a:t>
                      </a:r>
                      <a:r>
                        <a:rPr lang="he-IL" baseline="0" dirty="0"/>
                        <a:t> מינים אנדמיים.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00608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2800" b="1" dirty="0"/>
              <a:t>אבולוציה של "</a:t>
            </a:r>
            <a:r>
              <a:rPr lang="he-IL" altLang="he-IL" sz="2800" b="1" dirty="0" err="1"/>
              <a:t>שטוחדגים</a:t>
            </a:r>
            <a:r>
              <a:rPr lang="he-IL" altLang="he-IL" sz="2800" b="1" dirty="0"/>
              <a:t>"</a:t>
            </a:r>
            <a:r>
              <a:rPr lang="he-IL" altLang="he-IL" sz="3200" b="1" dirty="0"/>
              <a:t/>
            </a:r>
            <a:br>
              <a:rPr lang="he-IL" altLang="he-IL" sz="3200" b="1" dirty="0"/>
            </a:br>
            <a:r>
              <a:rPr lang="he-IL" altLang="he-IL" sz="2800" b="1" dirty="0" err="1">
                <a:solidFill>
                  <a:srgbClr val="006600"/>
                </a:solidFill>
              </a:rPr>
              <a:t>ממיקרואבולוציה</a:t>
            </a:r>
            <a:r>
              <a:rPr lang="he-IL" altLang="he-IL" sz="2800" b="1" dirty="0">
                <a:solidFill>
                  <a:srgbClr val="006600"/>
                </a:solidFill>
              </a:rPr>
              <a:t> </a:t>
            </a:r>
            <a:r>
              <a:rPr lang="he-IL" altLang="he-IL" sz="2800" b="1" dirty="0" err="1">
                <a:solidFill>
                  <a:srgbClr val="006600"/>
                </a:solidFill>
              </a:rPr>
              <a:t>למאקרואבולוציה</a:t>
            </a:r>
            <a:r>
              <a:rPr lang="he-IL" altLang="he-IL" sz="2800" b="1" dirty="0">
                <a:solidFill>
                  <a:srgbClr val="006600"/>
                </a:solidFill>
              </a:rPr>
              <a:t> </a:t>
            </a:r>
            <a:endParaRPr lang="en-US" altLang="he-IL" sz="2800" b="1" dirty="0">
              <a:solidFill>
                <a:srgbClr val="006600"/>
              </a:solidFill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2743200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he-IL" altLang="he-IL" sz="2800" dirty="0">
                <a:solidFill>
                  <a:schemeClr val="accent2"/>
                </a:solidFill>
              </a:rPr>
              <a:t>האם לדעתכם שני פרטים שנלקחו לאחר דור אחד משני טורים שונים יכולים להזדווג ביניהם ולהעמיד צאצאים פוריים? 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he-IL" altLang="he-IL" sz="2800" dirty="0">
                <a:solidFill>
                  <a:schemeClr val="accent2"/>
                </a:solidFill>
              </a:rPr>
              <a:t>ולאחר 100 דורות?</a:t>
            </a:r>
          </a:p>
          <a:p>
            <a:pPr marL="514350" indent="-514350">
              <a:buFontTx/>
              <a:buNone/>
            </a:pPr>
            <a:endParaRPr lang="en-US" altLang="he-IL" b="1" dirty="0">
              <a:solidFill>
                <a:schemeClr val="accent2"/>
              </a:solidFill>
            </a:endParaRPr>
          </a:p>
        </p:txBody>
      </p:sp>
      <p:pic>
        <p:nvPicPr>
          <p:cNvPr id="163844" name="Picture 4" descr="דג2"/>
          <p:cNvPicPr>
            <a:picLocks noChangeAspect="1" noChangeArrowheads="1"/>
          </p:cNvPicPr>
          <p:nvPr/>
        </p:nvPicPr>
        <p:blipFill>
          <a:blip r:embed="rId3" cstate="email">
            <a:lum bright="-24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10075"/>
            <a:ext cx="266700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45" name="Picture 5" descr="דג1"/>
          <p:cNvPicPr>
            <a:picLocks noChangeAspect="1" noChangeArrowheads="1"/>
          </p:cNvPicPr>
          <p:nvPr/>
        </p:nvPicPr>
        <p:blipFill>
          <a:blip r:embed="rId4" cstate="email">
            <a:lum bright="-10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868863"/>
            <a:ext cx="4572000" cy="198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9200" y="3352800"/>
            <a:ext cx="6934200" cy="18158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800" dirty="0">
                <a:solidFill>
                  <a:srgbClr val="FFABAB"/>
                </a:solidFill>
              </a:rPr>
              <a:t>מין, מחסום רבייתי</a:t>
            </a:r>
          </a:p>
          <a:p>
            <a:r>
              <a:rPr lang="he-IL" sz="2800" dirty="0">
                <a:solidFill>
                  <a:srgbClr val="C00000"/>
                </a:solidFill>
              </a:rPr>
              <a:t>היווצרות הבדלים בין תת אוכלוסיות יכולה לגרום להיווצרות מינים חדשים, וכך לגרום להגדלה של מספר המינים</a:t>
            </a:r>
          </a:p>
        </p:txBody>
      </p:sp>
    </p:spTree>
    <p:extLst>
      <p:ext uri="{BB962C8B-B14F-4D97-AF65-F5344CB8AC3E}">
        <p14:creationId xmlns:p14="http://schemas.microsoft.com/office/powerpoint/2010/main" val="362818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2800" b="1" dirty="0"/>
              <a:t>אבולוציה של "</a:t>
            </a:r>
            <a:r>
              <a:rPr lang="he-IL" altLang="he-IL" sz="2800" b="1" dirty="0" err="1"/>
              <a:t>שטוחדגים</a:t>
            </a:r>
            <a:r>
              <a:rPr lang="he-IL" altLang="he-IL" sz="2800" b="1" dirty="0"/>
              <a:t>"</a:t>
            </a:r>
            <a:r>
              <a:rPr lang="he-IL" altLang="he-IL" sz="3200" b="1" dirty="0"/>
              <a:t/>
            </a:r>
            <a:br>
              <a:rPr lang="he-IL" altLang="he-IL" sz="3200" b="1" dirty="0"/>
            </a:br>
            <a:r>
              <a:rPr lang="he-IL" altLang="he-IL" sz="2800" b="1" dirty="0" err="1">
                <a:solidFill>
                  <a:srgbClr val="006600"/>
                </a:solidFill>
              </a:rPr>
              <a:t>ממיקרואבולוציה</a:t>
            </a:r>
            <a:r>
              <a:rPr lang="he-IL" altLang="he-IL" sz="2800" b="1" dirty="0">
                <a:solidFill>
                  <a:srgbClr val="006600"/>
                </a:solidFill>
              </a:rPr>
              <a:t> </a:t>
            </a:r>
            <a:r>
              <a:rPr lang="he-IL" altLang="he-IL" sz="2800" b="1" dirty="0" err="1">
                <a:solidFill>
                  <a:srgbClr val="006600"/>
                </a:solidFill>
              </a:rPr>
              <a:t>למאקרואבולוציה</a:t>
            </a:r>
            <a:r>
              <a:rPr lang="he-IL" altLang="he-IL" sz="2800" b="1" dirty="0">
                <a:solidFill>
                  <a:srgbClr val="006600"/>
                </a:solidFill>
              </a:rPr>
              <a:t> </a:t>
            </a:r>
            <a:endParaRPr lang="en-US" altLang="he-IL" sz="2800" b="1" dirty="0">
              <a:solidFill>
                <a:srgbClr val="006600"/>
              </a:solidFill>
            </a:endParaRP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2743200"/>
          </a:xfrm>
        </p:spPr>
        <p:txBody>
          <a:bodyPr/>
          <a:lstStyle/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he-IL" altLang="he-IL" sz="2400" dirty="0"/>
              <a:t>האם לדעתכם שני פרטים שנלקחו לאחר דור אחד משני טורים שונים יכולים להזדווג ביניהם ולהעמיד צאצאים פוריים? מדוע? 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he-IL" altLang="he-IL" sz="2400" dirty="0"/>
              <a:t>ולאחר 100 דורות? מדוע?</a:t>
            </a:r>
          </a:p>
          <a:p>
            <a:pPr marL="514350" indent="-514350">
              <a:lnSpc>
                <a:spcPct val="90000"/>
              </a:lnSpc>
              <a:buFont typeface="+mj-lt"/>
              <a:buAutoNum type="arabicPeriod"/>
            </a:pPr>
            <a:r>
              <a:rPr lang="he-IL" altLang="he-IL" sz="2400" dirty="0">
                <a:solidFill>
                  <a:schemeClr val="accent2"/>
                </a:solidFill>
              </a:rPr>
              <a:t>נניח שאחד הטורים מדמה חלק מאגם שנותק מאגם גדול יותר בגלל סכר. מה הסיכוי למצוא באגם הקטן אחרי דורות רבים דגים דומים לדגים באגם הגדול ממנו נותק? מדוע?</a:t>
            </a:r>
          </a:p>
          <a:p>
            <a:pPr marL="0" indent="0">
              <a:lnSpc>
                <a:spcPct val="90000"/>
              </a:lnSpc>
              <a:buNone/>
            </a:pPr>
            <a:endParaRPr lang="he-IL" altLang="he-IL" sz="2400" dirty="0">
              <a:solidFill>
                <a:schemeClr val="accent2"/>
              </a:solidFill>
            </a:endParaRPr>
          </a:p>
          <a:p>
            <a:pPr marL="514350" indent="-514350">
              <a:buFontTx/>
              <a:buNone/>
            </a:pPr>
            <a:endParaRPr lang="en-US" altLang="he-IL" b="1" dirty="0">
              <a:solidFill>
                <a:schemeClr val="accent2"/>
              </a:solidFill>
            </a:endParaRPr>
          </a:p>
        </p:txBody>
      </p:sp>
      <p:pic>
        <p:nvPicPr>
          <p:cNvPr id="163844" name="Picture 4" descr="דג2"/>
          <p:cNvPicPr>
            <a:picLocks noChangeAspect="1" noChangeArrowheads="1"/>
          </p:cNvPicPr>
          <p:nvPr/>
        </p:nvPicPr>
        <p:blipFill>
          <a:blip r:embed="rId3" cstate="email">
            <a:lum bright="-24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10075"/>
            <a:ext cx="2667000" cy="2447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45" name="Picture 5" descr="דג1"/>
          <p:cNvPicPr>
            <a:picLocks noChangeAspect="1" noChangeArrowheads="1"/>
          </p:cNvPicPr>
          <p:nvPr/>
        </p:nvPicPr>
        <p:blipFill>
          <a:blip r:embed="rId4" cstate="email">
            <a:lum bright="-10000" contrast="3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868863"/>
            <a:ext cx="4572000" cy="198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3900" y="3733800"/>
            <a:ext cx="7696200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dirty="0">
                <a:solidFill>
                  <a:srgbClr val="FFABAB"/>
                </a:solidFill>
              </a:rPr>
              <a:t>השפעת אירועים אקראיים גדולה במיוחד באוכלוסיות קטנות, ועשויה לגרום לעליה בשכיחות של תכונות שאין להן יתרון בסביבה.</a:t>
            </a:r>
          </a:p>
          <a:p>
            <a:pPr algn="ctr"/>
            <a:r>
              <a:rPr lang="he-IL" sz="2400" dirty="0">
                <a:solidFill>
                  <a:srgbClr val="C00000"/>
                </a:solidFill>
              </a:rPr>
              <a:t>מינים אנדמיים</a:t>
            </a:r>
          </a:p>
        </p:txBody>
      </p:sp>
    </p:spTree>
    <p:extLst>
      <p:ext uri="{BB962C8B-B14F-4D97-AF65-F5344CB8AC3E}">
        <p14:creationId xmlns:p14="http://schemas.microsoft.com/office/powerpoint/2010/main" val="84071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he-IL" altLang="he-IL" sz="2800" b="1" dirty="0">
                <a:solidFill>
                  <a:srgbClr val="008000"/>
                </a:solidFill>
              </a:rPr>
              <a:t>מהעיקרון – לדוגמאות אחרות</a:t>
            </a:r>
            <a:endParaRPr lang="en-US" altLang="he-IL" sz="2800" b="1" dirty="0">
              <a:solidFill>
                <a:srgbClr val="008000"/>
              </a:solidFill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914400"/>
            <a:ext cx="8229600" cy="457200"/>
          </a:xfrm>
        </p:spPr>
        <p:txBody>
          <a:bodyPr/>
          <a:lstStyle/>
          <a:p>
            <a:pPr>
              <a:buFontTx/>
              <a:buNone/>
            </a:pPr>
            <a:r>
              <a:rPr lang="he-IL" altLang="he-IL" sz="2000" dirty="0"/>
              <a:t>הסבר את התופעות (שיעורי בית/עבודה בקבוצות)</a:t>
            </a:r>
            <a:endParaRPr lang="en-US" altLang="he-IL" sz="2000" dirty="0"/>
          </a:p>
        </p:txBody>
      </p:sp>
      <p:pic>
        <p:nvPicPr>
          <p:cNvPr id="40966" name="Picture 6" descr="קואבולוציה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0800" y="1371600"/>
            <a:ext cx="19177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762000" y="3886200"/>
            <a:ext cx="777240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e-IL" altLang="he-IL" sz="2000" b="1" dirty="0"/>
              <a:t>ההסבר חייב לכלול  התייחסות מפורשת</a:t>
            </a:r>
            <a:r>
              <a:rPr lang="he-IL" altLang="he-IL" sz="2000" dirty="0"/>
              <a:t>: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he-IL" altLang="he-IL" sz="2000" dirty="0"/>
              <a:t>לשונות התורשתית (אילו תכונות?)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he-IL" altLang="he-IL" sz="2000" dirty="0"/>
              <a:t>להשפעה של אחת התכונות על הגדלת השונות (מה היתרון?)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he-IL" altLang="he-IL" sz="2000" dirty="0"/>
              <a:t>להגדלת מספר הצאצאים בעלי התכונה המגדילה את הכשירות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he-IL" altLang="he-IL" sz="2000" dirty="0"/>
              <a:t>להגדלת שכיחות התכונה במהלך הדורות</a:t>
            </a:r>
          </a:p>
          <a:p>
            <a:pPr marL="342900" indent="-342900">
              <a:spcBef>
                <a:spcPct val="50000"/>
              </a:spcBef>
              <a:buFont typeface="Arial" panose="020B0604020202020204" pitchFamily="34" charset="0"/>
              <a:buChar char="•"/>
            </a:pPr>
            <a:r>
              <a:rPr lang="he-IL" altLang="he-IL" sz="2000" dirty="0"/>
              <a:t> לרעיון של היווצרות תכונות מורכבות כתוצאה מהצטברות שינויים במהלך דורות רבים.  </a:t>
            </a:r>
          </a:p>
          <a:p>
            <a:pPr>
              <a:spcBef>
                <a:spcPct val="50000"/>
              </a:spcBef>
            </a:pPr>
            <a:endParaRPr lang="en-US" altLang="he-IL" sz="2000" dirty="0"/>
          </a:p>
        </p:txBody>
      </p:sp>
      <p:pic>
        <p:nvPicPr>
          <p:cNvPr id="8" name="Picture 4" descr="אבולוציה לב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430110"/>
            <a:ext cx="2209800" cy="2420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Placeholder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25077" y="1447800"/>
            <a:ext cx="1827971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875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4648200" cy="1143000"/>
          </a:xfrm>
          <a:noFill/>
        </p:spPr>
        <p:txBody>
          <a:bodyPr/>
          <a:lstStyle/>
          <a:p>
            <a:r>
              <a:rPr lang="he-IL" altLang="he-IL" sz="3200" b="1" dirty="0">
                <a:solidFill>
                  <a:srgbClr val="006600"/>
                </a:solidFill>
              </a:rPr>
              <a:t>אבולוציה בכל הרמות</a:t>
            </a:r>
            <a:endParaRPr lang="en-US" altLang="he-IL" sz="3200" b="1" dirty="0">
              <a:solidFill>
                <a:srgbClr val="006600"/>
              </a:solidFill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אבולוציה בתכנית הלימודים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חומרי לימוד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רצף ומאפייני ההוראה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מה ואיך 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תפיסות שגויות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אבולוציה בכל הרמות </a:t>
            </a:r>
          </a:p>
          <a:p>
            <a:pPr marL="0" indent="0">
              <a:buNone/>
            </a:pPr>
            <a:endParaRPr lang="he-IL" altLang="he-IL" sz="2800" dirty="0"/>
          </a:p>
          <a:p>
            <a:pPr marL="0" indent="0" algn="ctr">
              <a:buNone/>
            </a:pPr>
            <a:r>
              <a:rPr lang="he-IL" altLang="he-IL" sz="2800" dirty="0">
                <a:solidFill>
                  <a:srgbClr val="C00000"/>
                </a:solidFill>
              </a:rPr>
              <a:t>כל הכיתוב באדום הוא ציטוטים מתוך תכנית הלימודים</a:t>
            </a:r>
          </a:p>
        </p:txBody>
      </p:sp>
    </p:spTree>
    <p:extLst>
      <p:ext uri="{BB962C8B-B14F-4D97-AF65-F5344CB8AC3E}">
        <p14:creationId xmlns:p14="http://schemas.microsoft.com/office/powerpoint/2010/main" val="29731119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3600" b="1" dirty="0">
                <a:solidFill>
                  <a:srgbClr val="008000"/>
                </a:solidFill>
              </a:rPr>
              <a:t>תפיסות שגויות</a:t>
            </a:r>
            <a:endParaRPr lang="en-US" altLang="he-IL" sz="3600" b="1" dirty="0">
              <a:solidFill>
                <a:srgbClr val="CC3300"/>
              </a:solidFill>
            </a:endParaRPr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e-IL" altLang="he-IL"/>
              <a:t>הצגת תופעה והעלאת הסברים שונים על ידי התלמידים</a:t>
            </a:r>
          </a:p>
          <a:p>
            <a:r>
              <a:rPr lang="he-IL" altLang="he-IL"/>
              <a:t>עימות ההסברים השונים עם עובדות, בדרך שתיצור אצל התלמיד אי-נוחות לגבי תפיסותיו</a:t>
            </a:r>
          </a:p>
          <a:p>
            <a:r>
              <a:rPr lang="he-IL" altLang="he-IL" b="1"/>
              <a:t>מתן ההסבר המדעי</a:t>
            </a:r>
            <a:endParaRPr lang="en-US" altLang="he-IL" b="1"/>
          </a:p>
        </p:txBody>
      </p:sp>
      <p:pic>
        <p:nvPicPr>
          <p:cNvPr id="161796" name="Picture 4" descr="הוראה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003675"/>
            <a:ext cx="4038600" cy="276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28599"/>
            <a:ext cx="8081010" cy="40386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85800" y="4572000"/>
            <a:ext cx="7696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sz="2400" dirty="0" smtClean="0">
                <a:solidFill>
                  <a:srgbClr val="C00000"/>
                </a:solidFill>
              </a:rPr>
              <a:t>חיים </a:t>
            </a:r>
            <a:r>
              <a:rPr lang="he-IL" sz="2400" dirty="0">
                <a:solidFill>
                  <a:srgbClr val="C00000"/>
                </a:solidFill>
              </a:rPr>
              <a:t>בסביבה מוגנת (היעדר לחץ סביבתי)</a:t>
            </a:r>
          </a:p>
        </p:txBody>
      </p:sp>
    </p:spTree>
    <p:extLst>
      <p:ext uri="{BB962C8B-B14F-4D97-AF65-F5344CB8AC3E}">
        <p14:creationId xmlns:p14="http://schemas.microsoft.com/office/powerpoint/2010/main" val="408065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28599"/>
            <a:ext cx="8081010" cy="42672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4719935"/>
            <a:ext cx="76962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400" dirty="0">
                <a:solidFill>
                  <a:srgbClr val="C00000"/>
                </a:solidFill>
              </a:rPr>
              <a:t>שונות בטבע כחומר גלם לברירה טבעית</a:t>
            </a:r>
          </a:p>
        </p:txBody>
      </p:sp>
    </p:spTree>
    <p:extLst>
      <p:ext uri="{BB962C8B-B14F-4D97-AF65-F5344CB8AC3E}">
        <p14:creationId xmlns:p14="http://schemas.microsoft.com/office/powerpoint/2010/main" val="413277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228599"/>
            <a:ext cx="8081010" cy="48006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9605" y="5410200"/>
            <a:ext cx="769620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2400" dirty="0">
                <a:solidFill>
                  <a:srgbClr val="C00000"/>
                </a:solidFill>
              </a:rPr>
              <a:t>מקורות השונות:</a:t>
            </a:r>
          </a:p>
          <a:p>
            <a:pPr algn="ctr"/>
            <a:r>
              <a:rPr lang="he-IL" sz="2400" dirty="0">
                <a:solidFill>
                  <a:srgbClr val="C00000"/>
                </a:solidFill>
              </a:rPr>
              <a:t>- מוטציות אקראיות בתאי הזוויג או בזיגוטה</a:t>
            </a:r>
          </a:p>
        </p:txBody>
      </p:sp>
    </p:spTree>
    <p:extLst>
      <p:ext uri="{BB962C8B-B14F-4D97-AF65-F5344CB8AC3E}">
        <p14:creationId xmlns:p14="http://schemas.microsoft.com/office/powerpoint/2010/main" val="271478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4648200" cy="1143000"/>
          </a:xfrm>
          <a:noFill/>
        </p:spPr>
        <p:txBody>
          <a:bodyPr/>
          <a:lstStyle/>
          <a:p>
            <a:r>
              <a:rPr lang="he-IL" altLang="he-IL" sz="3200" b="1" dirty="0">
                <a:solidFill>
                  <a:srgbClr val="006600"/>
                </a:solidFill>
              </a:rPr>
              <a:t>אבולוציה בכל הרמות</a:t>
            </a:r>
            <a:endParaRPr lang="en-US" altLang="he-IL" sz="3200" b="1" dirty="0">
              <a:solidFill>
                <a:srgbClr val="006600"/>
              </a:solidFill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אבולוציה בתכנית הלימודים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חומרי לימוד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רצף ומאפייני ההוראה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מה ואיך 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תפיסות שגויות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אבולוציה בכל הרמות </a:t>
            </a:r>
          </a:p>
          <a:p>
            <a:pPr marL="0" indent="0">
              <a:buNone/>
            </a:pPr>
            <a:endParaRPr lang="he-IL" altLang="he-IL" sz="2800" dirty="0"/>
          </a:p>
        </p:txBody>
      </p:sp>
    </p:spTree>
    <p:extLst>
      <p:ext uri="{BB962C8B-B14F-4D97-AF65-F5344CB8AC3E}">
        <p14:creationId xmlns:p14="http://schemas.microsoft.com/office/powerpoint/2010/main" val="8392142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sz="2800" b="1" dirty="0">
                <a:solidFill>
                  <a:srgbClr val="008000"/>
                </a:solidFill>
              </a:rPr>
              <a:t>"דבר אינו מסתבר בביולוגיה אלא לאורה של האבולוציה"</a:t>
            </a:r>
            <a:endParaRPr lang="he-IL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he-IL" dirty="0"/>
              <a:t>עקרונות האבולוציה הם </a:t>
            </a:r>
            <a:r>
              <a:rPr lang="he-IL" dirty="0" err="1"/>
              <a:t>חוצי</a:t>
            </a:r>
            <a:r>
              <a:rPr lang="he-IL" dirty="0"/>
              <a:t> נושאים ומופיעים בכל רמות הארגון</a:t>
            </a:r>
          </a:p>
          <a:p>
            <a:r>
              <a:rPr lang="he-IL" sz="2800" dirty="0"/>
              <a:t>ברמת האוכלוסייה – מיקרו </a:t>
            </a:r>
            <a:r>
              <a:rPr lang="he-IL" sz="2800" dirty="0" err="1"/>
              <a:t>ומאקרואבולוציה</a:t>
            </a:r>
            <a:endParaRPr lang="he-IL" sz="2800" dirty="0"/>
          </a:p>
          <a:p>
            <a:r>
              <a:rPr lang="he-IL" sz="2800" dirty="0"/>
              <a:t>ברמת האורגניזם – </a:t>
            </a:r>
            <a:r>
              <a:rPr lang="he-IL" sz="2800" dirty="0">
                <a:solidFill>
                  <a:srgbClr val="C00000"/>
                </a:solidFill>
              </a:rPr>
              <a:t>התאמות</a:t>
            </a:r>
          </a:p>
          <a:p>
            <a:r>
              <a:rPr lang="he-IL" sz="2800" dirty="0"/>
              <a:t>ברמת התא – </a:t>
            </a:r>
            <a:r>
              <a:rPr lang="he-IL" sz="2800" dirty="0">
                <a:solidFill>
                  <a:srgbClr val="C00000"/>
                </a:solidFill>
              </a:rPr>
              <a:t>עמידות לאנטיביוטיקה, עמידות תאים בגוף לתרופות</a:t>
            </a:r>
          </a:p>
        </p:txBody>
      </p:sp>
    </p:spTree>
    <p:extLst>
      <p:ext uri="{BB962C8B-B14F-4D97-AF65-F5344CB8AC3E}">
        <p14:creationId xmlns:p14="http://schemas.microsoft.com/office/powerpoint/2010/main" val="258054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304800"/>
            <a:ext cx="5181600" cy="1143000"/>
          </a:xfrm>
          <a:noFill/>
        </p:spPr>
        <p:txBody>
          <a:bodyPr/>
          <a:lstStyle/>
          <a:p>
            <a:r>
              <a:rPr lang="he-IL" altLang="he-IL" sz="2800" dirty="0">
                <a:solidFill>
                  <a:srgbClr val="CC3300"/>
                </a:solidFill>
              </a:rPr>
              <a:t>השפעת האדם על הסביבה </a:t>
            </a:r>
            <a:r>
              <a:rPr lang="he-IL" altLang="he-IL" sz="1800" dirty="0">
                <a:solidFill>
                  <a:srgbClr val="CC3300"/>
                </a:solidFill>
              </a:rPr>
              <a:t>(12 שעות)</a:t>
            </a:r>
            <a:endParaRPr lang="en-US" altLang="he-IL" sz="1800" dirty="0">
              <a:solidFill>
                <a:srgbClr val="CC3300"/>
              </a:solidFill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7052188"/>
              </p:ext>
            </p:extLst>
          </p:nvPr>
        </p:nvGraphicFramePr>
        <p:xfrm>
          <a:off x="495300" y="1219200"/>
          <a:ext cx="8229600" cy="4577080"/>
        </p:xfrm>
        <a:graphic>
          <a:graphicData uri="http://schemas.openxmlformats.org/drawingml/2006/table">
            <a:tbl>
              <a:tblPr rtl="1" firstRow="1" bandRow="1">
                <a:tableStyleId>{073A0DAA-6AF3-43AB-8588-CEC1D06C72B9}</a:tableStyleId>
              </a:tblPr>
              <a:tblGrid>
                <a:gridCol w="14064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48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741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רעיון/תופעה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מפרט תכנים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he-IL" dirty="0"/>
                        <a:t>מונחים ומושגים נוספים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האדם משפיע על תהליך האבולוציה של מינים.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b="1" baseline="0" dirty="0"/>
                        <a:t>השפעה אפשרית של האדם על תהליכים אבולוציוניים</a:t>
                      </a:r>
                    </a:p>
                    <a:p>
                      <a:pPr rtl="1"/>
                      <a:r>
                        <a:rPr lang="he-IL" b="0" baseline="0" dirty="0"/>
                        <a:t>דוגמאות:</a:t>
                      </a:r>
                    </a:p>
                    <a:p>
                      <a:pPr rtl="1"/>
                      <a:r>
                        <a:rPr lang="he-IL" b="0" baseline="0" dirty="0"/>
                        <a:t>-עמידות לתרופות, לקוטלי חרקים ולקוטלי עשבים.</a:t>
                      </a:r>
                    </a:p>
                    <a:p>
                      <a:pPr rtl="1"/>
                      <a:r>
                        <a:rPr lang="he-IL" b="0" baseline="0" dirty="0"/>
                        <a:t>-</a:t>
                      </a:r>
                      <a:r>
                        <a:rPr lang="he-IL" b="0" baseline="0" dirty="0" err="1"/>
                        <a:t>מלניזם</a:t>
                      </a:r>
                      <a:r>
                        <a:rPr lang="he-IL" b="0" baseline="0" dirty="0"/>
                        <a:t> תעשייתי.</a:t>
                      </a:r>
                    </a:p>
                    <a:p>
                      <a:pPr rtl="1"/>
                      <a:r>
                        <a:rPr lang="he-IL" b="0" dirty="0"/>
                        <a:t>-חיים בסביבה מוגנת (היעדר לחץ סביבתי).</a:t>
                      </a:r>
                    </a:p>
                    <a:p>
                      <a:pPr rtl="1"/>
                      <a:r>
                        <a:rPr lang="he-IL" b="0" dirty="0"/>
                        <a:t>-הרפואה </a:t>
                      </a:r>
                      <a:r>
                        <a:rPr lang="he-IL" b="0" dirty="0" smtClean="0"/>
                        <a:t>המודרנית </a:t>
                      </a:r>
                      <a:r>
                        <a:rPr lang="he-IL" b="0" dirty="0"/>
                        <a:t>מקטינה את לחץ הברירה</a:t>
                      </a:r>
                      <a:r>
                        <a:rPr lang="he-IL" b="0" baseline="0" dirty="0"/>
                        <a:t> הטבעית.</a:t>
                      </a: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b="0" dirty="0"/>
                        <a:t>-השפעה על מגוון המינים בטבע: שימור מינים, הכחדת</a:t>
                      </a:r>
                      <a:r>
                        <a:rPr lang="he-IL" b="0" baseline="0" dirty="0"/>
                        <a:t> מינים, ביטול מחסומים גיאוגרפיים, מינים פולשים.</a:t>
                      </a: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e-IL" b="0" dirty="0"/>
                        <a:t>-השבחה וטיפוח</a:t>
                      </a:r>
                      <a:r>
                        <a:rPr lang="he-IL" b="0" baseline="0" dirty="0"/>
                        <a:t>.</a:t>
                      </a:r>
                    </a:p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e-IL" b="0" baseline="0" dirty="0"/>
                    </a:p>
                    <a:p>
                      <a:pPr rtl="1"/>
                      <a:endParaRPr lang="he-IL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he-IL" dirty="0"/>
                        <a:t>הכחדת מינים, הכנסת מינים, </a:t>
                      </a:r>
                      <a:r>
                        <a:rPr lang="he-IL" dirty="0" smtClean="0"/>
                        <a:t>מחסומים גיאוגרפיים.</a:t>
                      </a:r>
                      <a:endParaRPr lang="he-I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5300" y="5867400"/>
            <a:ext cx="31623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he-IL" dirty="0"/>
              <a:t>הערות: יש לבחור 3 דוגמאות מבין הדוגמאות המוצגות</a:t>
            </a:r>
          </a:p>
        </p:txBody>
      </p:sp>
    </p:spTree>
    <p:extLst>
      <p:ext uri="{BB962C8B-B14F-4D97-AF65-F5344CB8AC3E}">
        <p14:creationId xmlns:p14="http://schemas.microsoft.com/office/powerpoint/2010/main" val="2113073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173" name="Picture 5" descr="דרוין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0"/>
            <a:ext cx="838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e-IL" altLang="he-IL" b="1" dirty="0">
                <a:solidFill>
                  <a:srgbClr val="006600"/>
                </a:solidFill>
              </a:rPr>
              <a:t>ל ס י כ ו ם...</a:t>
            </a:r>
            <a:endParaRPr lang="en-US" altLang="he-IL" b="1" dirty="0">
              <a:solidFill>
                <a:srgbClr val="006600"/>
              </a:solidFill>
            </a:endParaRPr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he-IL" altLang="he-IL" dirty="0"/>
              <a:t>אבולוציה – אחד היסודות עליהם נבנית הוראת הביולוגיה.</a:t>
            </a:r>
          </a:p>
          <a:p>
            <a:pPr>
              <a:buFontTx/>
              <a:buNone/>
            </a:pPr>
            <a:r>
              <a:rPr lang="he-IL" altLang="he-IL" dirty="0"/>
              <a:t>בכל דרך שבה תבחרו לעסוק באבולוציה חשוב:</a:t>
            </a:r>
          </a:p>
          <a:p>
            <a:pPr>
              <a:buFontTx/>
              <a:buNone/>
            </a:pPr>
            <a:r>
              <a:rPr lang="he-IL" altLang="he-IL" dirty="0"/>
              <a:t>א.  לנוע מדוגמא לעיקרון וחזרה.</a:t>
            </a:r>
          </a:p>
          <a:p>
            <a:pPr>
              <a:buFontTx/>
              <a:buNone/>
            </a:pPr>
            <a:r>
              <a:rPr lang="he-IL" altLang="he-IL" dirty="0"/>
              <a:t>ב.  לקשר בין המושגים השונים על מנת ליצור רעיון שלם וקוהרנטי.</a:t>
            </a:r>
          </a:p>
          <a:p>
            <a:pPr>
              <a:buFontTx/>
              <a:buNone/>
            </a:pPr>
            <a:r>
              <a:rPr lang="he-IL" altLang="he-IL" dirty="0"/>
              <a:t>ג.  להתייחס בצורה מפורשת לתפיסות שגויות.</a:t>
            </a:r>
            <a:endParaRPr lang="en-US" altLang="he-IL" dirty="0"/>
          </a:p>
        </p:txBody>
      </p:sp>
    </p:spTree>
    <p:extLst>
      <p:ext uri="{BB962C8B-B14F-4D97-AF65-F5344CB8AC3E}">
        <p14:creationId xmlns:p14="http://schemas.microsoft.com/office/powerpoint/2010/main" val="281761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xmlns="" id="{08F6815D-FC3C-40CA-99DB-4D37D0BD6AC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1981200"/>
            <a:ext cx="8839200" cy="48768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0"/>
            <a:ext cx="8424936" cy="5709248"/>
          </a:xfrm>
        </p:spPr>
        <p:txBody>
          <a:bodyPr/>
          <a:lstStyle/>
          <a:p>
            <a:pPr marL="0" indent="0" algn="ctr">
              <a:buNone/>
            </a:pPr>
            <a:endParaRPr lang="he-IL" sz="3600" dirty="0">
              <a:solidFill>
                <a:srgbClr val="000066"/>
              </a:solidFill>
            </a:endParaRPr>
          </a:p>
          <a:p>
            <a:pPr marL="0" indent="0" algn="ctr">
              <a:buNone/>
            </a:pPr>
            <a:r>
              <a:rPr lang="he-IL" sz="3600" dirty="0" smtClean="0">
                <a:solidFill>
                  <a:srgbClr val="000066"/>
                </a:solidFill>
              </a:rPr>
              <a:t>תודה </a:t>
            </a:r>
            <a:r>
              <a:rPr lang="he-IL" sz="3600" dirty="0">
                <a:solidFill>
                  <a:srgbClr val="000066"/>
                </a:solidFill>
              </a:rPr>
              <a:t>על ההקשבה</a:t>
            </a:r>
            <a:r>
              <a:rPr lang="he-IL" sz="3600" dirty="0" smtClean="0">
                <a:solidFill>
                  <a:srgbClr val="000066"/>
                </a:solidFill>
              </a:rPr>
              <a:t>!</a:t>
            </a:r>
            <a:endParaRPr lang="he-IL" sz="36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z="2800" dirty="0">
                <a:solidFill>
                  <a:srgbClr val="CC3300"/>
                </a:solidFill>
              </a:rPr>
              <a:t>פיזיולוגיה השוואתית בהיבט התפתחותי: </a:t>
            </a:r>
            <a:br>
              <a:rPr lang="he-IL" sz="2800" dirty="0">
                <a:solidFill>
                  <a:srgbClr val="CC3300"/>
                </a:solidFill>
              </a:rPr>
            </a:br>
            <a:r>
              <a:rPr lang="he-IL" sz="2800" dirty="0">
                <a:solidFill>
                  <a:srgbClr val="CC3300"/>
                </a:solidFill>
              </a:rPr>
              <a:t>מחד-תאיים ליונקים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29871"/>
              </p:ext>
            </p:extLst>
          </p:nvPr>
        </p:nvGraphicFramePr>
        <p:xfrm>
          <a:off x="457200" y="1371600"/>
          <a:ext cx="8229600" cy="508635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438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8074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83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רעיון/תופעה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מפרט תכנים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מונחים ומושגים נוספים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08284"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מבנה גופו </a:t>
                      </a:r>
                      <a:r>
                        <a:rPr lang="he-IL" sz="2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ומנגנוני </a:t>
                      </a: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הפעולה של בעל החיים מותאמים לבית גידולו.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התאמות אלו הן תוצאה של תהליכים אבולוציוניים. </a:t>
                      </a:r>
                    </a:p>
                    <a:p>
                      <a:pPr algn="r" rtl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e-IL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1 שעות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marR="1016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תהליכים אבולוציוניים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>
                          <a:effectLst/>
                          <a:latin typeface="Arial"/>
                          <a:ea typeface="Calibri"/>
                          <a:cs typeface="+mn-cs"/>
                        </a:rPr>
                        <a:t>מעבר מאורגניזם חד תאי לאורגניזם רב תאי</a:t>
                      </a:r>
                    </a:p>
                    <a:p>
                      <a:pPr marL="342900" lvl="0" indent="-3429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>
                          <a:effectLst/>
                          <a:latin typeface="Arial"/>
                          <a:ea typeface="Calibri"/>
                          <a:cs typeface="+mn-cs"/>
                        </a:rPr>
                        <a:t>מעבר מסביבת חיים ימית לסביבת חיים יבשתית שהתאפשר בשל תהליכים שכוללים שינויים </a:t>
                      </a:r>
                      <a:r>
                        <a:rPr lang="he-IL" sz="2000" dirty="0">
                          <a:effectLst/>
                          <a:latin typeface="+mn-lt"/>
                          <a:ea typeface="Calibri"/>
                          <a:cs typeface="+mn-cs"/>
                        </a:rPr>
                        <a:t>במבנה מערכות שונות בגוף </a:t>
                      </a:r>
                      <a:r>
                        <a:rPr lang="he-IL" sz="2000" dirty="0">
                          <a:effectLst/>
                          <a:latin typeface="Arial"/>
                          <a:ea typeface="Calibri"/>
                          <a:cs typeface="+mn-cs"/>
                        </a:rPr>
                        <a:t>ובמנגנוני הפעולה שלהן.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התאמה,</a:t>
                      </a:r>
                      <a:endParaRPr lang="he-IL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גורמים </a:t>
                      </a:r>
                      <a:r>
                        <a:rPr lang="he-IL" sz="2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אביוטיים,</a:t>
                      </a:r>
                      <a:endParaRPr lang="he-IL" sz="20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יתרון </a:t>
                      </a:r>
                      <a:r>
                        <a:rPr lang="he-IL" sz="20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אבולוציוני.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7470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marL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מערכת ההובלה </a:t>
                      </a:r>
                    </a:p>
                    <a:p>
                      <a:pPr marL="342900" lvl="0" indent="-3429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התפתחות  הלב ומחזור הדם בחולייתנים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rtl="1"/>
                      <a:endParaRPr lang="he-IL"/>
                    </a:p>
                  </a:txBody>
                  <a:tcPr marL="38100" marR="38100" marT="66675" marB="6667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/>
                        <a:buNone/>
                        <a:tabLst>
                          <a:tab pos="151130" algn="l"/>
                          <a:tab pos="180340" algn="l"/>
                        </a:tabLst>
                        <a:defRPr/>
                      </a:pPr>
                      <a:r>
                        <a:rPr lang="he-IL" sz="20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מערכת ההפרשה 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התאמת מנגנוני וויסות המים והמלחים לחיים במים מתוקים ולחיים במים מלוחים.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2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z="2800" dirty="0">
                <a:solidFill>
                  <a:srgbClr val="CC3300"/>
                </a:solidFill>
              </a:rPr>
              <a:t>פיזיולוגיה השוואתית בהיבט התפתחותי: </a:t>
            </a:r>
            <a:br>
              <a:rPr lang="he-IL" sz="2800" dirty="0">
                <a:solidFill>
                  <a:srgbClr val="CC3300"/>
                </a:solidFill>
              </a:rPr>
            </a:br>
            <a:r>
              <a:rPr lang="he-IL" sz="2800" dirty="0">
                <a:solidFill>
                  <a:srgbClr val="CC3300"/>
                </a:solidFill>
              </a:rPr>
              <a:t>מחד-תאיים ליונקים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8294928"/>
              </p:ext>
            </p:extLst>
          </p:nvPr>
        </p:nvGraphicFramePr>
        <p:xfrm>
          <a:off x="457200" y="1371600"/>
          <a:ext cx="8229600" cy="481965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438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936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9215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רעיון/תופעה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מפרט תכנים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מונחים ומושגים נוספים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מבנה גופו ומנגנוני הפעולה של בעל החיים מותאמים לבית גידולו.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התאמות אלו הן תוצאה של תהליכים אבולוציוניים.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marR="1016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תהליכים אבולוציוניים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>
                          <a:effectLst/>
                          <a:latin typeface="+mn-lt"/>
                          <a:ea typeface="Calibri"/>
                          <a:cs typeface="+mn-cs"/>
                        </a:rPr>
                        <a:t>מעבר מאורגניזם חד תאי לאורגניזם רב תאי</a:t>
                      </a:r>
                    </a:p>
                    <a:p>
                      <a:pPr marL="342900" lvl="0" indent="-3429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>
                          <a:effectLst/>
                          <a:latin typeface="+mn-lt"/>
                          <a:ea typeface="Calibri"/>
                          <a:cs typeface="+mn-cs"/>
                        </a:rPr>
                        <a:t>מעבר מסביבת חיים ימית לסביבת חיים יבשתית שהתאפשר בשל תהליכים שכוללים שינויים במבנה מערכות שונות בגוף ובמנגנוני הפעולה שלהן.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התאמה</a:t>
                      </a:r>
                    </a:p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גורמים אביוטיים</a:t>
                      </a:r>
                    </a:p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+mn-cs"/>
                        </a:rPr>
                        <a:t>יתרון אבולוציוני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32180">
                <a:tc vMerge="1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b="1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מערכת הרבייה </a:t>
                      </a:r>
                      <a:endParaRPr lang="en-US" sz="2000" b="1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Calibri"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ההתפתחות האבולוציונית של מערכות רבייה זוויגית בבעלי חיים קשורה למעבר מחיים במים לחיים ביבשה, תוך שמירה על סביבה לחה הדרושה לתאי הרבייה, </a:t>
                      </a:r>
                      <a:r>
                        <a:rPr lang="he-IL" sz="2000" kern="1200" dirty="0" err="1">
                          <a:solidFill>
                            <a:schemeClr val="dk1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להפרייה</a:t>
                      </a:r>
                      <a:r>
                        <a:rPr lang="he-IL" sz="2000" kern="1200" dirty="0">
                          <a:solidFill>
                            <a:schemeClr val="dk1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 ולהתפתחות העובר. </a:t>
                      </a:r>
                      <a:endParaRPr lang="en-US" sz="2000" kern="1200" dirty="0">
                        <a:solidFill>
                          <a:schemeClr val="dk1"/>
                        </a:solidFill>
                        <a:effectLst/>
                        <a:latin typeface="Arial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69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411"/>
            <a:ext cx="8229600" cy="1143000"/>
          </a:xfrm>
        </p:spPr>
        <p:txBody>
          <a:bodyPr/>
          <a:lstStyle/>
          <a:p>
            <a:r>
              <a:rPr lang="he-IL" sz="2800" dirty="0">
                <a:solidFill>
                  <a:srgbClr val="CC3300"/>
                </a:solidFill>
              </a:rPr>
              <a:t>חיידקים ונגיפים בגוף האדם </a:t>
            </a:r>
            <a:br>
              <a:rPr lang="he-IL" sz="2800" dirty="0">
                <a:solidFill>
                  <a:srgbClr val="CC3300"/>
                </a:solidFill>
              </a:rPr>
            </a:br>
            <a:endParaRPr lang="he-IL" sz="2800" dirty="0">
              <a:solidFill>
                <a:srgbClr val="CC33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5917636"/>
              </p:ext>
            </p:extLst>
          </p:nvPr>
        </p:nvGraphicFramePr>
        <p:xfrm>
          <a:off x="304800" y="1143000"/>
          <a:ext cx="8382000" cy="335915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21835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4552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רעיון/תופעה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מפרט תכנים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ts val="115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he-IL" sz="2000" b="1" i="0" dirty="0">
                          <a:effectLst/>
                          <a:latin typeface="Calibri"/>
                          <a:ea typeface="Times New Roman"/>
                          <a:cs typeface="+mn-cs"/>
                        </a:rPr>
                        <a:t>הערות והסברים</a:t>
                      </a:r>
                      <a:endParaRPr lang="en-US" sz="2000" b="1" i="1" dirty="0">
                        <a:effectLst/>
                        <a:latin typeface="Calibri"/>
                        <a:ea typeface="Times New Roman"/>
                        <a:cs typeface="+mn-cs"/>
                      </a:endParaRPr>
                    </a:p>
                  </a:txBody>
                  <a:tcPr marL="38100" marR="38100" marT="66675" marB="66675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באוכלוסיות חיידקים מתרחשים</a:t>
                      </a:r>
                      <a:r>
                        <a:rPr lang="he-IL" sz="2000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 שינויים גנטיים המאפשרים התאמה מהירה של האוכלוסייה לשינויים בבית הגידול, כולל חשיפה לאנטיביוטיקה</a:t>
                      </a:r>
                      <a:r>
                        <a:rPr lang="he-IL" sz="2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 </a:t>
                      </a:r>
                    </a:p>
                    <a:p>
                      <a:pPr algn="r" rtl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e-IL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2-3 שעות</a:t>
                      </a:r>
                      <a:endParaRPr lang="en-US" sz="2000" b="1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marR="1016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he-IL" sz="20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שונות גנטית ועמידות</a:t>
                      </a:r>
                      <a:r>
                        <a:rPr lang="he-IL" sz="2000" b="1" baseline="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+mn-cs"/>
                        </a:rPr>
                        <a:t> לאנטיביוטיקה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  <a:p>
                      <a:pPr marL="342900" lvl="0" indent="-34290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tabLst>
                          <a:tab pos="151130" algn="l"/>
                          <a:tab pos="180340" algn="l"/>
                        </a:tabLst>
                      </a:pPr>
                      <a:r>
                        <a:rPr lang="he-IL" sz="2000" dirty="0">
                          <a:effectLst/>
                          <a:latin typeface="Arial"/>
                          <a:ea typeface="Calibri"/>
                          <a:cs typeface="+mn-cs"/>
                        </a:rPr>
                        <a:t>מוטציות עלולות לגרום לריבוי פרטים עמידים לאנטיביוטיקה</a:t>
                      </a:r>
                    </a:p>
                    <a:p>
                      <a:pPr marL="0" lvl="0" indent="0" algn="r" rtl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  <a:tabLst>
                          <a:tab pos="151130" algn="l"/>
                          <a:tab pos="180340" algn="l"/>
                        </a:tabLst>
                      </a:pP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he-IL" sz="2000" dirty="0">
                          <a:effectLst/>
                          <a:latin typeface="Calibri"/>
                          <a:ea typeface="Calibri"/>
                          <a:cs typeface="+mn-cs"/>
                        </a:rPr>
                        <a:t>חשוב להדגיש כי השימוש </a:t>
                      </a:r>
                      <a:r>
                        <a:rPr lang="he-IL" sz="2000" dirty="0" smtClean="0">
                          <a:effectLst/>
                          <a:latin typeface="Calibri"/>
                          <a:ea typeface="Calibri"/>
                          <a:cs typeface="+mn-cs"/>
                        </a:rPr>
                        <a:t>הרב </a:t>
                      </a:r>
                      <a:r>
                        <a:rPr lang="he-IL" sz="2000" dirty="0">
                          <a:effectLst/>
                          <a:latin typeface="Calibri"/>
                          <a:ea typeface="Calibri"/>
                          <a:cs typeface="+mn-cs"/>
                        </a:rPr>
                        <a:t>באנטיביוטיקה במהלך השנים יצר לחץ </a:t>
                      </a:r>
                      <a:r>
                        <a:rPr lang="he-IL" sz="2000" dirty="0" smtClean="0">
                          <a:effectLst/>
                          <a:latin typeface="Calibri"/>
                          <a:ea typeface="Calibri"/>
                          <a:cs typeface="+mn-cs"/>
                        </a:rPr>
                        <a:t>סלקטיבי, </a:t>
                      </a:r>
                      <a:r>
                        <a:rPr lang="he-IL" sz="2000" dirty="0">
                          <a:effectLst/>
                          <a:latin typeface="Calibri"/>
                          <a:ea typeface="Calibri"/>
                          <a:cs typeface="+mn-cs"/>
                        </a:rPr>
                        <a:t>שהוביל להתפתחות זני חיידקים עמידים</a:t>
                      </a:r>
                      <a:r>
                        <a:rPr lang="he-IL" sz="2000" baseline="0" dirty="0">
                          <a:effectLst/>
                          <a:latin typeface="Calibri"/>
                          <a:ea typeface="Calibri"/>
                          <a:cs typeface="+mn-cs"/>
                        </a:rPr>
                        <a:t> לאנטיביוטיקה.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+mn-cs"/>
                      </a:endParaRPr>
                    </a:p>
                  </a:txBody>
                  <a:tcPr marL="38100" marR="38100" marT="66675" marB="66675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296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04800"/>
            <a:ext cx="4648200" cy="1143000"/>
          </a:xfrm>
          <a:noFill/>
        </p:spPr>
        <p:txBody>
          <a:bodyPr/>
          <a:lstStyle/>
          <a:p>
            <a:r>
              <a:rPr lang="he-IL" altLang="he-IL" sz="3200" b="1" dirty="0">
                <a:solidFill>
                  <a:srgbClr val="006600"/>
                </a:solidFill>
              </a:rPr>
              <a:t>אבולוציה בכל הרמות</a:t>
            </a:r>
            <a:endParaRPr lang="en-US" altLang="he-IL" sz="3200" b="1" dirty="0">
              <a:solidFill>
                <a:srgbClr val="006600"/>
              </a:solidFill>
            </a:endParaRPr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305800" cy="452596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אבולוציה בתכנית הלימודים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/>
              <a:t>חומרי לימוד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רצף ומאפייני ההוראה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מה ואיך ללמד?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תפיסות שגויות </a:t>
            </a:r>
          </a:p>
          <a:p>
            <a:pPr marL="609600" indent="-609600">
              <a:buFontTx/>
              <a:buAutoNum type="arabicPeriod"/>
            </a:pPr>
            <a:r>
              <a:rPr lang="he-IL" altLang="he-IL" sz="2800" dirty="0">
                <a:solidFill>
                  <a:schemeClr val="bg1">
                    <a:lumMod val="75000"/>
                  </a:schemeClr>
                </a:solidFill>
              </a:rPr>
              <a:t>אבולוציה בכל הרמות </a:t>
            </a:r>
          </a:p>
          <a:p>
            <a:pPr marL="0" indent="0">
              <a:buNone/>
            </a:pPr>
            <a:endParaRPr lang="he-IL" altLang="he-IL" sz="2800" dirty="0"/>
          </a:p>
        </p:txBody>
      </p:sp>
    </p:spTree>
    <p:extLst>
      <p:ext uri="{BB962C8B-B14F-4D97-AF65-F5344CB8AC3E}">
        <p14:creationId xmlns:p14="http://schemas.microsoft.com/office/powerpoint/2010/main" val="3983844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יצוב ברירת מחדל">
  <a:themeElements>
    <a:clrScheme name="עיצוב ברירת מחדל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עיצוב ברירת מחדל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עיצוב ברירת מחדל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עיצוב ברירת מחדל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עיצוב ברירת מחדל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2784</TotalTime>
  <Words>1712</Words>
  <Application>Microsoft Office PowerPoint</Application>
  <PresentationFormat>‫הצגה על המסך (4:3)</PresentationFormat>
  <Paragraphs>347</Paragraphs>
  <Slides>51</Slides>
  <Notes>45</Notes>
  <HiddenSlides>0</HiddenSlides>
  <MMClips>0</MMClips>
  <ScaleCrop>false</ScaleCrop>
  <HeadingPairs>
    <vt:vector size="4" baseType="variant"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51</vt:i4>
      </vt:variant>
    </vt:vector>
  </HeadingPairs>
  <TitlesOfParts>
    <vt:vector size="52" baseType="lpstr">
      <vt:lpstr>עיצוב ברירת מחדל</vt:lpstr>
      <vt:lpstr>מדינת ישראל משרד החינוך  המזכירות הפדגוגית אגף א למדעים הפיקוח על הוראת הביולוגיה </vt:lpstr>
      <vt:lpstr>אבולוציה בכל הרמות</vt:lpstr>
      <vt:lpstr>תהליכים אבולוציוניים (8-10 שעות)</vt:lpstr>
      <vt:lpstr>תהליכים אבולוציוניים (8-10 שעות)</vt:lpstr>
      <vt:lpstr>השפעת האדם על הסביבה (12 שעות)</vt:lpstr>
      <vt:lpstr>פיזיולוגיה השוואתית בהיבט התפתחותי:  מחד-תאיים ליונקים </vt:lpstr>
      <vt:lpstr>פיזיולוגיה השוואתית בהיבט התפתחותי:  מחד-תאיים ליונקים </vt:lpstr>
      <vt:lpstr>חיידקים ונגיפים בגוף האדם  </vt:lpstr>
      <vt:lpstr>אבולוציה בכל הרמות</vt:lpstr>
      <vt:lpstr>מצגת של PowerPoint</vt:lpstr>
      <vt:lpstr>אתר הפיקוח על הוראת הביולוגיה</vt:lpstr>
      <vt:lpstr>אתר הפיקוח על הוראת הביולוגיה</vt:lpstr>
      <vt:lpstr>אתר מורי הביולוגיה</vt:lpstr>
      <vt:lpstr>אבולוציה בכל הרמות</vt:lpstr>
      <vt:lpstr>מצגת של PowerPoint</vt:lpstr>
      <vt:lpstr>מצגת של PowerPoint</vt:lpstr>
      <vt:lpstr>אבולוציה בכל הרמות</vt:lpstr>
      <vt:lpstr>תהליכים אבולוציוניים משפיעים על שכיחות של תכונות המאפיינות את המין  שונוּת גנטית</vt:lpstr>
      <vt:lpstr>מצגת של PowerPoint</vt:lpstr>
      <vt:lpstr>שונוּת גנטית – המחשה</vt:lpstr>
      <vt:lpstr>שונוּת גנטית – המחשה</vt:lpstr>
      <vt:lpstr>שונוּת גנטית – המחשה</vt:lpstr>
      <vt:lpstr>מה משמעותה של השונות התורשתית?</vt:lpstr>
      <vt:lpstr>שונות בטבע כחומר גלם לברירה טבעית</vt:lpstr>
      <vt:lpstr>ארגון הנתונים בטבלה </vt:lpstr>
      <vt:lpstr>ברירה טבעית – הדמייה</vt:lpstr>
      <vt:lpstr>ברירה טבעית – הדמייה</vt:lpstr>
      <vt:lpstr>מצגת של PowerPoint</vt:lpstr>
      <vt:lpstr>ההדמיה מאפשרת:</vt:lpstr>
      <vt:lpstr>דוגמאות לברירה טבעית</vt:lpstr>
      <vt:lpstr>השפעת האדם על תהליכי ברירה</vt:lpstr>
      <vt:lpstr>אירועים אקראיים – הדמייה</vt:lpstr>
      <vt:lpstr>ההדמיה מאפשרת:</vt:lpstr>
      <vt:lpstr>חשוב להדגיש</vt:lpstr>
      <vt:lpstr>שינויים מצטברים של תכונות במהלך הדורות  הדמיה - האבולוציה של "שטוחדגים" </vt:lpstr>
      <vt:lpstr>אבולוציה של "שטוחדגים" – נושאים לדיון לאחר הפעילות</vt:lpstr>
      <vt:lpstr>אבולוציה של "שטוחדגים" – נושאים לדיון לאחר הפעילות</vt:lpstr>
      <vt:lpstr>שתי אפשרויות לייצר כיסא נדנדה</vt:lpstr>
      <vt:lpstr>"זמן  אבולוציוני"  מושג קשה לתפיסה </vt:lpstr>
      <vt:lpstr>אבולוציה של "שטוחדגים" ממיקרואבולוציה למאקרואבולוציה </vt:lpstr>
      <vt:lpstr>אבולוציה של "שטוחדגים" ממיקרואבולוציה למאקרואבולוציה </vt:lpstr>
      <vt:lpstr>מהעיקרון – לדוגמאות אחרות</vt:lpstr>
      <vt:lpstr>אבולוציה בכל הרמות</vt:lpstr>
      <vt:lpstr>תפיסות שגויות</vt:lpstr>
      <vt:lpstr>מצגת של PowerPoint</vt:lpstr>
      <vt:lpstr>מצגת של PowerPoint</vt:lpstr>
      <vt:lpstr>מצגת של PowerPoint</vt:lpstr>
      <vt:lpstr>אבולוציה בכל הרמות</vt:lpstr>
      <vt:lpstr>"דבר אינו מסתבר בביולוגיה אלא לאורה של האבולוציה"</vt:lpstr>
      <vt:lpstr>ל ס י כ ו ם...</vt:lpstr>
      <vt:lpstr>מצגת של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שקופית 1</dc:title>
  <dc:creator>Masha Tsaushu</dc:creator>
  <cp:lastModifiedBy>weizmann</cp:lastModifiedBy>
  <cp:revision>298</cp:revision>
  <dcterms:created xsi:type="dcterms:W3CDTF">2008-09-04T06:02:37Z</dcterms:created>
  <dcterms:modified xsi:type="dcterms:W3CDTF">2018-01-21T09:43:49Z</dcterms:modified>
</cp:coreProperties>
</file>