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48"/>
  </p:notesMasterIdLst>
  <p:sldIdLst>
    <p:sldId id="256" r:id="rId2"/>
    <p:sldId id="258" r:id="rId3"/>
    <p:sldId id="257" r:id="rId4"/>
    <p:sldId id="260" r:id="rId5"/>
    <p:sldId id="302" r:id="rId6"/>
    <p:sldId id="261" r:id="rId7"/>
    <p:sldId id="259" r:id="rId8"/>
    <p:sldId id="285" r:id="rId9"/>
    <p:sldId id="286" r:id="rId10"/>
    <p:sldId id="262" r:id="rId11"/>
    <p:sldId id="284" r:id="rId12"/>
    <p:sldId id="263" r:id="rId13"/>
    <p:sldId id="264" r:id="rId14"/>
    <p:sldId id="277" r:id="rId15"/>
    <p:sldId id="278" r:id="rId16"/>
    <p:sldId id="282" r:id="rId17"/>
    <p:sldId id="283" r:id="rId18"/>
    <p:sldId id="279" r:id="rId19"/>
    <p:sldId id="289" r:id="rId20"/>
    <p:sldId id="287" r:id="rId21"/>
    <p:sldId id="288" r:id="rId22"/>
    <p:sldId id="265" r:id="rId23"/>
    <p:sldId id="266" r:id="rId24"/>
    <p:sldId id="267" r:id="rId25"/>
    <p:sldId id="268" r:id="rId26"/>
    <p:sldId id="281" r:id="rId27"/>
    <p:sldId id="269" r:id="rId28"/>
    <p:sldId id="270" r:id="rId29"/>
    <p:sldId id="275" r:id="rId30"/>
    <p:sldId id="271" r:id="rId31"/>
    <p:sldId id="274" r:id="rId32"/>
    <p:sldId id="290" r:id="rId33"/>
    <p:sldId id="280" r:id="rId34"/>
    <p:sldId id="292" r:id="rId35"/>
    <p:sldId id="276" r:id="rId36"/>
    <p:sldId id="293" r:id="rId37"/>
    <p:sldId id="297" r:id="rId38"/>
    <p:sldId id="298" r:id="rId39"/>
    <p:sldId id="299" r:id="rId40"/>
    <p:sldId id="300" r:id="rId41"/>
    <p:sldId id="272" r:id="rId42"/>
    <p:sldId id="301" r:id="rId43"/>
    <p:sldId id="294" r:id="rId44"/>
    <p:sldId id="295" r:id="rId45"/>
    <p:sldId id="296" r:id="rId46"/>
    <p:sldId id="303" r:id="rId47"/>
  </p:sldIdLst>
  <p:sldSz cx="9144000" cy="6858000" type="screen4x3"/>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סגנון ביניים 2 - הדגשה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p:scale>
          <a:sx n="60" d="100"/>
          <a:sy n="60" d="100"/>
        </p:scale>
        <p:origin x="-1656" y="-22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EF67F001-C71A-406C-978C-EC454E77E710}" type="datetimeFigureOut">
              <a:rPr lang="he-IL" smtClean="0"/>
              <a:pPr/>
              <a:t>כ"ב/אב/תשע"ז</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666103E-217A-4FB0-82BF-23787B80E3A0}" type="slidenum">
              <a:rPr lang="he-IL" smtClean="0"/>
              <a:pPr/>
              <a:t>‹#›</a:t>
            </a:fld>
            <a:endParaRPr lang="he-IL"/>
          </a:p>
        </p:txBody>
      </p:sp>
    </p:spTree>
    <p:extLst>
      <p:ext uri="{BB962C8B-B14F-4D97-AF65-F5344CB8AC3E}">
        <p14:creationId xmlns:p14="http://schemas.microsoft.com/office/powerpoint/2010/main" val="210319105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normAutofit/>
          </a:bodyPr>
          <a:lstStyle/>
          <a:p>
            <a:r>
              <a:rPr lang="ar-SA" dirty="0" smtClean="0"/>
              <a:t>هذا الطير يعيش فقط في </a:t>
            </a:r>
            <a:r>
              <a:rPr lang="ar-SA" dirty="0" err="1" smtClean="0"/>
              <a:t>نيوزيلاند</a:t>
            </a:r>
            <a:r>
              <a:rPr lang="ar-SA" dirty="0" smtClean="0"/>
              <a:t> .</a:t>
            </a:r>
            <a:endParaRPr lang="he-IL" dirty="0"/>
          </a:p>
        </p:txBody>
      </p:sp>
      <p:sp>
        <p:nvSpPr>
          <p:cNvPr id="4" name="מציין מיקום של מספר שקופית 3"/>
          <p:cNvSpPr>
            <a:spLocks noGrp="1"/>
          </p:cNvSpPr>
          <p:nvPr>
            <p:ph type="sldNum" sz="quarter" idx="10"/>
          </p:nvPr>
        </p:nvSpPr>
        <p:spPr/>
        <p:txBody>
          <a:bodyPr/>
          <a:lstStyle/>
          <a:p>
            <a:fld id="{3666103E-217A-4FB0-82BF-23787B80E3A0}" type="slidenum">
              <a:rPr lang="he-IL" smtClean="0"/>
              <a:pPr/>
              <a:t>31</a:t>
            </a:fld>
            <a:endParaRPr lang="he-I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כותרת 1"/>
          <p:cNvSpPr>
            <a:spLocks noGrp="1"/>
          </p:cNvSpPr>
          <p:nvPr>
            <p:ph type="ctrTitle"/>
          </p:nvPr>
        </p:nvSpPr>
        <p:spPr>
          <a:xfrm>
            <a:off x="685800" y="2130425"/>
            <a:ext cx="7772400" cy="1470025"/>
          </a:xfrm>
        </p:spPr>
        <p:txBody>
          <a:bodyPr/>
          <a:lstStyle/>
          <a:p>
            <a:r>
              <a:rPr lang="he-IL" smtClean="0"/>
              <a:t>לחץ כדי לערוך סגנון כותרת של תבנית בסיס</a:t>
            </a:r>
            <a:endParaRPr lang="he-IL"/>
          </a:p>
        </p:txBody>
      </p:sp>
      <p:sp>
        <p:nvSpPr>
          <p:cNvPr id="3" name="כותרת משנה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e-IL" smtClean="0"/>
              <a:t>לחץ כדי לערוך סגנון כותרת משנה של תבנית בסיס</a:t>
            </a:r>
            <a:endParaRPr lang="he-IL"/>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p>
            <a:r>
              <a:rPr lang="he-IL" smtClean="0"/>
              <a:t>לחץ כדי לערוך סגנון כותרת של תבנית בסיס</a:t>
            </a:r>
            <a:endParaRPr lang="he-IL"/>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2" name="כותרת 1"/>
          <p:cNvSpPr>
            <a:spLocks noGrp="1"/>
          </p:cNvSpPr>
          <p:nvPr>
            <p:ph type="title"/>
          </p:nvPr>
        </p:nvSpPr>
        <p:spPr>
          <a:xfrm>
            <a:off x="722313" y="4406900"/>
            <a:ext cx="7772400" cy="1362075"/>
          </a:xfrm>
        </p:spPr>
        <p:txBody>
          <a:bodyPr anchor="t"/>
          <a:lstStyle>
            <a:lvl1pPr algn="r">
              <a:defRPr sz="4000" b="1" cap="all"/>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e-IL" smtClean="0"/>
              <a:t>לחץ כדי לערוך סגנונות טקסט של תבנית בסיס</a:t>
            </a:r>
          </a:p>
        </p:txBody>
      </p:sp>
      <p:sp>
        <p:nvSpPr>
          <p:cNvPr id="4" name="מציין מיקום של תאריך 3"/>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5" name="מציין מיקום של כותרת תחתונה 4"/>
          <p:cNvSpPr>
            <a:spLocks noGrp="1"/>
          </p:cNvSpPr>
          <p:nvPr>
            <p:ph type="ftr" sz="quarter" idx="11"/>
          </p:nvPr>
        </p:nvSpPr>
        <p:spPr/>
        <p:txBody>
          <a:bodyPr/>
          <a:lstStyle/>
          <a:p>
            <a:endParaRPr lang="he-IL"/>
          </a:p>
        </p:txBody>
      </p:sp>
      <p:sp>
        <p:nvSpPr>
          <p:cNvPr id="6" name="מציין מיקום של מספר שקופית 5"/>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תוכן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תוכן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של תאריך 4"/>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lvl1pPr>
              <a:defRPr/>
            </a:lvl1p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מציין מיקום תוכן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5" name="מציין מיקום טקסט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6" name="מציין מיקום תוכן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7" name="מציין מיקום של תאריך 6"/>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8" name="מציין מיקום של כותרת תחתונה 7"/>
          <p:cNvSpPr>
            <a:spLocks noGrp="1"/>
          </p:cNvSpPr>
          <p:nvPr>
            <p:ph type="ftr" sz="quarter" idx="11"/>
          </p:nvPr>
        </p:nvSpPr>
        <p:spPr/>
        <p:txBody>
          <a:bodyPr/>
          <a:lstStyle/>
          <a:p>
            <a:endParaRPr lang="he-IL"/>
          </a:p>
        </p:txBody>
      </p:sp>
      <p:sp>
        <p:nvSpPr>
          <p:cNvPr id="9" name="מציין מיקום של מספר שקופית 8"/>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he-IL" smtClean="0"/>
              <a:t>לחץ כדי לערוך סגנון כותרת של תבנית בסיס</a:t>
            </a:r>
            <a:endParaRPr lang="he-IL"/>
          </a:p>
        </p:txBody>
      </p:sp>
      <p:sp>
        <p:nvSpPr>
          <p:cNvPr id="3" name="מציין מיקום של תאריך 2"/>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4" name="מציין מיקום של כותרת תחתונה 3"/>
          <p:cNvSpPr>
            <a:spLocks noGrp="1"/>
          </p:cNvSpPr>
          <p:nvPr>
            <p:ph type="ftr" sz="quarter" idx="11"/>
          </p:nvPr>
        </p:nvSpPr>
        <p:spPr/>
        <p:txBody>
          <a:bodyPr/>
          <a:lstStyle/>
          <a:p>
            <a:endParaRPr lang="he-IL"/>
          </a:p>
        </p:txBody>
      </p:sp>
      <p:sp>
        <p:nvSpPr>
          <p:cNvPr id="5" name="מציין מיקום של מספר שקופית 4"/>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3" name="מציין מיקום של כותרת תחתונה 2"/>
          <p:cNvSpPr>
            <a:spLocks noGrp="1"/>
          </p:cNvSpPr>
          <p:nvPr>
            <p:ph type="ftr" sz="quarter" idx="11"/>
          </p:nvPr>
        </p:nvSpPr>
        <p:spPr/>
        <p:txBody>
          <a:bodyPr/>
          <a:lstStyle/>
          <a:p>
            <a:endParaRPr lang="he-IL"/>
          </a:p>
        </p:txBody>
      </p:sp>
      <p:sp>
        <p:nvSpPr>
          <p:cNvPr id="4" name="מציין מיקום של מספר שקופית 3"/>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73050"/>
            <a:ext cx="3008313" cy="1162050"/>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תוכן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טקסט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1792288" y="4800600"/>
            <a:ext cx="5486400" cy="566738"/>
          </a:xfrm>
        </p:spPr>
        <p:txBody>
          <a:bodyPr anchor="b"/>
          <a:lstStyle>
            <a:lvl1pPr algn="r">
              <a:defRPr sz="2000" b="1"/>
            </a:lvl1pPr>
          </a:lstStyle>
          <a:p>
            <a:r>
              <a:rPr lang="he-IL" smtClean="0"/>
              <a:t>לחץ כדי לערוך סגנון כותרת של תבנית בסיס</a:t>
            </a:r>
            <a:endParaRPr lang="he-IL"/>
          </a:p>
        </p:txBody>
      </p:sp>
      <p:sp>
        <p:nvSpPr>
          <p:cNvPr id="3" name="מציין מיקום של ציור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מציין מיקום טקסט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5" name="מציין מיקום של תאריך 4"/>
          <p:cNvSpPr>
            <a:spLocks noGrp="1"/>
          </p:cNvSpPr>
          <p:nvPr>
            <p:ph type="dt" sz="half" idx="10"/>
          </p:nvPr>
        </p:nvSpPr>
        <p:spPr/>
        <p:txBody>
          <a:bodyPr/>
          <a:lstStyle/>
          <a:p>
            <a:fld id="{4E7438E1-117D-44FB-AC24-B79D899BA877}" type="datetimeFigureOut">
              <a:rPr lang="he-IL" smtClean="0"/>
              <a:pPr/>
              <a:t>כ"ב/אב/תשע"ז</a:t>
            </a:fld>
            <a:endParaRPr lang="he-IL"/>
          </a:p>
        </p:txBody>
      </p:sp>
      <p:sp>
        <p:nvSpPr>
          <p:cNvPr id="6" name="מציין מיקום של כותרת תחתונה 5"/>
          <p:cNvSpPr>
            <a:spLocks noGrp="1"/>
          </p:cNvSpPr>
          <p:nvPr>
            <p:ph type="ftr" sz="quarter" idx="11"/>
          </p:nvPr>
        </p:nvSpPr>
        <p:spPr/>
        <p:txBody>
          <a:bodyPr/>
          <a:lstStyle/>
          <a:p>
            <a:endParaRPr lang="he-IL"/>
          </a:p>
        </p:txBody>
      </p:sp>
      <p:sp>
        <p:nvSpPr>
          <p:cNvPr id="7" name="מציין מיקום של מספר שקופית 6"/>
          <p:cNvSpPr>
            <a:spLocks noGrp="1"/>
          </p:cNvSpPr>
          <p:nvPr>
            <p:ph type="sldNum" sz="quarter" idx="12"/>
          </p:nvPr>
        </p:nvSpPr>
        <p:spPr/>
        <p:txBody>
          <a:bodyPr/>
          <a:lstStyle/>
          <a:p>
            <a:fld id="{DAF22AC9-109E-4E4D-92F9-530E51D9A3A2}" type="slidenum">
              <a:rPr lang="he-IL" smtClean="0"/>
              <a:pPr/>
              <a:t>‹#›</a:t>
            </a:fld>
            <a:endParaRPr lang="he-I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מציין מיקום של כותרת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he-IL" smtClean="0"/>
              <a:t>לחץ כדי לערוך סגנון כותרת של תבנית בסיס</a:t>
            </a:r>
            <a:endParaRPr lang="he-IL"/>
          </a:p>
        </p:txBody>
      </p:sp>
      <p:sp>
        <p:nvSpPr>
          <p:cNvPr id="3" name="מציין מיקום טקסט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4" name="מציין מיקום של תאריך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4E7438E1-117D-44FB-AC24-B79D899BA877}" type="datetimeFigureOut">
              <a:rPr lang="he-IL" smtClean="0"/>
              <a:pPr/>
              <a:t>כ"ב/אב/תשע"ז</a:t>
            </a:fld>
            <a:endParaRPr lang="he-IL"/>
          </a:p>
        </p:txBody>
      </p:sp>
      <p:sp>
        <p:nvSpPr>
          <p:cNvPr id="5" name="מציין מיקום של כותרת תחתונה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he-IL"/>
          </a:p>
        </p:txBody>
      </p:sp>
      <p:sp>
        <p:nvSpPr>
          <p:cNvPr id="6" name="מציין מיקום של מספר שקופית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AF22AC9-109E-4E4D-92F9-530E51D9A3A2}" type="slidenum">
              <a:rPr lang="he-IL" smtClean="0"/>
              <a:pPr/>
              <a:t>‹#›</a:t>
            </a:fld>
            <a:endParaRPr lang="he-I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gif"/><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5.gif"/><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5.gif"/><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5.gif"/><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4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ctrTitle"/>
          </p:nvPr>
        </p:nvSpPr>
        <p:spPr>
          <a:xfrm>
            <a:off x="642908" y="332657"/>
            <a:ext cx="7772400" cy="1080120"/>
          </a:xfrm>
        </p:spPr>
        <p:txBody>
          <a:bodyPr>
            <a:normAutofit/>
          </a:bodyPr>
          <a:lstStyle/>
          <a:p>
            <a:r>
              <a:rPr lang="ar-SA" sz="6000" b="1" dirty="0" smtClean="0">
                <a:solidFill>
                  <a:schemeClr val="tx2"/>
                </a:solidFill>
              </a:rPr>
              <a:t>عمليات التطور </a:t>
            </a:r>
            <a:endParaRPr lang="he-IL" sz="6000" b="1" dirty="0">
              <a:solidFill>
                <a:schemeClr val="tx2"/>
              </a:solidFill>
            </a:endParaRPr>
          </a:p>
        </p:txBody>
      </p:sp>
      <p:pic>
        <p:nvPicPr>
          <p:cNvPr id="1026" name="Picture 2" descr="תוצאת תמונה עבור عمليات التطور"/>
          <p:cNvPicPr>
            <a:picLocks noChangeAspect="1" noChangeArrowheads="1"/>
          </p:cNvPicPr>
          <p:nvPr/>
        </p:nvPicPr>
        <p:blipFill>
          <a:blip r:embed="rId2"/>
          <a:srcRect/>
          <a:stretch>
            <a:fillRect/>
          </a:stretch>
        </p:blipFill>
        <p:spPr bwMode="auto">
          <a:xfrm>
            <a:off x="428596" y="2214554"/>
            <a:ext cx="8201025" cy="4324351"/>
          </a:xfrm>
          <a:prstGeom prst="rect">
            <a:avLst/>
          </a:prstGeom>
          <a:noFill/>
        </p:spPr>
      </p:pic>
      <p:sp>
        <p:nvSpPr>
          <p:cNvPr id="3" name="TextBox 2"/>
          <p:cNvSpPr txBox="1"/>
          <p:nvPr/>
        </p:nvSpPr>
        <p:spPr>
          <a:xfrm>
            <a:off x="3563888" y="1264404"/>
            <a:ext cx="2232248" cy="584775"/>
          </a:xfrm>
          <a:prstGeom prst="rect">
            <a:avLst/>
          </a:prstGeom>
          <a:noFill/>
        </p:spPr>
        <p:txBody>
          <a:bodyPr wrap="square" rtlCol="1">
            <a:spAutoFit/>
          </a:bodyPr>
          <a:lstStyle/>
          <a:p>
            <a:r>
              <a:rPr lang="he-IL" sz="3200" b="1" dirty="0" err="1" smtClean="0">
                <a:solidFill>
                  <a:schemeClr val="accent5">
                    <a:lumMod val="50000"/>
                  </a:schemeClr>
                </a:solidFill>
              </a:rPr>
              <a:t>מונא</a:t>
            </a:r>
            <a:r>
              <a:rPr lang="he-IL" sz="3200" b="1" dirty="0" smtClean="0">
                <a:solidFill>
                  <a:schemeClr val="accent5">
                    <a:lumMod val="50000"/>
                  </a:schemeClr>
                </a:solidFill>
              </a:rPr>
              <a:t> כבהא</a:t>
            </a:r>
            <a:endParaRPr lang="he-IL" sz="3200" b="1" dirty="0">
              <a:solidFill>
                <a:schemeClr val="accent5">
                  <a:lumMod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الملائمة والانتخاب الطبيعي </a:t>
            </a:r>
            <a:endParaRPr lang="he-IL" b="1" dirty="0">
              <a:solidFill>
                <a:schemeClr val="tx2"/>
              </a:solidFill>
            </a:endParaRPr>
          </a:p>
        </p:txBody>
      </p:sp>
      <p:sp>
        <p:nvSpPr>
          <p:cNvPr id="3" name="מציין מיקום תוכן 2"/>
          <p:cNvSpPr>
            <a:spLocks noGrp="1"/>
          </p:cNvSpPr>
          <p:nvPr>
            <p:ph idx="1"/>
          </p:nvPr>
        </p:nvSpPr>
        <p:spPr/>
        <p:txBody>
          <a:bodyPr/>
          <a:lstStyle/>
          <a:p>
            <a:r>
              <a:rPr lang="ar-SA" dirty="0" smtClean="0"/>
              <a:t>الانتخاب الطبيعي الذي اقترحه </a:t>
            </a:r>
            <a:r>
              <a:rPr lang="ar-SA" b="1" dirty="0" smtClean="0"/>
              <a:t>”داروين“ </a:t>
            </a:r>
            <a:r>
              <a:rPr lang="ar-SA" dirty="0" smtClean="0"/>
              <a:t>ساعد على تفسير الحقيقة بأن الكائنات الحية متلائمة مع بيئتها . </a:t>
            </a:r>
          </a:p>
          <a:p>
            <a:r>
              <a:rPr lang="ar-SA" dirty="0" smtClean="0"/>
              <a:t>اقترح</a:t>
            </a:r>
            <a:r>
              <a:rPr lang="ar-SA" b="1" dirty="0" smtClean="0"/>
              <a:t> ”داروين“ </a:t>
            </a:r>
            <a:r>
              <a:rPr lang="ar-SA" dirty="0" smtClean="0"/>
              <a:t>مبدأ الانتخاب الطبيعي ليفسر تطور الأشكال الحياتية على سطح الأرض . </a:t>
            </a:r>
          </a:p>
        </p:txBody>
      </p:sp>
      <p:pic>
        <p:nvPicPr>
          <p:cNvPr id="19458" name="Picture 2" descr="תוצאת תמונה עבור داروين"/>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85721" y="3500438"/>
            <a:ext cx="3143272" cy="335756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6" name="TextBox 25"/>
          <p:cNvSpPr txBox="1"/>
          <p:nvPr/>
        </p:nvSpPr>
        <p:spPr>
          <a:xfrm>
            <a:off x="642910" y="428604"/>
            <a:ext cx="8215312" cy="2387600"/>
          </a:xfrm>
          <a:prstGeom prst="rect">
            <a:avLst/>
          </a:prstGeom>
          <a:noFill/>
          <a:ln w="22225">
            <a:noFill/>
          </a:ln>
          <a:effectLst>
            <a:outerShdw sx="101000" sy="101000" algn="ctr" rotWithShape="0">
              <a:schemeClr val="bg1">
                <a:lumMod val="75000"/>
              </a:schemeClr>
            </a:outerShdw>
          </a:effectLst>
        </p:spPr>
        <p:txBody>
          <a:bodyPr/>
          <a:lstStyle/>
          <a:p>
            <a:pPr>
              <a:defRPr/>
            </a:pPr>
            <a:r>
              <a:rPr lang="ar-SA" sz="2400" dirty="0">
                <a:solidFill>
                  <a:srgbClr val="000000"/>
                </a:solidFill>
                <a:latin typeface="Calibri" pitchFamily="34" charset="0"/>
              </a:rPr>
              <a:t>تبلورت </a:t>
            </a:r>
            <a:r>
              <a:rPr lang="ar-SA" sz="2400" b="1" dirty="0">
                <a:solidFill>
                  <a:srgbClr val="000000"/>
                </a:solidFill>
                <a:latin typeface="Calibri" pitchFamily="34" charset="0"/>
              </a:rPr>
              <a:t>نظرية التطور </a:t>
            </a:r>
            <a:r>
              <a:rPr lang="ar-SA" sz="2400" dirty="0">
                <a:solidFill>
                  <a:srgbClr val="000000"/>
                </a:solidFill>
                <a:latin typeface="Calibri" pitchFamily="34" charset="0"/>
              </a:rPr>
              <a:t>بواسطة </a:t>
            </a:r>
            <a:r>
              <a:rPr lang="ar-SA" sz="2400" b="1" dirty="0">
                <a:solidFill>
                  <a:srgbClr val="FF6600"/>
                </a:solidFill>
                <a:latin typeface="Calibri" pitchFamily="34" charset="0"/>
              </a:rPr>
              <a:t>داروين</a:t>
            </a:r>
            <a:r>
              <a:rPr lang="he-IL" sz="2400" dirty="0">
                <a:solidFill>
                  <a:srgbClr val="000000"/>
                </a:solidFill>
                <a:latin typeface="Calibri" pitchFamily="34" charset="0"/>
              </a:rPr>
              <a:t>. </a:t>
            </a:r>
            <a:r>
              <a:rPr lang="ar-SA" sz="2400" dirty="0">
                <a:solidFill>
                  <a:srgbClr val="000000"/>
                </a:solidFill>
                <a:latin typeface="Calibri" pitchFamily="34" charset="0"/>
              </a:rPr>
              <a:t>وحسب هذه النظرية </a:t>
            </a:r>
            <a:r>
              <a:rPr lang="ar-SA" sz="2400" b="1" dirty="0">
                <a:solidFill>
                  <a:srgbClr val="000000"/>
                </a:solidFill>
                <a:latin typeface="Calibri" pitchFamily="34" charset="0"/>
              </a:rPr>
              <a:t>تحدث تغييرات في العشائر في</a:t>
            </a:r>
          </a:p>
          <a:p>
            <a:pPr>
              <a:defRPr/>
            </a:pPr>
            <a:r>
              <a:rPr lang="ar-SA" sz="2400" b="1" dirty="0">
                <a:solidFill>
                  <a:srgbClr val="000000"/>
                </a:solidFill>
                <a:latin typeface="Calibri" pitchFamily="34" charset="0"/>
              </a:rPr>
              <a:t> أعقاب الانتخاب الطبيعي والذي يؤدي </a:t>
            </a:r>
            <a:r>
              <a:rPr lang="ar-SA" sz="2400" b="1" dirty="0" err="1">
                <a:solidFill>
                  <a:srgbClr val="000000"/>
                </a:solidFill>
                <a:latin typeface="Calibri" pitchFamily="34" charset="0"/>
              </a:rPr>
              <a:t>الى</a:t>
            </a:r>
            <a:r>
              <a:rPr lang="ar-SA" sz="2400" b="1" dirty="0">
                <a:solidFill>
                  <a:srgbClr val="000000"/>
                </a:solidFill>
                <a:latin typeface="Calibri" pitchFamily="34" charset="0"/>
              </a:rPr>
              <a:t> بقاء وتكاثر الأفراد الأكثر تلاؤماً مع بيئتها, </a:t>
            </a:r>
          </a:p>
          <a:p>
            <a:pPr>
              <a:defRPr/>
            </a:pPr>
            <a:endParaRPr lang="ar-SA" sz="2400" u="sng" dirty="0" smtClean="0">
              <a:solidFill>
                <a:srgbClr val="000000"/>
              </a:solidFill>
              <a:latin typeface="Calibri" pitchFamily="34" charset="0"/>
            </a:endParaRPr>
          </a:p>
          <a:p>
            <a:pPr>
              <a:defRPr/>
            </a:pPr>
            <a:r>
              <a:rPr lang="ar-SA" sz="2400" u="sng" dirty="0" smtClean="0">
                <a:solidFill>
                  <a:srgbClr val="000000"/>
                </a:solidFill>
                <a:latin typeface="Calibri" pitchFamily="34" charset="0"/>
              </a:rPr>
              <a:t>حسب </a:t>
            </a:r>
            <a:r>
              <a:rPr lang="ar-SA" sz="2400" u="sng" dirty="0">
                <a:solidFill>
                  <a:srgbClr val="000000"/>
                </a:solidFill>
                <a:latin typeface="Calibri" pitchFamily="34" charset="0"/>
              </a:rPr>
              <a:t>داروين.</a:t>
            </a:r>
            <a:endParaRPr lang="he-IL" sz="2400" u="sng" dirty="0">
              <a:solidFill>
                <a:srgbClr val="000000"/>
              </a:solidFill>
              <a:latin typeface="Calibri" pitchFamily="34" charset="0"/>
            </a:endParaRPr>
          </a:p>
          <a:p>
            <a:pPr>
              <a:defRPr/>
            </a:pPr>
            <a:r>
              <a:rPr lang="ar-SA" sz="2400" dirty="0">
                <a:solidFill>
                  <a:srgbClr val="000000"/>
                </a:solidFill>
                <a:latin typeface="Calibri" pitchFamily="34" charset="0"/>
              </a:rPr>
              <a:t>كان هنالك تفاوتاً بين الأفراد في عشيرة الزرافات بالنسبة لطول الرقبة .</a:t>
            </a:r>
          </a:p>
          <a:p>
            <a:pPr>
              <a:defRPr/>
            </a:pPr>
            <a:r>
              <a:rPr lang="ar-SA" sz="2400" dirty="0">
                <a:solidFill>
                  <a:srgbClr val="000000"/>
                </a:solidFill>
                <a:latin typeface="Calibri" pitchFamily="34" charset="0"/>
              </a:rPr>
              <a:t>وقد عمل الانتخاب الطبيعي لصالح الأفراد التي لها رقبة طويلة </a:t>
            </a:r>
          </a:p>
          <a:p>
            <a:pPr>
              <a:defRPr/>
            </a:pPr>
            <a:r>
              <a:rPr lang="ar-SA" sz="2400" dirty="0">
                <a:solidFill>
                  <a:srgbClr val="000000"/>
                </a:solidFill>
                <a:latin typeface="Calibri" pitchFamily="34" charset="0"/>
              </a:rPr>
              <a:t>والتي كان باستطاعتها الوصول </a:t>
            </a:r>
            <a:r>
              <a:rPr lang="ar-SA" sz="2400" dirty="0" err="1">
                <a:solidFill>
                  <a:srgbClr val="000000"/>
                </a:solidFill>
                <a:latin typeface="Calibri" pitchFamily="34" charset="0"/>
              </a:rPr>
              <a:t>الى</a:t>
            </a:r>
            <a:r>
              <a:rPr lang="ar-SA" sz="2400" dirty="0">
                <a:solidFill>
                  <a:srgbClr val="000000"/>
                </a:solidFill>
                <a:latin typeface="Calibri" pitchFamily="34" charset="0"/>
              </a:rPr>
              <a:t> الثمار في الأشجار العالية . بقيت</a:t>
            </a:r>
          </a:p>
          <a:p>
            <a:pPr>
              <a:defRPr/>
            </a:pPr>
            <a:r>
              <a:rPr lang="ar-SA" sz="2400" dirty="0">
                <a:solidFill>
                  <a:srgbClr val="000000"/>
                </a:solidFill>
                <a:latin typeface="Calibri" pitchFamily="34" charset="0"/>
              </a:rPr>
              <a:t>هذه الأفراد وتكاثرت وتحولت مع الوقت </a:t>
            </a:r>
            <a:r>
              <a:rPr lang="ar-SA" sz="2400" dirty="0" err="1">
                <a:solidFill>
                  <a:srgbClr val="000000"/>
                </a:solidFill>
                <a:latin typeface="Calibri" pitchFamily="34" charset="0"/>
              </a:rPr>
              <a:t>الى</a:t>
            </a:r>
            <a:r>
              <a:rPr lang="ar-SA" sz="2400" dirty="0">
                <a:solidFill>
                  <a:srgbClr val="000000"/>
                </a:solidFill>
                <a:latin typeface="Calibri" pitchFamily="34" charset="0"/>
              </a:rPr>
              <a:t> أكثرية في عشيرة </a:t>
            </a:r>
          </a:p>
          <a:p>
            <a:pPr>
              <a:defRPr/>
            </a:pPr>
            <a:r>
              <a:rPr lang="ar-SA" sz="2400" dirty="0">
                <a:solidFill>
                  <a:srgbClr val="000000"/>
                </a:solidFill>
                <a:latin typeface="Calibri" pitchFamily="34" charset="0"/>
              </a:rPr>
              <a:t>الزرافات. وبالمقابل انقرضت زرافات ذات رقبة قصيرة .</a:t>
            </a:r>
            <a:endParaRPr lang="en-US" sz="2400" dirty="0">
              <a:solidFill>
                <a:srgbClr val="000000"/>
              </a:solidFill>
              <a:latin typeface="Calibri" pitchFamily="34" charset="0"/>
            </a:endParaRPr>
          </a:p>
        </p:txBody>
      </p:sp>
      <p:sp>
        <p:nvSpPr>
          <p:cNvPr id="6" name="כותרת 5"/>
          <p:cNvSpPr>
            <a:spLocks noGrp="1"/>
          </p:cNvSpPr>
          <p:nvPr>
            <p:ph type="ctrTitle"/>
          </p:nvPr>
        </p:nvSpPr>
        <p:spPr>
          <a:xfrm>
            <a:off x="785813" y="71438"/>
            <a:ext cx="7772400" cy="441325"/>
          </a:xfrm>
        </p:spPr>
        <p:txBody>
          <a:bodyPr>
            <a:noAutofit/>
          </a:bodyPr>
          <a:lstStyle/>
          <a:p>
            <a:pPr fontAlgn="auto">
              <a:defRPr/>
            </a:pPr>
            <a:r>
              <a:rPr lang="ar-SA" sz="3200" b="1" dirty="0" smtClean="0">
                <a:solidFill>
                  <a:srgbClr val="FF6600"/>
                </a:solidFill>
                <a:ea typeface="+mn-ea"/>
              </a:rPr>
              <a:t>داروين</a:t>
            </a:r>
            <a:endParaRPr lang="he-IL" sz="3200" dirty="0" smtClean="0"/>
          </a:p>
        </p:txBody>
      </p:sp>
      <p:pic>
        <p:nvPicPr>
          <p:cNvPr id="35850"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14282" y="1214422"/>
            <a:ext cx="1166813" cy="1183739"/>
          </a:xfrm>
          <a:prstGeom prst="rect">
            <a:avLst/>
          </a:prstGeom>
          <a:noFill/>
          <a:ln w="9525">
            <a:noFill/>
            <a:miter lim="800000"/>
            <a:headEnd/>
            <a:tailEnd/>
          </a:ln>
        </p:spPr>
      </p:pic>
      <p:sp>
        <p:nvSpPr>
          <p:cNvPr id="11" name="TextBox 10"/>
          <p:cNvSpPr txBox="1"/>
          <p:nvPr/>
        </p:nvSpPr>
        <p:spPr>
          <a:xfrm>
            <a:off x="428596" y="5429264"/>
            <a:ext cx="8215312" cy="857257"/>
          </a:xfrm>
          <a:prstGeom prst="rect">
            <a:avLst/>
          </a:prstGeom>
          <a:noFill/>
          <a:ln w="22225">
            <a:noFill/>
          </a:ln>
          <a:effectLst>
            <a:outerShdw sx="101000" sy="101000" algn="ctr" rotWithShape="0">
              <a:schemeClr val="bg1">
                <a:lumMod val="75000"/>
              </a:schemeClr>
            </a:outerShdw>
          </a:effectLst>
        </p:spPr>
        <p:txBody>
          <a:bodyPr/>
          <a:lstStyle/>
          <a:p>
            <a:pPr>
              <a:lnSpc>
                <a:spcPct val="115000"/>
              </a:lnSpc>
              <a:defRPr/>
            </a:pPr>
            <a:endParaRPr lang="he-IL" dirty="0">
              <a:solidFill>
                <a:srgbClr val="000000"/>
              </a:solidFill>
              <a:latin typeface="Calibri" pitchFamily="34" charset="0"/>
            </a:endParaRPr>
          </a:p>
          <a:p>
            <a:pPr>
              <a:lnSpc>
                <a:spcPct val="115000"/>
              </a:lnSpc>
              <a:defRPr/>
            </a:pPr>
            <a:r>
              <a:rPr lang="ar-SA" sz="2400" b="1" dirty="0" smtClean="0">
                <a:solidFill>
                  <a:schemeClr val="tx2"/>
                </a:solidFill>
                <a:latin typeface="Calibri" pitchFamily="34" charset="0"/>
              </a:rPr>
              <a:t>الأفراد </a:t>
            </a:r>
            <a:r>
              <a:rPr lang="ar-SA" sz="2400" b="1" dirty="0">
                <a:solidFill>
                  <a:schemeClr val="tx2"/>
                </a:solidFill>
                <a:latin typeface="Calibri" pitchFamily="34" charset="0"/>
              </a:rPr>
              <a:t>التي لديها جينات تكسبها </a:t>
            </a:r>
            <a:r>
              <a:rPr lang="ar-SA" sz="2400" b="1" dirty="0" err="1">
                <a:solidFill>
                  <a:schemeClr val="tx2"/>
                </a:solidFill>
                <a:latin typeface="Calibri" pitchFamily="34" charset="0"/>
              </a:rPr>
              <a:t>ملاءمة</a:t>
            </a:r>
            <a:r>
              <a:rPr lang="ar-SA" sz="2400" b="1" dirty="0">
                <a:solidFill>
                  <a:schemeClr val="tx2"/>
                </a:solidFill>
                <a:latin typeface="Calibri" pitchFamily="34" charset="0"/>
              </a:rPr>
              <a:t> للبيئة تبقى وتتحول لأكثرية في العشيرة .</a:t>
            </a:r>
            <a:endParaRPr lang="en-US" sz="2400" b="1" dirty="0">
              <a:solidFill>
                <a:schemeClr val="tx2"/>
              </a:solidFill>
              <a:latin typeface="Calibri" pitchFamily="34" charset="0"/>
            </a:endParaRPr>
          </a:p>
        </p:txBody>
      </p:sp>
      <p:pic>
        <p:nvPicPr>
          <p:cNvPr id="35848"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3915058"/>
            <a:ext cx="2428860" cy="17761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214290"/>
            <a:ext cx="8229600" cy="5911873"/>
          </a:xfrm>
        </p:spPr>
        <p:txBody>
          <a:bodyPr>
            <a:normAutofit/>
          </a:bodyPr>
          <a:lstStyle/>
          <a:p>
            <a:r>
              <a:rPr lang="ar-SA" u="sng" dirty="0" smtClean="0">
                <a:solidFill>
                  <a:schemeClr val="tx2"/>
                </a:solidFill>
              </a:rPr>
              <a:t>يفترض مبدأ الانتخاب الطبيعي </a:t>
            </a:r>
            <a:r>
              <a:rPr lang="ar-SA" u="sng" dirty="0" err="1" smtClean="0">
                <a:solidFill>
                  <a:schemeClr val="tx2"/>
                </a:solidFill>
              </a:rPr>
              <a:t>ان</a:t>
            </a:r>
            <a:r>
              <a:rPr lang="ar-SA" u="sng" dirty="0" smtClean="0">
                <a:solidFill>
                  <a:schemeClr val="tx2"/>
                </a:solidFill>
              </a:rPr>
              <a:t> :</a:t>
            </a:r>
          </a:p>
          <a:p>
            <a:pPr marL="514350" indent="-514350">
              <a:buAutoNum type="arabicParenR"/>
            </a:pPr>
            <a:r>
              <a:rPr lang="ar-SA" dirty="0" smtClean="0"/>
              <a:t>إن للكائن الحي القدرة على زيادة أعداده بشكل هائل , لكن ذلك لا يتحقق , لان عدداً كبيراً من الأفراد يموت قبل أن يصل إلى مرحلة البلوغ .</a:t>
            </a:r>
          </a:p>
          <a:p>
            <a:pPr marL="514350" indent="-514350">
              <a:buAutoNum type="arabicParenR"/>
            </a:pPr>
            <a:r>
              <a:rPr lang="ar-SA" dirty="0" smtClean="0"/>
              <a:t>الأنسال تختلف عن بعضها البعض ولا يوجد فردان متشابهان تماماً .</a:t>
            </a:r>
          </a:p>
          <a:p>
            <a:pPr marL="514350" indent="-514350">
              <a:buAutoNum type="arabicParenR"/>
            </a:pPr>
            <a:r>
              <a:rPr lang="ar-SA" dirty="0" smtClean="0"/>
              <a:t>الأفراد الذين بقوا على قيد الحياة ووصلوا </a:t>
            </a:r>
            <a:r>
              <a:rPr lang="ar-SA" dirty="0" err="1" smtClean="0"/>
              <a:t>الى</a:t>
            </a:r>
            <a:r>
              <a:rPr lang="ar-SA" dirty="0" smtClean="0"/>
              <a:t> مرحلة التكاثر يتمتعون بصفات أفضل من الذين ماتوا .</a:t>
            </a:r>
          </a:p>
          <a:p>
            <a:pPr>
              <a:buNone/>
            </a:pPr>
            <a:endParaRPr lang="he-IL" dirty="0"/>
          </a:p>
        </p:txBody>
      </p:sp>
      <p:pic>
        <p:nvPicPr>
          <p:cNvPr id="18434" name="Picture 2" descr="תוצאת תמונה עבור الانتخاب الطبيعي"/>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85852" y="4500570"/>
            <a:ext cx="6705600" cy="235743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214290"/>
            <a:ext cx="8229600" cy="5911873"/>
          </a:xfrm>
        </p:spPr>
        <p:txBody>
          <a:bodyPr>
            <a:normAutofit lnSpcReduction="10000"/>
          </a:bodyPr>
          <a:lstStyle/>
          <a:p>
            <a:r>
              <a:rPr lang="ar-SA" dirty="0" smtClean="0"/>
              <a:t>الأفراد الذين يتمتعون بصفات خاصة تمكنهم من الحياة واستغلال مصادر البيئة بشكل أفضل , هم الذين </a:t>
            </a:r>
            <a:r>
              <a:rPr lang="ar-SA" b="1" dirty="0" smtClean="0"/>
              <a:t>”تنتخبهم“ </a:t>
            </a:r>
            <a:r>
              <a:rPr lang="ar-SA" dirty="0" smtClean="0"/>
              <a:t>البيئة للبقاء . تتكاثر هذه الأفراد , وتنتقل صفاتها إلى الأجيال القادمة . </a:t>
            </a:r>
            <a:endParaRPr lang="he-IL" dirty="0" smtClean="0"/>
          </a:p>
          <a:p>
            <a:r>
              <a:rPr lang="ar-SA" dirty="0" smtClean="0"/>
              <a:t>تتغير الظروف البيئية باستمرار , أما بتأثير عوامل طبيعية أو بتأثير الإنسان . </a:t>
            </a:r>
          </a:p>
          <a:p>
            <a:r>
              <a:rPr lang="ar-SA" dirty="0" smtClean="0"/>
              <a:t>هذا التغير في ظروف البيئة , يؤدي بواسطة </a:t>
            </a:r>
            <a:r>
              <a:rPr lang="ar-SA" b="1" dirty="0" smtClean="0"/>
              <a:t>”الانتخاب الطبيعي“</a:t>
            </a:r>
            <a:r>
              <a:rPr lang="ar-SA" dirty="0" smtClean="0"/>
              <a:t> إلى تبدل أنواع الكائنات الحية بأنواع أكثر </a:t>
            </a:r>
            <a:r>
              <a:rPr lang="ar-SA" b="1" dirty="0" err="1" smtClean="0"/>
              <a:t>ملاءمة</a:t>
            </a:r>
            <a:r>
              <a:rPr lang="ar-SA" b="1" dirty="0" smtClean="0"/>
              <a:t> </a:t>
            </a:r>
            <a:r>
              <a:rPr lang="ar-SA" dirty="0" smtClean="0"/>
              <a:t>مع البيئة الجديدة =</a:t>
            </a:r>
          </a:p>
          <a:p>
            <a:pPr>
              <a:buNone/>
            </a:pPr>
            <a:r>
              <a:rPr lang="ar-SA" b="1" dirty="0" smtClean="0">
                <a:solidFill>
                  <a:srgbClr val="FF0000"/>
                </a:solidFill>
              </a:rPr>
              <a:t>الملائمة هي نتاج عمليات </a:t>
            </a:r>
          </a:p>
          <a:p>
            <a:pPr>
              <a:buNone/>
            </a:pPr>
            <a:r>
              <a:rPr lang="ar-SA" b="1" dirty="0" smtClean="0">
                <a:solidFill>
                  <a:srgbClr val="FF0000"/>
                </a:solidFill>
              </a:rPr>
              <a:t>انتخاب طبيعي وعمليات </a:t>
            </a:r>
          </a:p>
          <a:p>
            <a:pPr>
              <a:buNone/>
            </a:pPr>
            <a:r>
              <a:rPr lang="ar-SA" b="1" dirty="0" err="1" smtClean="0">
                <a:solidFill>
                  <a:srgbClr val="FF0000"/>
                </a:solidFill>
              </a:rPr>
              <a:t>تطوريرية</a:t>
            </a:r>
            <a:r>
              <a:rPr lang="ar-SA" b="1" dirty="0" smtClean="0">
                <a:solidFill>
                  <a:srgbClr val="FF0000"/>
                </a:solidFill>
              </a:rPr>
              <a:t>.</a:t>
            </a:r>
            <a:endParaRPr lang="he-IL" b="1" dirty="0">
              <a:solidFill>
                <a:srgbClr val="FF0000"/>
              </a:solidFill>
            </a:endParaRPr>
          </a:p>
        </p:txBody>
      </p:sp>
      <p:pic>
        <p:nvPicPr>
          <p:cNvPr id="21506" name="Picture 2" descr="תוצאת תמונה עבור الانتخاب الطبيعي"/>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4500571"/>
            <a:ext cx="5000660" cy="235743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500042"/>
            <a:ext cx="8229600" cy="5626121"/>
          </a:xfrm>
        </p:spPr>
        <p:txBody>
          <a:bodyPr/>
          <a:lstStyle/>
          <a:p>
            <a:r>
              <a:rPr lang="ar-SA" dirty="0" smtClean="0"/>
              <a:t>هذا يعني </a:t>
            </a:r>
            <a:r>
              <a:rPr lang="ar-SA" dirty="0" err="1" smtClean="0"/>
              <a:t>ان</a:t>
            </a:r>
            <a:r>
              <a:rPr lang="ar-SA" dirty="0" smtClean="0"/>
              <a:t> التباين والاختلاف الوراثي في الطبيعة (الملائمة) سببه الانتخاب الطبيعي , بحيث أن الأنواع التي ترث الصفات الأكثر ملائمة للظروف البيئية المحيطة في النظام البيئي هي الأنواع التي تنجح في العلاقة التنافسية على الموارد وخاصة المحدودة , هي التي تنجح أكثر في الهروب من الافتراس وهي التي تنجح أكثر في</a:t>
            </a:r>
            <a:r>
              <a:rPr lang="ar-SA" b="1" dirty="0" smtClean="0"/>
              <a:t> البقاء </a:t>
            </a:r>
            <a:r>
              <a:rPr lang="ar-SA" dirty="0" smtClean="0"/>
              <a:t>(يحدث انتخاب طبيعي)</a:t>
            </a:r>
            <a:r>
              <a:rPr lang="ar-SA" b="1" dirty="0" smtClean="0"/>
              <a:t> </a:t>
            </a:r>
            <a:r>
              <a:rPr lang="ar-SA" dirty="0" smtClean="0"/>
              <a:t>وذلك لتوفر صفات ملائمة لديها تمنحها الأفضلية .</a:t>
            </a:r>
          </a:p>
        </p:txBody>
      </p:sp>
      <p:pic>
        <p:nvPicPr>
          <p:cNvPr id="35842" name="Picture 2" descr="תוצאת תמונה עבור الانتخاب الطبيعي"/>
          <p:cNvPicPr>
            <a:picLocks noChangeAspect="1" noChangeArrowheads="1"/>
          </p:cNvPicPr>
          <p:nvPr/>
        </p:nvPicPr>
        <p:blipFill>
          <a:blip r:embed="rId2"/>
          <a:srcRect/>
          <a:stretch>
            <a:fillRect/>
          </a:stretch>
        </p:blipFill>
        <p:spPr bwMode="auto">
          <a:xfrm>
            <a:off x="2714612" y="4400549"/>
            <a:ext cx="3581400" cy="2457451"/>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500042"/>
            <a:ext cx="8229600" cy="5626121"/>
          </a:xfrm>
        </p:spPr>
        <p:txBody>
          <a:bodyPr/>
          <a:lstStyle/>
          <a:p>
            <a:r>
              <a:rPr lang="ar-SA" dirty="0" smtClean="0"/>
              <a:t>نستنتج </a:t>
            </a:r>
            <a:r>
              <a:rPr lang="ar-SA" dirty="0" err="1" smtClean="0"/>
              <a:t>ان</a:t>
            </a:r>
            <a:r>
              <a:rPr lang="ar-SA" dirty="0" smtClean="0"/>
              <a:t> الانتخاب الطبيعي يؤثر على احتمال البقاء , بحيث </a:t>
            </a:r>
            <a:r>
              <a:rPr lang="ar-SA" dirty="0" err="1" smtClean="0"/>
              <a:t>ان</a:t>
            </a:r>
            <a:r>
              <a:rPr lang="ar-SA" dirty="0" smtClean="0"/>
              <a:t> احتمال بقاء </a:t>
            </a:r>
            <a:r>
              <a:rPr lang="ar-SA" dirty="0" err="1" smtClean="0"/>
              <a:t>افراد</a:t>
            </a:r>
            <a:r>
              <a:rPr lang="ar-SA" dirty="0" smtClean="0"/>
              <a:t> النسل الذي تملك صفات الملائمة في العشيرة اكبر من احتمال بقاء </a:t>
            </a:r>
            <a:r>
              <a:rPr lang="ar-SA" dirty="0" err="1" smtClean="0"/>
              <a:t>افراد</a:t>
            </a:r>
            <a:r>
              <a:rPr lang="ar-SA" dirty="0" smtClean="0"/>
              <a:t> اقل ملائمة في نفس العشيرة . </a:t>
            </a:r>
            <a:endParaRPr lang="he-IL" dirty="0" smtClean="0"/>
          </a:p>
          <a:p>
            <a:endParaRPr lang="he-IL" dirty="0"/>
          </a:p>
        </p:txBody>
      </p:sp>
      <p:pic>
        <p:nvPicPr>
          <p:cNvPr id="34818" name="Picture 2" descr="תוצאת תמונה עבור الانتخاب الطبيعي"/>
          <p:cNvPicPr>
            <a:picLocks noChangeAspect="1" noChangeArrowheads="1"/>
          </p:cNvPicPr>
          <p:nvPr/>
        </p:nvPicPr>
        <p:blipFill>
          <a:blip r:embed="rId2"/>
          <a:srcRect/>
          <a:stretch>
            <a:fillRect/>
          </a:stretch>
        </p:blipFill>
        <p:spPr bwMode="auto">
          <a:xfrm>
            <a:off x="1285852" y="2786058"/>
            <a:ext cx="6715172" cy="3500462"/>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6" name="TextBox 25"/>
          <p:cNvSpPr txBox="1"/>
          <p:nvPr/>
        </p:nvSpPr>
        <p:spPr>
          <a:xfrm>
            <a:off x="644525" y="465138"/>
            <a:ext cx="8215313" cy="3808412"/>
          </a:xfrm>
          <a:prstGeom prst="rect">
            <a:avLst/>
          </a:prstGeom>
          <a:noFill/>
          <a:ln w="22225">
            <a:noFill/>
          </a:ln>
          <a:effectLst>
            <a:outerShdw sx="101000" sy="101000" algn="ctr" rotWithShape="0">
              <a:schemeClr val="bg1">
                <a:lumMod val="75000"/>
              </a:schemeClr>
            </a:outerShdw>
          </a:effectLst>
        </p:spPr>
        <p:txBody>
          <a:bodyPr/>
          <a:lstStyle/>
          <a:p>
            <a:pPr>
              <a:lnSpc>
                <a:spcPct val="115000"/>
              </a:lnSpc>
              <a:defRPr/>
            </a:pPr>
            <a:r>
              <a:rPr lang="ar-SA" sz="2400" dirty="0" err="1" smtClean="0">
                <a:solidFill>
                  <a:srgbClr val="000000"/>
                </a:solidFill>
                <a:latin typeface="Calibri" pitchFamily="34" charset="0"/>
              </a:rPr>
              <a:t>ملاءمات</a:t>
            </a:r>
            <a:r>
              <a:rPr lang="ar-SA" sz="2400" dirty="0" smtClean="0">
                <a:solidFill>
                  <a:srgbClr val="000000"/>
                </a:solidFill>
                <a:latin typeface="Calibri" pitchFamily="34" charset="0"/>
              </a:rPr>
              <a:t> </a:t>
            </a:r>
            <a:r>
              <a:rPr lang="ar-SA" sz="2400" dirty="0">
                <a:solidFill>
                  <a:srgbClr val="000000"/>
                </a:solidFill>
                <a:latin typeface="Calibri" pitchFamily="34" charset="0"/>
              </a:rPr>
              <a:t>كائن حي مع بيئته هي </a:t>
            </a:r>
            <a:r>
              <a:rPr lang="ar-SA" sz="2400" dirty="0" smtClean="0">
                <a:solidFill>
                  <a:srgbClr val="000000"/>
                </a:solidFill>
                <a:latin typeface="Calibri" pitchFamily="34" charset="0"/>
              </a:rPr>
              <a:t>نتيجة </a:t>
            </a:r>
            <a:r>
              <a:rPr lang="ar-SA" sz="2400" dirty="0">
                <a:solidFill>
                  <a:srgbClr val="000000"/>
                </a:solidFill>
                <a:latin typeface="Calibri" pitchFamily="34" charset="0"/>
              </a:rPr>
              <a:t>انتخاب طبيعي -</a:t>
            </a:r>
            <a:r>
              <a:rPr lang="ar-SA" sz="2400" dirty="0" smtClean="0">
                <a:solidFill>
                  <a:srgbClr val="000000"/>
                </a:solidFill>
                <a:latin typeface="Calibri" pitchFamily="34" charset="0"/>
              </a:rPr>
              <a:t>هنالك </a:t>
            </a:r>
            <a:r>
              <a:rPr lang="ar-SA" sz="2400" dirty="0">
                <a:solidFill>
                  <a:srgbClr val="000000"/>
                </a:solidFill>
                <a:latin typeface="Calibri" pitchFamily="34" charset="0"/>
              </a:rPr>
              <a:t>تفاوت بين </a:t>
            </a:r>
            <a:r>
              <a:rPr lang="ar-SA" sz="2400" dirty="0" err="1">
                <a:solidFill>
                  <a:srgbClr val="000000"/>
                </a:solidFill>
                <a:latin typeface="Calibri" pitchFamily="34" charset="0"/>
              </a:rPr>
              <a:t>الافراد</a:t>
            </a:r>
            <a:r>
              <a:rPr lang="ar-SA" sz="2400" dirty="0">
                <a:solidFill>
                  <a:srgbClr val="000000"/>
                </a:solidFill>
                <a:latin typeface="Calibri" pitchFamily="34" charset="0"/>
              </a:rPr>
              <a:t> في العشيرة وينبع من تغيرات وراثية (طفرات) عشوائية. مجموعة </a:t>
            </a:r>
            <a:r>
              <a:rPr lang="ar-SA" sz="2400" dirty="0" err="1">
                <a:solidFill>
                  <a:srgbClr val="000000"/>
                </a:solidFill>
                <a:latin typeface="Calibri" pitchFamily="34" charset="0"/>
              </a:rPr>
              <a:t>افراد</a:t>
            </a:r>
            <a:r>
              <a:rPr lang="ar-SA" sz="2400" dirty="0">
                <a:solidFill>
                  <a:srgbClr val="000000"/>
                </a:solidFill>
                <a:latin typeface="Calibri" pitchFamily="34" charset="0"/>
              </a:rPr>
              <a:t> معينة تتلاءم مع بيئتها </a:t>
            </a:r>
            <a:r>
              <a:rPr lang="ar-SA" sz="2400" dirty="0" err="1">
                <a:solidFill>
                  <a:srgbClr val="000000"/>
                </a:solidFill>
                <a:latin typeface="Calibri" pitchFamily="34" charset="0"/>
              </a:rPr>
              <a:t>اكثر</a:t>
            </a:r>
            <a:r>
              <a:rPr lang="ar-SA" sz="2400" dirty="0">
                <a:solidFill>
                  <a:srgbClr val="000000"/>
                </a:solidFill>
                <a:latin typeface="Calibri" pitchFamily="34" charset="0"/>
              </a:rPr>
              <a:t> من مجموعة </a:t>
            </a:r>
            <a:r>
              <a:rPr lang="ar-SA" sz="2400" dirty="0" err="1">
                <a:solidFill>
                  <a:srgbClr val="000000"/>
                </a:solidFill>
                <a:latin typeface="Calibri" pitchFamily="34" charset="0"/>
              </a:rPr>
              <a:t>افراد</a:t>
            </a:r>
            <a:r>
              <a:rPr lang="ar-SA" sz="2400" dirty="0">
                <a:solidFill>
                  <a:srgbClr val="000000"/>
                </a:solidFill>
                <a:latin typeface="Calibri" pitchFamily="34" charset="0"/>
              </a:rPr>
              <a:t> </a:t>
            </a:r>
            <a:r>
              <a:rPr lang="ar-SA" sz="2400" dirty="0" err="1">
                <a:solidFill>
                  <a:srgbClr val="000000"/>
                </a:solidFill>
                <a:latin typeface="Calibri" pitchFamily="34" charset="0"/>
              </a:rPr>
              <a:t>اخرى</a:t>
            </a:r>
            <a:r>
              <a:rPr lang="ar-SA" sz="2400" dirty="0">
                <a:solidFill>
                  <a:srgbClr val="000000"/>
                </a:solidFill>
                <a:latin typeface="Calibri" pitchFamily="34" charset="0"/>
              </a:rPr>
              <a:t>. احتمالات بقاء </a:t>
            </a:r>
            <a:r>
              <a:rPr lang="ar-SA" sz="2400" dirty="0" err="1">
                <a:solidFill>
                  <a:srgbClr val="000000"/>
                </a:solidFill>
                <a:latin typeface="Calibri" pitchFamily="34" charset="0"/>
              </a:rPr>
              <a:t>الافراد</a:t>
            </a:r>
            <a:r>
              <a:rPr lang="ar-SA" sz="2400" dirty="0">
                <a:solidFill>
                  <a:srgbClr val="000000"/>
                </a:solidFill>
                <a:latin typeface="Calibri" pitchFamily="34" charset="0"/>
              </a:rPr>
              <a:t> </a:t>
            </a:r>
            <a:r>
              <a:rPr lang="ar-SA" sz="2400" dirty="0" err="1">
                <a:solidFill>
                  <a:srgbClr val="000000"/>
                </a:solidFill>
                <a:latin typeface="Calibri" pitchFamily="34" charset="0"/>
              </a:rPr>
              <a:t>المتلاءمة</a:t>
            </a:r>
            <a:r>
              <a:rPr lang="ar-SA" sz="2400" dirty="0">
                <a:solidFill>
                  <a:srgbClr val="000000"/>
                </a:solidFill>
                <a:latin typeface="Calibri" pitchFamily="34" charset="0"/>
              </a:rPr>
              <a:t> مع بيئتها اكبر من احتمالات </a:t>
            </a:r>
            <a:r>
              <a:rPr lang="ar-SA" sz="2400" dirty="0" err="1">
                <a:solidFill>
                  <a:srgbClr val="000000"/>
                </a:solidFill>
                <a:latin typeface="Calibri" pitchFamily="34" charset="0"/>
              </a:rPr>
              <a:t>الافراد</a:t>
            </a:r>
            <a:r>
              <a:rPr lang="ar-SA" sz="2400" dirty="0">
                <a:solidFill>
                  <a:srgbClr val="000000"/>
                </a:solidFill>
                <a:latin typeface="Calibri" pitchFamily="34" charset="0"/>
              </a:rPr>
              <a:t> غير </a:t>
            </a:r>
            <a:r>
              <a:rPr lang="ar-SA" sz="2400" dirty="0" err="1">
                <a:solidFill>
                  <a:srgbClr val="000000"/>
                </a:solidFill>
                <a:latin typeface="Calibri" pitchFamily="34" charset="0"/>
              </a:rPr>
              <a:t>المتلاءمة</a:t>
            </a:r>
            <a:r>
              <a:rPr lang="ar-SA" sz="2400" dirty="0">
                <a:solidFill>
                  <a:srgbClr val="000000"/>
                </a:solidFill>
                <a:latin typeface="Calibri" pitchFamily="34" charset="0"/>
              </a:rPr>
              <a:t> مع بيئتها في نفس </a:t>
            </a:r>
            <a:r>
              <a:rPr lang="ar-SA" sz="2400" dirty="0" smtClean="0">
                <a:solidFill>
                  <a:srgbClr val="000000"/>
                </a:solidFill>
                <a:latin typeface="Calibri" pitchFamily="34" charset="0"/>
              </a:rPr>
              <a:t>العشيرة.تتناقص </a:t>
            </a:r>
            <a:r>
              <a:rPr lang="ar-SA" sz="2400" dirty="0" err="1">
                <a:solidFill>
                  <a:srgbClr val="000000"/>
                </a:solidFill>
                <a:latin typeface="Calibri" pitchFamily="34" charset="0"/>
              </a:rPr>
              <a:t>الافراد</a:t>
            </a:r>
            <a:r>
              <a:rPr lang="ar-SA" sz="2400" dirty="0">
                <a:solidFill>
                  <a:srgbClr val="000000"/>
                </a:solidFill>
                <a:latin typeface="Calibri" pitchFamily="34" charset="0"/>
              </a:rPr>
              <a:t> </a:t>
            </a:r>
            <a:r>
              <a:rPr lang="ar-SA" sz="2400" dirty="0" err="1">
                <a:solidFill>
                  <a:srgbClr val="000000"/>
                </a:solidFill>
                <a:latin typeface="Calibri" pitchFamily="34" charset="0"/>
              </a:rPr>
              <a:t>الاقل</a:t>
            </a:r>
            <a:r>
              <a:rPr lang="ar-SA" sz="2400" dirty="0">
                <a:solidFill>
                  <a:srgbClr val="000000"/>
                </a:solidFill>
                <a:latin typeface="Calibri" pitchFamily="34" charset="0"/>
              </a:rPr>
              <a:t> </a:t>
            </a:r>
            <a:r>
              <a:rPr lang="ar-SA" sz="2400" dirty="0" err="1">
                <a:solidFill>
                  <a:srgbClr val="000000"/>
                </a:solidFill>
                <a:latin typeface="Calibri" pitchFamily="34" charset="0"/>
              </a:rPr>
              <a:t>تلائماً</a:t>
            </a:r>
            <a:r>
              <a:rPr lang="ar-SA" sz="2400" dirty="0">
                <a:solidFill>
                  <a:srgbClr val="000000"/>
                </a:solidFill>
                <a:latin typeface="Calibri" pitchFamily="34" charset="0"/>
              </a:rPr>
              <a:t> مع البيئة من جيل </a:t>
            </a:r>
            <a:r>
              <a:rPr lang="ar-SA" sz="2400" dirty="0" err="1">
                <a:solidFill>
                  <a:srgbClr val="000000"/>
                </a:solidFill>
                <a:latin typeface="Calibri" pitchFamily="34" charset="0"/>
              </a:rPr>
              <a:t>الى</a:t>
            </a:r>
            <a:r>
              <a:rPr lang="ar-SA" sz="2400" dirty="0">
                <a:solidFill>
                  <a:srgbClr val="000000"/>
                </a:solidFill>
                <a:latin typeface="Calibri" pitchFamily="34" charset="0"/>
              </a:rPr>
              <a:t> </a:t>
            </a:r>
            <a:r>
              <a:rPr lang="ar-SA" sz="2400" dirty="0" smtClean="0">
                <a:solidFill>
                  <a:srgbClr val="000000"/>
                </a:solidFill>
                <a:latin typeface="Calibri" pitchFamily="34" charset="0"/>
              </a:rPr>
              <a:t>جيل.</a:t>
            </a:r>
            <a:endParaRPr lang="ar-SA" sz="2400" dirty="0">
              <a:solidFill>
                <a:srgbClr val="000000"/>
              </a:solidFill>
              <a:latin typeface="Calibri" pitchFamily="34" charset="0"/>
            </a:endParaRPr>
          </a:p>
          <a:p>
            <a:pPr>
              <a:lnSpc>
                <a:spcPct val="115000"/>
              </a:lnSpc>
              <a:defRPr/>
            </a:pPr>
            <a:endParaRPr lang="ar-SA" dirty="0">
              <a:solidFill>
                <a:srgbClr val="000000"/>
              </a:solidFill>
              <a:latin typeface="Calibri" pitchFamily="34" charset="0"/>
            </a:endParaRPr>
          </a:p>
          <a:p>
            <a:pPr>
              <a:lnSpc>
                <a:spcPct val="115000"/>
              </a:lnSpc>
              <a:defRPr/>
            </a:pPr>
            <a:endParaRPr lang="ar-SA" sz="2400" dirty="0" smtClean="0">
              <a:solidFill>
                <a:srgbClr val="000000"/>
              </a:solidFill>
              <a:latin typeface="Calibri" pitchFamily="34" charset="0"/>
            </a:endParaRPr>
          </a:p>
          <a:p>
            <a:pPr>
              <a:lnSpc>
                <a:spcPct val="115000"/>
              </a:lnSpc>
              <a:defRPr/>
            </a:pPr>
            <a:r>
              <a:rPr lang="ar-SA" sz="2400" dirty="0" smtClean="0">
                <a:solidFill>
                  <a:srgbClr val="000000"/>
                </a:solidFill>
                <a:latin typeface="Calibri" pitchFamily="34" charset="0"/>
              </a:rPr>
              <a:t>لذلك </a:t>
            </a:r>
            <a:r>
              <a:rPr lang="ar-SA" sz="2400" dirty="0">
                <a:solidFill>
                  <a:srgbClr val="000000"/>
                </a:solidFill>
                <a:latin typeface="Calibri" pitchFamily="34" charset="0"/>
              </a:rPr>
              <a:t>يتغير تركيب العشيرة خلال </a:t>
            </a:r>
            <a:r>
              <a:rPr lang="ar-SA" sz="2400" dirty="0" err="1">
                <a:solidFill>
                  <a:srgbClr val="000000"/>
                </a:solidFill>
                <a:latin typeface="Calibri" pitchFamily="34" charset="0"/>
              </a:rPr>
              <a:t>الاجيال</a:t>
            </a:r>
            <a:r>
              <a:rPr lang="ar-SA" sz="2400" dirty="0">
                <a:solidFill>
                  <a:srgbClr val="000000"/>
                </a:solidFill>
                <a:latin typeface="Calibri" pitchFamily="34" charset="0"/>
              </a:rPr>
              <a:t>, تزداد نسبة وتردد </a:t>
            </a:r>
            <a:r>
              <a:rPr lang="ar-SA" sz="2400" dirty="0" err="1">
                <a:solidFill>
                  <a:srgbClr val="000000"/>
                </a:solidFill>
                <a:latin typeface="Calibri" pitchFamily="34" charset="0"/>
              </a:rPr>
              <a:t>الافراد</a:t>
            </a:r>
            <a:r>
              <a:rPr lang="ar-SA" sz="2400" dirty="0">
                <a:solidFill>
                  <a:srgbClr val="000000"/>
                </a:solidFill>
                <a:latin typeface="Calibri" pitchFamily="34" charset="0"/>
              </a:rPr>
              <a:t> </a:t>
            </a:r>
            <a:r>
              <a:rPr lang="ar-SA" sz="2400" dirty="0" err="1">
                <a:solidFill>
                  <a:srgbClr val="000000"/>
                </a:solidFill>
                <a:latin typeface="Calibri" pitchFamily="34" charset="0"/>
              </a:rPr>
              <a:t>المتلاءمة</a:t>
            </a:r>
            <a:r>
              <a:rPr lang="ar-SA" sz="2400" dirty="0">
                <a:solidFill>
                  <a:srgbClr val="000000"/>
                </a:solidFill>
                <a:latin typeface="Calibri" pitchFamily="34" charset="0"/>
              </a:rPr>
              <a:t> مع بيئتها. وهكذا وبشكل تدريجي تُصبح العشيرة </a:t>
            </a:r>
            <a:r>
              <a:rPr lang="ar-SA" sz="2400" dirty="0" err="1">
                <a:solidFill>
                  <a:srgbClr val="000000"/>
                </a:solidFill>
                <a:latin typeface="Calibri" pitchFamily="34" charset="0"/>
              </a:rPr>
              <a:t>اكثر</a:t>
            </a:r>
            <a:r>
              <a:rPr lang="ar-SA" sz="2400" dirty="0">
                <a:solidFill>
                  <a:srgbClr val="000000"/>
                </a:solidFill>
                <a:latin typeface="Calibri" pitchFamily="34" charset="0"/>
              </a:rPr>
              <a:t> تلاءما مع ظروف البيئة .</a:t>
            </a:r>
          </a:p>
          <a:p>
            <a:pPr>
              <a:lnSpc>
                <a:spcPct val="115000"/>
              </a:lnSpc>
              <a:defRPr/>
            </a:pPr>
            <a:endParaRPr lang="ar-SA" dirty="0">
              <a:solidFill>
                <a:srgbClr val="000000"/>
              </a:solidFill>
              <a:latin typeface="Calibri" pitchFamily="34" charset="0"/>
            </a:endParaRPr>
          </a:p>
          <a:p>
            <a:pPr>
              <a:lnSpc>
                <a:spcPct val="115000"/>
              </a:lnSpc>
              <a:defRPr/>
            </a:pPr>
            <a:endParaRPr lang="ar-SA" dirty="0">
              <a:solidFill>
                <a:srgbClr val="000000"/>
              </a:solidFill>
              <a:latin typeface="Calibri" pitchFamily="34" charset="0"/>
            </a:endParaRPr>
          </a:p>
          <a:p>
            <a:pPr>
              <a:lnSpc>
                <a:spcPct val="115000"/>
              </a:lnSpc>
              <a:defRPr/>
            </a:pPr>
            <a:endParaRPr lang="ar-SA" dirty="0">
              <a:solidFill>
                <a:srgbClr val="000000"/>
              </a:solidFill>
              <a:latin typeface="Calibri" pitchFamily="34" charset="0"/>
            </a:endParaRPr>
          </a:p>
          <a:p>
            <a:pPr>
              <a:lnSpc>
                <a:spcPct val="115000"/>
              </a:lnSpc>
              <a:defRPr/>
            </a:pPr>
            <a:r>
              <a:rPr lang="ar-SA" sz="2400" dirty="0">
                <a:solidFill>
                  <a:srgbClr val="000000"/>
                </a:solidFill>
                <a:latin typeface="Calibri" pitchFamily="34" charset="0"/>
              </a:rPr>
              <a:t>في حالة تغير ظروف البيئة ربما تكون </a:t>
            </a:r>
            <a:r>
              <a:rPr lang="ar-SA" sz="2400" dirty="0" err="1">
                <a:solidFill>
                  <a:srgbClr val="000000"/>
                </a:solidFill>
                <a:latin typeface="Calibri" pitchFamily="34" charset="0"/>
              </a:rPr>
              <a:t>افراد</a:t>
            </a:r>
            <a:r>
              <a:rPr lang="ar-SA" sz="2400" dirty="0">
                <a:solidFill>
                  <a:srgbClr val="000000"/>
                </a:solidFill>
                <a:latin typeface="Calibri" pitchFamily="34" charset="0"/>
              </a:rPr>
              <a:t> </a:t>
            </a:r>
            <a:r>
              <a:rPr lang="ar-SA" sz="2400" dirty="0" err="1">
                <a:solidFill>
                  <a:srgbClr val="000000"/>
                </a:solidFill>
                <a:latin typeface="Calibri" pitchFamily="34" charset="0"/>
              </a:rPr>
              <a:t>اخرى</a:t>
            </a:r>
            <a:r>
              <a:rPr lang="ar-SA" sz="2400" dirty="0">
                <a:solidFill>
                  <a:srgbClr val="000000"/>
                </a:solidFill>
                <a:latin typeface="Calibri" pitchFamily="34" charset="0"/>
              </a:rPr>
              <a:t> </a:t>
            </a:r>
            <a:r>
              <a:rPr lang="ar-SA" sz="2400" dirty="0" err="1">
                <a:solidFill>
                  <a:srgbClr val="000000"/>
                </a:solidFill>
                <a:latin typeface="Calibri" pitchFamily="34" charset="0"/>
              </a:rPr>
              <a:t>متلاءمة</a:t>
            </a:r>
            <a:r>
              <a:rPr lang="ar-SA" sz="2400" dirty="0">
                <a:solidFill>
                  <a:srgbClr val="000000"/>
                </a:solidFill>
                <a:latin typeface="Calibri" pitchFamily="34" charset="0"/>
              </a:rPr>
              <a:t> </a:t>
            </a:r>
            <a:r>
              <a:rPr lang="ar-SA" sz="2400" dirty="0" err="1">
                <a:solidFill>
                  <a:srgbClr val="000000"/>
                </a:solidFill>
                <a:latin typeface="Calibri" pitchFamily="34" charset="0"/>
              </a:rPr>
              <a:t>اكثر</a:t>
            </a:r>
            <a:r>
              <a:rPr lang="ar-SA" sz="2400" dirty="0">
                <a:solidFill>
                  <a:srgbClr val="000000"/>
                </a:solidFill>
                <a:latin typeface="Calibri" pitchFamily="34" charset="0"/>
              </a:rPr>
              <a:t> للتغير الجديد, لذا وفي </a:t>
            </a:r>
            <a:r>
              <a:rPr lang="ar-SA" sz="2400" dirty="0" err="1">
                <a:solidFill>
                  <a:srgbClr val="000000"/>
                </a:solidFill>
                <a:latin typeface="Calibri" pitchFamily="34" charset="0"/>
              </a:rPr>
              <a:t>اعقاب</a:t>
            </a:r>
            <a:r>
              <a:rPr lang="ar-SA" sz="2400" dirty="0">
                <a:solidFill>
                  <a:srgbClr val="000000"/>
                </a:solidFill>
                <a:latin typeface="Calibri" pitchFamily="34" charset="0"/>
              </a:rPr>
              <a:t> عملية الانتخاب الطبيعي سترتفع نسبة وتردد هذه </a:t>
            </a:r>
            <a:r>
              <a:rPr lang="ar-SA" sz="2400" dirty="0" err="1">
                <a:solidFill>
                  <a:srgbClr val="000000"/>
                </a:solidFill>
                <a:latin typeface="Calibri" pitchFamily="34" charset="0"/>
              </a:rPr>
              <a:t>الافراد</a:t>
            </a:r>
            <a:r>
              <a:rPr lang="ar-SA" sz="2400" dirty="0">
                <a:solidFill>
                  <a:srgbClr val="000000"/>
                </a:solidFill>
                <a:latin typeface="Calibri" pitchFamily="34" charset="0"/>
              </a:rPr>
              <a:t> في العشيرة.</a:t>
            </a:r>
            <a:endParaRPr lang="he-IL" sz="2400" dirty="0">
              <a:solidFill>
                <a:srgbClr val="000000"/>
              </a:solidFill>
              <a:latin typeface="Calibri" pitchFamily="34" charset="0"/>
            </a:endParaRPr>
          </a:p>
        </p:txBody>
      </p:sp>
      <p:sp>
        <p:nvSpPr>
          <p:cNvPr id="6" name="כותרת 5"/>
          <p:cNvSpPr>
            <a:spLocks noGrp="1"/>
          </p:cNvSpPr>
          <p:nvPr>
            <p:ph type="ctrTitle"/>
          </p:nvPr>
        </p:nvSpPr>
        <p:spPr>
          <a:xfrm>
            <a:off x="785813" y="71438"/>
            <a:ext cx="7772400" cy="441325"/>
          </a:xfrm>
        </p:spPr>
        <p:txBody>
          <a:bodyPr>
            <a:noAutofit/>
          </a:bodyPr>
          <a:lstStyle/>
          <a:p>
            <a:pPr fontAlgn="auto">
              <a:defRPr/>
            </a:pPr>
            <a:r>
              <a:rPr lang="ar-SA" sz="3600" b="1" dirty="0" err="1" smtClean="0">
                <a:solidFill>
                  <a:schemeClr val="tx2"/>
                </a:solidFill>
                <a:ea typeface="+mn-ea"/>
              </a:rPr>
              <a:t>الملاءمة</a:t>
            </a:r>
            <a:r>
              <a:rPr lang="ar-SA" sz="3600" b="1" dirty="0" smtClean="0">
                <a:solidFill>
                  <a:schemeClr val="tx2"/>
                </a:solidFill>
                <a:ea typeface="+mn-ea"/>
              </a:rPr>
              <a:t> والانتخاب الطبيعي- </a:t>
            </a:r>
            <a:r>
              <a:rPr lang="ar-SA" sz="3600" b="1" dirty="0" err="1" smtClean="0">
                <a:solidFill>
                  <a:schemeClr val="tx2"/>
                </a:solidFill>
                <a:ea typeface="+mn-ea"/>
              </a:rPr>
              <a:t>اجمال</a:t>
            </a:r>
            <a:r>
              <a:rPr lang="ar-SA" sz="3600" b="1" dirty="0" smtClean="0">
                <a:solidFill>
                  <a:schemeClr val="tx2"/>
                </a:solidFill>
                <a:ea typeface="+mn-ea"/>
              </a:rPr>
              <a:t>  </a:t>
            </a:r>
            <a:endParaRPr lang="he-IL" sz="3600" dirty="0" smtClean="0">
              <a:solidFill>
                <a:schemeClr val="tx2"/>
              </a:solidFill>
            </a:endParaRPr>
          </a:p>
        </p:txBody>
      </p:sp>
      <p:sp>
        <p:nvSpPr>
          <p:cNvPr id="5" name="חץ למטה 4"/>
          <p:cNvSpPr/>
          <p:nvPr/>
        </p:nvSpPr>
        <p:spPr>
          <a:xfrm>
            <a:off x="4643438" y="2571744"/>
            <a:ext cx="433388" cy="647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16" name="חץ למטה 15"/>
          <p:cNvSpPr/>
          <p:nvPr/>
        </p:nvSpPr>
        <p:spPr>
          <a:xfrm>
            <a:off x="4572000" y="4500570"/>
            <a:ext cx="431800" cy="6477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79375" y="546100"/>
            <a:ext cx="8778875" cy="5035550"/>
          </a:xfrm>
          <a:prstGeom prst="rect">
            <a:avLst/>
          </a:prstGeom>
          <a:noFill/>
          <a:ln w="19050">
            <a:noFill/>
          </a:ln>
          <a:effectLst>
            <a:outerShdw sx="102000" sy="102000" algn="tl" rotWithShape="0">
              <a:schemeClr val="bg1">
                <a:lumMod val="65000"/>
                <a:alpha val="0"/>
              </a:schemeClr>
            </a:outerShdw>
          </a:effectLst>
        </p:spPr>
        <p:txBody>
          <a:bodyPr>
            <a:spAutoFit/>
          </a:bodyPr>
          <a:lstStyle/>
          <a:p>
            <a:pPr>
              <a:defRPr/>
            </a:pPr>
            <a:r>
              <a:rPr lang="ar-SA" dirty="0"/>
              <a:t>في نهاية القرن الثامن عشر لاحظ محبي الفراش في انجلترا وجود عدد من فراش </a:t>
            </a:r>
            <a:r>
              <a:rPr lang="ar-SA" dirty="0" err="1"/>
              <a:t>العث</a:t>
            </a:r>
            <a:r>
              <a:rPr lang="ar-SA" dirty="0"/>
              <a:t> لونه غامق.</a:t>
            </a:r>
          </a:p>
          <a:p>
            <a:pPr>
              <a:defRPr/>
            </a:pPr>
            <a:r>
              <a:rPr lang="ar-SA" dirty="0"/>
              <a:t>  </a:t>
            </a:r>
            <a:r>
              <a:rPr lang="ar-SA" u="sng" dirty="0"/>
              <a:t>وقد كان معظم فراش </a:t>
            </a:r>
            <a:r>
              <a:rPr lang="ar-SA" u="sng" dirty="0" err="1"/>
              <a:t>العث</a:t>
            </a:r>
            <a:r>
              <a:rPr lang="ar-SA" u="sng" dirty="0"/>
              <a:t> في هذه المنطقة لونه فاتحاً </a:t>
            </a:r>
            <a:r>
              <a:rPr lang="ar-SA" dirty="0"/>
              <a:t>, أما فراش </a:t>
            </a:r>
            <a:r>
              <a:rPr lang="ar-SA" dirty="0" err="1"/>
              <a:t>العث</a:t>
            </a:r>
            <a:r>
              <a:rPr lang="ar-SA" dirty="0"/>
              <a:t> ذو اللون الغامق فقد كان نادراً. </a:t>
            </a:r>
          </a:p>
          <a:p>
            <a:pPr>
              <a:defRPr/>
            </a:pPr>
            <a:r>
              <a:rPr lang="ar-SA" u="sng" dirty="0"/>
              <a:t>وقد اعتاد فراش </a:t>
            </a:r>
            <a:r>
              <a:rPr lang="ar-SA" u="sng" dirty="0" err="1"/>
              <a:t>العث</a:t>
            </a:r>
            <a:r>
              <a:rPr lang="ar-SA" u="sng" dirty="0"/>
              <a:t> الاستراحة على أغصان أشجار لونها فاتح والتي نمت في البيئة.</a:t>
            </a:r>
            <a:endParaRPr lang="he-IL" u="sng" dirty="0"/>
          </a:p>
          <a:p>
            <a:pPr>
              <a:defRPr/>
            </a:pPr>
            <a:endParaRPr lang="he-IL" dirty="0"/>
          </a:p>
          <a:p>
            <a:pPr>
              <a:defRPr/>
            </a:pPr>
            <a:endParaRPr lang="he-IL" dirty="0"/>
          </a:p>
          <a:p>
            <a:pPr>
              <a:defRPr/>
            </a:pPr>
            <a:endParaRPr lang="he-IL" dirty="0"/>
          </a:p>
          <a:p>
            <a:pPr>
              <a:defRPr/>
            </a:pPr>
            <a:endParaRPr lang="he-IL" dirty="0"/>
          </a:p>
          <a:p>
            <a:pPr>
              <a:defRPr/>
            </a:pPr>
            <a:endParaRPr lang="he-IL" dirty="0"/>
          </a:p>
          <a:p>
            <a:pPr>
              <a:defRPr/>
            </a:pPr>
            <a:endParaRPr lang="he-IL" dirty="0"/>
          </a:p>
          <a:p>
            <a:pPr>
              <a:defRPr/>
            </a:pPr>
            <a:endParaRPr lang="he-IL" dirty="0"/>
          </a:p>
          <a:p>
            <a:pPr>
              <a:defRPr/>
            </a:pPr>
            <a:r>
              <a:rPr lang="ar-SA" u="sng" dirty="0"/>
              <a:t>مع الوقت حدث تغيير في البيئة </a:t>
            </a:r>
            <a:endParaRPr lang="he-IL" dirty="0"/>
          </a:p>
          <a:p>
            <a:pPr>
              <a:defRPr/>
            </a:pPr>
            <a:r>
              <a:rPr lang="ar-SA" dirty="0">
                <a:solidFill>
                  <a:srgbClr val="000000"/>
                </a:solidFill>
              </a:rPr>
              <a:t>تحول لون أغصان الأشجار الفاتح </a:t>
            </a:r>
            <a:r>
              <a:rPr lang="ar-SA" dirty="0" err="1">
                <a:solidFill>
                  <a:srgbClr val="000000"/>
                </a:solidFill>
              </a:rPr>
              <a:t>الى</a:t>
            </a:r>
            <a:r>
              <a:rPr lang="ar-SA" dirty="0">
                <a:solidFill>
                  <a:srgbClr val="000000"/>
                </a:solidFill>
              </a:rPr>
              <a:t> غامق في أعقاب كثرة المصانع في المنطقة وتضاعف تلوث الهواء.</a:t>
            </a:r>
          </a:p>
          <a:p>
            <a:pPr>
              <a:defRPr/>
            </a:pPr>
            <a:r>
              <a:rPr lang="ar-SA" dirty="0">
                <a:solidFill>
                  <a:srgbClr val="000000"/>
                </a:solidFill>
              </a:rPr>
              <a:t>وفي السنين التي تلت ذلك أصبح فراش </a:t>
            </a:r>
            <a:r>
              <a:rPr lang="ar-SA" dirty="0" err="1">
                <a:solidFill>
                  <a:srgbClr val="000000"/>
                </a:solidFill>
              </a:rPr>
              <a:t>العث</a:t>
            </a:r>
            <a:r>
              <a:rPr lang="ar-SA" dirty="0">
                <a:solidFill>
                  <a:srgbClr val="000000"/>
                </a:solidFill>
              </a:rPr>
              <a:t> الغامق أكثر انتشارًا. وفي نفس الوقت انخفضت نسبة وتكرارية فراش </a:t>
            </a:r>
            <a:r>
              <a:rPr lang="ar-SA" dirty="0" err="1">
                <a:solidFill>
                  <a:srgbClr val="000000"/>
                </a:solidFill>
              </a:rPr>
              <a:t>العث</a:t>
            </a:r>
            <a:r>
              <a:rPr lang="ar-SA" dirty="0">
                <a:solidFill>
                  <a:srgbClr val="000000"/>
                </a:solidFill>
              </a:rPr>
              <a:t> الفاتح.</a:t>
            </a:r>
          </a:p>
          <a:p>
            <a:pPr>
              <a:defRPr/>
            </a:pPr>
            <a:r>
              <a:rPr lang="ar-SA" dirty="0">
                <a:solidFill>
                  <a:srgbClr val="000000"/>
                </a:solidFill>
              </a:rPr>
              <a:t>مُعطى </a:t>
            </a:r>
            <a:r>
              <a:rPr lang="ar-SA" dirty="0" err="1">
                <a:solidFill>
                  <a:srgbClr val="000000"/>
                </a:solidFill>
              </a:rPr>
              <a:t>اضافي</a:t>
            </a:r>
            <a:r>
              <a:rPr lang="ar-SA" dirty="0">
                <a:solidFill>
                  <a:srgbClr val="000000"/>
                </a:solidFill>
              </a:rPr>
              <a:t>: عصافير افترست فراش </a:t>
            </a:r>
            <a:r>
              <a:rPr lang="ar-SA" dirty="0" err="1">
                <a:solidFill>
                  <a:srgbClr val="000000"/>
                </a:solidFill>
              </a:rPr>
              <a:t>العث</a:t>
            </a:r>
            <a:r>
              <a:rPr lang="ar-SA" dirty="0">
                <a:solidFill>
                  <a:srgbClr val="000000"/>
                </a:solidFill>
              </a:rPr>
              <a:t>.</a:t>
            </a:r>
          </a:p>
          <a:p>
            <a:pPr>
              <a:defRPr/>
            </a:pPr>
            <a:endParaRPr lang="ar-SA" dirty="0">
              <a:solidFill>
                <a:srgbClr val="000000"/>
              </a:solidFill>
            </a:endParaRPr>
          </a:p>
          <a:p>
            <a:pPr>
              <a:defRPr/>
            </a:pPr>
            <a:r>
              <a:rPr lang="ar-SA" dirty="0">
                <a:solidFill>
                  <a:srgbClr val="000000"/>
                </a:solidFill>
              </a:rPr>
              <a:t>اشرحوا ارتفاع نسبة وتكرارية فراش</a:t>
            </a:r>
          </a:p>
          <a:p>
            <a:pPr>
              <a:defRPr/>
            </a:pPr>
            <a:r>
              <a:rPr lang="ar-SA" dirty="0">
                <a:solidFill>
                  <a:srgbClr val="000000"/>
                </a:solidFill>
              </a:rPr>
              <a:t> </a:t>
            </a:r>
            <a:r>
              <a:rPr lang="ar-SA" dirty="0" err="1">
                <a:solidFill>
                  <a:srgbClr val="000000"/>
                </a:solidFill>
              </a:rPr>
              <a:t>العث</a:t>
            </a:r>
            <a:r>
              <a:rPr lang="ar-SA" dirty="0">
                <a:solidFill>
                  <a:srgbClr val="000000"/>
                </a:solidFill>
              </a:rPr>
              <a:t> الأسود.</a:t>
            </a:r>
            <a:endParaRPr lang="he-IL" dirty="0"/>
          </a:p>
        </p:txBody>
      </p:sp>
      <p:sp>
        <p:nvSpPr>
          <p:cNvPr id="4" name="Rectangle 3"/>
          <p:cNvSpPr/>
          <p:nvPr/>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7175"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EBA90045-95B0-4CCB-B040-A9B44F49A2D6}" type="slidenum">
              <a:rPr lang="he-IL" smtClean="0"/>
              <a:pPr fontAlgn="base">
                <a:spcBef>
                  <a:spcPct val="0"/>
                </a:spcBef>
                <a:spcAft>
                  <a:spcPct val="0"/>
                </a:spcAft>
                <a:defRPr/>
              </a:pPr>
              <a:t>17</a:t>
            </a:fld>
            <a:endParaRPr lang="he-IL" dirty="0" smtClean="0"/>
          </a:p>
        </p:txBody>
      </p:sp>
      <p:sp>
        <p:nvSpPr>
          <p:cNvPr id="6" name="כותרת 5"/>
          <p:cNvSpPr>
            <a:spLocks noGrp="1"/>
          </p:cNvSpPr>
          <p:nvPr>
            <p:ph type="ctrTitle"/>
          </p:nvPr>
        </p:nvSpPr>
        <p:spPr>
          <a:xfrm>
            <a:off x="785813" y="71438"/>
            <a:ext cx="7772400" cy="441325"/>
          </a:xfrm>
        </p:spPr>
        <p:txBody>
          <a:bodyPr>
            <a:noAutofit/>
          </a:bodyPr>
          <a:lstStyle/>
          <a:p>
            <a:pPr fontAlgn="auto">
              <a:defRPr/>
            </a:pPr>
            <a:r>
              <a:rPr lang="ar-SA" sz="2400" b="1" dirty="0" err="1" smtClean="0">
                <a:solidFill>
                  <a:srgbClr val="FF6600"/>
                </a:solidFill>
                <a:ea typeface="+mn-ea"/>
              </a:rPr>
              <a:t>الملاءمة</a:t>
            </a:r>
            <a:r>
              <a:rPr lang="ar-SA" sz="2400" b="1" dirty="0" smtClean="0">
                <a:solidFill>
                  <a:srgbClr val="FF6600"/>
                </a:solidFill>
                <a:ea typeface="+mn-ea"/>
              </a:rPr>
              <a:t> والانتخاب الطبيعي – مثال </a:t>
            </a:r>
            <a:r>
              <a:rPr lang="ar-SA" sz="2400" b="1" dirty="0" err="1" smtClean="0">
                <a:solidFill>
                  <a:srgbClr val="FF6600"/>
                </a:solidFill>
                <a:ea typeface="+mn-ea"/>
              </a:rPr>
              <a:t>العث</a:t>
            </a:r>
            <a:endParaRPr lang="he-IL" sz="2400" dirty="0" smtClean="0"/>
          </a:p>
        </p:txBody>
      </p:sp>
      <p:pic>
        <p:nvPicPr>
          <p:cNvPr id="34822" name="Picture 8"/>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73425" y="5022850"/>
            <a:ext cx="2390775" cy="1657350"/>
          </a:xfrm>
          <a:prstGeom prst="rect">
            <a:avLst/>
          </a:prstGeom>
          <a:noFill/>
          <a:ln w="9525">
            <a:noFill/>
            <a:miter lim="800000"/>
            <a:headEnd/>
            <a:tailEnd/>
          </a:ln>
        </p:spPr>
      </p:pic>
      <p:pic>
        <p:nvPicPr>
          <p:cNvPr id="34823" name="Picture 8"/>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433763" y="1643063"/>
            <a:ext cx="2376487" cy="1646237"/>
          </a:xfrm>
          <a:prstGeom prst="rect">
            <a:avLst/>
          </a:prstGeom>
          <a:noFill/>
          <a:ln w="9525">
            <a:noFill/>
            <a:miter lim="800000"/>
            <a:headEnd/>
            <a:tailEnd/>
          </a:ln>
        </p:spPr>
      </p:pic>
      <p:grpSp>
        <p:nvGrpSpPr>
          <p:cNvPr id="2" name="קבוצה 2"/>
          <p:cNvGrpSpPr>
            <a:grpSpLocks/>
          </p:cNvGrpSpPr>
          <p:nvPr/>
        </p:nvGrpSpPr>
        <p:grpSpPr bwMode="auto">
          <a:xfrm>
            <a:off x="395288" y="4875213"/>
            <a:ext cx="2744787" cy="1830387"/>
            <a:chOff x="2857632" y="3473625"/>
            <a:chExt cx="4882720" cy="3384375"/>
          </a:xfrm>
        </p:grpSpPr>
        <p:pic>
          <p:nvPicPr>
            <p:cNvPr id="34829" name="Picture 8"/>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034057" y="3604539"/>
              <a:ext cx="4438650" cy="3076575"/>
            </a:xfrm>
            <a:prstGeom prst="rect">
              <a:avLst/>
            </a:prstGeom>
            <a:noFill/>
            <a:ln w="9525">
              <a:noFill/>
              <a:miter lim="800000"/>
              <a:headEnd/>
              <a:tailEnd/>
            </a:ln>
          </p:spPr>
        </p:pic>
        <p:pic>
          <p:nvPicPr>
            <p:cNvPr id="12" name="Picture 8"/>
            <p:cNvPicPr>
              <a:picLocks noChangeAspect="1" noChangeArrowheads="1"/>
            </p:cNvPicPr>
            <p:nvPr/>
          </p:nvPicPr>
          <p:blipFill>
            <a:blip r:embed="rId6" cstate="email">
              <a:duotone>
                <a:prstClr val="black"/>
                <a:srgbClr val="006600">
                  <a:tint val="45000"/>
                  <a:satMod val="400000"/>
                </a:srgbClr>
              </a:duotone>
              <a:extLst>
                <a:ext uri="{28A0092B-C50C-407E-A947-70E740481C1C}">
                  <a14:useLocalDpi xmlns:a14="http://schemas.microsoft.com/office/drawing/2010/main"/>
                </a:ext>
              </a:extLst>
            </a:blip>
            <a:srcRect/>
            <a:stretch>
              <a:fillRect/>
            </a:stretch>
          </p:blipFill>
          <p:spPr bwMode="auto">
            <a:xfrm>
              <a:off x="2857632" y="3473625"/>
              <a:ext cx="4882720" cy="3384375"/>
            </a:xfrm>
            <a:prstGeom prst="rect">
              <a:avLst/>
            </a:prstGeom>
            <a:noFill/>
            <a:ln>
              <a:noFill/>
            </a:ln>
            <a:effectLst/>
            <a:extLst/>
          </p:spPr>
        </p:pic>
      </p:grpSp>
      <p:grpSp>
        <p:nvGrpSpPr>
          <p:cNvPr id="3" name="קבוצה 1"/>
          <p:cNvGrpSpPr>
            <a:grpSpLocks/>
          </p:cNvGrpSpPr>
          <p:nvPr/>
        </p:nvGrpSpPr>
        <p:grpSpPr bwMode="auto">
          <a:xfrm>
            <a:off x="307975" y="1524000"/>
            <a:ext cx="2774950" cy="1849438"/>
            <a:chOff x="3689780" y="4623482"/>
            <a:chExt cx="4882720" cy="3384375"/>
          </a:xfrm>
        </p:grpSpPr>
        <p:pic>
          <p:nvPicPr>
            <p:cNvPr id="34827" name="Picture 8"/>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004320" y="4777383"/>
              <a:ext cx="4438650" cy="3076575"/>
            </a:xfrm>
            <a:prstGeom prst="rect">
              <a:avLst/>
            </a:prstGeom>
            <a:noFill/>
            <a:ln w="9525">
              <a:noFill/>
              <a:miter lim="800000"/>
              <a:headEnd/>
              <a:tailEnd/>
            </a:ln>
          </p:spPr>
        </p:pic>
        <p:pic>
          <p:nvPicPr>
            <p:cNvPr id="15" name="Picture 8"/>
            <p:cNvPicPr>
              <a:picLocks noChangeAspect="1" noChangeArrowheads="1"/>
            </p:cNvPicPr>
            <p:nvPr/>
          </p:nvPicPr>
          <p:blipFill>
            <a:blip r:embed="rId8" cstate="email">
              <a:duotone>
                <a:prstClr val="black"/>
                <a:srgbClr val="006600">
                  <a:tint val="45000"/>
                  <a:satMod val="400000"/>
                </a:srgbClr>
              </a:duotone>
              <a:extLst>
                <a:ext uri="{28A0092B-C50C-407E-A947-70E740481C1C}">
                  <a14:useLocalDpi xmlns:a14="http://schemas.microsoft.com/office/drawing/2010/main"/>
                </a:ext>
              </a:extLst>
            </a:blip>
            <a:srcRect/>
            <a:stretch>
              <a:fillRect/>
            </a:stretch>
          </p:blipFill>
          <p:spPr bwMode="auto">
            <a:xfrm>
              <a:off x="3689780" y="4623482"/>
              <a:ext cx="4882720" cy="3384375"/>
            </a:xfrm>
            <a:prstGeom prst="rect">
              <a:avLst/>
            </a:prstGeom>
            <a:noFill/>
            <a:ln>
              <a:noFill/>
            </a:ln>
            <a:effectLst/>
            <a:extLst/>
          </p:spPr>
        </p:pic>
      </p:grpSp>
      <p:sp>
        <p:nvSpPr>
          <p:cNvPr id="34826" name="מלבן 4"/>
          <p:cNvSpPr>
            <a:spLocks noChangeArrowheads="1"/>
          </p:cNvSpPr>
          <p:nvPr/>
        </p:nvSpPr>
        <p:spPr bwMode="auto">
          <a:xfrm>
            <a:off x="3257550" y="6610350"/>
            <a:ext cx="2163763" cy="261938"/>
          </a:xfrm>
          <a:prstGeom prst="rect">
            <a:avLst/>
          </a:prstGeom>
          <a:noFill/>
          <a:ln w="9525">
            <a:noFill/>
            <a:miter lim="800000"/>
            <a:headEnd/>
            <a:tailEnd/>
          </a:ln>
        </p:spPr>
        <p:txBody>
          <a:bodyPr wrap="none">
            <a:spAutoFit/>
          </a:bodyPr>
          <a:lstStyle/>
          <a:p>
            <a:r>
              <a:rPr lang="en-US" sz="1100">
                <a:latin typeface="Calibri" pitchFamily="34" charset="0"/>
              </a:rPr>
              <a:t>©shutterstock.com/Martin Fowler</a:t>
            </a:r>
            <a:endParaRPr lang="he-IL" sz="110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عمليات الانتخاب الطبيعي </a:t>
            </a:r>
            <a:endParaRPr lang="he-IL" b="1" dirty="0">
              <a:solidFill>
                <a:schemeClr val="tx2"/>
              </a:solidFill>
            </a:endParaRPr>
          </a:p>
        </p:txBody>
      </p:sp>
      <p:sp>
        <p:nvSpPr>
          <p:cNvPr id="3" name="מציין מיקום תוכן 2"/>
          <p:cNvSpPr>
            <a:spLocks noGrp="1"/>
          </p:cNvSpPr>
          <p:nvPr>
            <p:ph idx="1"/>
          </p:nvPr>
        </p:nvSpPr>
        <p:spPr/>
        <p:txBody>
          <a:bodyPr>
            <a:normAutofit/>
          </a:bodyPr>
          <a:lstStyle/>
          <a:p>
            <a:r>
              <a:rPr lang="ar-SA" dirty="0" smtClean="0"/>
              <a:t>عمليات الانتخاب الطبيعي يمكن </a:t>
            </a:r>
            <a:r>
              <a:rPr lang="ar-SA" dirty="0" err="1" smtClean="0"/>
              <a:t>ان</a:t>
            </a:r>
            <a:r>
              <a:rPr lang="ar-SA" dirty="0" smtClean="0"/>
              <a:t> تؤثر على التنوع داخل </a:t>
            </a:r>
            <a:r>
              <a:rPr lang="ar-SA" dirty="0" err="1" smtClean="0"/>
              <a:t>الانواع</a:t>
            </a:r>
            <a:r>
              <a:rPr lang="ar-SA" dirty="0" smtClean="0"/>
              <a:t> وعلى تنوع </a:t>
            </a:r>
            <a:r>
              <a:rPr lang="ar-SA" dirty="0" err="1" smtClean="0"/>
              <a:t>الانواع</a:t>
            </a:r>
            <a:r>
              <a:rPr lang="ar-SA" dirty="0" smtClean="0"/>
              <a:t> (تنوع بيولوجي –داخل النوع </a:t>
            </a:r>
            <a:r>
              <a:rPr lang="ar-SA" dirty="0" err="1" smtClean="0"/>
              <a:t>او</a:t>
            </a:r>
            <a:r>
              <a:rPr lang="ar-SA" dirty="0" smtClean="0"/>
              <a:t> بين </a:t>
            </a:r>
            <a:r>
              <a:rPr lang="ar-SA" dirty="0" err="1" smtClean="0"/>
              <a:t>انواع</a:t>
            </a:r>
            <a:r>
              <a:rPr lang="ar-SA" dirty="0" smtClean="0"/>
              <a:t> مختلفة </a:t>
            </a:r>
            <a:r>
              <a:rPr lang="ar-SA" dirty="0" err="1" smtClean="0"/>
              <a:t>وانتاج</a:t>
            </a:r>
            <a:r>
              <a:rPr lang="ar-SA" dirty="0" smtClean="0"/>
              <a:t> </a:t>
            </a:r>
            <a:r>
              <a:rPr lang="ar-SA" dirty="0" err="1" smtClean="0"/>
              <a:t>انواع</a:t>
            </a:r>
            <a:r>
              <a:rPr lang="ar-SA" dirty="0" smtClean="0"/>
              <a:t> جديدة). </a:t>
            </a:r>
          </a:p>
          <a:p>
            <a:r>
              <a:rPr lang="ar-SA" dirty="0" smtClean="0"/>
              <a:t>من هذه العمليات – افتراس , حرائق عشوائية , طفرات عشوائية . كل هذه العمليات يمكن </a:t>
            </a:r>
            <a:r>
              <a:rPr lang="ar-SA" dirty="0" err="1" smtClean="0"/>
              <a:t>ان</a:t>
            </a:r>
            <a:r>
              <a:rPr lang="ar-SA" dirty="0" smtClean="0"/>
              <a:t> تقضي على </a:t>
            </a:r>
            <a:r>
              <a:rPr lang="ar-SA" dirty="0" err="1" smtClean="0"/>
              <a:t>افراد</a:t>
            </a:r>
            <a:r>
              <a:rPr lang="ar-SA" dirty="0" smtClean="0"/>
              <a:t> معينين يحملون صفات معينة لتبقى فئة </a:t>
            </a:r>
            <a:r>
              <a:rPr lang="ar-SA" dirty="0" err="1" smtClean="0"/>
              <a:t>اخرى</a:t>
            </a:r>
            <a:r>
              <a:rPr lang="ar-SA" dirty="0" smtClean="0"/>
              <a:t> تحمل صفات مختلفة منتشرة في النظام البيئي .</a:t>
            </a:r>
          </a:p>
        </p:txBody>
      </p:sp>
      <p:pic>
        <p:nvPicPr>
          <p:cNvPr id="29698" name="Picture 2" descr="תוצאת תמונה עבור افتراس"/>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57224" y="4714884"/>
            <a:ext cx="2928893" cy="1952595"/>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285728"/>
            <a:ext cx="8229600" cy="5840435"/>
          </a:xfrm>
        </p:spPr>
        <p:txBody>
          <a:bodyPr>
            <a:normAutofit/>
          </a:bodyPr>
          <a:lstStyle/>
          <a:p>
            <a:r>
              <a:rPr lang="ar-SA" b="1" u="sng" dirty="0" smtClean="0">
                <a:solidFill>
                  <a:schemeClr val="accent1"/>
                </a:solidFill>
              </a:rPr>
              <a:t>تأثير هذه العمليات على التنوع : </a:t>
            </a:r>
          </a:p>
          <a:p>
            <a:pPr>
              <a:buNone/>
            </a:pPr>
            <a:r>
              <a:rPr lang="ar-SA" b="1" dirty="0" smtClean="0"/>
              <a:t>الافتراس: </a:t>
            </a:r>
            <a:r>
              <a:rPr lang="ar-SA" dirty="0" smtClean="0"/>
              <a:t>النوع </a:t>
            </a:r>
            <a:r>
              <a:rPr lang="ar-SA" dirty="0" err="1" smtClean="0"/>
              <a:t>الاكثر</a:t>
            </a:r>
            <a:r>
              <a:rPr lang="ar-SA" dirty="0" smtClean="0"/>
              <a:t> قدرة على الهروب من الافتراس هو النوع الذي يبقى (انتخاب طبيعي)= البقاء للأفضل . </a:t>
            </a:r>
          </a:p>
          <a:p>
            <a:pPr>
              <a:buNone/>
            </a:pPr>
            <a:r>
              <a:rPr lang="ar-SA" b="1" dirty="0" smtClean="0"/>
              <a:t>الحرائق العشوائية : </a:t>
            </a:r>
            <a:r>
              <a:rPr lang="ar-SA" dirty="0" smtClean="0"/>
              <a:t>ممكن </a:t>
            </a:r>
            <a:r>
              <a:rPr lang="ar-SA" dirty="0" err="1" smtClean="0"/>
              <a:t>ان</a:t>
            </a:r>
            <a:r>
              <a:rPr lang="ar-SA" dirty="0" smtClean="0"/>
              <a:t> تقضي على نوع , ويظهر نوع جديد أكثر ملائمة .</a:t>
            </a:r>
          </a:p>
          <a:p>
            <a:pPr>
              <a:buNone/>
            </a:pPr>
            <a:r>
              <a:rPr lang="ar-SA" b="1" dirty="0" smtClean="0"/>
              <a:t>طفرات عشوائية : </a:t>
            </a:r>
            <a:r>
              <a:rPr lang="ar-SA" dirty="0" smtClean="0"/>
              <a:t>حدوث تغيرات وراثية تؤدي </a:t>
            </a:r>
            <a:r>
              <a:rPr lang="ar-SA" dirty="0" err="1" smtClean="0"/>
              <a:t>الى</a:t>
            </a:r>
            <a:r>
              <a:rPr lang="ar-SA" dirty="0" smtClean="0"/>
              <a:t> ظهور صفات جديدة , والأكثر ملائمة هو الذي يبقى .</a:t>
            </a:r>
          </a:p>
          <a:p>
            <a:pPr>
              <a:buNone/>
            </a:pPr>
            <a:r>
              <a:rPr lang="ar-SA" b="1" dirty="0" smtClean="0"/>
              <a:t>هنا يجب الانتباه </a:t>
            </a:r>
            <a:r>
              <a:rPr lang="ar-SA" b="1" dirty="0" err="1" smtClean="0"/>
              <a:t>ان</a:t>
            </a:r>
            <a:r>
              <a:rPr lang="ar-SA" b="1" dirty="0" smtClean="0"/>
              <a:t> هذه العمليات عشوائية ,يمكن أن تؤدي كنتيجة لحدوثها إلى بقاء ونمو نوع ليس شرط أن يكون له أفضلية في بيئته. </a:t>
            </a:r>
            <a:endParaRPr lang="he-IL" b="1" dirty="0"/>
          </a:p>
        </p:txBody>
      </p:sp>
      <p:pic>
        <p:nvPicPr>
          <p:cNvPr id="28674" name="Picture 2" descr="תוצאת תמונה עבור حرائق عشوائية"/>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57224" y="5143512"/>
            <a:ext cx="3047992" cy="171448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التطور </a:t>
            </a:r>
            <a:endParaRPr lang="he-IL" b="1" dirty="0">
              <a:solidFill>
                <a:schemeClr val="tx2"/>
              </a:solidFill>
            </a:endParaRPr>
          </a:p>
        </p:txBody>
      </p:sp>
      <p:sp>
        <p:nvSpPr>
          <p:cNvPr id="3" name="מציין מיקום תוכן 2"/>
          <p:cNvSpPr>
            <a:spLocks noGrp="1"/>
          </p:cNvSpPr>
          <p:nvPr>
            <p:ph idx="1"/>
          </p:nvPr>
        </p:nvSpPr>
        <p:spPr/>
        <p:txBody>
          <a:bodyPr/>
          <a:lstStyle/>
          <a:p>
            <a:r>
              <a:rPr lang="ar-SA" b="1" dirty="0" smtClean="0"/>
              <a:t>التطور</a:t>
            </a:r>
            <a:r>
              <a:rPr lang="ar-SA" dirty="0" smtClean="0"/>
              <a:t> هو التغير في الصفات الوراثية الخاصة بأفراد التجمع الإحيائي عبر الأجيال المتلاحقة. العمليات التطورية تُحدث تنوعاً حيوياً في كل المستويات التصنيفية، بما فيها الأنواع، وأفراد الكائنات الحية , والجزيئات (</a:t>
            </a:r>
            <a:r>
              <a:rPr lang="en-US" dirty="0" smtClean="0"/>
              <a:t>DNA</a:t>
            </a:r>
            <a:r>
              <a:rPr lang="ar-SA" dirty="0" smtClean="0"/>
              <a:t>) .</a:t>
            </a:r>
            <a:endParaRPr lang="he-IL" dirty="0"/>
          </a:p>
        </p:txBody>
      </p:sp>
      <p:pic>
        <p:nvPicPr>
          <p:cNvPr id="14338" name="Picture 2" descr="شجرة الحياة مبسطة.sv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357422" y="3500438"/>
            <a:ext cx="4717058" cy="3558010"/>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الاختلاف \التباين الوراثي </a:t>
            </a:r>
            <a:endParaRPr lang="he-IL" b="1" dirty="0">
              <a:solidFill>
                <a:schemeClr val="tx2"/>
              </a:solidFill>
            </a:endParaRPr>
          </a:p>
        </p:txBody>
      </p:sp>
      <p:sp>
        <p:nvSpPr>
          <p:cNvPr id="3" name="מציין מיקום תוכן 2"/>
          <p:cNvSpPr>
            <a:spLocks noGrp="1"/>
          </p:cNvSpPr>
          <p:nvPr>
            <p:ph idx="1"/>
          </p:nvPr>
        </p:nvSpPr>
        <p:spPr>
          <a:xfrm>
            <a:off x="428596" y="1285860"/>
            <a:ext cx="8229600" cy="4525963"/>
          </a:xfrm>
        </p:spPr>
        <p:txBody>
          <a:bodyPr>
            <a:normAutofit lnSpcReduction="10000"/>
          </a:bodyPr>
          <a:lstStyle/>
          <a:p>
            <a:r>
              <a:rPr lang="ar-SA" dirty="0" smtClean="0"/>
              <a:t>مجموع المعلومات الوراثية الموجودة على الجينات المختلفة في الأفراد المختلفة لجميع الكائنات الحية مختلفة . </a:t>
            </a:r>
          </a:p>
          <a:p>
            <a:r>
              <a:rPr lang="ar-SA" u="sng" dirty="0" smtClean="0"/>
              <a:t>طرق زيادة الاختلاف الوراثي في المجموعة :</a:t>
            </a:r>
          </a:p>
          <a:p>
            <a:pPr>
              <a:buNone/>
            </a:pPr>
            <a:r>
              <a:rPr lang="ar-SA" dirty="0" smtClean="0"/>
              <a:t>1)</a:t>
            </a:r>
            <a:r>
              <a:rPr lang="ar-SA" b="1" dirty="0" smtClean="0"/>
              <a:t>الانتخاب الطبيعي : </a:t>
            </a:r>
            <a:r>
              <a:rPr lang="ar-SA" dirty="0" smtClean="0"/>
              <a:t>هي طريقة تطورية بهدف المحافظة على استمرارية حياة الكائنات الحية التي تحتوي على جينات تعطيها أفضلية معينة . </a:t>
            </a:r>
          </a:p>
          <a:p>
            <a:pPr>
              <a:buNone/>
            </a:pPr>
            <a:r>
              <a:rPr lang="ar-SA" dirty="0" smtClean="0"/>
              <a:t>مثل – فئران الصحراء ذات اللون المشابه للون الرمال هي التي حافظت على استمرارية حياتها ( احتمال اصطيادها يقل من قبل الطيور المفترسة).</a:t>
            </a:r>
            <a:endParaRPr lang="he-IL" dirty="0"/>
          </a:p>
        </p:txBody>
      </p:sp>
      <p:pic>
        <p:nvPicPr>
          <p:cNvPr id="27650" name="Picture 2" descr="תוצאת תמונה עבור فئران الصحراء"/>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643042" y="5214950"/>
            <a:ext cx="3405178" cy="1643050"/>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428604"/>
            <a:ext cx="8229600" cy="5697559"/>
          </a:xfrm>
        </p:spPr>
        <p:txBody>
          <a:bodyPr/>
          <a:lstStyle/>
          <a:p>
            <a:pPr>
              <a:buNone/>
            </a:pPr>
            <a:r>
              <a:rPr lang="ar-SA" dirty="0" smtClean="0"/>
              <a:t>2)</a:t>
            </a:r>
            <a:r>
              <a:rPr lang="ar-SA" b="1" dirty="0" smtClean="0"/>
              <a:t>طفرات : </a:t>
            </a:r>
            <a:r>
              <a:rPr lang="ar-SA" dirty="0" smtClean="0"/>
              <a:t>تغير في مبنى المادة الوراثية مما يؤدي </a:t>
            </a:r>
            <a:r>
              <a:rPr lang="ar-SA" dirty="0" err="1" smtClean="0"/>
              <a:t>الى</a:t>
            </a:r>
            <a:r>
              <a:rPr lang="ar-SA" dirty="0" smtClean="0"/>
              <a:t> تغير بالمعلومات الوراثية . فقط عند حدوث تغيير واضح يمكن لهذه الصفة الجديدة </a:t>
            </a:r>
            <a:r>
              <a:rPr lang="ar-SA" dirty="0" err="1" smtClean="0"/>
              <a:t>ان</a:t>
            </a:r>
            <a:r>
              <a:rPr lang="ar-SA" dirty="0" smtClean="0"/>
              <a:t> تكسب الكائن أفضلية للاستمرار في الحياة .</a:t>
            </a:r>
          </a:p>
          <a:p>
            <a:pPr>
              <a:buNone/>
            </a:pPr>
            <a:r>
              <a:rPr lang="ar-SA" dirty="0" smtClean="0"/>
              <a:t>3)</a:t>
            </a:r>
            <a:r>
              <a:rPr lang="ar-SA" b="1" dirty="0" smtClean="0"/>
              <a:t>تقليل عدد الأفراد : </a:t>
            </a:r>
            <a:r>
              <a:rPr lang="ar-SA" dirty="0" smtClean="0"/>
              <a:t>مما يقلل من الاختلاف الوراثي (بتدخل الإنسان- تعبيد شارع مما يقسم المجموعة </a:t>
            </a:r>
            <a:r>
              <a:rPr lang="ar-SA" dirty="0" err="1" smtClean="0"/>
              <a:t>الى</a:t>
            </a:r>
            <a:r>
              <a:rPr lang="ar-SA" dirty="0" smtClean="0"/>
              <a:t> قسمين </a:t>
            </a:r>
            <a:r>
              <a:rPr lang="ar-SA" dirty="0" err="1" smtClean="0"/>
              <a:t>فاذاً</a:t>
            </a:r>
            <a:r>
              <a:rPr lang="ar-SA" dirty="0" smtClean="0"/>
              <a:t> عدد كل قسم اقل والاختلاف الوراثي يقل) .</a:t>
            </a:r>
          </a:p>
          <a:p>
            <a:pPr algn="ctr">
              <a:buNone/>
            </a:pPr>
            <a:r>
              <a:rPr lang="ar-SA" b="1" dirty="0" smtClean="0"/>
              <a:t>الاختلاف الوراثي مهم لتحمل الظروف البيئية المتطرفة .</a:t>
            </a:r>
            <a:endParaRPr lang="he-IL" b="1" dirty="0"/>
          </a:p>
        </p:txBody>
      </p:sp>
      <p:pic>
        <p:nvPicPr>
          <p:cNvPr id="26626" name="Picture 2" descr="תוצאת תמונה עבור طفرات"/>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71802" y="4786322"/>
            <a:ext cx="3333750" cy="2071678"/>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428604"/>
            <a:ext cx="8229600" cy="5697559"/>
          </a:xfrm>
        </p:spPr>
        <p:txBody>
          <a:bodyPr/>
          <a:lstStyle/>
          <a:p>
            <a:r>
              <a:rPr lang="ar-SA" u="sng" dirty="0" smtClean="0"/>
              <a:t>اختلاف بين الأفراد داخل النوع , يظهر من خلال الفروق :</a:t>
            </a:r>
          </a:p>
          <a:p>
            <a:pPr>
              <a:buNone/>
            </a:pPr>
            <a:r>
              <a:rPr lang="ar-SA" dirty="0" smtClean="0"/>
              <a:t>سلوكية , فسيولوجية ومبنوية وعلى المستوى الخلوي والجزيئي. </a:t>
            </a:r>
          </a:p>
          <a:p>
            <a:pPr>
              <a:buNone/>
            </a:pPr>
            <a:r>
              <a:rPr lang="ar-SA" b="1" dirty="0" smtClean="0">
                <a:solidFill>
                  <a:schemeClr val="accent6">
                    <a:lumMod val="75000"/>
                  </a:schemeClr>
                </a:solidFill>
              </a:rPr>
              <a:t>الملائمات </a:t>
            </a:r>
            <a:r>
              <a:rPr lang="ar-SA" b="1" dirty="0" err="1" smtClean="0">
                <a:solidFill>
                  <a:schemeClr val="accent6">
                    <a:lumMod val="75000"/>
                  </a:schemeClr>
                </a:solidFill>
              </a:rPr>
              <a:t>المبنوية</a:t>
            </a:r>
            <a:r>
              <a:rPr lang="ar-SA" b="1" dirty="0" smtClean="0">
                <a:solidFill>
                  <a:schemeClr val="accent6">
                    <a:lumMod val="75000"/>
                  </a:schemeClr>
                </a:solidFill>
              </a:rPr>
              <a:t> :</a:t>
            </a:r>
          </a:p>
          <a:p>
            <a:pPr>
              <a:buNone/>
            </a:pPr>
            <a:r>
              <a:rPr lang="ar-SA" dirty="0" smtClean="0"/>
              <a:t>هناك </a:t>
            </a:r>
            <a:r>
              <a:rPr lang="ar-SA" dirty="0" err="1" smtClean="0"/>
              <a:t>ملاءمات</a:t>
            </a:r>
            <a:r>
              <a:rPr lang="ar-SA" dirty="0" smtClean="0"/>
              <a:t> </a:t>
            </a:r>
            <a:r>
              <a:rPr lang="ar-SA" dirty="0" err="1" smtClean="0"/>
              <a:t>مبنوية</a:t>
            </a:r>
            <a:r>
              <a:rPr lang="ar-SA" dirty="0" smtClean="0"/>
              <a:t> – </a:t>
            </a:r>
            <a:r>
              <a:rPr lang="ar-SA" dirty="0" err="1" smtClean="0"/>
              <a:t>مورفولوجية</a:t>
            </a:r>
            <a:r>
              <a:rPr lang="ar-SA" dirty="0" smtClean="0"/>
              <a:t> (</a:t>
            </a:r>
            <a:r>
              <a:rPr lang="ar-SA" dirty="0" err="1" smtClean="0"/>
              <a:t>مورفولوجيا</a:t>
            </a:r>
            <a:r>
              <a:rPr lang="ar-SA" dirty="0" smtClean="0"/>
              <a:t>=علم الشكل) . هذه الملائمة تعني </a:t>
            </a:r>
            <a:r>
              <a:rPr lang="ar-SA" dirty="0" err="1" smtClean="0"/>
              <a:t>ان</a:t>
            </a:r>
            <a:r>
              <a:rPr lang="ar-SA" dirty="0" smtClean="0"/>
              <a:t> شكل الكائن الحي وشكله ملائم للبيئة التي يعيش فيها . </a:t>
            </a:r>
          </a:p>
        </p:txBody>
      </p:sp>
      <p:pic>
        <p:nvPicPr>
          <p:cNvPr id="23554" name="Picture 2" descr="תוצאת תמונה עבור اغشية سباحة عند الطيور المائية"/>
          <p:cNvPicPr>
            <a:picLocks noChangeAspect="1" noChangeArrowheads="1"/>
          </p:cNvPicPr>
          <p:nvPr/>
        </p:nvPicPr>
        <p:blipFill>
          <a:blip r:embed="rId2"/>
          <a:srcRect/>
          <a:stretch>
            <a:fillRect/>
          </a:stretch>
        </p:blipFill>
        <p:spPr bwMode="auto">
          <a:xfrm>
            <a:off x="0" y="3929066"/>
            <a:ext cx="4572000" cy="2928934"/>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214290"/>
            <a:ext cx="8229600" cy="5911873"/>
          </a:xfrm>
        </p:spPr>
        <p:txBody>
          <a:bodyPr/>
          <a:lstStyle/>
          <a:p>
            <a:r>
              <a:rPr lang="ar-SA" b="1" dirty="0" err="1" smtClean="0"/>
              <a:t>امثلة</a:t>
            </a:r>
            <a:r>
              <a:rPr lang="ar-SA" b="1" dirty="0" smtClean="0"/>
              <a:t> : </a:t>
            </a:r>
          </a:p>
          <a:p>
            <a:pPr>
              <a:buNone/>
            </a:pPr>
            <a:r>
              <a:rPr lang="ar-SA" dirty="0" smtClean="0"/>
              <a:t>-</a:t>
            </a:r>
            <a:r>
              <a:rPr lang="ar-SA" dirty="0" err="1" smtClean="0"/>
              <a:t>اغشية</a:t>
            </a:r>
            <a:r>
              <a:rPr lang="ar-SA" dirty="0" smtClean="0"/>
              <a:t> سباحة بين </a:t>
            </a:r>
            <a:r>
              <a:rPr lang="ar-SA" dirty="0" err="1" smtClean="0"/>
              <a:t>اصابع</a:t>
            </a:r>
            <a:r>
              <a:rPr lang="ar-SA" dirty="0" smtClean="0"/>
              <a:t> </a:t>
            </a:r>
            <a:r>
              <a:rPr lang="ar-SA" dirty="0" err="1" smtClean="0"/>
              <a:t>الطيورالمائية</a:t>
            </a:r>
            <a:r>
              <a:rPr lang="ar-SA" dirty="0" smtClean="0"/>
              <a:t> –ملائمة للبيئة المائية .</a:t>
            </a:r>
          </a:p>
          <a:p>
            <a:pPr>
              <a:buFontTx/>
              <a:buChar char="-"/>
            </a:pPr>
            <a:r>
              <a:rPr lang="ar-SA" dirty="0" smtClean="0"/>
              <a:t>طبقة </a:t>
            </a:r>
            <a:r>
              <a:rPr lang="ar-SA" dirty="0" err="1" smtClean="0"/>
              <a:t>كيوتين</a:t>
            </a:r>
            <a:r>
              <a:rPr lang="ar-SA" dirty="0" smtClean="0"/>
              <a:t> على بشرة النباتات </a:t>
            </a:r>
            <a:r>
              <a:rPr lang="ar-SA" dirty="0" err="1" smtClean="0"/>
              <a:t>اليابسية</a:t>
            </a:r>
            <a:r>
              <a:rPr lang="ar-SA" dirty="0" smtClean="0"/>
              <a:t> – ملائمة للجفاف .</a:t>
            </a:r>
          </a:p>
          <a:p>
            <a:pPr>
              <a:buFontTx/>
              <a:buChar char="-"/>
            </a:pPr>
            <a:r>
              <a:rPr lang="ar-SA" dirty="0" err="1" smtClean="0"/>
              <a:t>اوراق</a:t>
            </a:r>
            <a:r>
              <a:rPr lang="ar-SA" dirty="0" smtClean="0"/>
              <a:t> صغيرة في النباتات الصحراوية – ملائمة للجفاف .</a:t>
            </a:r>
          </a:p>
          <a:p>
            <a:pPr>
              <a:buFontTx/>
              <a:buChar char="-"/>
            </a:pPr>
            <a:r>
              <a:rPr lang="ar-SA" dirty="0" smtClean="0"/>
              <a:t>طبقة دهن سميكة تحت جلد الدب القطبي –ملائمة للبرد </a:t>
            </a:r>
          </a:p>
          <a:p>
            <a:pPr>
              <a:buFontTx/>
              <a:buChar char="-"/>
            </a:pPr>
            <a:r>
              <a:rPr lang="ar-SA" dirty="0" smtClean="0"/>
              <a:t>شعيرات على </a:t>
            </a:r>
            <a:r>
              <a:rPr lang="ar-SA" dirty="0" err="1" smtClean="0"/>
              <a:t>اوراق</a:t>
            </a:r>
            <a:r>
              <a:rPr lang="ar-SA" dirty="0" smtClean="0"/>
              <a:t> نباتات شاطئ البحر –ملائمة للرذاذ المالح. </a:t>
            </a:r>
            <a:endParaRPr lang="he-IL" dirty="0" smtClean="0"/>
          </a:p>
          <a:p>
            <a:endParaRPr lang="he-IL" dirty="0"/>
          </a:p>
        </p:txBody>
      </p:sp>
      <p:pic>
        <p:nvPicPr>
          <p:cNvPr id="22530" name="Picture 2" descr="תוצאת תמונה עבור الدب القطبي"/>
          <p:cNvPicPr>
            <a:picLocks noChangeAspect="1" noChangeArrowheads="1"/>
          </p:cNvPicPr>
          <p:nvPr/>
        </p:nvPicPr>
        <p:blipFill>
          <a:blip r:embed="rId2"/>
          <a:srcRect/>
          <a:stretch>
            <a:fillRect/>
          </a:stretch>
        </p:blipFill>
        <p:spPr bwMode="auto">
          <a:xfrm>
            <a:off x="1500166" y="3686174"/>
            <a:ext cx="4762500" cy="3171826"/>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428604"/>
            <a:ext cx="8229600" cy="5697559"/>
          </a:xfrm>
        </p:spPr>
        <p:txBody>
          <a:bodyPr>
            <a:normAutofit fontScale="92500" lnSpcReduction="20000"/>
          </a:bodyPr>
          <a:lstStyle/>
          <a:p>
            <a:r>
              <a:rPr lang="ar-SA" b="1" dirty="0" smtClean="0">
                <a:solidFill>
                  <a:schemeClr val="accent6">
                    <a:lumMod val="75000"/>
                  </a:schemeClr>
                </a:solidFill>
              </a:rPr>
              <a:t>الملائمات </a:t>
            </a:r>
            <a:r>
              <a:rPr lang="ar-SA" b="1" dirty="0" err="1" smtClean="0">
                <a:solidFill>
                  <a:schemeClr val="accent6">
                    <a:lumMod val="75000"/>
                  </a:schemeClr>
                </a:solidFill>
              </a:rPr>
              <a:t>فيسيولوجية</a:t>
            </a:r>
            <a:r>
              <a:rPr lang="ar-SA" b="1" dirty="0" smtClean="0">
                <a:solidFill>
                  <a:schemeClr val="accent6">
                    <a:lumMod val="75000"/>
                  </a:schemeClr>
                </a:solidFill>
              </a:rPr>
              <a:t> – </a:t>
            </a:r>
            <a:r>
              <a:rPr lang="ar-SA" b="1" dirty="0" err="1" smtClean="0">
                <a:solidFill>
                  <a:schemeClr val="accent6">
                    <a:lumMod val="75000"/>
                  </a:schemeClr>
                </a:solidFill>
              </a:rPr>
              <a:t>بيوكيماوية</a:t>
            </a:r>
            <a:r>
              <a:rPr lang="ar-SA" b="1" dirty="0" smtClean="0">
                <a:solidFill>
                  <a:schemeClr val="accent6">
                    <a:lumMod val="75000"/>
                  </a:schemeClr>
                </a:solidFill>
              </a:rPr>
              <a:t>  :</a:t>
            </a:r>
          </a:p>
          <a:p>
            <a:pPr>
              <a:buNone/>
            </a:pPr>
            <a:r>
              <a:rPr lang="ar-SA" dirty="0" smtClean="0"/>
              <a:t>فسيولوجيا – علم وظائف الجسم .</a:t>
            </a:r>
          </a:p>
          <a:p>
            <a:pPr>
              <a:buNone/>
            </a:pPr>
            <a:r>
              <a:rPr lang="ar-SA" dirty="0" err="1" smtClean="0"/>
              <a:t>بيوكيمياء</a:t>
            </a:r>
            <a:r>
              <a:rPr lang="ar-SA" dirty="0" smtClean="0"/>
              <a:t>- علم المواد والتفاعلات في الجسم .</a:t>
            </a:r>
          </a:p>
          <a:p>
            <a:pPr>
              <a:buNone/>
            </a:pPr>
            <a:endParaRPr lang="ar-SA" dirty="0" smtClean="0"/>
          </a:p>
          <a:p>
            <a:pPr>
              <a:buNone/>
            </a:pPr>
            <a:r>
              <a:rPr lang="ar-SA" b="1" dirty="0" err="1" smtClean="0"/>
              <a:t>امثلة</a:t>
            </a:r>
            <a:r>
              <a:rPr lang="ar-SA" b="1" dirty="0" smtClean="0"/>
              <a:t> :</a:t>
            </a:r>
          </a:p>
          <a:p>
            <a:pPr>
              <a:buFontTx/>
              <a:buChar char="-"/>
            </a:pPr>
            <a:r>
              <a:rPr lang="ar-SA" dirty="0" err="1" smtClean="0"/>
              <a:t>اخراج</a:t>
            </a:r>
            <a:r>
              <a:rPr lang="ar-SA" dirty="0" smtClean="0"/>
              <a:t> فائض الماء من الجسم (</a:t>
            </a:r>
            <a:r>
              <a:rPr lang="ar-SA" dirty="0" err="1" smtClean="0"/>
              <a:t>البراميسيوم</a:t>
            </a:r>
            <a:r>
              <a:rPr lang="ar-SA" dirty="0" smtClean="0"/>
              <a:t>) – ملائمة للبيئة المائية العذبة .</a:t>
            </a:r>
          </a:p>
          <a:p>
            <a:pPr>
              <a:buFontTx/>
              <a:buChar char="-"/>
            </a:pPr>
            <a:r>
              <a:rPr lang="ar-SA" dirty="0" err="1" smtClean="0"/>
              <a:t>اخراج</a:t>
            </a:r>
            <a:r>
              <a:rPr lang="ar-SA" dirty="0" smtClean="0"/>
              <a:t> فائض الملح من الجسم (</a:t>
            </a:r>
            <a:r>
              <a:rPr lang="ar-SA" dirty="0" err="1" smtClean="0"/>
              <a:t>الاسماك</a:t>
            </a:r>
            <a:r>
              <a:rPr lang="ar-SA" dirty="0" smtClean="0"/>
              <a:t>) –ملائمة للبيئة المائية المالحة .</a:t>
            </a:r>
          </a:p>
          <a:p>
            <a:pPr>
              <a:buFontTx/>
              <a:buChar char="-"/>
            </a:pPr>
            <a:r>
              <a:rPr lang="ar-SA" dirty="0" smtClean="0"/>
              <a:t>انغلاق الثغور عند نباتات اليابسة – ملائمة للجفاف .</a:t>
            </a:r>
          </a:p>
          <a:p>
            <a:pPr>
              <a:buFontTx/>
              <a:buChar char="-"/>
            </a:pPr>
            <a:r>
              <a:rPr lang="ar-SA" dirty="0" err="1" smtClean="0"/>
              <a:t>افراز</a:t>
            </a:r>
            <a:r>
              <a:rPr lang="ar-SA" dirty="0" smtClean="0"/>
              <a:t> بول مركز عند فئران الصحراء- ملائمة للجفاف .</a:t>
            </a:r>
          </a:p>
          <a:p>
            <a:pPr>
              <a:buFontTx/>
              <a:buChar char="-"/>
            </a:pPr>
            <a:r>
              <a:rPr lang="ar-SA" dirty="0" err="1" smtClean="0"/>
              <a:t>انبات</a:t>
            </a:r>
            <a:r>
              <a:rPr lang="ar-SA" dirty="0" smtClean="0"/>
              <a:t> بذور نباتات الصحراء بعد سقوط حد </a:t>
            </a:r>
            <a:r>
              <a:rPr lang="ar-SA" dirty="0" err="1" smtClean="0"/>
              <a:t>ادنى</a:t>
            </a:r>
            <a:r>
              <a:rPr lang="ar-SA" dirty="0" smtClean="0"/>
              <a:t> من المطر – ملائمة للجفاف .</a:t>
            </a:r>
          </a:p>
          <a:p>
            <a:pPr>
              <a:buNone/>
            </a:pPr>
            <a:endParaRPr lang="he-IL" dirty="0"/>
          </a:p>
        </p:txBody>
      </p:sp>
      <p:pic>
        <p:nvPicPr>
          <p:cNvPr id="24578" name="Picture 2" descr="תוצאת תמונה עבור الاسماك"/>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357166"/>
            <a:ext cx="2928958" cy="2214578"/>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357166"/>
            <a:ext cx="8229600" cy="5768997"/>
          </a:xfrm>
        </p:spPr>
        <p:txBody>
          <a:bodyPr/>
          <a:lstStyle/>
          <a:p>
            <a:r>
              <a:rPr lang="ar-SA" b="1" dirty="0" smtClean="0">
                <a:solidFill>
                  <a:schemeClr val="accent6">
                    <a:lumMod val="75000"/>
                  </a:schemeClr>
                </a:solidFill>
              </a:rPr>
              <a:t>الملائمات السلوكية :</a:t>
            </a:r>
          </a:p>
          <a:p>
            <a:pPr>
              <a:buNone/>
            </a:pPr>
            <a:r>
              <a:rPr lang="ar-SA" b="1" dirty="0" err="1" smtClean="0"/>
              <a:t>امثلة</a:t>
            </a:r>
            <a:r>
              <a:rPr lang="ar-SA" b="1" dirty="0" smtClean="0"/>
              <a:t> –</a:t>
            </a:r>
          </a:p>
          <a:p>
            <a:pPr>
              <a:buNone/>
            </a:pPr>
            <a:r>
              <a:rPr lang="ar-SA" dirty="0" smtClean="0"/>
              <a:t>-اختباء فئران الصحراء في الجحور </a:t>
            </a:r>
            <a:r>
              <a:rPr lang="ar-SA" dirty="0" err="1" smtClean="0"/>
              <a:t>اثناء</a:t>
            </a:r>
            <a:r>
              <a:rPr lang="ar-SA" dirty="0" smtClean="0"/>
              <a:t> النهار – ملائمة لدرجة حرارة مرتفعة .</a:t>
            </a:r>
          </a:p>
          <a:p>
            <a:pPr>
              <a:buFontTx/>
              <a:buChar char="-"/>
            </a:pPr>
            <a:r>
              <a:rPr lang="ar-SA" dirty="0" smtClean="0"/>
              <a:t>السبات الشتوي عند الثعابين </a:t>
            </a:r>
            <a:r>
              <a:rPr lang="ar-SA" dirty="0" err="1" smtClean="0"/>
              <a:t>اثناء</a:t>
            </a:r>
            <a:r>
              <a:rPr lang="ar-SA" dirty="0" smtClean="0"/>
              <a:t> فصل الشتاء – ملائمة للبرد </a:t>
            </a:r>
          </a:p>
          <a:p>
            <a:pPr>
              <a:buFontTx/>
              <a:buChar char="-"/>
            </a:pPr>
            <a:r>
              <a:rPr lang="ar-SA" dirty="0" smtClean="0"/>
              <a:t>هجرة الطيور .</a:t>
            </a:r>
          </a:p>
          <a:p>
            <a:pPr>
              <a:buFontTx/>
              <a:buChar char="-"/>
            </a:pPr>
            <a:r>
              <a:rPr lang="ar-SA" dirty="0" smtClean="0"/>
              <a:t>نشاط القوارض الصحراوية </a:t>
            </a:r>
            <a:r>
              <a:rPr lang="ar-SA" dirty="0" err="1" smtClean="0"/>
              <a:t>اثناء</a:t>
            </a:r>
            <a:r>
              <a:rPr lang="ar-SA" dirty="0" smtClean="0"/>
              <a:t> الليل فقط –ملائمة لدرجة حرارة مرتفعة .</a:t>
            </a:r>
          </a:p>
          <a:p>
            <a:pPr>
              <a:buFontTx/>
              <a:buChar char="-"/>
            </a:pPr>
            <a:r>
              <a:rPr lang="ar-SA" dirty="0" smtClean="0"/>
              <a:t>معيشة دودة </a:t>
            </a:r>
            <a:r>
              <a:rPr lang="ar-SA" dirty="0" err="1" smtClean="0"/>
              <a:t>الارض</a:t>
            </a:r>
            <a:r>
              <a:rPr lang="ar-SA" dirty="0" smtClean="0"/>
              <a:t> داخل التربة – </a:t>
            </a:r>
            <a:r>
              <a:rPr lang="ar-SA" dirty="0" err="1" smtClean="0"/>
              <a:t>ملاءمة</a:t>
            </a:r>
            <a:r>
              <a:rPr lang="ar-SA" dirty="0" smtClean="0"/>
              <a:t> للجفاف.</a:t>
            </a:r>
          </a:p>
          <a:p>
            <a:pPr>
              <a:buNone/>
            </a:pPr>
            <a:endParaRPr lang="he-IL" dirty="0"/>
          </a:p>
        </p:txBody>
      </p:sp>
      <p:sp>
        <p:nvSpPr>
          <p:cNvPr id="25602" name="AutoShape 2" descr="תוצאת תמונה עבור هجرة الطيور"/>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he-IL"/>
          </a:p>
        </p:txBody>
      </p:sp>
      <p:sp>
        <p:nvSpPr>
          <p:cNvPr id="25604" name="AutoShape 4" descr="תוצאת תמונה עבור هجرة الطيور"/>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he-IL"/>
          </a:p>
        </p:txBody>
      </p:sp>
      <p:pic>
        <p:nvPicPr>
          <p:cNvPr id="25606" name="Picture 6" descr="תוצאת תמונה עבור هجرة الطيور"/>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85786" y="0"/>
            <a:ext cx="2857488" cy="1500174"/>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p>
        </p:txBody>
      </p:sp>
      <p:sp>
        <p:nvSpPr>
          <p:cNvPr id="6" name="TextBox 5"/>
          <p:cNvSpPr txBox="1"/>
          <p:nvPr/>
        </p:nvSpPr>
        <p:spPr>
          <a:xfrm>
            <a:off x="285750" y="500063"/>
            <a:ext cx="8183563" cy="407987"/>
          </a:xfrm>
          <a:prstGeom prst="rect">
            <a:avLst/>
          </a:prstGeom>
          <a:noFill/>
          <a:ln w="19050">
            <a:noFill/>
          </a:ln>
          <a:effectLst>
            <a:outerShdw sx="102000" sy="102000" algn="tl" rotWithShape="0">
              <a:schemeClr val="bg1">
                <a:lumMod val="65000"/>
                <a:alpha val="0"/>
              </a:schemeClr>
            </a:outerShdw>
          </a:effectLst>
        </p:spPr>
        <p:txBody>
          <a:bodyPr>
            <a:spAutoFit/>
          </a:bodyPr>
          <a:lstStyle/>
          <a:p>
            <a:pPr>
              <a:lnSpc>
                <a:spcPct val="115000"/>
              </a:lnSpc>
              <a:spcAft>
                <a:spcPts val="1000"/>
              </a:spcAft>
              <a:defRPr/>
            </a:pPr>
            <a:r>
              <a:rPr lang="ar-SA">
                <a:latin typeface="Calibri" pitchFamily="34" charset="0"/>
              </a:rPr>
              <a:t>تقسم الملاءمات لثلاثة انواع: مبنوية, فسيولوجية – بيوكيميائية وسلوكية </a:t>
            </a:r>
            <a:endParaRPr lang="he-IL">
              <a:solidFill>
                <a:srgbClr val="1D4C72"/>
              </a:solidFill>
            </a:endParaRPr>
          </a:p>
        </p:txBody>
      </p:sp>
      <p:sp>
        <p:nvSpPr>
          <p:cNvPr id="9" name="כותרת 8"/>
          <p:cNvSpPr>
            <a:spLocks noGrp="1"/>
          </p:cNvSpPr>
          <p:nvPr>
            <p:ph type="title"/>
          </p:nvPr>
        </p:nvSpPr>
        <p:spPr>
          <a:xfrm>
            <a:off x="285750" y="71438"/>
            <a:ext cx="8229600" cy="439737"/>
          </a:xfrm>
        </p:spPr>
        <p:txBody>
          <a:bodyPr/>
          <a:lstStyle/>
          <a:p>
            <a:pPr fontAlgn="auto">
              <a:defRPr/>
            </a:pPr>
            <a:r>
              <a:rPr lang="ar-SA" sz="1800" b="1" dirty="0" err="1" smtClean="0">
                <a:solidFill>
                  <a:srgbClr val="FF6600"/>
                </a:solidFill>
                <a:ea typeface="+mn-ea"/>
              </a:rPr>
              <a:t>انواع</a:t>
            </a:r>
            <a:r>
              <a:rPr lang="ar-SA" sz="1800" b="1" dirty="0" smtClean="0">
                <a:solidFill>
                  <a:srgbClr val="FF6600"/>
                </a:solidFill>
                <a:ea typeface="+mn-ea"/>
              </a:rPr>
              <a:t> </a:t>
            </a:r>
            <a:r>
              <a:rPr lang="ar-SA" sz="1800" b="1" dirty="0" err="1" smtClean="0">
                <a:solidFill>
                  <a:srgbClr val="FF6600"/>
                </a:solidFill>
                <a:ea typeface="+mn-ea"/>
              </a:rPr>
              <a:t>الملاءمات</a:t>
            </a:r>
            <a:r>
              <a:rPr lang="ar-SA" sz="1800" b="1" dirty="0" smtClean="0">
                <a:solidFill>
                  <a:srgbClr val="FF6600"/>
                </a:solidFill>
                <a:ea typeface="+mn-ea"/>
              </a:rPr>
              <a:t> </a:t>
            </a:r>
            <a:endParaRPr lang="he-IL" sz="1800" dirty="0" smtClean="0"/>
          </a:p>
        </p:txBody>
      </p:sp>
      <p:graphicFrame>
        <p:nvGraphicFramePr>
          <p:cNvPr id="8228" name="Group 36"/>
          <p:cNvGraphicFramePr>
            <a:graphicFrameLocks noGrp="1"/>
          </p:cNvGraphicFramePr>
          <p:nvPr/>
        </p:nvGraphicFramePr>
        <p:xfrm>
          <a:off x="428625" y="1071563"/>
          <a:ext cx="7891463" cy="5222909"/>
        </p:xfrm>
        <a:graphic>
          <a:graphicData uri="http://schemas.openxmlformats.org/drawingml/2006/table">
            <a:tbl>
              <a:tblPr rtl="1"/>
              <a:tblGrid>
                <a:gridCol w="2133600"/>
                <a:gridCol w="3622675"/>
                <a:gridCol w="2135188"/>
              </a:tblGrid>
              <a:tr h="365732">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dirty="0" smtClean="0">
                          <a:ln>
                            <a:noFill/>
                          </a:ln>
                          <a:solidFill>
                            <a:srgbClr val="FFFFFF"/>
                          </a:solidFill>
                          <a:effectLst/>
                          <a:latin typeface="Arial" pitchFamily="34" charset="0"/>
                          <a:cs typeface="Arial" pitchFamily="34" charset="0"/>
                        </a:rPr>
                        <a:t>نوع </a:t>
                      </a:r>
                      <a:r>
                        <a:rPr kumimoji="0" lang="ar-SA" sz="1800" b="1" i="0" u="none" strike="noStrike" cap="none" normalizeH="0" baseline="0" dirty="0" err="1" smtClean="0">
                          <a:ln>
                            <a:noFill/>
                          </a:ln>
                          <a:solidFill>
                            <a:srgbClr val="FFFFFF"/>
                          </a:solidFill>
                          <a:effectLst/>
                          <a:latin typeface="Arial" pitchFamily="34" charset="0"/>
                          <a:cs typeface="Arial" pitchFamily="34" charset="0"/>
                        </a:rPr>
                        <a:t>الملاءمة</a:t>
                      </a:r>
                      <a:endParaRPr kumimoji="0" lang="he-IL" sz="1800" b="1" i="0" u="none" strike="noStrike" cap="none" normalizeH="0" baseline="0" dirty="0" smtClean="0">
                        <a:ln>
                          <a:noFill/>
                        </a:ln>
                        <a:solidFill>
                          <a:srgbClr val="FFFFFF"/>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FFFFFF"/>
                          </a:solidFill>
                          <a:effectLst/>
                          <a:latin typeface="Arial" pitchFamily="34" charset="0"/>
                          <a:cs typeface="Arial" pitchFamily="34" charset="0"/>
                        </a:rPr>
                        <a:t>مثال </a:t>
                      </a:r>
                      <a:endParaRPr kumimoji="0" lang="he-IL" sz="1800" b="1" i="0" u="none" strike="noStrike" cap="none" normalizeH="0" baseline="0" smtClean="0">
                        <a:ln>
                          <a:noFill/>
                        </a:ln>
                        <a:solidFill>
                          <a:srgbClr val="FFFFFF"/>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1" i="0" u="none" strike="noStrike" cap="none" normalizeH="0" baseline="0" smtClean="0">
                          <a:ln>
                            <a:noFill/>
                          </a:ln>
                          <a:solidFill>
                            <a:srgbClr val="FFFFFF"/>
                          </a:solidFill>
                          <a:effectLst/>
                          <a:latin typeface="Arial" pitchFamily="34" charset="0"/>
                          <a:cs typeface="Arial" pitchFamily="34" charset="0"/>
                        </a:rPr>
                        <a:t>ملاحظات</a:t>
                      </a:r>
                      <a:endParaRPr kumimoji="0" lang="he-IL" sz="1800" b="1" i="0" u="none" strike="noStrike" cap="none" normalizeH="0" baseline="0" smtClean="0">
                        <a:ln>
                          <a:noFill/>
                        </a:ln>
                        <a:solidFill>
                          <a:srgbClr val="FFFFFF"/>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295238">
                <a:tc rowSpan="2">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rgbClr val="FF6600"/>
                          </a:solidFill>
                          <a:effectLst/>
                          <a:latin typeface="Arial" pitchFamily="34" charset="0"/>
                          <a:cs typeface="Arial" pitchFamily="34" charset="0"/>
                        </a:rPr>
                        <a:t>ملاءمات المبنى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rgbClr val="FF6600"/>
                          </a:solidFill>
                          <a:effectLst/>
                          <a:latin typeface="Arial" pitchFamily="34" charset="0"/>
                          <a:cs typeface="Arial" pitchFamily="34" charset="0"/>
                        </a:rPr>
                        <a:t>( مبنوية )</a:t>
                      </a:r>
                      <a:endParaRPr kumimoji="0" lang="he-IL" sz="1800" b="0" i="0" u="none" strike="noStrike" cap="none" normalizeH="0" baseline="0" smtClean="0">
                        <a:ln>
                          <a:noFill/>
                        </a:ln>
                        <a:solidFill>
                          <a:srgbClr val="FF6600"/>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F1F9"/>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يوجد عند الطيور المائية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أغشية سباحة بين اصابع </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الرجلين </a:t>
                      </a:r>
                      <a:endParaRPr kumimoji="0" lang="he-IL" sz="1200" b="0" i="0" u="none" strike="noStrike" cap="none" normalizeH="0" baseline="0" smtClean="0">
                        <a:ln>
                          <a:noFill/>
                        </a:ln>
                        <a:solidFill>
                          <a:schemeClr val="tx1"/>
                        </a:solidFill>
                        <a:effectLst/>
                        <a:latin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smtClean="0">
                          <a:ln>
                            <a:noFill/>
                          </a:ln>
                          <a:solidFill>
                            <a:schemeClr val="tx1"/>
                          </a:solidFill>
                          <a:effectLst/>
                          <a:latin typeface="Arial" pitchFamily="34" charset="0"/>
                          <a:cs typeface="Arial" pitchFamily="34" charset="0"/>
                        </a:rPr>
                        <a:t>في الصورة رجل لطائر البركة </a:t>
                      </a:r>
                      <a:endParaRPr kumimoji="0" lang="he-IL" sz="1200" b="0" i="0" u="none" strike="noStrike" cap="none" normalizeH="0" baseline="0" smtClean="0">
                        <a:ln>
                          <a:noFill/>
                        </a:ln>
                        <a:solidFill>
                          <a:schemeClr val="tx1"/>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F1F9"/>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Arial" pitchFamily="34" charset="0"/>
                          <a:cs typeface="Arial" pitchFamily="34" charset="0"/>
                        </a:rPr>
                        <a:t>هذه </a:t>
                      </a:r>
                      <a:r>
                        <a:rPr kumimoji="0" lang="ar-SA" sz="1800" b="0" i="0" u="none" strike="noStrike" cap="none" normalizeH="0" baseline="0" dirty="0" err="1" smtClean="0">
                          <a:ln>
                            <a:noFill/>
                          </a:ln>
                          <a:solidFill>
                            <a:schemeClr val="tx1"/>
                          </a:solidFill>
                          <a:effectLst/>
                          <a:latin typeface="Arial" pitchFamily="34" charset="0"/>
                          <a:cs typeface="Arial" pitchFamily="34" charset="0"/>
                        </a:rPr>
                        <a:t>ملاءمة</a:t>
                      </a:r>
                      <a:r>
                        <a:rPr kumimoji="0" lang="ar-SA" sz="1800" b="0" i="0" u="none" strike="noStrike" cap="none" normalizeH="0" baseline="0" dirty="0" smtClean="0">
                          <a:ln>
                            <a:noFill/>
                          </a:ln>
                          <a:solidFill>
                            <a:schemeClr val="tx1"/>
                          </a:solidFill>
                          <a:effectLst/>
                          <a:latin typeface="Arial" pitchFamily="34" charset="0"/>
                          <a:cs typeface="Arial" pitchFamily="34" charset="0"/>
                        </a:rPr>
                        <a:t> لعوامل لا </a:t>
                      </a:r>
                      <a:r>
                        <a:rPr kumimoji="0" lang="ar-SA" sz="1800" b="0" i="0" u="none" strike="noStrike" cap="none" normalizeH="0" baseline="0" dirty="0" err="1" smtClean="0">
                          <a:ln>
                            <a:noFill/>
                          </a:ln>
                          <a:solidFill>
                            <a:schemeClr val="tx1"/>
                          </a:solidFill>
                          <a:effectLst/>
                          <a:latin typeface="Arial" pitchFamily="34" charset="0"/>
                          <a:cs typeface="Arial" pitchFamily="34" charset="0"/>
                        </a:rPr>
                        <a:t>احيائية</a:t>
                      </a:r>
                      <a:r>
                        <a:rPr kumimoji="0" lang="ar-SA" sz="1800" b="0" i="0" u="none" strike="noStrike" cap="none" normalizeH="0" baseline="0" dirty="0" smtClean="0">
                          <a:ln>
                            <a:noFill/>
                          </a:ln>
                          <a:solidFill>
                            <a:schemeClr val="tx1"/>
                          </a:solidFill>
                          <a:effectLst/>
                          <a:latin typeface="Arial" pitchFamily="34" charset="0"/>
                          <a:cs typeface="Arial" pitchFamily="34" charset="0"/>
                        </a:rPr>
                        <a:t> في بيت التنمية. </a:t>
                      </a:r>
                      <a:r>
                        <a:rPr kumimoji="0" lang="ar-SA" sz="1800" b="0" i="0" u="none" strike="noStrike" cap="none" normalizeH="0" baseline="0" dirty="0" err="1" smtClean="0">
                          <a:ln>
                            <a:noFill/>
                          </a:ln>
                          <a:solidFill>
                            <a:schemeClr val="tx1"/>
                          </a:solidFill>
                          <a:effectLst/>
                          <a:latin typeface="Arial" pitchFamily="34" charset="0"/>
                          <a:cs typeface="Arial" pitchFamily="34" charset="0"/>
                        </a:rPr>
                        <a:t>ملاءمة</a:t>
                      </a:r>
                      <a:r>
                        <a:rPr kumimoji="0" lang="ar-SA" sz="1800" b="0" i="0" u="none" strike="noStrike" cap="none" normalizeH="0" baseline="0" dirty="0" smtClean="0">
                          <a:ln>
                            <a:noFill/>
                          </a:ln>
                          <a:solidFill>
                            <a:schemeClr val="tx1"/>
                          </a:solidFill>
                          <a:effectLst/>
                          <a:latin typeface="Arial" pitchFamily="34" charset="0"/>
                          <a:cs typeface="Arial" pitchFamily="34" charset="0"/>
                        </a:rPr>
                        <a:t> للحركة في بيت التنمية </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F1F9"/>
                    </a:solidFill>
                  </a:tcPr>
                </a:tc>
              </a:tr>
              <a:tr h="1295238">
                <a:tc vMerge="1">
                  <a:txBody>
                    <a:bodyPr/>
                    <a:lstStyle/>
                    <a:p>
                      <a:pPr rtl="1"/>
                      <a:endParaRPr lang="he-IL"/>
                    </a:p>
                  </a:txBody>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Arial" pitchFamily="34" charset="0"/>
                          <a:cs typeface="Arial" pitchFamily="34" charset="0"/>
                        </a:rPr>
                        <a:t>مبنى المنقار عند طائر أبو الزهر متلائم لمبنى الزهرة التي يمتص</a:t>
                      </a: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Arial" pitchFamily="34" charset="0"/>
                          <a:cs typeface="Arial" pitchFamily="34" charset="0"/>
                        </a:rPr>
                        <a:t> الرحيق منها </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5F8FC"/>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هذه ملاءمة للحصول على الغذاء </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5F8FC"/>
                    </a:solidFill>
                  </a:tcPr>
                </a:tc>
              </a:tr>
              <a:tr h="1295238">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rgbClr val="FF6600"/>
                          </a:solidFill>
                          <a:effectLst/>
                          <a:latin typeface="Arial" pitchFamily="34" charset="0"/>
                          <a:cs typeface="Arial" pitchFamily="34" charset="0"/>
                        </a:rPr>
                        <a:t>ملاءمات فسيولوجية – بيوكيميائية </a:t>
                      </a:r>
                      <a:endParaRPr kumimoji="0" lang="he-IL" sz="1800" b="0" i="0" u="none" strike="noStrike" cap="none" normalizeH="0" baseline="0" smtClean="0">
                        <a:ln>
                          <a:noFill/>
                        </a:ln>
                        <a:solidFill>
                          <a:srgbClr val="FF6600"/>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F1F9"/>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chemeClr val="tx1"/>
                          </a:solidFill>
                          <a:effectLst/>
                          <a:latin typeface="Arial" pitchFamily="34" charset="0"/>
                          <a:cs typeface="Arial" pitchFamily="34" charset="0"/>
                        </a:rPr>
                        <a:t>وجود سم </a:t>
                      </a:r>
                      <a:r>
                        <a:rPr kumimoji="0" lang="ar-SA" sz="1800" b="0" i="0" u="none" strike="noStrike" cap="none" normalizeH="0" baseline="0" dirty="0" err="1" smtClean="0">
                          <a:ln>
                            <a:noFill/>
                          </a:ln>
                          <a:solidFill>
                            <a:schemeClr val="tx1"/>
                          </a:solidFill>
                          <a:effectLst/>
                          <a:latin typeface="Arial" pitchFamily="34" charset="0"/>
                          <a:cs typeface="Arial" pitchFamily="34" charset="0"/>
                        </a:rPr>
                        <a:t>والوان</a:t>
                      </a:r>
                      <a:r>
                        <a:rPr kumimoji="0" lang="ar-SA" sz="1800" b="0" i="0" u="none" strike="noStrike" cap="none" normalizeH="0" baseline="0" dirty="0" smtClean="0">
                          <a:ln>
                            <a:noFill/>
                          </a:ln>
                          <a:solidFill>
                            <a:schemeClr val="tx1"/>
                          </a:solidFill>
                          <a:effectLst/>
                          <a:latin typeface="Arial" pitchFamily="34" charset="0"/>
                          <a:cs typeface="Arial" pitchFamily="34" charset="0"/>
                        </a:rPr>
                        <a:t> تحذير عند يرقات الحشرات يمنع افتراسها </a:t>
                      </a:r>
                      <a:endParaRPr kumimoji="0" lang="he-IL"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endParaRPr kumimoji="0" lang="he-IL"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1" eaLnBrk="1" fontAlgn="base" latinLnBrk="0" hangingPunct="1">
                        <a:lnSpc>
                          <a:spcPct val="100000"/>
                        </a:lnSpc>
                        <a:spcBef>
                          <a:spcPct val="0"/>
                        </a:spcBef>
                        <a:spcAft>
                          <a:spcPct val="0"/>
                        </a:spcAft>
                        <a:buClrTx/>
                        <a:buSzTx/>
                        <a:buFontTx/>
                        <a:buNone/>
                        <a:tabLst/>
                      </a:pPr>
                      <a:r>
                        <a:rPr kumimoji="0" lang="ar-SA" sz="1200" b="0" i="0" u="none" strike="noStrike" cap="none" normalizeH="0" baseline="0" dirty="0" smtClean="0">
                          <a:ln>
                            <a:noFill/>
                          </a:ln>
                          <a:solidFill>
                            <a:schemeClr val="tx1"/>
                          </a:solidFill>
                          <a:effectLst/>
                          <a:latin typeface="Arial" pitchFamily="34" charset="0"/>
                          <a:cs typeface="Arial" pitchFamily="34" charset="0"/>
                        </a:rPr>
                        <a:t>في الصورة يرقة فراشة </a:t>
                      </a:r>
                      <a:endParaRPr kumimoji="0" lang="he-IL" sz="1200" b="0" i="0" u="none" strike="noStrike" cap="none" normalizeH="0" baseline="0" dirty="0" smtClean="0">
                        <a:ln>
                          <a:noFill/>
                        </a:ln>
                        <a:solidFill>
                          <a:schemeClr val="tx1"/>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F1F9"/>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chemeClr val="tx1"/>
                          </a:solidFill>
                          <a:effectLst/>
                          <a:latin typeface="Arial" pitchFamily="34" charset="0"/>
                          <a:cs typeface="Arial" pitchFamily="34" charset="0"/>
                        </a:rPr>
                        <a:t>هذه ملاءمة لتقليل الافتراس </a:t>
                      </a:r>
                      <a:endParaRPr kumimoji="0" lang="he-IL" sz="1800" b="0" i="0" u="none" strike="noStrike" cap="none" normalizeH="0" baseline="0" smtClean="0">
                        <a:ln>
                          <a:noFill/>
                        </a:ln>
                        <a:solidFill>
                          <a:schemeClr val="tx1"/>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AF1F9"/>
                    </a:solidFill>
                  </a:tcPr>
                </a:tc>
              </a:tr>
              <a:tr h="971429">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smtClean="0">
                          <a:ln>
                            <a:noFill/>
                          </a:ln>
                          <a:solidFill>
                            <a:srgbClr val="FF6600"/>
                          </a:solidFill>
                          <a:effectLst/>
                          <a:latin typeface="Arial" pitchFamily="34" charset="0"/>
                          <a:cs typeface="Arial" pitchFamily="34" charset="0"/>
                        </a:rPr>
                        <a:t>ملاءمات سلوكية</a:t>
                      </a:r>
                      <a:endParaRPr kumimoji="0" lang="he-IL" sz="1800" b="0" i="0" u="none" strike="noStrike" cap="none" normalizeH="0" baseline="0" smtClean="0">
                        <a:ln>
                          <a:noFill/>
                        </a:ln>
                        <a:solidFill>
                          <a:srgbClr val="FF6600"/>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5F8FC"/>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rgbClr val="000000"/>
                          </a:solidFill>
                          <a:effectLst/>
                          <a:latin typeface="Arial" pitchFamily="34" charset="0"/>
                          <a:cs typeface="Arial" pitchFamily="34" charset="0"/>
                        </a:rPr>
                        <a:t>تنشط </a:t>
                      </a:r>
                      <a:r>
                        <a:rPr kumimoji="0" lang="ar-SA" sz="1800" b="0" i="0" u="none" strike="noStrike" cap="none" normalizeH="0" baseline="0" dirty="0" err="1" smtClean="0">
                          <a:ln>
                            <a:noFill/>
                          </a:ln>
                          <a:solidFill>
                            <a:srgbClr val="000000"/>
                          </a:solidFill>
                          <a:effectLst/>
                          <a:latin typeface="Arial" pitchFamily="34" charset="0"/>
                          <a:cs typeface="Arial" pitchFamily="34" charset="0"/>
                        </a:rPr>
                        <a:t>الثديات</a:t>
                      </a:r>
                      <a:r>
                        <a:rPr kumimoji="0" lang="ar-SA" sz="1800" b="0" i="0" u="none" strike="noStrike" cap="none" normalizeH="0" baseline="0" dirty="0" smtClean="0">
                          <a:ln>
                            <a:noFill/>
                          </a:ln>
                          <a:solidFill>
                            <a:srgbClr val="000000"/>
                          </a:solidFill>
                          <a:effectLst/>
                          <a:latin typeface="Arial" pitchFamily="34" charset="0"/>
                          <a:cs typeface="Arial" pitchFamily="34" charset="0"/>
                        </a:rPr>
                        <a:t> الصغيرة التي تعيش في الصحراء بالأساس في الساعات الباردة ليلاً </a:t>
                      </a:r>
                      <a:endParaRPr kumimoji="0" lang="he-IL" sz="1800" b="0" i="0" u="none" strike="noStrike" cap="none" normalizeH="0" baseline="0" dirty="0" smtClean="0">
                        <a:ln>
                          <a:noFill/>
                        </a:ln>
                        <a:solidFill>
                          <a:srgbClr val="000000"/>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5F8FC"/>
                    </a:solidFill>
                  </a:tcPr>
                </a:tc>
                <a:tc>
                  <a:txBody>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1800" b="0" i="0" u="none" strike="noStrike" cap="none" normalizeH="0" baseline="0" dirty="0" smtClean="0">
                          <a:ln>
                            <a:noFill/>
                          </a:ln>
                          <a:solidFill>
                            <a:srgbClr val="000000"/>
                          </a:solidFill>
                          <a:effectLst/>
                          <a:latin typeface="Arial" pitchFamily="34" charset="0"/>
                          <a:cs typeface="Arial" pitchFamily="34" charset="0"/>
                        </a:rPr>
                        <a:t>هذه </a:t>
                      </a:r>
                      <a:r>
                        <a:rPr kumimoji="0" lang="ar-SA" sz="1800" b="0" i="0" u="none" strike="noStrike" cap="none" normalizeH="0" baseline="0" dirty="0" err="1" smtClean="0">
                          <a:ln>
                            <a:noFill/>
                          </a:ln>
                          <a:solidFill>
                            <a:srgbClr val="000000"/>
                          </a:solidFill>
                          <a:effectLst/>
                          <a:latin typeface="Arial" pitchFamily="34" charset="0"/>
                          <a:cs typeface="Arial" pitchFamily="34" charset="0"/>
                        </a:rPr>
                        <a:t>ملاءمة</a:t>
                      </a:r>
                      <a:r>
                        <a:rPr kumimoji="0" lang="ar-SA" sz="1800" b="0" i="0" u="none" strike="noStrike" cap="none" normalizeH="0" baseline="0" dirty="0" smtClean="0">
                          <a:ln>
                            <a:noFill/>
                          </a:ln>
                          <a:solidFill>
                            <a:srgbClr val="000000"/>
                          </a:solidFill>
                          <a:effectLst/>
                          <a:latin typeface="Arial" pitchFamily="34" charset="0"/>
                          <a:cs typeface="Arial" pitchFamily="34" charset="0"/>
                        </a:rPr>
                        <a:t> لعوامل لا </a:t>
                      </a:r>
                      <a:r>
                        <a:rPr kumimoji="0" lang="ar-SA" sz="1800" b="0" i="0" u="none" strike="noStrike" cap="none" normalizeH="0" baseline="0" dirty="0" err="1" smtClean="0">
                          <a:ln>
                            <a:noFill/>
                          </a:ln>
                          <a:solidFill>
                            <a:srgbClr val="000000"/>
                          </a:solidFill>
                          <a:effectLst/>
                          <a:latin typeface="Arial" pitchFamily="34" charset="0"/>
                          <a:cs typeface="Arial" pitchFamily="34" charset="0"/>
                        </a:rPr>
                        <a:t>احيائية</a:t>
                      </a:r>
                      <a:r>
                        <a:rPr kumimoji="0" lang="ar-SA" sz="1800" b="0" i="0" u="none" strike="noStrike" cap="none" normalizeH="0" baseline="0" dirty="0" smtClean="0">
                          <a:ln>
                            <a:noFill/>
                          </a:ln>
                          <a:solidFill>
                            <a:srgbClr val="000000"/>
                          </a:solidFill>
                          <a:effectLst/>
                          <a:latin typeface="Arial" pitchFamily="34" charset="0"/>
                          <a:cs typeface="Arial" pitchFamily="34" charset="0"/>
                        </a:rPr>
                        <a:t> في بيت التنمية .</a:t>
                      </a:r>
                      <a:endParaRPr kumimoji="0" lang="he-IL" sz="1800" b="0" i="0" u="none" strike="noStrike" cap="none" normalizeH="0" baseline="0" dirty="0" smtClean="0">
                        <a:ln>
                          <a:noFill/>
                        </a:ln>
                        <a:solidFill>
                          <a:srgbClr val="000000"/>
                        </a:solidFill>
                        <a:effectLst/>
                        <a:latin typeface="Arial" pitchFamily="34" charset="0"/>
                        <a:cs typeface="Arial" pitchFamily="34" charset="0"/>
                      </a:endParaRPr>
                    </a:p>
                  </a:txBody>
                  <a:tcPr marL="91438" marR="91438" marT="45723" marB="45723"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F5F8FC"/>
                    </a:solidFill>
                  </a:tcPr>
                </a:tc>
              </a:tr>
            </a:tbl>
          </a:graphicData>
        </a:graphic>
      </p:graphicFrame>
      <p:pic>
        <p:nvPicPr>
          <p:cNvPr id="8223" name="Picture 31"/>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14625" y="3184525"/>
            <a:ext cx="2000250" cy="673100"/>
          </a:xfrm>
          <a:prstGeom prst="rect">
            <a:avLst/>
          </a:prstGeom>
          <a:noFill/>
          <a:ln w="9525">
            <a:noFill/>
            <a:miter lim="800000"/>
            <a:headEnd/>
            <a:tailEnd/>
          </a:ln>
        </p:spPr>
      </p:pic>
      <p:pic>
        <p:nvPicPr>
          <p:cNvPr id="8224" name="Picture 32"/>
          <p:cNvPicPr>
            <a:picLocks noChangeAspect="1" noChangeArrowheads="1"/>
          </p:cNvPicPr>
          <p:nvPr/>
        </p:nvPicPr>
        <p:blipFill>
          <a:blip r:embed="rId4"/>
          <a:srcRect/>
          <a:stretch>
            <a:fillRect/>
          </a:stretch>
        </p:blipFill>
        <p:spPr bwMode="auto">
          <a:xfrm>
            <a:off x="2786063" y="1595438"/>
            <a:ext cx="1214437" cy="976312"/>
          </a:xfrm>
          <a:prstGeom prst="rect">
            <a:avLst/>
          </a:prstGeom>
          <a:noFill/>
          <a:ln w="9525">
            <a:noFill/>
            <a:miter lim="800000"/>
            <a:headEnd/>
            <a:tailEnd/>
          </a:ln>
        </p:spPr>
      </p:pic>
      <p:pic>
        <p:nvPicPr>
          <p:cNvPr id="8225" name="Picture 33"/>
          <p:cNvPicPr>
            <a:picLocks noChangeAspect="1" noChangeArrowheads="1"/>
          </p:cNvPicPr>
          <p:nvPr/>
        </p:nvPicPr>
        <p:blipFill>
          <a:blip r:embed="rId5"/>
          <a:srcRect/>
          <a:stretch>
            <a:fillRect/>
          </a:stretch>
        </p:blipFill>
        <p:spPr bwMode="auto">
          <a:xfrm>
            <a:off x="2643188" y="4429125"/>
            <a:ext cx="1536700" cy="785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sz="4800" b="1" dirty="0" smtClean="0">
                <a:solidFill>
                  <a:schemeClr val="tx2"/>
                </a:solidFill>
              </a:rPr>
              <a:t>ملاحظات</a:t>
            </a:r>
            <a:r>
              <a:rPr lang="ar-SA" b="1" dirty="0" smtClean="0"/>
              <a:t> </a:t>
            </a:r>
            <a:endParaRPr lang="he-IL" b="1" dirty="0"/>
          </a:p>
        </p:txBody>
      </p:sp>
      <p:sp>
        <p:nvSpPr>
          <p:cNvPr id="3" name="מציין מיקום תוכן 2"/>
          <p:cNvSpPr>
            <a:spLocks noGrp="1"/>
          </p:cNvSpPr>
          <p:nvPr>
            <p:ph idx="1"/>
          </p:nvPr>
        </p:nvSpPr>
        <p:spPr/>
        <p:txBody>
          <a:bodyPr>
            <a:normAutofit fontScale="92500" lnSpcReduction="10000"/>
          </a:bodyPr>
          <a:lstStyle/>
          <a:p>
            <a:r>
              <a:rPr lang="ar-SA" dirty="0" smtClean="0"/>
              <a:t>من الجدير بالذكر , إن الاختلاف ,التباين الوراثي والملائمة يكون أيضاً على </a:t>
            </a:r>
            <a:r>
              <a:rPr lang="ar-SA" b="1" dirty="0" smtClean="0"/>
              <a:t>المستوى الخلوي والجزيئي </a:t>
            </a:r>
            <a:r>
              <a:rPr lang="ar-SA" dirty="0" smtClean="0"/>
              <a:t>. </a:t>
            </a:r>
          </a:p>
          <a:p>
            <a:r>
              <a:rPr lang="ar-SA" u="sng" dirty="0" smtClean="0"/>
              <a:t>مثال – </a:t>
            </a:r>
          </a:p>
          <a:p>
            <a:pPr>
              <a:buNone/>
            </a:pPr>
            <a:r>
              <a:rPr lang="ar-SA" dirty="0" smtClean="0"/>
              <a:t>في البيئة المائية العذبة , يكون الضغط الاسموزي اقل منه في أجسام الكائنات الحية , مما يسبب دخول الماء </a:t>
            </a:r>
            <a:r>
              <a:rPr lang="ar-SA" dirty="0" err="1" smtClean="0"/>
              <a:t>الى</a:t>
            </a:r>
            <a:r>
              <a:rPr lang="ar-SA" dirty="0" smtClean="0"/>
              <a:t> خلاياها. يختلف الأمر عند النباتات والبكتيريا , فدخول الماء إلى خلاياها لا يشكل عائقاً لها لان لخلاياها جدراناً قوية ومرنة تتحمل الضغط الحاصل في الخلية (ضغط الامتلاء \ ضغط التورجور). أما الخلايا الحيوانية فقد تتعرض للتمزق إذا زاد ضغط الماء فيها. </a:t>
            </a:r>
            <a:endParaRPr lang="he-IL"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357166"/>
            <a:ext cx="8229600" cy="5768997"/>
          </a:xfrm>
        </p:spPr>
        <p:txBody>
          <a:bodyPr/>
          <a:lstStyle/>
          <a:p>
            <a:r>
              <a:rPr lang="ar-SA" dirty="0" smtClean="0"/>
              <a:t>فالحيوانات التي تعيش في المياه العذبة تملك طرق ملائمة خاصة تمكنها من التغلب على ذلك , مثل وجود </a:t>
            </a:r>
            <a:r>
              <a:rPr lang="ar-SA" dirty="0" err="1" smtClean="0"/>
              <a:t>اجهزة</a:t>
            </a:r>
            <a:r>
              <a:rPr lang="ar-SA" dirty="0" smtClean="0"/>
              <a:t> معينة </a:t>
            </a:r>
            <a:r>
              <a:rPr lang="ar-SA" dirty="0" err="1" smtClean="0"/>
              <a:t>لاخراج</a:t>
            </a:r>
            <a:r>
              <a:rPr lang="ar-SA" dirty="0" smtClean="0"/>
              <a:t> فائض الماء من جسمها , فالفجوات المنقبضة في </a:t>
            </a:r>
            <a:r>
              <a:rPr lang="ar-SA" dirty="0" err="1" smtClean="0"/>
              <a:t>البراميسيوم</a:t>
            </a:r>
            <a:r>
              <a:rPr lang="ar-SA" dirty="0" smtClean="0"/>
              <a:t> وهو حيوان </a:t>
            </a:r>
            <a:r>
              <a:rPr lang="ar-SA" dirty="0" err="1" smtClean="0"/>
              <a:t>احادي</a:t>
            </a:r>
            <a:r>
              <a:rPr lang="ar-SA" dirty="0" smtClean="0"/>
              <a:t> الخلية , تقوم باستيعاب فائض الماء حتى تملئ ثم تقذف ما فيها خارجاً . تزداد وتيرة انقباض هذه الفجوات كلما قل الضغط الاسموزي في البيئة التي يتواجد فيها </a:t>
            </a:r>
            <a:r>
              <a:rPr lang="ar-SA" dirty="0" err="1" smtClean="0"/>
              <a:t>البراميسيوم</a:t>
            </a:r>
            <a:r>
              <a:rPr lang="ar-SA" dirty="0" smtClean="0"/>
              <a:t> , وذلك </a:t>
            </a:r>
            <a:r>
              <a:rPr lang="ar-SA" dirty="0" err="1" smtClean="0"/>
              <a:t>لاخراج</a:t>
            </a:r>
            <a:r>
              <a:rPr lang="ar-SA" dirty="0" smtClean="0"/>
              <a:t> الماء الذي يزداد دخوله مع زيادة الفرق بالضغوط </a:t>
            </a:r>
            <a:r>
              <a:rPr lang="ar-SA" dirty="0" err="1" smtClean="0"/>
              <a:t>الاسموزية</a:t>
            </a:r>
            <a:r>
              <a:rPr lang="ar-SA" dirty="0" smtClean="0"/>
              <a:t> بين خارج </a:t>
            </a:r>
            <a:r>
              <a:rPr lang="ar-SA" dirty="0" err="1" smtClean="0"/>
              <a:t>البراميسيوم</a:t>
            </a:r>
            <a:r>
              <a:rPr lang="ar-SA" dirty="0" smtClean="0"/>
              <a:t> وداخله . </a:t>
            </a:r>
            <a:endParaRPr lang="he-IL" dirty="0"/>
          </a:p>
        </p:txBody>
      </p:sp>
      <p:pic>
        <p:nvPicPr>
          <p:cNvPr id="2050" name="Picture 2" descr="תוצאת תמונה עבור البراميسيوم"/>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14282" y="4500570"/>
            <a:ext cx="5338793" cy="2266462"/>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285728"/>
            <a:ext cx="8229600" cy="5840435"/>
          </a:xfrm>
        </p:spPr>
        <p:txBody>
          <a:bodyPr>
            <a:normAutofit/>
          </a:bodyPr>
          <a:lstStyle/>
          <a:p>
            <a:r>
              <a:rPr lang="ar-SA" dirty="0" smtClean="0"/>
              <a:t>يوجد صفات مختلفة </a:t>
            </a:r>
            <a:r>
              <a:rPr lang="ar-SA" dirty="0" err="1" smtClean="0"/>
              <a:t>للافراد</a:t>
            </a:r>
            <a:r>
              <a:rPr lang="ar-SA" dirty="0" smtClean="0"/>
              <a:t> المختلفين – الاختلاف يمكن </a:t>
            </a:r>
            <a:r>
              <a:rPr lang="ar-SA" dirty="0" err="1" smtClean="0"/>
              <a:t>ان</a:t>
            </a:r>
            <a:r>
              <a:rPr lang="ar-SA" dirty="0" smtClean="0"/>
              <a:t> يكون واسع ويضم عدة أشكال لنفس الصفة , ويمكن </a:t>
            </a:r>
            <a:r>
              <a:rPr lang="ar-SA" dirty="0" err="1" smtClean="0"/>
              <a:t>ان</a:t>
            </a:r>
            <a:r>
              <a:rPr lang="ar-SA" dirty="0" smtClean="0"/>
              <a:t> يكون بقيم متقاربة .</a:t>
            </a:r>
          </a:p>
          <a:p>
            <a:r>
              <a:rPr lang="ar-SA" b="1" u="sng" dirty="0" smtClean="0">
                <a:solidFill>
                  <a:srgbClr val="FF0000"/>
                </a:solidFill>
              </a:rPr>
              <a:t>مثال :</a:t>
            </a:r>
          </a:p>
          <a:p>
            <a:pPr>
              <a:buNone/>
            </a:pPr>
            <a:r>
              <a:rPr lang="ar-SA" dirty="0" smtClean="0"/>
              <a:t>”</a:t>
            </a:r>
            <a:r>
              <a:rPr lang="ar-SA" u="sng" dirty="0" smtClean="0"/>
              <a:t>حبات الفستق“ – تختلف من حيث الطول ومن حيث عدد البذور في الحبة :</a:t>
            </a:r>
          </a:p>
          <a:p>
            <a:pPr>
              <a:buNone/>
            </a:pPr>
            <a:r>
              <a:rPr lang="ar-SA" dirty="0" smtClean="0"/>
              <a:t>*بالنسبة للطول – مجال القيم واسع ويمكن الحصول على عدد هائل من </a:t>
            </a:r>
            <a:r>
              <a:rPr lang="ar-SA" dirty="0" err="1" smtClean="0"/>
              <a:t>الاطوال</a:t>
            </a:r>
            <a:r>
              <a:rPr lang="ar-SA" dirty="0" smtClean="0"/>
              <a:t> المختلفة .</a:t>
            </a:r>
          </a:p>
          <a:p>
            <a:pPr>
              <a:buNone/>
            </a:pPr>
            <a:r>
              <a:rPr lang="ar-SA" dirty="0" smtClean="0"/>
              <a:t>*</a:t>
            </a:r>
            <a:r>
              <a:rPr lang="ar-SA" dirty="0" err="1" smtClean="0"/>
              <a:t>اما</a:t>
            </a:r>
            <a:r>
              <a:rPr lang="ar-SA" dirty="0" smtClean="0"/>
              <a:t> بالنسبة لعدد البذور – مجال القيم ضيق , ويمكن </a:t>
            </a:r>
            <a:r>
              <a:rPr lang="ar-SA" dirty="0" err="1" smtClean="0"/>
              <a:t>ان</a:t>
            </a:r>
            <a:r>
              <a:rPr lang="ar-SA" dirty="0" smtClean="0"/>
              <a:t> يكون عدد الحبات 2 </a:t>
            </a:r>
            <a:r>
              <a:rPr lang="ar-SA" dirty="0" err="1" smtClean="0"/>
              <a:t>او</a:t>
            </a:r>
            <a:r>
              <a:rPr lang="ar-SA" dirty="0" smtClean="0"/>
              <a:t> 3 فقط .</a:t>
            </a:r>
            <a:endParaRPr lang="he-IL" dirty="0"/>
          </a:p>
        </p:txBody>
      </p:sp>
      <p:pic>
        <p:nvPicPr>
          <p:cNvPr id="31746" name="Picture 2" descr="תוצאת תמונה עבור فستق"/>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71538" y="5214950"/>
            <a:ext cx="2479533" cy="1357298"/>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نظرية التطور </a:t>
            </a:r>
            <a:endParaRPr lang="he-IL" b="1" dirty="0">
              <a:solidFill>
                <a:schemeClr val="tx2"/>
              </a:solidFill>
            </a:endParaRPr>
          </a:p>
        </p:txBody>
      </p:sp>
      <p:sp>
        <p:nvSpPr>
          <p:cNvPr id="3" name="מציין מיקום תוכן 2"/>
          <p:cNvSpPr>
            <a:spLocks noGrp="1"/>
          </p:cNvSpPr>
          <p:nvPr>
            <p:ph idx="1"/>
          </p:nvPr>
        </p:nvSpPr>
        <p:spPr/>
        <p:txBody>
          <a:bodyPr/>
          <a:lstStyle/>
          <a:p>
            <a:r>
              <a:rPr lang="ar-SA" u="sng" dirty="0" smtClean="0">
                <a:solidFill>
                  <a:schemeClr val="tx2"/>
                </a:solidFill>
              </a:rPr>
              <a:t>تعتمد نظرية التطور على ثلاث حقائق :</a:t>
            </a:r>
          </a:p>
          <a:p>
            <a:pPr>
              <a:buNone/>
            </a:pPr>
            <a:r>
              <a:rPr lang="ar-SA" dirty="0" smtClean="0"/>
              <a:t>1)في كل عشيرة يوجد تباين , قسم منه وراثي.</a:t>
            </a:r>
          </a:p>
          <a:p>
            <a:pPr>
              <a:buNone/>
            </a:pPr>
            <a:r>
              <a:rPr lang="ar-SA" dirty="0" smtClean="0"/>
              <a:t>2)عدد أفراد النسل الناتجة اكبر من عدد أفراد النسل التي تستطيع البقاء .</a:t>
            </a:r>
          </a:p>
          <a:p>
            <a:pPr>
              <a:buNone/>
            </a:pPr>
            <a:r>
              <a:rPr lang="ar-SA" dirty="0" smtClean="0"/>
              <a:t>3)هناك علاقة بين صفات الأفراد وبين احتمالاته بالبقاء وإنشاء أفراد نسل خصبة , في ظروف بيئية معينة . بمرور الزمن يزداد في العشيرة تكرار الأفراد ذوي صفات تكسبها أفضلية.</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مصادر الاختلاف </a:t>
            </a:r>
            <a:endParaRPr lang="he-IL" b="1" dirty="0">
              <a:solidFill>
                <a:schemeClr val="tx2"/>
              </a:solidFill>
            </a:endParaRPr>
          </a:p>
        </p:txBody>
      </p:sp>
      <p:sp>
        <p:nvSpPr>
          <p:cNvPr id="3" name="מציין מיקום תוכן 2"/>
          <p:cNvSpPr>
            <a:spLocks noGrp="1"/>
          </p:cNvSpPr>
          <p:nvPr>
            <p:ph idx="1"/>
          </p:nvPr>
        </p:nvSpPr>
        <p:spPr>
          <a:xfrm>
            <a:off x="457200" y="1357298"/>
            <a:ext cx="8229600" cy="4768865"/>
          </a:xfrm>
        </p:spPr>
        <p:txBody>
          <a:bodyPr>
            <a:normAutofit fontScale="92500"/>
          </a:bodyPr>
          <a:lstStyle/>
          <a:p>
            <a:r>
              <a:rPr lang="ar-SA" u="sng" dirty="0" smtClean="0"/>
              <a:t>هذا التباين الوراثي يمكن أن يكون سببه –</a:t>
            </a:r>
          </a:p>
          <a:p>
            <a:pPr>
              <a:buNone/>
            </a:pPr>
            <a:r>
              <a:rPr lang="ar-SA" dirty="0" smtClean="0"/>
              <a:t>1) </a:t>
            </a:r>
            <a:r>
              <a:rPr lang="ar-SA" dirty="0" smtClean="0">
                <a:solidFill>
                  <a:srgbClr val="FF0000"/>
                </a:solidFill>
              </a:rPr>
              <a:t>طفرات عشوائية في خلايا التناسل : </a:t>
            </a:r>
            <a:r>
              <a:rPr lang="ar-SA" dirty="0" smtClean="0"/>
              <a:t>مما يؤدي إلى ظهور نسل \ فرد مع صفات معينة خاصة .</a:t>
            </a:r>
          </a:p>
          <a:p>
            <a:pPr>
              <a:buNone/>
            </a:pPr>
            <a:r>
              <a:rPr lang="ar-SA" dirty="0" smtClean="0"/>
              <a:t>2) </a:t>
            </a:r>
            <a:r>
              <a:rPr lang="ar-SA" dirty="0" smtClean="0">
                <a:solidFill>
                  <a:srgbClr val="FF0000"/>
                </a:solidFill>
              </a:rPr>
              <a:t>تركيبات مختلفة للأليلات : </a:t>
            </a:r>
            <a:r>
              <a:rPr lang="ar-SA" dirty="0" smtClean="0"/>
              <a:t>يمكن </a:t>
            </a:r>
            <a:r>
              <a:rPr lang="ar-SA" dirty="0" err="1" smtClean="0"/>
              <a:t>ان</a:t>
            </a:r>
            <a:r>
              <a:rPr lang="ar-SA" dirty="0" smtClean="0"/>
              <a:t> تتركب </a:t>
            </a:r>
            <a:r>
              <a:rPr lang="ar-SA" dirty="0" err="1" smtClean="0"/>
              <a:t>الاليلات</a:t>
            </a:r>
            <a:r>
              <a:rPr lang="ar-SA" dirty="0" smtClean="0"/>
              <a:t> بصورة معينة , بحيث تعطي صفة للملائمة للبيئة التي يعيش فيها الفرد , وبذلك تعطيه الأفضلية .</a:t>
            </a:r>
          </a:p>
          <a:p>
            <a:pPr>
              <a:buNone/>
            </a:pPr>
            <a:r>
              <a:rPr lang="ar-SA" dirty="0" smtClean="0"/>
              <a:t>3)</a:t>
            </a:r>
            <a:r>
              <a:rPr lang="ar-SA" dirty="0" smtClean="0">
                <a:solidFill>
                  <a:srgbClr val="FF0000"/>
                </a:solidFill>
              </a:rPr>
              <a:t>التكاثر الجنسي : </a:t>
            </a:r>
            <a:r>
              <a:rPr lang="ar-SA" dirty="0" smtClean="0"/>
              <a:t>والمقصود عمليات العبور الوراثي التي ينتج عنها أفراد مختلفة في النسل , ذوي صفات مختلفة , مما يؤدي ضمن ذلك إلى حدوث تباين وراثي وظهور صفات ملائمة للبيئة. </a:t>
            </a:r>
            <a:endParaRPr lang="he-IL"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مصطلحات مهمة – </a:t>
            </a:r>
            <a:r>
              <a:rPr lang="ar-SA" b="1" dirty="0" smtClean="0"/>
              <a:t>أنواع منحسرة </a:t>
            </a:r>
            <a:endParaRPr lang="he-IL" dirty="0"/>
          </a:p>
        </p:txBody>
      </p:sp>
      <p:sp>
        <p:nvSpPr>
          <p:cNvPr id="3" name="מציין מיקום תוכן 2"/>
          <p:cNvSpPr>
            <a:spLocks noGrp="1"/>
          </p:cNvSpPr>
          <p:nvPr>
            <p:ph idx="1"/>
          </p:nvPr>
        </p:nvSpPr>
        <p:spPr/>
        <p:txBody>
          <a:bodyPr>
            <a:normAutofit fontScale="92500"/>
          </a:bodyPr>
          <a:lstStyle/>
          <a:p>
            <a:r>
              <a:rPr lang="ar-SA" dirty="0" smtClean="0"/>
              <a:t>نوع منحسر هو نوع من الكائنات الحية المتواجد في منطقة </a:t>
            </a:r>
            <a:r>
              <a:rPr lang="ar-SA" dirty="0" err="1" smtClean="0"/>
              <a:t>احيائية</a:t>
            </a:r>
            <a:r>
              <a:rPr lang="ar-SA" dirty="0" smtClean="0"/>
              <a:t> محدودة لها مميزات بيئية خاصة وحدود محدودة . يتعلق انتشار هذا النوع في منطقة جغرافية صغيرة ومعينة فقط , ولا ينمو بشكل طبيعي في مناطق جغرافية مختلفة </a:t>
            </a:r>
            <a:r>
              <a:rPr lang="ar-SA" dirty="0" err="1" smtClean="0"/>
              <a:t>اخرى</a:t>
            </a:r>
            <a:r>
              <a:rPr lang="ar-SA" dirty="0" smtClean="0"/>
              <a:t> .</a:t>
            </a:r>
          </a:p>
          <a:p>
            <a:r>
              <a:rPr lang="ar-SA" dirty="0" smtClean="0"/>
              <a:t>العوامل الفيزيائية في منطقة انتشاره تختلف عن الظروف في مناطق </a:t>
            </a:r>
            <a:r>
              <a:rPr lang="ar-SA" dirty="0" err="1" smtClean="0"/>
              <a:t>اخرى</a:t>
            </a:r>
            <a:r>
              <a:rPr lang="ar-SA" dirty="0" smtClean="0"/>
              <a:t> والتي فيها هذا النوع المنحسر لا يتواجد . </a:t>
            </a:r>
          </a:p>
          <a:p>
            <a:r>
              <a:rPr lang="ar-SA" dirty="0" smtClean="0"/>
              <a:t>في كثير من الحالات يعتبر هذا النوع كنوع مهدد بالانقراض بدرجة كبيرة , لان اختلاف بسيط في الظروف البيئية في المنطقة التي يعيش فيها يمكن </a:t>
            </a:r>
            <a:r>
              <a:rPr lang="ar-SA" dirty="0" err="1" smtClean="0"/>
              <a:t>ان</a:t>
            </a:r>
            <a:r>
              <a:rPr lang="ar-SA" dirty="0" smtClean="0"/>
              <a:t> يودي بانقراضه .</a:t>
            </a:r>
          </a:p>
        </p:txBody>
      </p:sp>
      <p:pic>
        <p:nvPicPr>
          <p:cNvPr id="4" name="Picture 2" descr="https://upload.wikimedia.org/wikipedia/commons/thumb/f/f2/Weka5.jpg/200px-Weka5.jpg"/>
          <p:cNvPicPr>
            <a:picLocks noChangeAspect="1" noChangeArrowheads="1"/>
          </p:cNvPicPr>
          <p:nvPr/>
        </p:nvPicPr>
        <p:blipFill>
          <a:blip r:embed="rId3"/>
          <a:srcRect/>
          <a:stretch>
            <a:fillRect/>
          </a:stretch>
        </p:blipFill>
        <p:spPr bwMode="auto">
          <a:xfrm>
            <a:off x="214282" y="5591174"/>
            <a:ext cx="1905000" cy="1266826"/>
          </a:xfrm>
          <a:prstGeom prst="rect">
            <a:avLst/>
          </a:prstGeom>
          <a:noFill/>
        </p:spPr>
      </p:pic>
      <p:sp>
        <p:nvSpPr>
          <p:cNvPr id="5" name="TextBox 4"/>
          <p:cNvSpPr txBox="1"/>
          <p:nvPr/>
        </p:nvSpPr>
        <p:spPr>
          <a:xfrm>
            <a:off x="2143108" y="6488668"/>
            <a:ext cx="2714644" cy="369332"/>
          </a:xfrm>
          <a:prstGeom prst="rect">
            <a:avLst/>
          </a:prstGeom>
          <a:noFill/>
        </p:spPr>
        <p:txBody>
          <a:bodyPr wrap="square" rtlCol="1">
            <a:spAutoFit/>
          </a:bodyPr>
          <a:lstStyle/>
          <a:p>
            <a:r>
              <a:rPr lang="ar-SA" dirty="0" smtClean="0">
                <a:solidFill>
                  <a:srgbClr val="FF0000"/>
                </a:solidFill>
              </a:rPr>
              <a:t>هذا الطير يعيش فقط في </a:t>
            </a:r>
            <a:r>
              <a:rPr lang="ar-SA" dirty="0" err="1" smtClean="0">
                <a:solidFill>
                  <a:srgbClr val="FF0000"/>
                </a:solidFill>
              </a:rPr>
              <a:t>نيوزيلاند</a:t>
            </a:r>
            <a:r>
              <a:rPr lang="ar-SA" dirty="0" smtClean="0">
                <a:solidFill>
                  <a:srgbClr val="FF0000"/>
                </a:solidFill>
              </a:rPr>
              <a:t>.</a:t>
            </a:r>
            <a:endParaRPr lang="he-IL" dirty="0">
              <a:solidFill>
                <a:srgbClr val="FF0000"/>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noAutofit/>
          </a:bodyPr>
          <a:lstStyle/>
          <a:p>
            <a:r>
              <a:rPr lang="ar-SA" sz="4000" b="1" dirty="0" smtClean="0">
                <a:solidFill>
                  <a:schemeClr val="tx2"/>
                </a:solidFill>
              </a:rPr>
              <a:t>تركيب العشائر يتأثر أيضاً من الأحداث العشوائية </a:t>
            </a:r>
            <a:endParaRPr lang="he-IL" sz="4000" b="1" dirty="0">
              <a:solidFill>
                <a:schemeClr val="tx2"/>
              </a:solidFill>
            </a:endParaRPr>
          </a:p>
        </p:txBody>
      </p:sp>
      <p:sp>
        <p:nvSpPr>
          <p:cNvPr id="3" name="מציין מיקום תוכן 2"/>
          <p:cNvSpPr>
            <a:spLocks noGrp="1"/>
          </p:cNvSpPr>
          <p:nvPr>
            <p:ph idx="1"/>
          </p:nvPr>
        </p:nvSpPr>
        <p:spPr/>
        <p:txBody>
          <a:bodyPr/>
          <a:lstStyle/>
          <a:p>
            <a:r>
              <a:rPr lang="ar-SA" dirty="0" smtClean="0"/>
              <a:t>لا يمكن أن نتجاهل حقيقة أن الأحداث العشوائية تحدث بالتوازي مع عمليات الانتخاب الطبيعي . </a:t>
            </a:r>
          </a:p>
          <a:p>
            <a:r>
              <a:rPr lang="ar-SA" dirty="0" smtClean="0"/>
              <a:t>تأثير أحداث عشوائية وطفرات عشوائية كبير خاصة في عشائر صغيرة , وقد تؤدي إلى ارتفاع في تكرار صفات ليس لها أفضلية في البيئة = تغييرات عشوائية والتي تؤثر على انتشار </a:t>
            </a:r>
            <a:r>
              <a:rPr lang="ar-SA" dirty="0" err="1" smtClean="0"/>
              <a:t>الاليلات</a:t>
            </a:r>
            <a:r>
              <a:rPr lang="ar-SA" dirty="0" smtClean="0"/>
              <a:t> والصفات المختلفة. </a:t>
            </a:r>
          </a:p>
        </p:txBody>
      </p:sp>
      <p:pic>
        <p:nvPicPr>
          <p:cNvPr id="13314" name="Picture 2" descr="תוצאת תמונה עבור طفرات عشوائية"/>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1472" y="4643446"/>
            <a:ext cx="7896225" cy="2214554"/>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500042"/>
            <a:ext cx="8229600" cy="5626121"/>
          </a:xfrm>
        </p:spPr>
        <p:txBody>
          <a:bodyPr/>
          <a:lstStyle/>
          <a:p>
            <a:r>
              <a:rPr lang="ar-SA" dirty="0" smtClean="0"/>
              <a:t>من هنا ينبع </a:t>
            </a:r>
            <a:r>
              <a:rPr lang="ar-SA" dirty="0" err="1" smtClean="0"/>
              <a:t>ان</a:t>
            </a:r>
            <a:r>
              <a:rPr lang="ar-SA" dirty="0" smtClean="0"/>
              <a:t> ليس كل صفة منتشرة وشائعة في نظام بيئي معين , </a:t>
            </a:r>
            <a:r>
              <a:rPr lang="ar-SA" dirty="0" err="1" smtClean="0"/>
              <a:t>اذاً</a:t>
            </a:r>
            <a:r>
              <a:rPr lang="ar-SA" dirty="0" smtClean="0"/>
              <a:t> لها </a:t>
            </a:r>
            <a:r>
              <a:rPr lang="ar-SA" dirty="0" err="1" smtClean="0"/>
              <a:t>افضلية</a:t>
            </a:r>
            <a:r>
              <a:rPr lang="ar-SA" dirty="0" smtClean="0"/>
              <a:t> بالبيئة التي تعيش </a:t>
            </a:r>
            <a:r>
              <a:rPr lang="ar-SA" dirty="0" err="1" smtClean="0"/>
              <a:t>بها</a:t>
            </a:r>
            <a:r>
              <a:rPr lang="ar-SA" dirty="0" smtClean="0"/>
              <a:t> .</a:t>
            </a:r>
            <a:endParaRPr lang="he-IL" dirty="0" smtClean="0"/>
          </a:p>
          <a:p>
            <a:r>
              <a:rPr lang="ar-SA" dirty="0" smtClean="0"/>
              <a:t>مثال – نتجت جزيرة جديدة كنتيجة من انفجار معين في البحر . </a:t>
            </a:r>
            <a:r>
              <a:rPr lang="ar-SA" dirty="0" err="1" smtClean="0"/>
              <a:t>اول</a:t>
            </a:r>
            <a:r>
              <a:rPr lang="ar-SA" dirty="0" smtClean="0"/>
              <a:t> كائن وصل </a:t>
            </a:r>
            <a:r>
              <a:rPr lang="ar-SA" dirty="0" err="1" smtClean="0"/>
              <a:t>الى</a:t>
            </a:r>
            <a:r>
              <a:rPr lang="ar-SA" dirty="0" smtClean="0"/>
              <a:t> هذه الجزيرة كان عصفور احمر , لذلك نما وتكاثر وانتشر في النظام البيئي للجزيرة . هذه تغييرات عشوائية , وهنا انتشرت العصافير ذات اللون </a:t>
            </a:r>
            <a:r>
              <a:rPr lang="ar-SA" dirty="0" err="1" smtClean="0"/>
              <a:t>الاحمر</a:t>
            </a:r>
            <a:r>
              <a:rPr lang="ar-SA" dirty="0" smtClean="0"/>
              <a:t> , وذلك ليس </a:t>
            </a:r>
            <a:r>
              <a:rPr lang="ar-SA" dirty="0" err="1" smtClean="0"/>
              <a:t>لافضليتها</a:t>
            </a:r>
            <a:r>
              <a:rPr lang="ar-SA" dirty="0" smtClean="0"/>
              <a:t> البيئية , وليس </a:t>
            </a:r>
            <a:r>
              <a:rPr lang="ar-SA" dirty="0" err="1" smtClean="0"/>
              <a:t>لانها</a:t>
            </a:r>
            <a:r>
              <a:rPr lang="ar-SA" dirty="0" smtClean="0"/>
              <a:t> </a:t>
            </a:r>
            <a:r>
              <a:rPr lang="ar-SA" dirty="0" err="1" smtClean="0"/>
              <a:t>اكثر</a:t>
            </a:r>
            <a:r>
              <a:rPr lang="ar-SA" dirty="0" smtClean="0"/>
              <a:t> ملائمة </a:t>
            </a:r>
            <a:r>
              <a:rPr lang="ar-SA" dirty="0" err="1" smtClean="0"/>
              <a:t>انما</a:t>
            </a:r>
            <a:r>
              <a:rPr lang="ar-SA" dirty="0" smtClean="0"/>
              <a:t> </a:t>
            </a:r>
            <a:r>
              <a:rPr lang="ar-SA" dirty="0" err="1" smtClean="0"/>
              <a:t>لانها</a:t>
            </a:r>
            <a:r>
              <a:rPr lang="ar-SA" dirty="0" smtClean="0"/>
              <a:t> هي من وصلت </a:t>
            </a:r>
            <a:r>
              <a:rPr lang="ar-SA" dirty="0" err="1" smtClean="0"/>
              <a:t>اولاً</a:t>
            </a:r>
            <a:r>
              <a:rPr lang="ar-SA" dirty="0" smtClean="0"/>
              <a:t> </a:t>
            </a:r>
            <a:r>
              <a:rPr lang="ar-SA" dirty="0" err="1" smtClean="0"/>
              <a:t>الى</a:t>
            </a:r>
            <a:r>
              <a:rPr lang="ar-SA" dirty="0" smtClean="0"/>
              <a:t> الجزيرة .</a:t>
            </a:r>
            <a:endParaRPr lang="he-IL" dirty="0"/>
          </a:p>
        </p:txBody>
      </p:sp>
      <p:pic>
        <p:nvPicPr>
          <p:cNvPr id="12290" name="Picture 2" descr="תוצאת תמונה עבור جزيرة جديدة"/>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571604" y="4572008"/>
            <a:ext cx="5886450" cy="2285992"/>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מלבן 8"/>
          <p:cNvSpPr/>
          <p:nvPr/>
        </p:nvSpPr>
        <p:spPr>
          <a:xfrm>
            <a:off x="5868144" y="3848912"/>
            <a:ext cx="2616128" cy="539184"/>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he-IL" dirty="0"/>
          </a:p>
        </p:txBody>
      </p:sp>
      <p:sp>
        <p:nvSpPr>
          <p:cNvPr id="8" name="מלבן 7"/>
          <p:cNvSpPr/>
          <p:nvPr/>
        </p:nvSpPr>
        <p:spPr>
          <a:xfrm>
            <a:off x="6538603" y="3044437"/>
            <a:ext cx="1944216" cy="539184"/>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he-IL" dirty="0"/>
          </a:p>
        </p:txBody>
      </p:sp>
      <p:sp>
        <p:nvSpPr>
          <p:cNvPr id="4" name="Rectangle 3"/>
          <p:cNvSpPr/>
          <p:nvPr/>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785813" y="71438"/>
            <a:ext cx="7772400" cy="441325"/>
          </a:xfrm>
        </p:spPr>
        <p:txBody>
          <a:bodyPr/>
          <a:lstStyle/>
          <a:p>
            <a:pPr fontAlgn="auto">
              <a:defRPr/>
            </a:pPr>
            <a:r>
              <a:rPr lang="he-IL" sz="1800" b="1" dirty="0" smtClean="0">
                <a:solidFill>
                  <a:srgbClr val="FF6600"/>
                </a:solidFill>
                <a:ea typeface="+mn-ea"/>
              </a:rPr>
              <a:t> </a:t>
            </a:r>
            <a:r>
              <a:rPr lang="ar-SA" sz="1800" b="1" dirty="0" smtClean="0">
                <a:solidFill>
                  <a:srgbClr val="FF6600"/>
                </a:solidFill>
                <a:ea typeface="+mn-ea"/>
              </a:rPr>
              <a:t>التنوع البيولوجي</a:t>
            </a:r>
            <a:endParaRPr lang="he-IL" sz="1800" dirty="0" smtClean="0"/>
          </a:p>
        </p:txBody>
      </p:sp>
      <p:sp>
        <p:nvSpPr>
          <p:cNvPr id="2" name="מלבן 1"/>
          <p:cNvSpPr/>
          <p:nvPr/>
        </p:nvSpPr>
        <p:spPr>
          <a:xfrm>
            <a:off x="6502872" y="2261305"/>
            <a:ext cx="1944216" cy="539184"/>
          </a:xfrm>
          <a:prstGeom prst="rect">
            <a:avLst/>
          </a:prstGeom>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he-IL" dirty="0"/>
          </a:p>
        </p:txBody>
      </p:sp>
      <p:sp>
        <p:nvSpPr>
          <p:cNvPr id="30734" name="מלבן 1"/>
          <p:cNvSpPr>
            <a:spLocks noChangeArrowheads="1"/>
          </p:cNvSpPr>
          <p:nvPr/>
        </p:nvSpPr>
        <p:spPr bwMode="auto">
          <a:xfrm>
            <a:off x="468313" y="73025"/>
            <a:ext cx="8272462" cy="6678751"/>
          </a:xfrm>
          <a:prstGeom prst="rect">
            <a:avLst/>
          </a:prstGeom>
          <a:noFill/>
          <a:ln w="9525">
            <a:noFill/>
            <a:miter lim="800000"/>
            <a:headEnd/>
            <a:tailEnd/>
          </a:ln>
        </p:spPr>
        <p:txBody>
          <a:bodyPr>
            <a:spAutoFit/>
          </a:bodyPr>
          <a:lstStyle/>
          <a:p>
            <a:pPr algn="r" rtl="1"/>
            <a:endParaRPr lang="he-IL" dirty="0">
              <a:solidFill>
                <a:srgbClr val="FF6600"/>
              </a:solidFill>
            </a:endParaRPr>
          </a:p>
          <a:p>
            <a:pPr algn="r" rtl="1"/>
            <a:endParaRPr lang="he-IL" dirty="0">
              <a:solidFill>
                <a:srgbClr val="FF6600"/>
              </a:solidFill>
            </a:endParaRPr>
          </a:p>
          <a:p>
            <a:pPr algn="r" rtl="1"/>
            <a:r>
              <a:rPr lang="ar-SA" sz="2400" b="1" dirty="0">
                <a:solidFill>
                  <a:srgbClr val="FF0000"/>
                </a:solidFill>
              </a:rPr>
              <a:t>التنوع البيولوجي</a:t>
            </a:r>
            <a:r>
              <a:rPr lang="ar-SA" sz="2400" b="1" dirty="0"/>
              <a:t> هو التفاوت والاختلاف بين جميع الكائنات الحية على الأرض, الموجودة على البر وفي البحر والمياه العذبة وجعلها أنظمة بيئية معقدة.</a:t>
            </a:r>
            <a:br>
              <a:rPr lang="ar-SA" sz="2400" b="1" dirty="0"/>
            </a:br>
            <a:r>
              <a:rPr lang="ar-SA" sz="2400" b="1" dirty="0"/>
              <a:t/>
            </a:r>
            <a:br>
              <a:rPr lang="ar-SA" sz="2400" b="1" dirty="0"/>
            </a:br>
            <a:r>
              <a:rPr lang="ar-SA" sz="2400" b="1" dirty="0"/>
              <a:t>يشمل التنوع البيولوجي على المستويات التالية:</a:t>
            </a:r>
            <a:r>
              <a:rPr lang="ar-SA" b="1" dirty="0"/>
              <a:t/>
            </a:r>
            <a:br>
              <a:rPr lang="ar-SA" b="1" dirty="0"/>
            </a:br>
            <a:endParaRPr lang="ar-SA" b="1" dirty="0" smtClean="0"/>
          </a:p>
          <a:p>
            <a:pPr algn="r" rtl="1"/>
            <a:r>
              <a:rPr lang="ar-SA" b="1" dirty="0" smtClean="0"/>
              <a:t>       التنوع</a:t>
            </a:r>
            <a:r>
              <a:rPr lang="ar-SA" b="1" dirty="0"/>
              <a:t> الجيني</a:t>
            </a:r>
            <a:br>
              <a:rPr lang="ar-SA" b="1" dirty="0"/>
            </a:br>
            <a:r>
              <a:rPr lang="ar-SA" b="1" dirty="0"/>
              <a:t/>
            </a:r>
            <a:br>
              <a:rPr lang="ar-SA" b="1" dirty="0"/>
            </a:br>
            <a:r>
              <a:rPr lang="ar-SA" b="1" dirty="0"/>
              <a:t>  </a:t>
            </a:r>
            <a:br>
              <a:rPr lang="ar-SA" b="1" dirty="0"/>
            </a:br>
            <a:r>
              <a:rPr lang="ar-SA" b="1" dirty="0"/>
              <a:t>    </a:t>
            </a:r>
            <a:r>
              <a:rPr lang="ar-SA" b="1" dirty="0" smtClean="0"/>
              <a:t>    تنوع الأنواع</a:t>
            </a:r>
            <a:r>
              <a:rPr lang="ar-SA" b="1" dirty="0"/>
              <a:t/>
            </a:r>
            <a:br>
              <a:rPr lang="ar-SA" b="1" dirty="0"/>
            </a:br>
            <a:r>
              <a:rPr lang="ar-SA" b="1" dirty="0"/>
              <a:t/>
            </a:r>
            <a:br>
              <a:rPr lang="ar-SA" b="1" dirty="0"/>
            </a:br>
            <a:r>
              <a:rPr lang="ar-SA" b="1" dirty="0"/>
              <a:t/>
            </a:r>
            <a:br>
              <a:rPr lang="ar-SA" b="1" dirty="0"/>
            </a:br>
            <a:r>
              <a:rPr lang="ar-SA" b="1" dirty="0"/>
              <a:t>   </a:t>
            </a:r>
            <a:r>
              <a:rPr lang="ar-SA" b="1" dirty="0" smtClean="0"/>
              <a:t>    تنوع</a:t>
            </a:r>
            <a:r>
              <a:rPr lang="ar-SA" b="1" dirty="0"/>
              <a:t> الأنظمة البيئية</a:t>
            </a:r>
            <a:br>
              <a:rPr lang="ar-SA" b="1" dirty="0"/>
            </a:br>
            <a:r>
              <a:rPr lang="ar-SA" b="1" dirty="0"/>
              <a:t/>
            </a:r>
            <a:br>
              <a:rPr lang="ar-SA" b="1" dirty="0"/>
            </a:br>
            <a:r>
              <a:rPr lang="ar-SA" b="1" dirty="0"/>
              <a:t/>
            </a:r>
            <a:br>
              <a:rPr lang="ar-SA" b="1" dirty="0"/>
            </a:br>
            <a:r>
              <a:rPr lang="ar-SA" sz="2000" b="1" dirty="0">
                <a:solidFill>
                  <a:srgbClr val="FF0000"/>
                </a:solidFill>
              </a:rPr>
              <a:t>تنوع الأنواع </a:t>
            </a:r>
            <a:r>
              <a:rPr lang="ar-SA" sz="2000" b="1" dirty="0"/>
              <a:t>هو عدد الأنواع التي تتواجد في البيئة ووفرتها.</a:t>
            </a:r>
            <a:br>
              <a:rPr lang="ar-SA" sz="2000" b="1" dirty="0"/>
            </a:br>
            <a:r>
              <a:rPr lang="ar-SA" sz="2000" b="1" dirty="0"/>
              <a:t>في عهدنا, يعرف علماء وباحثي الطبيعة أسماء حوالي 1.6 مليون من أنواع الكائنات الحية على الكرة الأرضية. على الرغم من أنه عدد كبير, ولكن لا يعرف العلماء معظم الأنواع الموجودة في الطبيعة, ويقدر العدد الإجمالي للأنواع بين عشرة ملايين – مئة مليون نوع.</a:t>
            </a:r>
            <a:br>
              <a:rPr lang="ar-SA" sz="2000" b="1" dirty="0"/>
            </a:br>
            <a:r>
              <a:rPr lang="ar-SA" b="1" dirty="0"/>
              <a:t/>
            </a:r>
            <a:br>
              <a:rPr lang="ar-SA" b="1" dirty="0"/>
            </a:br>
            <a:endParaRPr lang="he-IL" dirty="0">
              <a:solidFill>
                <a:srgbClr val="000000"/>
              </a:solidFill>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الاختلاف بين الأنواع </a:t>
            </a:r>
            <a:endParaRPr lang="he-IL" b="1" dirty="0">
              <a:solidFill>
                <a:schemeClr val="tx2"/>
              </a:solidFill>
            </a:endParaRPr>
          </a:p>
        </p:txBody>
      </p:sp>
      <p:sp>
        <p:nvSpPr>
          <p:cNvPr id="3" name="מציין מיקום תוכן 2"/>
          <p:cNvSpPr>
            <a:spLocks noGrp="1"/>
          </p:cNvSpPr>
          <p:nvPr>
            <p:ph idx="1"/>
          </p:nvPr>
        </p:nvSpPr>
        <p:spPr/>
        <p:txBody>
          <a:bodyPr/>
          <a:lstStyle/>
          <a:p>
            <a:r>
              <a:rPr lang="ar-SA" dirty="0" smtClean="0"/>
              <a:t>يصف هذا الاختلاف غنى الأنواع للمخلوقات الحية بجميع أنواعها الموجودة على الكرة الأرضية .</a:t>
            </a:r>
          </a:p>
          <a:p>
            <a:r>
              <a:rPr lang="ar-SA" b="1" dirty="0" smtClean="0"/>
              <a:t>نوع مختلف : </a:t>
            </a:r>
            <a:r>
              <a:rPr lang="ar-SA" dirty="0" smtClean="0"/>
              <a:t>مجموعة أفراد لها صفات خارجية وفسيولوجية متشابهة , وتختلف عن مجموعة أخرى . هذه الأفراد قادرة على التكاثر بينها وإنجاب أفراد تستطيع الإنجاب . لها تركيبة مادة وراثية معينة وبينها يوجد أوجه شبه . </a:t>
            </a:r>
          </a:p>
          <a:p>
            <a:endParaRPr lang="he-IL" dirty="0"/>
          </a:p>
        </p:txBody>
      </p:sp>
      <p:pic>
        <p:nvPicPr>
          <p:cNvPr id="2050" name="Picture 2" descr="תוצאת תמונה עבור تنوع الانواع"/>
          <p:cNvPicPr>
            <a:picLocks noChangeAspect="1" noChangeArrowheads="1"/>
          </p:cNvPicPr>
          <p:nvPr/>
        </p:nvPicPr>
        <p:blipFill>
          <a:blip r:embed="rId2"/>
          <a:srcRect/>
          <a:stretch>
            <a:fillRect/>
          </a:stretch>
        </p:blipFill>
        <p:spPr bwMode="auto">
          <a:xfrm>
            <a:off x="2500298" y="4657725"/>
            <a:ext cx="3671894" cy="2200275"/>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3" descr="תמונה1"/>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0825" y="836613"/>
            <a:ext cx="8564563" cy="3535362"/>
          </a:xfrm>
          <a:prstGeom prst="rect">
            <a:avLst/>
          </a:prstGeom>
          <a:noFill/>
          <a:ln w="9525">
            <a:noFill/>
            <a:miter lim="800000"/>
            <a:headEnd/>
            <a:tailEnd/>
          </a:ln>
        </p:spPr>
      </p:pic>
      <p:sp>
        <p:nvSpPr>
          <p:cNvPr id="4" name="Rectangle 3"/>
          <p:cNvSpPr/>
          <p:nvPr/>
        </p:nvSpPr>
        <p:spPr>
          <a:xfrm>
            <a:off x="231775" y="419100"/>
            <a:ext cx="8215313" cy="46038"/>
          </a:xfrm>
          <a:prstGeom prst="rect">
            <a:avLst/>
          </a:prstGeom>
          <a:blipFill dpi="0" rotWithShape="1">
            <a:blip r:embed="rId3"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785813" y="71438"/>
            <a:ext cx="7772400" cy="441325"/>
          </a:xfrm>
        </p:spPr>
        <p:txBody>
          <a:bodyPr/>
          <a:lstStyle/>
          <a:p>
            <a:pPr fontAlgn="auto">
              <a:defRPr/>
            </a:pPr>
            <a:r>
              <a:rPr lang="he-IL" sz="1800" b="1" dirty="0" smtClean="0">
                <a:solidFill>
                  <a:srgbClr val="FF6600"/>
                </a:solidFill>
                <a:ea typeface="+mn-ea"/>
              </a:rPr>
              <a:t> מקורות המגוון האקולוגי</a:t>
            </a:r>
            <a:endParaRPr lang="he-IL" sz="1800" dirty="0" smtClean="0"/>
          </a:p>
        </p:txBody>
      </p:sp>
      <p:sp>
        <p:nvSpPr>
          <p:cNvPr id="8" name="מלבן מעוגל 7"/>
          <p:cNvSpPr/>
          <p:nvPr/>
        </p:nvSpPr>
        <p:spPr>
          <a:xfrm>
            <a:off x="2571736" y="0"/>
            <a:ext cx="3714776" cy="6429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r>
              <a:rPr lang="ar-SA" b="1">
                <a:solidFill>
                  <a:schemeClr val="tx1"/>
                </a:solidFill>
              </a:rPr>
              <a:t>مصادر التنوع البيئي</a:t>
            </a:r>
            <a:endParaRPr lang="he-IL" b="1">
              <a:solidFill>
                <a:schemeClr val="tx1"/>
              </a:solidFill>
            </a:endParaRPr>
          </a:p>
        </p:txBody>
      </p:sp>
      <p:sp>
        <p:nvSpPr>
          <p:cNvPr id="31751" name="Text Box 8"/>
          <p:cNvSpPr txBox="1">
            <a:spLocks noChangeArrowheads="1"/>
          </p:cNvSpPr>
          <p:nvPr/>
        </p:nvSpPr>
        <p:spPr bwMode="auto">
          <a:xfrm>
            <a:off x="3000364" y="1214422"/>
            <a:ext cx="3167062" cy="369332"/>
          </a:xfrm>
          <a:prstGeom prst="rect">
            <a:avLst/>
          </a:prstGeom>
          <a:noFill/>
          <a:ln w="9525">
            <a:noFill/>
            <a:miter lim="800000"/>
            <a:headEnd/>
            <a:tailEnd/>
          </a:ln>
        </p:spPr>
        <p:txBody>
          <a:bodyPr>
            <a:spAutoFit/>
          </a:bodyPr>
          <a:lstStyle/>
          <a:p>
            <a:pPr>
              <a:spcBef>
                <a:spcPct val="50000"/>
              </a:spcBef>
            </a:pPr>
            <a:r>
              <a:rPr lang="ar-SA" b="1" dirty="0"/>
              <a:t>يتطور التنوع البيولوجي ويتغير بتأثير:</a:t>
            </a:r>
            <a:endParaRPr lang="en-US" b="1" dirty="0"/>
          </a:p>
        </p:txBody>
      </p:sp>
      <p:sp>
        <p:nvSpPr>
          <p:cNvPr id="31752" name="Text Box 9"/>
          <p:cNvSpPr txBox="1">
            <a:spLocks noChangeArrowheads="1"/>
          </p:cNvSpPr>
          <p:nvPr/>
        </p:nvSpPr>
        <p:spPr bwMode="auto">
          <a:xfrm>
            <a:off x="7021513" y="2349500"/>
            <a:ext cx="1727200" cy="915988"/>
          </a:xfrm>
          <a:prstGeom prst="rect">
            <a:avLst/>
          </a:prstGeom>
          <a:noFill/>
          <a:ln w="9525">
            <a:noFill/>
            <a:miter lim="800000"/>
            <a:headEnd/>
            <a:tailEnd/>
          </a:ln>
        </p:spPr>
        <p:txBody>
          <a:bodyPr>
            <a:spAutoFit/>
          </a:bodyPr>
          <a:lstStyle/>
          <a:p>
            <a:pPr algn="ctr"/>
            <a:r>
              <a:rPr lang="ar-SA" b="1" dirty="0"/>
              <a:t>مصادر وراثية</a:t>
            </a:r>
          </a:p>
          <a:p>
            <a:pPr algn="ctr"/>
            <a:r>
              <a:rPr lang="ar-SA" b="1" dirty="0"/>
              <a:t>(تكاثر جنسي وطفرات جينية)</a:t>
            </a:r>
            <a:endParaRPr lang="en-US" b="1" dirty="0"/>
          </a:p>
        </p:txBody>
      </p:sp>
      <p:sp>
        <p:nvSpPr>
          <p:cNvPr id="31753" name="Text Box 10"/>
          <p:cNvSpPr txBox="1">
            <a:spLocks noChangeArrowheads="1"/>
          </p:cNvSpPr>
          <p:nvPr/>
        </p:nvSpPr>
        <p:spPr bwMode="auto">
          <a:xfrm>
            <a:off x="4643438" y="2525713"/>
            <a:ext cx="1871662" cy="1190625"/>
          </a:xfrm>
          <a:prstGeom prst="rect">
            <a:avLst/>
          </a:prstGeom>
          <a:noFill/>
          <a:ln w="9525">
            <a:noFill/>
            <a:miter lim="800000"/>
            <a:headEnd/>
            <a:tailEnd/>
          </a:ln>
        </p:spPr>
        <p:txBody>
          <a:bodyPr>
            <a:spAutoFit/>
          </a:bodyPr>
          <a:lstStyle/>
          <a:p>
            <a:pPr algn="ctr"/>
            <a:r>
              <a:rPr lang="ar-SA" b="1" dirty="0"/>
              <a:t>عمليات النشوء والتطور (خلق الأنواع والانتخاب الطبيعي, وانقراض الأنواع)</a:t>
            </a:r>
            <a:endParaRPr lang="en-US" b="1" dirty="0"/>
          </a:p>
        </p:txBody>
      </p:sp>
      <p:sp>
        <p:nvSpPr>
          <p:cNvPr id="31754" name="Text Box 11"/>
          <p:cNvSpPr txBox="1">
            <a:spLocks noChangeArrowheads="1"/>
          </p:cNvSpPr>
          <p:nvPr/>
        </p:nvSpPr>
        <p:spPr bwMode="auto">
          <a:xfrm>
            <a:off x="2484438" y="2492375"/>
            <a:ext cx="1727200" cy="1465263"/>
          </a:xfrm>
          <a:prstGeom prst="rect">
            <a:avLst/>
          </a:prstGeom>
          <a:noFill/>
          <a:ln w="9525">
            <a:noFill/>
            <a:miter lim="800000"/>
            <a:headEnd/>
            <a:tailEnd/>
          </a:ln>
        </p:spPr>
        <p:txBody>
          <a:bodyPr>
            <a:spAutoFit/>
          </a:bodyPr>
          <a:lstStyle/>
          <a:p>
            <a:pPr algn="ctr"/>
            <a:r>
              <a:rPr lang="ar-SA" b="1" dirty="0"/>
              <a:t>عوامل وعمليات بيئية </a:t>
            </a:r>
            <a:r>
              <a:rPr lang="ar-SA" b="1" dirty="0" smtClean="0"/>
              <a:t>,شروط </a:t>
            </a:r>
            <a:r>
              <a:rPr lang="ar-SA" b="1" dirty="0"/>
              <a:t>لا-</a:t>
            </a:r>
            <a:r>
              <a:rPr lang="ar-SA" b="1" dirty="0" err="1"/>
              <a:t>أحيائية</a:t>
            </a:r>
            <a:r>
              <a:rPr lang="ar-SA" b="1" dirty="0"/>
              <a:t>, علاقات متبادلة بين الكائنات الحية)</a:t>
            </a:r>
            <a:endParaRPr lang="en-US" b="1" dirty="0"/>
          </a:p>
        </p:txBody>
      </p:sp>
      <p:sp>
        <p:nvSpPr>
          <p:cNvPr id="31755" name="Text Box 12"/>
          <p:cNvSpPr txBox="1">
            <a:spLocks noChangeArrowheads="1"/>
          </p:cNvSpPr>
          <p:nvPr/>
        </p:nvSpPr>
        <p:spPr bwMode="auto">
          <a:xfrm>
            <a:off x="395288" y="2670175"/>
            <a:ext cx="1727200" cy="1190625"/>
          </a:xfrm>
          <a:prstGeom prst="rect">
            <a:avLst/>
          </a:prstGeom>
          <a:noFill/>
          <a:ln w="9525">
            <a:noFill/>
            <a:miter lim="800000"/>
            <a:headEnd/>
            <a:tailEnd/>
          </a:ln>
        </p:spPr>
        <p:txBody>
          <a:bodyPr>
            <a:spAutoFit/>
          </a:bodyPr>
          <a:lstStyle/>
          <a:p>
            <a:pPr algn="ctr"/>
            <a:r>
              <a:rPr lang="ar-SA" b="1" dirty="0"/>
              <a:t>عمليات جيولوجية</a:t>
            </a:r>
          </a:p>
          <a:p>
            <a:pPr algn="ctr"/>
            <a:r>
              <a:rPr lang="ar-SA" b="1" dirty="0"/>
              <a:t>(مثل الهزات الأرضية والثورات البركانية)</a:t>
            </a:r>
            <a:endParaRPr lang="en-US" b="1"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357166"/>
            <a:ext cx="8229600" cy="5768997"/>
          </a:xfrm>
        </p:spPr>
        <p:txBody>
          <a:bodyPr/>
          <a:lstStyle/>
          <a:p>
            <a:r>
              <a:rPr lang="ar-SA" dirty="0" smtClean="0"/>
              <a:t>في السنوات الأخيرة ازداد القلق عند الباحثين حول الأضرار التي تؤذي التنوع البيولوجي , يحدث الضرر الأساسي في أنواع الحيوانات والنباتات وهذا يؤدي إلى انقراضها .</a:t>
            </a:r>
          </a:p>
          <a:p>
            <a:r>
              <a:rPr lang="ar-SA" dirty="0" smtClean="0"/>
              <a:t>يتهم الإنسان على انه العامل الأساسي للانقراض المتزايد في أنواع الكائنات الحية في الطبيعة .</a:t>
            </a:r>
          </a:p>
          <a:p>
            <a:r>
              <a:rPr lang="ar-SA" dirty="0" smtClean="0"/>
              <a:t>نلاحظ أن نسبة الانقراض اليوم أعلى من نسبة تكوين أنواع جديدة . هناك خطر كبير يهدد انقراض أنواع كبيرة وأنواع منحسرة ( أنواع موجودة في مكان معين فقط وغير موجودة في مكان آخر في العالم ), وأنواع تعيش في مساحات صغيرة كالبحيرات .  </a:t>
            </a:r>
            <a:endParaRPr lang="he-IL" dirty="0"/>
          </a:p>
        </p:txBody>
      </p:sp>
      <p:pic>
        <p:nvPicPr>
          <p:cNvPr id="9218" name="Picture 2" descr="תוצאת תמונה עבור الانقراض"/>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14414" y="5000636"/>
            <a:ext cx="4429125" cy="1857364"/>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357166"/>
            <a:ext cx="8229600" cy="5768997"/>
          </a:xfrm>
        </p:spPr>
        <p:txBody>
          <a:bodyPr>
            <a:normAutofit/>
          </a:bodyPr>
          <a:lstStyle/>
          <a:p>
            <a:r>
              <a:rPr lang="ar-SA" dirty="0" smtClean="0"/>
              <a:t>ينبع التأثير الكبير للإنسان على البيئة المحيطة الطبيعية من التعداد المتزايد \ المتواجد للإنسان  ,من التكنولوجيا التي طورها ومن ارتفاع مستوى المعيشة التي تحتاج إلى استعمال الموارد المحدودة على الكرة الأرضية . </a:t>
            </a:r>
          </a:p>
          <a:p>
            <a:r>
              <a:rPr lang="ar-SA" dirty="0" smtClean="0"/>
              <a:t>التنوع البيولوجي هو مصطلح عام يشمل جميع مقاييس التباين في مستويات التنظيم في الطبيعة , التنوع الوراثي عند الأفراد في العشيرة , تنوع الأنواع في المجتمع وتنوع الأنظمة البيئية في المنطقة . عندما نتحدث عن التنوع البيولوجي , نقصد تنوع الأنواع . عدد الأنواع الموجود في بيت التنمية معين نسميه ثراء الأنواع (</a:t>
            </a:r>
            <a:r>
              <a:rPr lang="he-IL" dirty="0" smtClean="0"/>
              <a:t>עושר מינים) </a:t>
            </a:r>
            <a:r>
              <a:rPr lang="ar-SA" dirty="0" smtClean="0"/>
              <a:t>, وهو مقياس شائع للتنوع البيولوجي في بيت التنمية .</a:t>
            </a:r>
            <a:endParaRPr lang="he-IL" dirty="0"/>
          </a:p>
        </p:txBody>
      </p:sp>
      <p:pic>
        <p:nvPicPr>
          <p:cNvPr id="8196" name="Picture 4" descr="תוצאת תמונה עבור تنوع الانواع"/>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5534025"/>
            <a:ext cx="2214546" cy="1323975"/>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357158" y="0"/>
            <a:ext cx="8229600" cy="571480"/>
          </a:xfrm>
        </p:spPr>
        <p:txBody>
          <a:bodyPr>
            <a:normAutofit fontScale="90000"/>
          </a:bodyPr>
          <a:lstStyle/>
          <a:p>
            <a:r>
              <a:rPr lang="ar-SA" dirty="0" smtClean="0"/>
              <a:t>مصادر التنوع في مستويات التنظيم في الطبيعة </a:t>
            </a:r>
            <a:endParaRPr lang="he-IL" dirty="0"/>
          </a:p>
        </p:txBody>
      </p:sp>
      <p:graphicFrame>
        <p:nvGraphicFramePr>
          <p:cNvPr id="4" name="מציין מיקום תוכן 3"/>
          <p:cNvGraphicFramePr>
            <a:graphicFrameLocks noGrp="1"/>
          </p:cNvGraphicFramePr>
          <p:nvPr>
            <p:ph idx="1"/>
          </p:nvPr>
        </p:nvGraphicFramePr>
        <p:xfrm>
          <a:off x="0" y="712496"/>
          <a:ext cx="9144000" cy="6574156"/>
        </p:xfrm>
        <a:graphic>
          <a:graphicData uri="http://schemas.openxmlformats.org/drawingml/2006/table">
            <a:tbl>
              <a:tblPr rtl="1" firstRow="1" bandRow="1">
                <a:tableStyleId>{5C22544A-7EE6-4342-B048-85BDC9FD1C3A}</a:tableStyleId>
              </a:tblPr>
              <a:tblGrid>
                <a:gridCol w="4572000"/>
                <a:gridCol w="4572000"/>
              </a:tblGrid>
              <a:tr h="661705">
                <a:tc>
                  <a:txBody>
                    <a:bodyPr/>
                    <a:lstStyle/>
                    <a:p>
                      <a:pPr rtl="1"/>
                      <a:r>
                        <a:rPr lang="ar-SA" dirty="0" smtClean="0"/>
                        <a:t>مستوى التنظيم</a:t>
                      </a:r>
                      <a:endParaRPr lang="he-IL" dirty="0"/>
                    </a:p>
                  </a:txBody>
                  <a:tcPr/>
                </a:tc>
                <a:tc>
                  <a:txBody>
                    <a:bodyPr/>
                    <a:lstStyle/>
                    <a:p>
                      <a:pPr rtl="1"/>
                      <a:r>
                        <a:rPr lang="ar-SA" dirty="0" smtClean="0"/>
                        <a:t>مصادر التنوع </a:t>
                      </a:r>
                      <a:endParaRPr lang="he-IL" dirty="0"/>
                    </a:p>
                  </a:txBody>
                  <a:tcPr/>
                </a:tc>
              </a:tr>
              <a:tr h="1961972">
                <a:tc>
                  <a:txBody>
                    <a:bodyPr/>
                    <a:lstStyle/>
                    <a:p>
                      <a:pPr rtl="1"/>
                      <a:r>
                        <a:rPr lang="ar-SA" sz="4000" dirty="0" smtClean="0"/>
                        <a:t>أفراد في العشيرة </a:t>
                      </a:r>
                      <a:endParaRPr lang="he-IL" sz="4000" dirty="0"/>
                    </a:p>
                  </a:txBody>
                  <a:tcPr/>
                </a:tc>
                <a:tc>
                  <a:txBody>
                    <a:bodyPr/>
                    <a:lstStyle/>
                    <a:p>
                      <a:pPr rtl="1"/>
                      <a:r>
                        <a:rPr lang="ar-SA" sz="2000" u="sng" dirty="0" smtClean="0"/>
                        <a:t>ينبع التباين بين </a:t>
                      </a:r>
                      <a:r>
                        <a:rPr lang="ar-SA" sz="2000" u="sng" dirty="0" err="1" smtClean="0"/>
                        <a:t>افراد</a:t>
                      </a:r>
                      <a:r>
                        <a:rPr lang="ar-SA" sz="2000" u="sng" dirty="0" smtClean="0"/>
                        <a:t> العشيرة</a:t>
                      </a:r>
                      <a:r>
                        <a:rPr lang="ar-SA" sz="2000" u="sng" baseline="0" dirty="0" smtClean="0"/>
                        <a:t> من العوامل التالية :</a:t>
                      </a:r>
                    </a:p>
                    <a:p>
                      <a:pPr marL="342900" indent="-342900" rtl="1">
                        <a:buAutoNum type="arabicParenR"/>
                      </a:pPr>
                      <a:r>
                        <a:rPr lang="ar-SA" sz="2000" baseline="0" dirty="0" smtClean="0"/>
                        <a:t>الفروق الوراثية بينهم (التنوع الوراثي). </a:t>
                      </a:r>
                    </a:p>
                    <a:p>
                      <a:pPr marL="342900" indent="-342900" rtl="1">
                        <a:buAutoNum type="arabicParenR"/>
                      </a:pPr>
                      <a:r>
                        <a:rPr lang="ar-SA" sz="2000" baseline="0" dirty="0" smtClean="0"/>
                        <a:t>تأثير البيئة المحيطة والانتخاب الطبيعي .</a:t>
                      </a:r>
                    </a:p>
                    <a:p>
                      <a:pPr marL="342900" indent="-342900" rtl="1">
                        <a:buNone/>
                      </a:pPr>
                      <a:r>
                        <a:rPr lang="ar-SA" sz="2000" baseline="0" dirty="0" smtClean="0"/>
                        <a:t>مصادر الفروق الوراثية : الطفرات , عمليات العبور التي تقسم خلال </a:t>
                      </a:r>
                      <a:r>
                        <a:rPr lang="ar-SA" sz="2000" baseline="0" dirty="0" err="1" smtClean="0"/>
                        <a:t>انتاج</a:t>
                      </a:r>
                      <a:r>
                        <a:rPr lang="ar-SA" sz="2000" baseline="0" dirty="0" smtClean="0"/>
                        <a:t> خلايا التكاثر (</a:t>
                      </a:r>
                      <a:r>
                        <a:rPr lang="en-US" sz="2000" baseline="0" dirty="0" smtClean="0"/>
                        <a:t>crossing over</a:t>
                      </a:r>
                      <a:r>
                        <a:rPr lang="ar-SA" sz="2000" baseline="0" dirty="0" smtClean="0"/>
                        <a:t>) , الالتقاء العشوائي بين خلايا التناسل </a:t>
                      </a:r>
                      <a:r>
                        <a:rPr lang="ar-SA" sz="2000" baseline="0" dirty="0" err="1" smtClean="0"/>
                        <a:t>اثناء</a:t>
                      </a:r>
                      <a:r>
                        <a:rPr lang="ar-SA" sz="2000" baseline="0" dirty="0" smtClean="0"/>
                        <a:t> عملية التكاثر </a:t>
                      </a:r>
                      <a:r>
                        <a:rPr lang="ar-SA" sz="2000" baseline="0" dirty="0" err="1" smtClean="0"/>
                        <a:t>التزاوجية</a:t>
                      </a:r>
                      <a:r>
                        <a:rPr lang="ar-SA" sz="2000" baseline="0" dirty="0" smtClean="0"/>
                        <a:t> .</a:t>
                      </a:r>
                      <a:endParaRPr lang="he-IL" sz="2000" dirty="0"/>
                    </a:p>
                  </a:txBody>
                  <a:tcPr/>
                </a:tc>
              </a:tr>
              <a:tr h="698328">
                <a:tc>
                  <a:txBody>
                    <a:bodyPr/>
                    <a:lstStyle/>
                    <a:p>
                      <a:pPr rtl="1"/>
                      <a:r>
                        <a:rPr lang="ar-SA" sz="4000" dirty="0" smtClean="0"/>
                        <a:t>أنواع </a:t>
                      </a:r>
                      <a:endParaRPr lang="he-IL" sz="4000" dirty="0"/>
                    </a:p>
                  </a:txBody>
                  <a:tcPr/>
                </a:tc>
                <a:tc>
                  <a:txBody>
                    <a:bodyPr/>
                    <a:lstStyle/>
                    <a:p>
                      <a:pPr rtl="1"/>
                      <a:r>
                        <a:rPr lang="ar-SA" dirty="0" smtClean="0"/>
                        <a:t>تتنوع </a:t>
                      </a:r>
                      <a:r>
                        <a:rPr lang="ar-SA" dirty="0" err="1" smtClean="0"/>
                        <a:t>انواع</a:t>
                      </a:r>
                      <a:r>
                        <a:rPr lang="ar-SA" dirty="0" smtClean="0"/>
                        <a:t> جديدة من </a:t>
                      </a:r>
                      <a:r>
                        <a:rPr lang="ar-SA" dirty="0" err="1" smtClean="0"/>
                        <a:t>انواع</a:t>
                      </a:r>
                      <a:r>
                        <a:rPr lang="ar-SA" dirty="0" smtClean="0"/>
                        <a:t> قديمة من عمليات النشوء والارتقاء التي تستمر </a:t>
                      </a:r>
                      <a:r>
                        <a:rPr lang="ar-SA" dirty="0" err="1" smtClean="0"/>
                        <a:t>اجيال</a:t>
                      </a:r>
                      <a:r>
                        <a:rPr lang="ar-SA" dirty="0" smtClean="0"/>
                        <a:t> طويلة .</a:t>
                      </a:r>
                      <a:endParaRPr lang="he-IL" dirty="0"/>
                    </a:p>
                  </a:txBody>
                  <a:tcPr/>
                </a:tc>
              </a:tr>
              <a:tr h="1390191">
                <a:tc>
                  <a:txBody>
                    <a:bodyPr/>
                    <a:lstStyle/>
                    <a:p>
                      <a:pPr rtl="1"/>
                      <a:r>
                        <a:rPr lang="ar-SA" sz="4000" dirty="0" smtClean="0"/>
                        <a:t>مجتمعات </a:t>
                      </a:r>
                      <a:endParaRPr lang="he-IL" sz="4000" dirty="0"/>
                    </a:p>
                  </a:txBody>
                  <a:tcPr/>
                </a:tc>
                <a:tc>
                  <a:txBody>
                    <a:bodyPr/>
                    <a:lstStyle/>
                    <a:p>
                      <a:pPr rtl="1"/>
                      <a:r>
                        <a:rPr lang="ar-SA" u="sng" dirty="0" smtClean="0"/>
                        <a:t>تتأثر</a:t>
                      </a:r>
                      <a:r>
                        <a:rPr lang="ar-SA" u="sng" baseline="0" dirty="0" smtClean="0"/>
                        <a:t> مكونات </a:t>
                      </a:r>
                      <a:r>
                        <a:rPr lang="ar-SA" u="sng" baseline="0" dirty="0" err="1" smtClean="0"/>
                        <a:t>الانواع</a:t>
                      </a:r>
                      <a:r>
                        <a:rPr lang="ar-SA" u="sng" baseline="0" dirty="0" smtClean="0"/>
                        <a:t> في المجتمع من عوامل مختلفة : </a:t>
                      </a:r>
                    </a:p>
                    <a:p>
                      <a:pPr marL="342900" indent="-342900" rtl="1">
                        <a:buAutoNum type="arabicParenR"/>
                      </a:pPr>
                      <a:r>
                        <a:rPr lang="ar-SA" baseline="0" dirty="0" smtClean="0"/>
                        <a:t>عوامل لا </a:t>
                      </a:r>
                      <a:r>
                        <a:rPr lang="ar-SA" baseline="0" dirty="0" err="1" smtClean="0"/>
                        <a:t>احيائية</a:t>
                      </a:r>
                      <a:r>
                        <a:rPr lang="ar-SA" baseline="0" dirty="0" smtClean="0"/>
                        <a:t> .</a:t>
                      </a:r>
                    </a:p>
                    <a:p>
                      <a:pPr marL="342900" indent="-342900" rtl="1">
                        <a:buAutoNum type="arabicParenR"/>
                      </a:pPr>
                      <a:r>
                        <a:rPr lang="ar-SA" baseline="0" dirty="0" smtClean="0"/>
                        <a:t>عوامل </a:t>
                      </a:r>
                      <a:r>
                        <a:rPr lang="ar-SA" baseline="0" dirty="0" err="1" smtClean="0"/>
                        <a:t>احيائية</a:t>
                      </a:r>
                      <a:r>
                        <a:rPr lang="ar-SA" baseline="0" dirty="0" smtClean="0"/>
                        <a:t> : وجود مفترسات مثلاُ. </a:t>
                      </a:r>
                    </a:p>
                    <a:p>
                      <a:pPr marL="342900" indent="-342900" rtl="1">
                        <a:buAutoNum type="arabicParenR"/>
                      </a:pPr>
                      <a:r>
                        <a:rPr lang="ar-SA" baseline="0" dirty="0" err="1" smtClean="0"/>
                        <a:t>احداث</a:t>
                      </a:r>
                      <a:r>
                        <a:rPr lang="ar-SA" baseline="0" dirty="0" smtClean="0"/>
                        <a:t> خاصة كالحريق والهجرة . </a:t>
                      </a:r>
                      <a:endParaRPr lang="he-IL" dirty="0"/>
                    </a:p>
                  </a:txBody>
                  <a:tcPr/>
                </a:tc>
              </a:tr>
              <a:tr h="1596180">
                <a:tc>
                  <a:txBody>
                    <a:bodyPr/>
                    <a:lstStyle/>
                    <a:p>
                      <a:pPr rtl="1"/>
                      <a:r>
                        <a:rPr lang="ar-SA" sz="4000" dirty="0" smtClean="0"/>
                        <a:t>أنظمة بيئية </a:t>
                      </a:r>
                      <a:endParaRPr lang="he-IL" sz="4000" dirty="0"/>
                    </a:p>
                  </a:txBody>
                  <a:tcPr/>
                </a:tc>
                <a:tc>
                  <a:txBody>
                    <a:bodyPr/>
                    <a:lstStyle/>
                    <a:p>
                      <a:pPr rtl="1"/>
                      <a:r>
                        <a:rPr lang="ar-SA" dirty="0" smtClean="0"/>
                        <a:t>تتأثر </a:t>
                      </a:r>
                      <a:r>
                        <a:rPr lang="ar-SA" dirty="0" err="1" smtClean="0"/>
                        <a:t>الانظمة</a:t>
                      </a:r>
                      <a:r>
                        <a:rPr lang="ar-SA" baseline="0" dirty="0" smtClean="0"/>
                        <a:t> البيئية على سطح الكرة </a:t>
                      </a:r>
                      <a:r>
                        <a:rPr lang="ar-SA" baseline="0" dirty="0" err="1" smtClean="0"/>
                        <a:t>الارضية</a:t>
                      </a:r>
                      <a:r>
                        <a:rPr lang="ar-SA" baseline="0" dirty="0" smtClean="0"/>
                        <a:t> من نفس العوامل التي يتأثر منها المجتمع وهي تختلف عن بعضها بالظروف </a:t>
                      </a:r>
                      <a:r>
                        <a:rPr lang="ar-SA" baseline="0" dirty="0" err="1" smtClean="0"/>
                        <a:t>الاحيائية</a:t>
                      </a:r>
                      <a:r>
                        <a:rPr lang="ar-SA" baseline="0" dirty="0" smtClean="0"/>
                        <a:t> </a:t>
                      </a:r>
                      <a:r>
                        <a:rPr lang="ar-SA" baseline="0" dirty="0" err="1" smtClean="0"/>
                        <a:t>واللا</a:t>
                      </a:r>
                      <a:r>
                        <a:rPr lang="ar-SA" baseline="0" dirty="0" smtClean="0"/>
                        <a:t> </a:t>
                      </a:r>
                      <a:r>
                        <a:rPr lang="ar-SA" baseline="0" dirty="0" err="1" smtClean="0"/>
                        <a:t>احيائية</a:t>
                      </a:r>
                      <a:r>
                        <a:rPr lang="ar-SA" baseline="0" dirty="0" smtClean="0"/>
                        <a:t> , يمكن </a:t>
                      </a:r>
                      <a:r>
                        <a:rPr lang="ar-SA" baseline="0" dirty="0" err="1" smtClean="0"/>
                        <a:t>ان</a:t>
                      </a:r>
                      <a:r>
                        <a:rPr lang="ar-SA" baseline="0" dirty="0" smtClean="0"/>
                        <a:t> ينبع التباين بين </a:t>
                      </a:r>
                      <a:r>
                        <a:rPr lang="ar-SA" baseline="0" dirty="0" err="1" smtClean="0"/>
                        <a:t>الانظمة</a:t>
                      </a:r>
                      <a:r>
                        <a:rPr lang="ar-SA" baseline="0" dirty="0" smtClean="0"/>
                        <a:t> البيئية من العمليات الجيولوجية مثل حركة القارات ومن استيطان </a:t>
                      </a:r>
                      <a:r>
                        <a:rPr lang="ar-SA" baseline="0" dirty="0" err="1" smtClean="0"/>
                        <a:t>الانسان</a:t>
                      </a:r>
                      <a:r>
                        <a:rPr lang="ar-SA" baseline="0" dirty="0" smtClean="0"/>
                        <a:t> . </a:t>
                      </a:r>
                      <a:endParaRPr lang="he-IL" dirty="0"/>
                    </a:p>
                  </a:txBody>
                  <a:tcPr/>
                </a:tc>
              </a:tr>
            </a:tbl>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285728"/>
            <a:ext cx="8229600" cy="5840435"/>
          </a:xfrm>
        </p:spPr>
        <p:txBody>
          <a:bodyPr/>
          <a:lstStyle/>
          <a:p>
            <a:r>
              <a:rPr lang="ar-SA" dirty="0" smtClean="0"/>
              <a:t>بالاعتماد على علماء الجيولوجيا , فان معظم سطح الأرض كان مغطى بالبحار في الأزمنة القديمة . ووفقاٌ </a:t>
            </a:r>
            <a:r>
              <a:rPr lang="ar-SA" b="1" dirty="0" smtClean="0"/>
              <a:t>لنظرية التطور</a:t>
            </a:r>
            <a:r>
              <a:rPr lang="ar-SA" dirty="0" smtClean="0"/>
              <a:t> , فان الأشكال الحياتية الأولى قد نشأت في الماء وكانت ملائمة لهذه البيئة . مع انحسار اليابسة بدأت بعض الكائنات المائية بالانتقال إليها . الكائنات التي انتقلت كانت تلك التي امتلكت أجهزة </a:t>
            </a:r>
            <a:r>
              <a:rPr lang="ar-SA" b="1" dirty="0" smtClean="0"/>
              <a:t>ملائمة</a:t>
            </a:r>
            <a:r>
              <a:rPr lang="ar-SA" dirty="0" smtClean="0"/>
              <a:t> للبيئة الجديدة ساعدتها في التغلب على المشاكل التي فيها مثل الجفاف , والحصول على الأوكسجين والتغذية وغيرها .</a:t>
            </a:r>
            <a:endParaRPr lang="he-IL" dirty="0"/>
          </a:p>
        </p:txBody>
      </p:sp>
      <p:pic>
        <p:nvPicPr>
          <p:cNvPr id="16386" name="Picture 2" descr="תוצאת תמונה עבור الحياة نشأت في البيئة المائية"/>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14546" y="4286256"/>
            <a:ext cx="4419385" cy="2571744"/>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571480"/>
            <a:ext cx="8229600" cy="5554683"/>
          </a:xfrm>
        </p:spPr>
        <p:txBody>
          <a:bodyPr/>
          <a:lstStyle/>
          <a:p>
            <a:r>
              <a:rPr lang="ar-SA" dirty="0" smtClean="0"/>
              <a:t>نستنتج </a:t>
            </a:r>
            <a:r>
              <a:rPr lang="ar-SA" dirty="0" err="1" smtClean="0"/>
              <a:t>ان</a:t>
            </a:r>
            <a:r>
              <a:rPr lang="ar-SA" dirty="0" smtClean="0"/>
              <a:t> التنوع البيولوجي يتطور في أعقاب تأثيرات مدمجة لعوامل نشوء وارتقاء (عمليات الانتخاب الطبيعي وتكوين الأنواع) وبسبب عوامل وراثية  (طفرات وتكاثر تزاوجي ), وعوامل بيئية (ظروف لا إحيائية وعلاقات متبادلة بين الكائنات).</a:t>
            </a:r>
            <a:endParaRPr lang="he-IL" dirty="0"/>
          </a:p>
        </p:txBody>
      </p:sp>
      <p:pic>
        <p:nvPicPr>
          <p:cNvPr id="4" name="Picture 2" descr="תוצאת תמונה עבור تنوع الانواع"/>
          <p:cNvPicPr>
            <a:picLocks noChangeAspect="1" noChangeArrowheads="1"/>
          </p:cNvPicPr>
          <p:nvPr/>
        </p:nvPicPr>
        <p:blipFill>
          <a:blip r:embed="rId2"/>
          <a:srcRect/>
          <a:stretch>
            <a:fillRect/>
          </a:stretch>
        </p:blipFill>
        <p:spPr bwMode="auto">
          <a:xfrm>
            <a:off x="1643042" y="3196832"/>
            <a:ext cx="5857883" cy="3661168"/>
          </a:xfrm>
          <a:prstGeom prst="rect">
            <a:avLst/>
          </a:prstGeom>
          <a:noFill/>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sz="5400" b="1" dirty="0" smtClean="0">
                <a:solidFill>
                  <a:schemeClr val="tx2"/>
                </a:solidFill>
              </a:rPr>
              <a:t>مصطلحات مهمة – </a:t>
            </a:r>
            <a:r>
              <a:rPr lang="ar-SA" b="1" dirty="0" smtClean="0"/>
              <a:t>حاجز تكاثري </a:t>
            </a:r>
            <a:endParaRPr lang="he-IL" b="1" dirty="0"/>
          </a:p>
        </p:txBody>
      </p:sp>
      <p:sp>
        <p:nvSpPr>
          <p:cNvPr id="3" name="מציין מיקום תוכן 2"/>
          <p:cNvSpPr>
            <a:spLocks noGrp="1"/>
          </p:cNvSpPr>
          <p:nvPr>
            <p:ph idx="1"/>
          </p:nvPr>
        </p:nvSpPr>
        <p:spPr/>
        <p:txBody>
          <a:bodyPr/>
          <a:lstStyle/>
          <a:p>
            <a:r>
              <a:rPr lang="ar-SA" u="sng" dirty="0" smtClean="0">
                <a:solidFill>
                  <a:srgbClr val="FF0000"/>
                </a:solidFill>
              </a:rPr>
              <a:t>”حاجز تكاثري“ : </a:t>
            </a:r>
          </a:p>
          <a:p>
            <a:pPr>
              <a:buNone/>
            </a:pPr>
            <a:r>
              <a:rPr lang="ar-SA" dirty="0" smtClean="0"/>
              <a:t>هو عبارة عن مجموعة من الآليات ,السلوكيات, وعمليات فيزيولوجية تمنع الأفراد المنتمين لأنواع مختلفة من إنتاج نسل عند التزاوج فيما بينهم ,</a:t>
            </a:r>
            <a:r>
              <a:rPr lang="ar-SA" dirty="0" err="1" smtClean="0"/>
              <a:t>او</a:t>
            </a:r>
            <a:r>
              <a:rPr lang="ar-SA" dirty="0" smtClean="0"/>
              <a:t> تحرص على أن يكون النسل الهجين عقيماً . </a:t>
            </a:r>
          </a:p>
          <a:p>
            <a:pPr>
              <a:buNone/>
            </a:pPr>
            <a:r>
              <a:rPr lang="ar-SA" dirty="0" smtClean="0"/>
              <a:t>هذه الحواجز تحافظ على وحدة النوع مع مرور الزمن ,مما يقلل أو يعيق انسياب الجينات بين الأفراد التابعين لأنواع مختلفة. الأمر الذي يحافظ على السمات الخاصة بكل نوع .</a:t>
            </a:r>
            <a:endParaRPr lang="he-IL"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ציין מיקום תוכן 2"/>
          <p:cNvSpPr>
            <a:spLocks noGrp="1"/>
          </p:cNvSpPr>
          <p:nvPr>
            <p:ph idx="1"/>
          </p:nvPr>
        </p:nvSpPr>
        <p:spPr>
          <a:xfrm>
            <a:off x="457200" y="500042"/>
            <a:ext cx="8229600" cy="5626121"/>
          </a:xfrm>
        </p:spPr>
        <p:txBody>
          <a:bodyPr/>
          <a:lstStyle/>
          <a:p>
            <a:r>
              <a:rPr lang="ar-SA" u="sng" dirty="0" smtClean="0"/>
              <a:t>مثال لحاجز تكاثري :</a:t>
            </a:r>
          </a:p>
          <a:p>
            <a:pPr>
              <a:buNone/>
            </a:pPr>
            <a:r>
              <a:rPr lang="ar-SA" dirty="0" smtClean="0"/>
              <a:t>نوعين من الطيور كانوا ينتموا لنفس النوع . لكن احد </a:t>
            </a:r>
            <a:r>
              <a:rPr lang="ar-SA" dirty="0" err="1" smtClean="0"/>
              <a:t>افراد</a:t>
            </a:r>
            <a:r>
              <a:rPr lang="ar-SA" dirty="0" smtClean="0"/>
              <a:t> النسل كان نشيط ليلا </a:t>
            </a:r>
            <a:r>
              <a:rPr lang="ar-SA" dirty="0" err="1" smtClean="0"/>
              <a:t>اكثر</a:t>
            </a:r>
            <a:r>
              <a:rPr lang="ar-SA" dirty="0" smtClean="0"/>
              <a:t> من </a:t>
            </a:r>
            <a:r>
              <a:rPr lang="ar-SA" dirty="0" err="1" smtClean="0"/>
              <a:t>افراد</a:t>
            </a:r>
            <a:r>
              <a:rPr lang="ar-SA" dirty="0" smtClean="0"/>
              <a:t> النسل </a:t>
            </a:r>
            <a:r>
              <a:rPr lang="ar-SA" dirty="0" err="1" smtClean="0"/>
              <a:t>الاخرين</a:t>
            </a:r>
            <a:r>
              <a:rPr lang="ar-SA" dirty="0" smtClean="0"/>
              <a:t> . في </a:t>
            </a:r>
            <a:r>
              <a:rPr lang="ar-SA" dirty="0" err="1" smtClean="0"/>
              <a:t>الاجيال</a:t>
            </a:r>
            <a:r>
              <a:rPr lang="ar-SA" dirty="0" smtClean="0"/>
              <a:t> التالية نتج </a:t>
            </a:r>
            <a:r>
              <a:rPr lang="ar-SA" dirty="0" err="1" smtClean="0"/>
              <a:t>افراد</a:t>
            </a:r>
            <a:r>
              <a:rPr lang="ar-SA" dirty="0" smtClean="0"/>
              <a:t> نشيطة </a:t>
            </a:r>
            <a:r>
              <a:rPr lang="ar-SA" dirty="0" err="1" smtClean="0"/>
              <a:t>اكثر</a:t>
            </a:r>
            <a:r>
              <a:rPr lang="ar-SA" dirty="0" smtClean="0"/>
              <a:t> </a:t>
            </a:r>
            <a:r>
              <a:rPr lang="ar-SA" dirty="0" err="1" smtClean="0"/>
              <a:t>واكثر</a:t>
            </a:r>
            <a:r>
              <a:rPr lang="ar-SA" dirty="0" smtClean="0"/>
              <a:t> ليلاً , </a:t>
            </a:r>
            <a:r>
              <a:rPr lang="ar-SA" dirty="0" err="1" smtClean="0"/>
              <a:t>الى</a:t>
            </a:r>
            <a:r>
              <a:rPr lang="ar-SA" dirty="0" smtClean="0"/>
              <a:t> </a:t>
            </a:r>
            <a:r>
              <a:rPr lang="ar-SA" dirty="0" err="1" smtClean="0"/>
              <a:t>ان</a:t>
            </a:r>
            <a:r>
              <a:rPr lang="ar-SA" dirty="0" smtClean="0"/>
              <a:t> نتج فئة مستقلة والتي تنشط ليلاً. كنتيجة لذلك , من ينشط ليلاً لا يلتقي مع من ينشط نهاراً وبالتالي بسبب </a:t>
            </a:r>
            <a:r>
              <a:rPr lang="ar-SA" dirty="0" err="1" smtClean="0"/>
              <a:t>احداث</a:t>
            </a:r>
            <a:r>
              <a:rPr lang="ar-SA" dirty="0" smtClean="0"/>
              <a:t> وتغييرات عشوائية </a:t>
            </a:r>
            <a:r>
              <a:rPr lang="ar-SA" dirty="0" err="1" smtClean="0"/>
              <a:t>او</a:t>
            </a:r>
            <a:r>
              <a:rPr lang="ar-SA" dirty="0" smtClean="0"/>
              <a:t> بسبب انتخاب طبيعي نتج نوع جديد مختلف لا يستطيع التزاوج مع </a:t>
            </a:r>
            <a:r>
              <a:rPr lang="ar-SA" dirty="0" err="1" smtClean="0"/>
              <a:t>افراد</a:t>
            </a:r>
            <a:r>
              <a:rPr lang="ar-SA" dirty="0" smtClean="0"/>
              <a:t> النوع القديم – من هذه اللحظة هو يدعى ”نوع جديد“.</a:t>
            </a:r>
            <a:endParaRPr lang="he-IL" dirty="0"/>
          </a:p>
        </p:txBody>
      </p:sp>
      <p:pic>
        <p:nvPicPr>
          <p:cNvPr id="1026" name="Picture 2" descr="תוצאת תמונה עבור طيور نشيطة ليلاً"/>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14348" y="4643446"/>
            <a:ext cx="2771775" cy="2214554"/>
          </a:xfrm>
          <a:prstGeom prst="rect">
            <a:avLst/>
          </a:prstGeom>
          <a:noFill/>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he-IL" dirty="0">
              <a:solidFill>
                <a:prstClr val="white"/>
              </a:solidFill>
            </a:endParaRPr>
          </a:p>
        </p:txBody>
      </p:sp>
      <p:sp>
        <p:nvSpPr>
          <p:cNvPr id="32772" name="כותרת 5"/>
          <p:cNvSpPr>
            <a:spLocks noGrp="1"/>
          </p:cNvSpPr>
          <p:nvPr>
            <p:ph type="ctrTitle"/>
          </p:nvPr>
        </p:nvSpPr>
        <p:spPr bwMode="auto">
          <a:xfrm>
            <a:off x="785813" y="71438"/>
            <a:ext cx="7772400" cy="441325"/>
          </a:xfrm>
          <a:noFill/>
          <a:ln>
            <a:miter lim="800000"/>
            <a:headEnd/>
            <a:tailEnd/>
          </a:ln>
        </p:spPr>
        <p:txBody>
          <a:bodyPr vert="horz" wrap="square" lIns="91440" tIns="45720" rIns="91440" bIns="45720" numCol="1" anchor="t" anchorCtr="0" compatLnSpc="1">
            <a:prstTxWarp prst="textNoShape">
              <a:avLst/>
            </a:prstTxWarp>
            <a:noAutofit/>
          </a:bodyPr>
          <a:lstStyle/>
          <a:p>
            <a:r>
              <a:rPr lang="ar-SA" sz="2400" b="1" dirty="0" smtClean="0">
                <a:solidFill>
                  <a:schemeClr val="tx2"/>
                </a:solidFill>
              </a:rPr>
              <a:t>الحواجز البيولوجية -- الجغرافية: احد العوامل لتكوين أنواع جديدة</a:t>
            </a:r>
            <a:endParaRPr lang="he-IL" sz="2400" b="1" dirty="0" smtClean="0">
              <a:solidFill>
                <a:schemeClr val="tx2"/>
              </a:solidFill>
            </a:endParaRPr>
          </a:p>
        </p:txBody>
      </p:sp>
      <p:cxnSp>
        <p:nvCxnSpPr>
          <p:cNvPr id="3" name="מחבר ישר 2"/>
          <p:cNvCxnSpPr/>
          <p:nvPr/>
        </p:nvCxnSpPr>
        <p:spPr>
          <a:xfrm flipV="1">
            <a:off x="10909300" y="395288"/>
            <a:ext cx="0" cy="69850"/>
          </a:xfrm>
          <a:prstGeom prst="line">
            <a:avLst/>
          </a:prstGeom>
        </p:spPr>
        <p:style>
          <a:lnRef idx="1">
            <a:schemeClr val="accent1"/>
          </a:lnRef>
          <a:fillRef idx="0">
            <a:schemeClr val="accent1"/>
          </a:fillRef>
          <a:effectRef idx="0">
            <a:schemeClr val="accent1"/>
          </a:effectRef>
          <a:fontRef idx="minor">
            <a:schemeClr val="tx1"/>
          </a:fontRef>
        </p:style>
      </p:cxnSp>
      <p:sp>
        <p:nvSpPr>
          <p:cNvPr id="32774" name="TextBox 6"/>
          <p:cNvSpPr txBox="1">
            <a:spLocks noChangeArrowheads="1"/>
          </p:cNvSpPr>
          <p:nvPr/>
        </p:nvSpPr>
        <p:spPr bwMode="auto">
          <a:xfrm>
            <a:off x="366713" y="476250"/>
            <a:ext cx="8178800" cy="6463308"/>
          </a:xfrm>
          <a:prstGeom prst="rect">
            <a:avLst/>
          </a:prstGeom>
          <a:noFill/>
          <a:ln w="19050">
            <a:noFill/>
            <a:miter lim="800000"/>
            <a:headEnd/>
            <a:tailEnd/>
          </a:ln>
          <a:effectLst>
            <a:outerShdw sx="102000" sy="102000" algn="tl" rotWithShape="0">
              <a:srgbClr val="A6A6A6">
                <a:alpha val="0"/>
              </a:srgbClr>
            </a:outerShdw>
          </a:effectLst>
        </p:spPr>
        <p:txBody>
          <a:bodyPr>
            <a:spAutoFit/>
          </a:bodyPr>
          <a:lstStyle/>
          <a:p>
            <a:pPr algn="r" rtl="1">
              <a:defRPr/>
            </a:pPr>
            <a:r>
              <a:rPr lang="ar-SA" sz="2400" b="1" dirty="0"/>
              <a:t>احد العوامل المسببة إلى تكوين ونشوء أنواع جديدة هو الفصل بواسطة </a:t>
            </a:r>
            <a:r>
              <a:rPr lang="ar-SA" sz="2400" b="1" dirty="0">
                <a:solidFill>
                  <a:srgbClr val="FF6600"/>
                </a:solidFill>
              </a:rPr>
              <a:t>الحواجز البيولوجية -- الجغرافية </a:t>
            </a:r>
            <a:r>
              <a:rPr lang="ar-SA" sz="2400" b="1" dirty="0" smtClean="0"/>
              <a:t>بين </a:t>
            </a:r>
            <a:r>
              <a:rPr lang="ar-SA" sz="2400" b="1" dirty="0"/>
              <a:t>عشيرتين من نفس النوع.</a:t>
            </a:r>
            <a:br>
              <a:rPr lang="ar-SA" sz="2400" b="1" dirty="0"/>
            </a:br>
            <a:r>
              <a:rPr lang="ar-SA" sz="2400" b="1" dirty="0"/>
              <a:t>يمنع الحاجز (على سبيل المثال, النهر, الجبل والبحر والانهيار الصخري) انتقال الأفراد من العشيرة الواحدة إلى العشيرة الأخرى.</a:t>
            </a:r>
            <a:br>
              <a:rPr lang="ar-SA" sz="2400" b="1" dirty="0"/>
            </a:br>
            <a:r>
              <a:rPr lang="ar-SA" sz="2400" b="1" dirty="0"/>
              <a:t>إذا كانت الشروط </a:t>
            </a:r>
            <a:r>
              <a:rPr lang="ar-SA" sz="2400" b="1" dirty="0" err="1"/>
              <a:t>اللا</a:t>
            </a:r>
            <a:r>
              <a:rPr lang="ar-SA" sz="2400" b="1" dirty="0"/>
              <a:t>-</a:t>
            </a:r>
            <a:r>
              <a:rPr lang="ar-SA" sz="2400" b="1" dirty="0" err="1"/>
              <a:t>اِحيائية</a:t>
            </a:r>
            <a:r>
              <a:rPr lang="ar-SA" sz="2400" b="1" dirty="0"/>
              <a:t> في طرفي الحاجز مختلفة, فمع مرور السنين, وبتأثير عملية </a:t>
            </a:r>
            <a:r>
              <a:rPr lang="ar-SA" sz="2400" b="1" dirty="0">
                <a:solidFill>
                  <a:srgbClr val="FF6600"/>
                </a:solidFill>
              </a:rPr>
              <a:t>الانتخاب الطبيعي, </a:t>
            </a:r>
            <a:r>
              <a:rPr lang="ar-SA" sz="2400" b="1" dirty="0"/>
              <a:t>سيتطور تدريجيا نوعان مختلفان عن الأنواع الأصلية.</a:t>
            </a:r>
            <a:br>
              <a:rPr lang="ar-SA" sz="2400" b="1" dirty="0"/>
            </a:br>
            <a:r>
              <a:rPr lang="ar-SA" sz="2400" b="1" dirty="0"/>
              <a:t>في العصر الحديث, أحيانا </a:t>
            </a:r>
            <a:r>
              <a:rPr lang="ar-SA" sz="2400" b="1" dirty="0">
                <a:solidFill>
                  <a:srgbClr val="FF6600"/>
                </a:solidFill>
              </a:rPr>
              <a:t>يؤدي تدخل الإنسان في الطبيعة </a:t>
            </a:r>
            <a:r>
              <a:rPr lang="ar-SA" sz="2400" b="1" dirty="0" smtClean="0">
                <a:solidFill>
                  <a:srgbClr val="FF6600"/>
                </a:solidFill>
              </a:rPr>
              <a:t>إلى إلغاء</a:t>
            </a:r>
            <a:r>
              <a:rPr lang="ar-SA" sz="2400" b="1" dirty="0">
                <a:solidFill>
                  <a:srgbClr val="FF6600"/>
                </a:solidFill>
              </a:rPr>
              <a:t> الحواجز الجغرافية</a:t>
            </a:r>
            <a:r>
              <a:rPr lang="ar-SA" sz="2400" b="1" dirty="0"/>
              <a:t>. </a:t>
            </a:r>
          </a:p>
          <a:p>
            <a:pPr algn="r" rtl="1">
              <a:defRPr/>
            </a:pPr>
            <a:r>
              <a:rPr lang="ar-SA" sz="2400" b="1" dirty="0"/>
              <a:t>المثال البارز هو نقل أنواع من مكان إلى آخر مع الطائرات والسفن والقطارات.</a:t>
            </a:r>
          </a:p>
          <a:p>
            <a:pPr algn="r" rtl="1">
              <a:defRPr/>
            </a:pPr>
            <a:r>
              <a:rPr lang="ar-SA" sz="2400" b="1" dirty="0"/>
              <a:t>تدخل الإنسان يتيح الالتقاء بين الأنواع الذي لم يكن من الممكن في الطبيعة, وهكذا يلغى تأثير عامل مهم في تكوين أنواع جديدة</a:t>
            </a:r>
            <a:r>
              <a:rPr lang="ar-SA" sz="2400" b="1" dirty="0" smtClean="0"/>
              <a:t>.</a:t>
            </a:r>
          </a:p>
          <a:p>
            <a:pPr algn="r" rtl="1">
              <a:defRPr/>
            </a:pPr>
            <a:endParaRPr lang="ar-SA" sz="2400" b="1" dirty="0" smtClean="0"/>
          </a:p>
          <a:p>
            <a:pPr algn="r" rtl="1">
              <a:defRPr/>
            </a:pPr>
            <a:endParaRPr lang="ar-SA" sz="2000" b="1" dirty="0" smtClean="0"/>
          </a:p>
          <a:p>
            <a:pPr algn="ctr" rtl="1">
              <a:defRPr/>
            </a:pPr>
            <a:r>
              <a:rPr lang="ar-SA" sz="2800" b="1" dirty="0" smtClean="0">
                <a:solidFill>
                  <a:schemeClr val="tx2"/>
                </a:solidFill>
              </a:rPr>
              <a:t>هذا ما يسمى بحاجز تكاثري</a:t>
            </a:r>
            <a:r>
              <a:rPr lang="ar-SA" b="1" dirty="0"/>
              <a:t/>
            </a:r>
            <a:br>
              <a:rPr lang="ar-SA" b="1" dirty="0"/>
            </a:br>
            <a:endParaRPr lang="ar-SA" b="1" dirty="0"/>
          </a:p>
          <a:p>
            <a:pPr algn="r" rtl="1">
              <a:defRPr/>
            </a:pPr>
            <a:r>
              <a:rPr lang="ar-SA" dirty="0"/>
              <a:t/>
            </a:r>
            <a:br>
              <a:rPr lang="ar-SA" dirty="0"/>
            </a:br>
            <a:endParaRPr lang="he-IL"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fontAlgn="auto">
              <a:spcBef>
                <a:spcPts val="0"/>
              </a:spcBef>
              <a:spcAft>
                <a:spcPts val="0"/>
              </a:spcAft>
              <a:defRPr/>
            </a:pPr>
            <a:endParaRPr lang="he-IL" dirty="0">
              <a:solidFill>
                <a:prstClr val="white"/>
              </a:solidFill>
            </a:endParaRPr>
          </a:p>
        </p:txBody>
      </p:sp>
      <p:sp>
        <p:nvSpPr>
          <p:cNvPr id="6" name="כותרת 5"/>
          <p:cNvSpPr>
            <a:spLocks noGrp="1"/>
          </p:cNvSpPr>
          <p:nvPr>
            <p:ph type="ctrTitle"/>
          </p:nvPr>
        </p:nvSpPr>
        <p:spPr>
          <a:xfrm>
            <a:off x="714348" y="0"/>
            <a:ext cx="7772400" cy="441325"/>
          </a:xfrm>
        </p:spPr>
        <p:txBody>
          <a:bodyPr>
            <a:noAutofit/>
          </a:bodyPr>
          <a:lstStyle/>
          <a:p>
            <a:pPr fontAlgn="auto">
              <a:defRPr/>
            </a:pPr>
            <a:r>
              <a:rPr lang="ar-SA" sz="2800" b="1" dirty="0" smtClean="0">
                <a:solidFill>
                  <a:schemeClr val="tx2"/>
                </a:solidFill>
              </a:rPr>
              <a:t>التغيرات في التنوع البيولوجي على مر الزمن</a:t>
            </a:r>
            <a:endParaRPr lang="he-IL" sz="2800" b="1" dirty="0" smtClean="0">
              <a:solidFill>
                <a:schemeClr val="tx2"/>
              </a:solidFill>
            </a:endParaRPr>
          </a:p>
        </p:txBody>
      </p:sp>
      <p:cxnSp>
        <p:nvCxnSpPr>
          <p:cNvPr id="3" name="מחבר ישר 2"/>
          <p:cNvCxnSpPr/>
          <p:nvPr/>
        </p:nvCxnSpPr>
        <p:spPr>
          <a:xfrm flipV="1">
            <a:off x="10909300" y="395288"/>
            <a:ext cx="0" cy="69850"/>
          </a:xfrm>
          <a:prstGeom prst="line">
            <a:avLst/>
          </a:prstGeom>
        </p:spPr>
        <p:style>
          <a:lnRef idx="1">
            <a:schemeClr val="accent1"/>
          </a:lnRef>
          <a:fillRef idx="0">
            <a:schemeClr val="accent1"/>
          </a:fillRef>
          <a:effectRef idx="0">
            <a:schemeClr val="accent1"/>
          </a:effectRef>
          <a:fontRef idx="minor">
            <a:schemeClr val="tx1"/>
          </a:fontRef>
        </p:style>
      </p:cxnSp>
      <p:sp>
        <p:nvSpPr>
          <p:cNvPr id="33798" name="TextBox 6"/>
          <p:cNvSpPr txBox="1">
            <a:spLocks noChangeArrowheads="1"/>
          </p:cNvSpPr>
          <p:nvPr/>
        </p:nvSpPr>
        <p:spPr bwMode="auto">
          <a:xfrm>
            <a:off x="285720" y="571480"/>
            <a:ext cx="8178800" cy="4154984"/>
          </a:xfrm>
          <a:prstGeom prst="rect">
            <a:avLst/>
          </a:prstGeom>
          <a:noFill/>
          <a:ln w="19050">
            <a:noFill/>
            <a:miter lim="800000"/>
            <a:headEnd/>
            <a:tailEnd/>
          </a:ln>
          <a:effectLst>
            <a:outerShdw sx="102000" sy="102000" algn="tl" rotWithShape="0">
              <a:srgbClr val="A6A6A6">
                <a:alpha val="0"/>
              </a:srgbClr>
            </a:outerShdw>
          </a:effectLst>
        </p:spPr>
        <p:txBody>
          <a:bodyPr>
            <a:spAutoFit/>
          </a:bodyPr>
          <a:lstStyle/>
          <a:p>
            <a:pPr algn="r" rtl="1">
              <a:defRPr/>
            </a:pPr>
            <a:r>
              <a:rPr lang="ar-SA" sz="2400" dirty="0" err="1" smtClean="0"/>
              <a:t>احدى</a:t>
            </a:r>
            <a:r>
              <a:rPr lang="ar-SA" sz="2400" dirty="0" smtClean="0"/>
              <a:t> </a:t>
            </a:r>
            <a:r>
              <a:rPr lang="ar-SA" sz="2400" dirty="0" err="1" smtClean="0"/>
              <a:t>الاليات</a:t>
            </a:r>
            <a:r>
              <a:rPr lang="ar-SA" sz="2400" dirty="0" smtClean="0"/>
              <a:t> التي تؤدي </a:t>
            </a:r>
            <a:r>
              <a:rPr lang="ar-SA" sz="2400" dirty="0" err="1" smtClean="0"/>
              <a:t>الى</a:t>
            </a:r>
            <a:r>
              <a:rPr lang="ar-SA" sz="2400" dirty="0" smtClean="0"/>
              <a:t> عمليات النشوء والارتقاء لتكوين </a:t>
            </a:r>
            <a:r>
              <a:rPr lang="ar-SA" sz="2400" dirty="0" err="1" smtClean="0"/>
              <a:t>انواع</a:t>
            </a:r>
            <a:r>
              <a:rPr lang="ar-SA" sz="2400" dirty="0" smtClean="0"/>
              <a:t> جديدة من </a:t>
            </a:r>
            <a:r>
              <a:rPr lang="ar-SA" sz="2400" dirty="0" err="1" smtClean="0"/>
              <a:t>انواع</a:t>
            </a:r>
            <a:r>
              <a:rPr lang="ar-SA" sz="2400" dirty="0" smtClean="0"/>
              <a:t> قائمة هي الحواجز </a:t>
            </a:r>
            <a:r>
              <a:rPr lang="ar-SA" sz="2400" dirty="0" err="1" smtClean="0"/>
              <a:t>البيوجغرافية</a:t>
            </a:r>
            <a:r>
              <a:rPr lang="ar-SA" sz="2400" dirty="0" smtClean="0"/>
              <a:t> . </a:t>
            </a:r>
          </a:p>
          <a:p>
            <a:pPr algn="r" rtl="1">
              <a:defRPr/>
            </a:pPr>
            <a:r>
              <a:rPr lang="ar-SA" sz="2400" dirty="0" smtClean="0"/>
              <a:t>مع </a:t>
            </a:r>
            <a:r>
              <a:rPr lang="ar-SA" sz="2400" dirty="0"/>
              <a:t>مرور الوقت, يتغير التنوع البيولوجي في الطبيعة وفقا للتغيرات في الظروف.</a:t>
            </a:r>
            <a:br>
              <a:rPr lang="ar-SA" sz="2400" dirty="0"/>
            </a:br>
            <a:r>
              <a:rPr lang="ar-SA" sz="2400" dirty="0"/>
              <a:t>احد العوامل لتغير الظروف هو الكائنات الحية.</a:t>
            </a:r>
            <a:br>
              <a:rPr lang="ar-SA" sz="2400" dirty="0"/>
            </a:br>
            <a:r>
              <a:rPr lang="ar-SA" sz="2400" u="sng" dirty="0"/>
              <a:t>على سبيل المثال:</a:t>
            </a:r>
            <a:r>
              <a:rPr lang="ar-SA" sz="2400" dirty="0"/>
              <a:t/>
            </a:r>
            <a:br>
              <a:rPr lang="ar-SA" sz="2400" dirty="0"/>
            </a:br>
            <a:r>
              <a:rPr lang="ar-SA" sz="2400" dirty="0" err="1"/>
              <a:t>الحرش</a:t>
            </a:r>
            <a:r>
              <a:rPr lang="ar-SA" sz="2400" dirty="0"/>
              <a:t> المحترق, سيتحسن وينتعش تدريجيا؛</a:t>
            </a:r>
            <a:br>
              <a:rPr lang="ar-SA" sz="2400" dirty="0"/>
            </a:br>
            <a:r>
              <a:rPr lang="ar-SA" sz="2400" dirty="0"/>
              <a:t>في المرحلة الأولى ستنبت النباتات الحولية, التي تحتاج إلى الضوء من اجل الإنبات </a:t>
            </a:r>
            <a:r>
              <a:rPr lang="ar-SA" sz="2400" dirty="0" smtClean="0"/>
              <a:t>والنمو, وسوف</a:t>
            </a:r>
            <a:r>
              <a:rPr lang="ar-SA" sz="2400" dirty="0"/>
              <a:t> </a:t>
            </a:r>
            <a:r>
              <a:rPr lang="ar-SA" sz="2400" dirty="0" smtClean="0"/>
              <a:t>يتكوّن</a:t>
            </a:r>
            <a:r>
              <a:rPr lang="ar-SA" sz="2400" dirty="0"/>
              <a:t> الظل. الظل مطلوب من اجل إنبات الشجيرات, ثم الأشجار. الشجيرات والأشجار ستكوّن الظل, مما يحد من نمو النباتات الحولية.</a:t>
            </a:r>
            <a:br>
              <a:rPr lang="ar-SA" sz="2400" dirty="0"/>
            </a:br>
            <a:r>
              <a:rPr lang="ar-SA" sz="2400" dirty="0"/>
              <a:t>وهكذا, فكل مرحلة ستغير الظروف </a:t>
            </a:r>
            <a:r>
              <a:rPr lang="ar-SA" sz="2400" dirty="0" err="1"/>
              <a:t>و</a:t>
            </a:r>
            <a:r>
              <a:rPr lang="ar-SA" sz="2400" dirty="0"/>
              <a:t>“تجهز الأرضية“ للمرحلة القادمة.</a:t>
            </a:r>
            <a:br>
              <a:rPr lang="ar-SA" sz="2400" dirty="0"/>
            </a:br>
            <a:endParaRPr lang="he-IL" sz="2400" dirty="0"/>
          </a:p>
        </p:txBody>
      </p:sp>
      <p:pic>
        <p:nvPicPr>
          <p:cNvPr id="33800" name="Picture 3"/>
          <p:cNvPicPr>
            <a:picLocks noChangeAspect="1" noChangeArrowheads="1"/>
          </p:cNvPicPr>
          <p:nvPr/>
        </p:nvPicPr>
        <p:blipFill>
          <a:blip r:embed="rId3"/>
          <a:srcRect/>
          <a:stretch>
            <a:fillRect/>
          </a:stretch>
        </p:blipFill>
        <p:spPr bwMode="auto">
          <a:xfrm>
            <a:off x="285720" y="4786322"/>
            <a:ext cx="2316162" cy="1712913"/>
          </a:xfrm>
          <a:prstGeom prst="rect">
            <a:avLst/>
          </a:prstGeom>
          <a:noFill/>
          <a:ln w="9525">
            <a:noFill/>
            <a:miter lim="800000"/>
            <a:headEnd/>
            <a:tailEnd/>
          </a:ln>
        </p:spPr>
      </p:pic>
      <p:sp>
        <p:nvSpPr>
          <p:cNvPr id="2" name="חץ ימינה 1"/>
          <p:cNvSpPr/>
          <p:nvPr/>
        </p:nvSpPr>
        <p:spPr>
          <a:xfrm>
            <a:off x="5000628" y="5500702"/>
            <a:ext cx="576262" cy="43338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he-IL" dirty="0"/>
          </a:p>
        </p:txBody>
      </p:sp>
      <p:pic>
        <p:nvPicPr>
          <p:cNvPr id="33802" name="Picture 12"/>
          <p:cNvPicPr>
            <a:picLocks noChangeAspect="1" noChangeArrowheads="1"/>
          </p:cNvPicPr>
          <p:nvPr/>
        </p:nvPicPr>
        <p:blipFill>
          <a:blip r:embed="rId4"/>
          <a:srcRect/>
          <a:stretch>
            <a:fillRect/>
          </a:stretch>
        </p:blipFill>
        <p:spPr bwMode="auto">
          <a:xfrm>
            <a:off x="6215074" y="4572008"/>
            <a:ext cx="2219325" cy="1803400"/>
          </a:xfrm>
          <a:prstGeom prst="rect">
            <a:avLst/>
          </a:prstGeom>
          <a:noFill/>
          <a:ln w="9525">
            <a:noFill/>
            <a:miter lim="800000"/>
            <a:headEnd/>
            <a:tailEnd/>
          </a:ln>
        </p:spPr>
      </p:pic>
      <p:sp>
        <p:nvSpPr>
          <p:cNvPr id="13" name="חץ ימינה 12"/>
          <p:cNvSpPr/>
          <p:nvPr/>
        </p:nvSpPr>
        <p:spPr>
          <a:xfrm>
            <a:off x="2786050" y="5572140"/>
            <a:ext cx="576263" cy="4333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he-IL" dirty="0"/>
          </a:p>
        </p:txBody>
      </p:sp>
      <p:sp>
        <p:nvSpPr>
          <p:cNvPr id="14" name="חץ ימינה 13"/>
          <p:cNvSpPr/>
          <p:nvPr/>
        </p:nvSpPr>
        <p:spPr>
          <a:xfrm>
            <a:off x="3857620" y="5500702"/>
            <a:ext cx="576263" cy="43338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1">
              <a:defRPr/>
            </a:pPr>
            <a:endParaRPr lang="he-IL"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مصطلحات مهمة – </a:t>
            </a:r>
            <a:r>
              <a:rPr lang="ar-SA" b="1" dirty="0" smtClean="0"/>
              <a:t>لياقة</a:t>
            </a:r>
            <a:endParaRPr lang="he-IL" dirty="0"/>
          </a:p>
        </p:txBody>
      </p:sp>
      <p:sp>
        <p:nvSpPr>
          <p:cNvPr id="3" name="מציין מיקום תוכן 2"/>
          <p:cNvSpPr>
            <a:spLocks noGrp="1"/>
          </p:cNvSpPr>
          <p:nvPr>
            <p:ph idx="1"/>
          </p:nvPr>
        </p:nvSpPr>
        <p:spPr/>
        <p:txBody>
          <a:bodyPr/>
          <a:lstStyle/>
          <a:p>
            <a:r>
              <a:rPr lang="ar-SA" dirty="0" smtClean="0"/>
              <a:t>هي احتمال </a:t>
            </a:r>
            <a:r>
              <a:rPr lang="ar-SA" dirty="0" err="1" smtClean="0"/>
              <a:t>ان</a:t>
            </a:r>
            <a:r>
              <a:rPr lang="ar-SA" dirty="0" smtClean="0"/>
              <a:t> يبقى الفرد حياً, وهذا يتعلق بصفاته الوراثية , كيفية الحصول على الغذاء ,وتيرة النمو , الهروب من </a:t>
            </a:r>
            <a:r>
              <a:rPr lang="ar-SA" dirty="0" err="1" smtClean="0"/>
              <a:t>الاعداء</a:t>
            </a:r>
            <a:r>
              <a:rPr lang="ar-SA" dirty="0" smtClean="0"/>
              <a:t> , النوع الذي لديه درجة عالية من اللياقة يكون احتمال بقائه هو </a:t>
            </a:r>
            <a:r>
              <a:rPr lang="ar-SA" dirty="0" err="1" smtClean="0"/>
              <a:t>الاكبر</a:t>
            </a:r>
            <a:r>
              <a:rPr lang="ar-SA" dirty="0" smtClean="0"/>
              <a:t> .</a:t>
            </a:r>
            <a:endParaRPr lang="he-IL" dirty="0"/>
          </a:p>
        </p:txBody>
      </p:sp>
      <p:pic>
        <p:nvPicPr>
          <p:cNvPr id="1026" name="Picture 2" descr="תוצאת תמונה עבור لياقة"/>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71670" y="3643314"/>
            <a:ext cx="4762500" cy="3214686"/>
          </a:xfrm>
          <a:prstGeom prst="rect">
            <a:avLst/>
          </a:prstGeom>
          <a:noFill/>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فيلم قصير ملخص لموضوع التطور </a:t>
            </a:r>
            <a:endParaRPr lang="he-IL" dirty="0"/>
          </a:p>
        </p:txBody>
      </p:sp>
      <p:sp>
        <p:nvSpPr>
          <p:cNvPr id="3" name="מציין מיקום תוכן 2"/>
          <p:cNvSpPr>
            <a:spLocks noGrp="1"/>
          </p:cNvSpPr>
          <p:nvPr>
            <p:ph idx="1"/>
          </p:nvPr>
        </p:nvSpPr>
        <p:spPr/>
        <p:txBody>
          <a:bodyPr/>
          <a:lstStyle/>
          <a:p>
            <a:r>
              <a:rPr lang="en-US" dirty="0" smtClean="0"/>
              <a:t>https://www.youtube.com/watch?v=x7HqVa9hzLs</a:t>
            </a:r>
            <a:endParaRPr lang="he-I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dirty="0" smtClean="0"/>
              <a:t>فيلم قصير </a:t>
            </a:r>
            <a:endParaRPr lang="he-IL" dirty="0"/>
          </a:p>
        </p:txBody>
      </p:sp>
      <p:sp>
        <p:nvSpPr>
          <p:cNvPr id="3" name="מציין מיקום תוכן 2"/>
          <p:cNvSpPr>
            <a:spLocks noGrp="1"/>
          </p:cNvSpPr>
          <p:nvPr>
            <p:ph idx="1"/>
          </p:nvPr>
        </p:nvSpPr>
        <p:spPr/>
        <p:txBody>
          <a:bodyPr/>
          <a:lstStyle/>
          <a:p>
            <a:r>
              <a:rPr lang="en-US" dirty="0" smtClean="0"/>
              <a:t>https://www.youtube.com/watch?v=xSifIW8epLc</a:t>
            </a:r>
            <a:endParaRPr lang="he-I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العلاقة بين ظروف البيئة والكائنات الحية </a:t>
            </a:r>
            <a:endParaRPr lang="he-IL" b="1" dirty="0">
              <a:solidFill>
                <a:schemeClr val="tx2"/>
              </a:solidFill>
            </a:endParaRPr>
          </a:p>
        </p:txBody>
      </p:sp>
      <p:sp>
        <p:nvSpPr>
          <p:cNvPr id="3" name="מציין מיקום תוכן 2"/>
          <p:cNvSpPr>
            <a:spLocks noGrp="1"/>
          </p:cNvSpPr>
          <p:nvPr>
            <p:ph idx="1"/>
          </p:nvPr>
        </p:nvSpPr>
        <p:spPr/>
        <p:txBody>
          <a:bodyPr>
            <a:normAutofit lnSpcReduction="10000"/>
          </a:bodyPr>
          <a:lstStyle/>
          <a:p>
            <a:r>
              <a:rPr lang="ar-SA" dirty="0" smtClean="0"/>
              <a:t>لكل نظام بيئي ظروفه الخاصة . فالظروف في المستنقع تختلف عن تلك التي في شاطئ البحر . تعيش في كل نظام بيئي أنواع مختلفة المتلائمة مع ظروفه (تنوع في بيوت التنمية وتنوع بين وداخل النوع) . </a:t>
            </a:r>
          </a:p>
          <a:p>
            <a:r>
              <a:rPr lang="ar-SA" b="1" dirty="0" smtClean="0">
                <a:solidFill>
                  <a:schemeClr val="accent6">
                    <a:lumMod val="75000"/>
                  </a:schemeClr>
                </a:solidFill>
              </a:rPr>
              <a:t>الملائمة</a:t>
            </a:r>
            <a:r>
              <a:rPr lang="ar-SA" b="1" dirty="0" smtClean="0"/>
              <a:t> </a:t>
            </a:r>
            <a:r>
              <a:rPr lang="ar-SA" dirty="0" smtClean="0"/>
              <a:t>تعني بأن يكون للكائن الحي </a:t>
            </a:r>
            <a:r>
              <a:rPr lang="ar-SA" b="1" dirty="0" smtClean="0">
                <a:solidFill>
                  <a:schemeClr val="accent6">
                    <a:lumMod val="75000"/>
                  </a:schemeClr>
                </a:solidFill>
              </a:rPr>
              <a:t>مبنى ,أجهزة فسيولوجية وسلوك</a:t>
            </a:r>
            <a:r>
              <a:rPr lang="ar-SA" dirty="0" smtClean="0">
                <a:solidFill>
                  <a:schemeClr val="accent6">
                    <a:lumMod val="75000"/>
                  </a:schemeClr>
                </a:solidFill>
              </a:rPr>
              <a:t> </a:t>
            </a:r>
            <a:r>
              <a:rPr lang="ar-SA" dirty="0" smtClean="0"/>
              <a:t>خاص تمكنه من البقاء والتكاثر واستغلال مصادر الحياة في البيئة التي يعيش فيها . هذه الصفات التي يتمتع </a:t>
            </a:r>
            <a:r>
              <a:rPr lang="ar-SA" dirty="0" err="1" smtClean="0"/>
              <a:t>بها</a:t>
            </a:r>
            <a:r>
              <a:rPr lang="ar-SA" dirty="0" smtClean="0"/>
              <a:t> الكائن الحي هي صفات وراثية حصل عليها من السلف وسينقلها إلى الخلف .</a:t>
            </a:r>
            <a:endParaRPr lang="he-I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r>
              <a:rPr lang="ar-SA" b="1" dirty="0" smtClean="0">
                <a:solidFill>
                  <a:schemeClr val="tx2"/>
                </a:solidFill>
              </a:rPr>
              <a:t>الملائمة</a:t>
            </a:r>
            <a:r>
              <a:rPr lang="ar-SA" dirty="0" smtClean="0"/>
              <a:t> </a:t>
            </a:r>
            <a:endParaRPr lang="he-IL" dirty="0"/>
          </a:p>
        </p:txBody>
      </p:sp>
      <p:sp>
        <p:nvSpPr>
          <p:cNvPr id="3" name="מציין מיקום תוכן 2"/>
          <p:cNvSpPr>
            <a:spLocks noGrp="1"/>
          </p:cNvSpPr>
          <p:nvPr>
            <p:ph idx="1"/>
          </p:nvPr>
        </p:nvSpPr>
        <p:spPr/>
        <p:txBody>
          <a:bodyPr/>
          <a:lstStyle/>
          <a:p>
            <a:r>
              <a:rPr lang="ar-SA" b="1" dirty="0" smtClean="0"/>
              <a:t>الملائمة </a:t>
            </a:r>
            <a:r>
              <a:rPr lang="ar-SA" dirty="0" smtClean="0"/>
              <a:t>هي مجموعة من الصفات وراثية التي تمنح أفضلية للفرد في بيئته الحياتية , وتكسبه قدرة أفضل على البقاء والاستمرار في الحياة . تنتقل هذه الصفات بالوراثة من جيل إلى آخر .</a:t>
            </a:r>
          </a:p>
          <a:p>
            <a:r>
              <a:rPr lang="ar-SA" b="1" dirty="0" smtClean="0">
                <a:solidFill>
                  <a:schemeClr val="accent6">
                    <a:lumMod val="75000"/>
                  </a:schemeClr>
                </a:solidFill>
              </a:rPr>
              <a:t>الملائمة</a:t>
            </a:r>
            <a:r>
              <a:rPr lang="ar-SA" dirty="0" smtClean="0"/>
              <a:t> هي صفة وراثية تم اكتسابها عبر الأجيال بواسطة </a:t>
            </a:r>
            <a:r>
              <a:rPr lang="ar-SA" b="1" dirty="0" smtClean="0"/>
              <a:t>عمليات التطور </a:t>
            </a:r>
            <a:r>
              <a:rPr lang="ar-SA" dirty="0" smtClean="0"/>
              <a:t>و</a:t>
            </a:r>
            <a:r>
              <a:rPr lang="ar-SA" b="1" dirty="0" smtClean="0"/>
              <a:t>الانتخاب الطبيعي </a:t>
            </a:r>
            <a:r>
              <a:rPr lang="ar-SA" dirty="0" smtClean="0"/>
              <a:t>وهي تميز النوع بأكمله , بعكس </a:t>
            </a:r>
            <a:r>
              <a:rPr lang="ar-SA" b="1" dirty="0" smtClean="0">
                <a:solidFill>
                  <a:schemeClr val="accent6">
                    <a:lumMod val="75000"/>
                  </a:schemeClr>
                </a:solidFill>
              </a:rPr>
              <a:t>التأقلم</a:t>
            </a:r>
            <a:r>
              <a:rPr lang="ar-SA" dirty="0" smtClean="0"/>
              <a:t> والذي هو عبارة عن تغييرات مؤقتة قد تحصل عند الفرد الواحد كرد فعل على التغييرات البيئية المعينة . </a:t>
            </a:r>
          </a:p>
          <a:p>
            <a:endParaRPr lang="he-I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מלבן 2"/>
          <p:cNvSpPr/>
          <p:nvPr/>
        </p:nvSpPr>
        <p:spPr>
          <a:xfrm>
            <a:off x="231775" y="3789363"/>
            <a:ext cx="8340725" cy="259238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2" name="מלבן 1"/>
          <p:cNvSpPr/>
          <p:nvPr/>
        </p:nvSpPr>
        <p:spPr>
          <a:xfrm>
            <a:off x="231775" y="549275"/>
            <a:ext cx="8340725" cy="3035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defRPr/>
            </a:pPr>
            <a:endParaRPr lang="he-IL" dirty="0"/>
          </a:p>
        </p:txBody>
      </p:sp>
      <p:sp>
        <p:nvSpPr>
          <p:cNvPr id="4" name="Rectangle 3"/>
          <p:cNvSpPr/>
          <p:nvPr/>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solidFill>
                <a:prstClr val="white"/>
              </a:solidFill>
            </a:endParaRPr>
          </a:p>
        </p:txBody>
      </p:sp>
      <p:sp>
        <p:nvSpPr>
          <p:cNvPr id="26" name="TextBox 25"/>
          <p:cNvSpPr txBox="1"/>
          <p:nvPr/>
        </p:nvSpPr>
        <p:spPr>
          <a:xfrm>
            <a:off x="357188" y="549275"/>
            <a:ext cx="8215312" cy="5594350"/>
          </a:xfrm>
          <a:prstGeom prst="rect">
            <a:avLst/>
          </a:prstGeom>
          <a:noFill/>
          <a:ln w="22225">
            <a:noFill/>
          </a:ln>
          <a:effectLst>
            <a:outerShdw sx="101000" sy="101000" algn="ctr" rotWithShape="0">
              <a:schemeClr val="bg1">
                <a:lumMod val="75000"/>
              </a:schemeClr>
            </a:outerShdw>
          </a:effectLst>
        </p:spPr>
        <p:txBody>
          <a:bodyPr/>
          <a:lstStyle/>
          <a:p>
            <a:pPr>
              <a:lnSpc>
                <a:spcPct val="115000"/>
              </a:lnSpc>
              <a:defRPr/>
            </a:pPr>
            <a:r>
              <a:rPr lang="ar-SA" sz="2000" b="1" dirty="0" err="1">
                <a:latin typeface="Calibri" pitchFamily="34" charset="0"/>
              </a:rPr>
              <a:t>الملاءمة</a:t>
            </a:r>
            <a:r>
              <a:rPr lang="he-IL" sz="2000" b="1" dirty="0">
                <a:latin typeface="Calibri" pitchFamily="34" charset="0"/>
              </a:rPr>
              <a:t> </a:t>
            </a:r>
            <a:r>
              <a:rPr lang="ar-SA" sz="2000" dirty="0">
                <a:solidFill>
                  <a:srgbClr val="000000"/>
                </a:solidFill>
                <a:latin typeface="Calibri" pitchFamily="34" charset="0"/>
              </a:rPr>
              <a:t>هي صفة </a:t>
            </a:r>
            <a:r>
              <a:rPr lang="ar-SA" sz="2000" b="1" dirty="0">
                <a:solidFill>
                  <a:srgbClr val="000000"/>
                </a:solidFill>
                <a:latin typeface="Calibri" pitchFamily="34" charset="0"/>
              </a:rPr>
              <a:t>وراثية</a:t>
            </a:r>
            <a:r>
              <a:rPr lang="ar-SA" sz="2000" dirty="0">
                <a:solidFill>
                  <a:srgbClr val="000000"/>
                </a:solidFill>
                <a:latin typeface="Calibri" pitchFamily="34" charset="0"/>
              </a:rPr>
              <a:t> ثابتة عند فرد (سلوكية, فسيولوجية أو مبنوية), تُحسِّن احتمالات بقائه في بيئته وتكاثره فيها مقارنة بأفراد أخرى في العشيرة لا تحمل هذه الصفة.</a:t>
            </a:r>
            <a:endParaRPr lang="he-IL" sz="2000" dirty="0">
              <a:latin typeface="Calibri" pitchFamily="34" charset="0"/>
            </a:endParaRPr>
          </a:p>
          <a:p>
            <a:pPr>
              <a:lnSpc>
                <a:spcPct val="115000"/>
              </a:lnSpc>
              <a:defRPr/>
            </a:pPr>
            <a:endParaRPr lang="he-IL" sz="900" dirty="0">
              <a:latin typeface="Calibri" pitchFamily="34" charset="0"/>
            </a:endParaRPr>
          </a:p>
          <a:p>
            <a:pPr>
              <a:lnSpc>
                <a:spcPct val="115000"/>
              </a:lnSpc>
              <a:defRPr/>
            </a:pPr>
            <a:r>
              <a:rPr lang="ar-SA" sz="2000" u="sng" dirty="0">
                <a:latin typeface="Calibri" pitchFamily="34" charset="0"/>
              </a:rPr>
              <a:t>أمثلة </a:t>
            </a:r>
            <a:r>
              <a:rPr lang="ar-SA" sz="2000" u="sng" dirty="0" err="1">
                <a:latin typeface="Calibri" pitchFamily="34" charset="0"/>
              </a:rPr>
              <a:t>لملاءمة</a:t>
            </a:r>
            <a:r>
              <a:rPr lang="ar-SA" sz="2000" u="sng" dirty="0">
                <a:latin typeface="Calibri" pitchFamily="34" charset="0"/>
              </a:rPr>
              <a:t> :</a:t>
            </a:r>
            <a:endParaRPr lang="he-IL" sz="2000" dirty="0">
              <a:latin typeface="Calibri" pitchFamily="34" charset="0"/>
            </a:endParaRPr>
          </a:p>
          <a:p>
            <a:pPr>
              <a:lnSpc>
                <a:spcPct val="115000"/>
              </a:lnSpc>
              <a:defRPr/>
            </a:pPr>
            <a:r>
              <a:rPr lang="he-IL" sz="2000" dirty="0">
                <a:latin typeface="Calibri" pitchFamily="34" charset="0"/>
              </a:rPr>
              <a:t>  -  </a:t>
            </a:r>
            <a:r>
              <a:rPr lang="ar-SA" sz="2000" dirty="0">
                <a:latin typeface="Calibri" pitchFamily="34" charset="0"/>
              </a:rPr>
              <a:t>تفرز القوارض التي تعيش في الصحراء بولاً مركزًا جداً.</a:t>
            </a:r>
            <a:endParaRPr lang="he-IL" sz="2000" dirty="0">
              <a:latin typeface="Calibri" pitchFamily="34" charset="0"/>
            </a:endParaRPr>
          </a:p>
          <a:p>
            <a:pPr>
              <a:lnSpc>
                <a:spcPct val="115000"/>
              </a:lnSpc>
              <a:defRPr/>
            </a:pPr>
            <a:r>
              <a:rPr lang="he-IL" sz="2000" dirty="0">
                <a:latin typeface="Calibri" pitchFamily="34" charset="0"/>
              </a:rPr>
              <a:t>  -  </a:t>
            </a:r>
            <a:r>
              <a:rPr lang="ar-SA" sz="2000" dirty="0">
                <a:latin typeface="Calibri" pitchFamily="34" charset="0"/>
              </a:rPr>
              <a:t>للخنفساء السوداء التي تعيش في الصحراء أرجل طويلة تبعدها عن الأرض الساخنة . </a:t>
            </a:r>
            <a:endParaRPr lang="he-IL" sz="2000" dirty="0">
              <a:latin typeface="Calibri" pitchFamily="34" charset="0"/>
            </a:endParaRPr>
          </a:p>
          <a:p>
            <a:pPr>
              <a:lnSpc>
                <a:spcPct val="115000"/>
              </a:lnSpc>
              <a:defRPr/>
            </a:pPr>
            <a:endParaRPr lang="he-IL" sz="2000" dirty="0">
              <a:solidFill>
                <a:srgbClr val="000000"/>
              </a:solidFill>
              <a:latin typeface="Calibri" pitchFamily="34" charset="0"/>
            </a:endParaRPr>
          </a:p>
          <a:p>
            <a:pPr>
              <a:lnSpc>
                <a:spcPct val="115000"/>
              </a:lnSpc>
              <a:defRPr/>
            </a:pPr>
            <a:endParaRPr lang="ar-SA" sz="2400" dirty="0">
              <a:solidFill>
                <a:srgbClr val="000000"/>
              </a:solidFill>
              <a:latin typeface="Calibri" pitchFamily="34" charset="0"/>
            </a:endParaRPr>
          </a:p>
          <a:p>
            <a:pPr>
              <a:lnSpc>
                <a:spcPct val="115000"/>
              </a:lnSpc>
              <a:defRPr/>
            </a:pPr>
            <a:endParaRPr lang="ar-SA" sz="2400" dirty="0">
              <a:solidFill>
                <a:srgbClr val="000000"/>
              </a:solidFill>
              <a:latin typeface="Calibri" pitchFamily="34" charset="0"/>
            </a:endParaRPr>
          </a:p>
          <a:p>
            <a:pPr>
              <a:lnSpc>
                <a:spcPct val="115000"/>
              </a:lnSpc>
              <a:defRPr/>
            </a:pPr>
            <a:r>
              <a:rPr lang="ar-SA" sz="2000" b="1" dirty="0" smtClean="0">
                <a:latin typeface="Calibri" pitchFamily="34" charset="0"/>
              </a:rPr>
              <a:t>التأقلم</a:t>
            </a:r>
            <a:r>
              <a:rPr lang="he-IL" sz="2000" b="1" dirty="0" smtClean="0">
                <a:latin typeface="Calibri" pitchFamily="34" charset="0"/>
              </a:rPr>
              <a:t> </a:t>
            </a:r>
            <a:r>
              <a:rPr lang="ar-SA" sz="2000" dirty="0">
                <a:solidFill>
                  <a:srgbClr val="000000"/>
                </a:solidFill>
                <a:latin typeface="Calibri" pitchFamily="34" charset="0"/>
              </a:rPr>
              <a:t>هو تغيير بالسلوك, </a:t>
            </a:r>
            <a:r>
              <a:rPr lang="ar-SA" sz="2000" dirty="0" err="1">
                <a:solidFill>
                  <a:srgbClr val="000000"/>
                </a:solidFill>
                <a:latin typeface="Calibri" pitchFamily="34" charset="0"/>
              </a:rPr>
              <a:t>بالفسيولوجيا</a:t>
            </a:r>
            <a:r>
              <a:rPr lang="ar-SA" sz="2000" dirty="0">
                <a:solidFill>
                  <a:srgbClr val="000000"/>
                </a:solidFill>
                <a:latin typeface="Calibri" pitchFamily="34" charset="0"/>
              </a:rPr>
              <a:t> أو المبنى والذي يطرأ خلال حياة الفرد كرد فعل على ظروف بيئية. هذا التغيير لا ينتقل بالوراثة.</a:t>
            </a:r>
            <a:endParaRPr lang="he-IL" sz="2000" dirty="0">
              <a:latin typeface="Calibri" pitchFamily="34" charset="0"/>
            </a:endParaRPr>
          </a:p>
          <a:p>
            <a:pPr>
              <a:lnSpc>
                <a:spcPct val="115000"/>
              </a:lnSpc>
              <a:defRPr/>
            </a:pPr>
            <a:endParaRPr lang="he-IL" sz="900" dirty="0">
              <a:latin typeface="Calibri" pitchFamily="34" charset="0"/>
            </a:endParaRPr>
          </a:p>
          <a:p>
            <a:pPr>
              <a:lnSpc>
                <a:spcPct val="115000"/>
              </a:lnSpc>
              <a:defRPr/>
            </a:pPr>
            <a:r>
              <a:rPr lang="ar-SA" sz="2000" u="sng" dirty="0">
                <a:latin typeface="Calibri" pitchFamily="34" charset="0"/>
              </a:rPr>
              <a:t>أمثلة للتأقلم:</a:t>
            </a:r>
            <a:endParaRPr lang="he-IL" sz="2000" dirty="0">
              <a:latin typeface="Calibri" pitchFamily="34" charset="0"/>
            </a:endParaRPr>
          </a:p>
          <a:p>
            <a:pPr>
              <a:lnSpc>
                <a:spcPct val="115000"/>
              </a:lnSpc>
              <a:defRPr/>
            </a:pPr>
            <a:r>
              <a:rPr lang="he-IL" sz="2000" dirty="0">
                <a:latin typeface="Calibri" pitchFamily="34" charset="0"/>
              </a:rPr>
              <a:t>  -  </a:t>
            </a:r>
            <a:r>
              <a:rPr lang="ar-SA" sz="2000" dirty="0">
                <a:latin typeface="Calibri" pitchFamily="34" charset="0"/>
              </a:rPr>
              <a:t>يزداد حجم العضلات في أعقاب تدريبات رياضية.</a:t>
            </a:r>
            <a:endParaRPr lang="he-IL" sz="2000" dirty="0">
              <a:latin typeface="Calibri" pitchFamily="34" charset="0"/>
            </a:endParaRPr>
          </a:p>
          <a:p>
            <a:pPr>
              <a:lnSpc>
                <a:spcPct val="115000"/>
              </a:lnSpc>
              <a:defRPr/>
            </a:pPr>
            <a:r>
              <a:rPr lang="he-IL" sz="2000" dirty="0">
                <a:latin typeface="Calibri" pitchFamily="34" charset="0"/>
              </a:rPr>
              <a:t>  -  </a:t>
            </a:r>
            <a:r>
              <a:rPr lang="ar-SA" sz="2000" dirty="0">
                <a:latin typeface="Calibri" pitchFamily="34" charset="0"/>
              </a:rPr>
              <a:t>تطور أجسام مضادة وذاكرة مناعية بعد التعرض لمسببات أمراض (مولدات مضاد).</a:t>
            </a:r>
            <a:endParaRPr lang="he-IL" sz="2000" dirty="0">
              <a:latin typeface="Calibri" pitchFamily="34" charset="0"/>
            </a:endParaRPr>
          </a:p>
          <a:p>
            <a:pPr>
              <a:lnSpc>
                <a:spcPct val="115000"/>
              </a:lnSpc>
              <a:defRPr/>
            </a:pPr>
            <a:r>
              <a:rPr lang="he-IL" sz="2000" dirty="0">
                <a:latin typeface="Calibri" pitchFamily="34" charset="0"/>
              </a:rPr>
              <a:t>  -  </a:t>
            </a:r>
            <a:r>
              <a:rPr lang="ar-SA" sz="2000" dirty="0" err="1">
                <a:latin typeface="Calibri" pitchFamily="34" charset="0"/>
              </a:rPr>
              <a:t>التسفع</a:t>
            </a:r>
            <a:r>
              <a:rPr lang="ar-SA" sz="2000" dirty="0">
                <a:latin typeface="Calibri" pitchFamily="34" charset="0"/>
              </a:rPr>
              <a:t> في أعقاب التعرض للشمس.</a:t>
            </a:r>
            <a:endParaRPr lang="he-IL" sz="2000" dirty="0">
              <a:latin typeface="Calibri" pitchFamily="34" charset="0"/>
            </a:endParaRPr>
          </a:p>
          <a:p>
            <a:pPr>
              <a:lnSpc>
                <a:spcPct val="115000"/>
              </a:lnSpc>
              <a:defRPr/>
            </a:pPr>
            <a:endParaRPr lang="en-US" dirty="0">
              <a:solidFill>
                <a:srgbClr val="000000"/>
              </a:solidFill>
              <a:latin typeface="Calibri" pitchFamily="34" charset="0"/>
            </a:endParaRPr>
          </a:p>
        </p:txBody>
      </p:sp>
      <p:sp>
        <p:nvSpPr>
          <p:cNvPr id="7175" name="Slide Number Placeholder 8"/>
          <p:cNvSpPr>
            <a:spLocks noGrp="1"/>
          </p:cNvSpPr>
          <p:nvPr>
            <p:ph type="sldNum" sz="quarter" idx="12"/>
          </p:nvPr>
        </p:nvSpPr>
        <p:spPr bwMode="auto">
          <a:ln>
            <a:miter lim="800000"/>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defRPr/>
            </a:pPr>
            <a:fld id="{23414E64-AE90-4AF3-A950-4765D51D24F5}" type="slidenum">
              <a:rPr lang="he-IL" smtClean="0"/>
              <a:pPr fontAlgn="base">
                <a:spcBef>
                  <a:spcPct val="0"/>
                </a:spcBef>
                <a:spcAft>
                  <a:spcPct val="0"/>
                </a:spcAft>
                <a:defRPr/>
              </a:pPr>
              <a:t>8</a:t>
            </a:fld>
            <a:endParaRPr lang="he-IL" dirty="0" smtClean="0"/>
          </a:p>
        </p:txBody>
      </p:sp>
      <p:sp>
        <p:nvSpPr>
          <p:cNvPr id="6" name="כותרת 5"/>
          <p:cNvSpPr>
            <a:spLocks noGrp="1"/>
          </p:cNvSpPr>
          <p:nvPr>
            <p:ph type="ctrTitle"/>
          </p:nvPr>
        </p:nvSpPr>
        <p:spPr>
          <a:xfrm>
            <a:off x="785813" y="71438"/>
            <a:ext cx="7772400" cy="441325"/>
          </a:xfrm>
        </p:spPr>
        <p:txBody>
          <a:bodyPr/>
          <a:lstStyle/>
          <a:p>
            <a:pPr fontAlgn="auto">
              <a:defRPr/>
            </a:pPr>
            <a:r>
              <a:rPr lang="ar-SA" sz="1800" b="1" dirty="0" smtClean="0">
                <a:solidFill>
                  <a:srgbClr val="FF6600"/>
                </a:solidFill>
                <a:ea typeface="+mn-ea"/>
              </a:rPr>
              <a:t>الاختلافات بين </a:t>
            </a:r>
            <a:r>
              <a:rPr lang="ar-SA" sz="1800" b="1" dirty="0" err="1" smtClean="0">
                <a:solidFill>
                  <a:srgbClr val="FF6600"/>
                </a:solidFill>
                <a:ea typeface="+mn-ea"/>
              </a:rPr>
              <a:t>الملاءمة</a:t>
            </a:r>
            <a:r>
              <a:rPr lang="ar-SA" sz="1800" b="1" dirty="0" smtClean="0">
                <a:solidFill>
                  <a:srgbClr val="FF6600"/>
                </a:solidFill>
                <a:ea typeface="+mn-ea"/>
              </a:rPr>
              <a:t> والتأقلم </a:t>
            </a:r>
            <a:endParaRPr lang="he-IL" sz="1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231775" y="419100"/>
            <a:ext cx="8215313" cy="46038"/>
          </a:xfrm>
          <a:prstGeom prst="rect">
            <a:avLst/>
          </a:prstGeom>
          <a:blipFill dpi="0" rotWithShape="1">
            <a:blip r:embed="rId2" cstate="print"/>
            <a:srcRec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he-IL" dirty="0"/>
          </a:p>
        </p:txBody>
      </p:sp>
      <p:sp>
        <p:nvSpPr>
          <p:cNvPr id="26" name="TextBox 25"/>
          <p:cNvSpPr txBox="1"/>
          <p:nvPr/>
        </p:nvSpPr>
        <p:spPr>
          <a:xfrm>
            <a:off x="357158" y="1357298"/>
            <a:ext cx="8215312" cy="4929191"/>
          </a:xfrm>
          <a:prstGeom prst="rect">
            <a:avLst/>
          </a:prstGeom>
          <a:noFill/>
          <a:ln w="22225">
            <a:noFill/>
          </a:ln>
          <a:effectLst>
            <a:outerShdw sx="101000" sy="101000" algn="ctr" rotWithShape="0">
              <a:schemeClr val="bg1">
                <a:lumMod val="75000"/>
              </a:schemeClr>
            </a:outerShdw>
          </a:effectLst>
        </p:spPr>
        <p:txBody>
          <a:bodyPr/>
          <a:lstStyle/>
          <a:p>
            <a:pPr>
              <a:lnSpc>
                <a:spcPct val="115000"/>
              </a:lnSpc>
              <a:defRPr/>
            </a:pPr>
            <a:r>
              <a:rPr lang="ar-SA" sz="2400" dirty="0">
                <a:latin typeface="Calibri" pitchFamily="34" charset="0"/>
              </a:rPr>
              <a:t>كلما كان الكائن الحي متلائمًا </a:t>
            </a:r>
            <a:r>
              <a:rPr lang="ar-SA" sz="2400" dirty="0" err="1">
                <a:latin typeface="Calibri" pitchFamily="34" charset="0"/>
              </a:rPr>
              <a:t>اكثر</a:t>
            </a:r>
            <a:r>
              <a:rPr lang="ar-SA" sz="2400" dirty="0">
                <a:latin typeface="Calibri" pitchFamily="34" charset="0"/>
              </a:rPr>
              <a:t> مع البيئة التي يعيش فيها تكون قدرته على البقاء وإنجاب النسل اكبر.</a:t>
            </a:r>
            <a:endParaRPr lang="he-IL" sz="2400" dirty="0">
              <a:latin typeface="Calibri" pitchFamily="34" charset="0"/>
            </a:endParaRPr>
          </a:p>
          <a:p>
            <a:pPr>
              <a:lnSpc>
                <a:spcPct val="115000"/>
              </a:lnSpc>
              <a:defRPr/>
            </a:pPr>
            <a:r>
              <a:rPr lang="ar-SA" sz="2400" u="sng" dirty="0" smtClean="0">
                <a:latin typeface="Calibri" pitchFamily="34" charset="0"/>
              </a:rPr>
              <a:t>*يمكن </a:t>
            </a:r>
            <a:r>
              <a:rPr lang="ar-SA" sz="2400" u="sng" dirty="0">
                <a:latin typeface="Calibri" pitchFamily="34" charset="0"/>
              </a:rPr>
              <a:t>فحص مدى </a:t>
            </a:r>
            <a:r>
              <a:rPr lang="ar-SA" sz="2400" u="sng" dirty="0" err="1">
                <a:latin typeface="Calibri" pitchFamily="34" charset="0"/>
              </a:rPr>
              <a:t>ملاءمة</a:t>
            </a:r>
            <a:r>
              <a:rPr lang="ar-SA" sz="2400" u="sng" dirty="0">
                <a:latin typeface="Calibri" pitchFamily="34" charset="0"/>
              </a:rPr>
              <a:t> الكائن الحي لبيئته حسب الصفات التالية</a:t>
            </a:r>
            <a:r>
              <a:rPr lang="ar-SA" sz="2400" u="sng" dirty="0" smtClean="0">
                <a:latin typeface="Calibri" pitchFamily="34" charset="0"/>
              </a:rPr>
              <a:t>:</a:t>
            </a:r>
            <a:endParaRPr lang="en-US" sz="2400" dirty="0">
              <a:latin typeface="Calibri" pitchFamily="34" charset="0"/>
            </a:endParaRPr>
          </a:p>
          <a:p>
            <a:pPr>
              <a:lnSpc>
                <a:spcPct val="115000"/>
              </a:lnSpc>
              <a:defRPr/>
            </a:pPr>
            <a:r>
              <a:rPr lang="ar-SA" sz="2400" dirty="0" smtClean="0">
                <a:latin typeface="Calibri" pitchFamily="34" charset="0"/>
              </a:rPr>
              <a:t>1)</a:t>
            </a:r>
            <a:r>
              <a:rPr lang="ar-SA" sz="2400" dirty="0" err="1" smtClean="0">
                <a:latin typeface="Calibri" pitchFamily="34" charset="0"/>
              </a:rPr>
              <a:t>ملاءمات</a:t>
            </a:r>
            <a:r>
              <a:rPr lang="ar-SA" sz="2400" dirty="0" smtClean="0">
                <a:latin typeface="Calibri" pitchFamily="34" charset="0"/>
              </a:rPr>
              <a:t> </a:t>
            </a:r>
            <a:r>
              <a:rPr lang="ar-SA" sz="2400" dirty="0">
                <a:latin typeface="Calibri" pitchFamily="34" charset="0"/>
              </a:rPr>
              <a:t>للحصول على الغذاء واستغلاله للحصول على موارد </a:t>
            </a:r>
            <a:r>
              <a:rPr lang="ar-SA" sz="2400" dirty="0" err="1">
                <a:latin typeface="Calibri" pitchFamily="34" charset="0"/>
              </a:rPr>
              <a:t>اخرى</a:t>
            </a:r>
            <a:r>
              <a:rPr lang="ar-SA" sz="2400" dirty="0">
                <a:latin typeface="Calibri" pitchFamily="34" charset="0"/>
              </a:rPr>
              <a:t> – قدرة المنافسة للحصول على الموارد </a:t>
            </a:r>
            <a:r>
              <a:rPr lang="ar-SA" sz="2400" dirty="0" smtClean="0">
                <a:latin typeface="Calibri" pitchFamily="34" charset="0"/>
              </a:rPr>
              <a:t>.</a:t>
            </a:r>
            <a:endParaRPr lang="he-IL" sz="2400" dirty="0">
              <a:latin typeface="Calibri" pitchFamily="34" charset="0"/>
            </a:endParaRPr>
          </a:p>
          <a:p>
            <a:pPr>
              <a:lnSpc>
                <a:spcPct val="115000"/>
              </a:lnSpc>
              <a:buFont typeface="Arial" pitchFamily="34" charset="0"/>
              <a:buAutoNum type="hebrew2Minus"/>
              <a:defRPr/>
            </a:pPr>
            <a:endParaRPr lang="he-IL" sz="2400" dirty="0">
              <a:latin typeface="Calibri" pitchFamily="34" charset="0"/>
            </a:endParaRPr>
          </a:p>
          <a:p>
            <a:pPr>
              <a:lnSpc>
                <a:spcPct val="115000"/>
              </a:lnSpc>
              <a:defRPr/>
            </a:pPr>
            <a:r>
              <a:rPr lang="ar-SA" sz="2400" dirty="0" smtClean="0">
                <a:latin typeface="Calibri" pitchFamily="34" charset="0"/>
              </a:rPr>
              <a:t>2)</a:t>
            </a:r>
            <a:r>
              <a:rPr lang="ar-SA" sz="2400" dirty="0" err="1" smtClean="0">
                <a:latin typeface="Calibri" pitchFamily="34" charset="0"/>
              </a:rPr>
              <a:t>ملاءمات</a:t>
            </a:r>
            <a:r>
              <a:rPr lang="ar-SA" sz="2400" dirty="0" smtClean="0">
                <a:latin typeface="Calibri" pitchFamily="34" charset="0"/>
              </a:rPr>
              <a:t> </a:t>
            </a:r>
            <a:r>
              <a:rPr lang="ar-SA" sz="2400" dirty="0">
                <a:latin typeface="Calibri" pitchFamily="34" charset="0"/>
              </a:rPr>
              <a:t>لتقليل الافتراس – قدرة الصمود امام الآفات, </a:t>
            </a:r>
            <a:r>
              <a:rPr lang="ar-SA" sz="2400" dirty="0" smtClean="0">
                <a:latin typeface="Calibri" pitchFamily="34" charset="0"/>
              </a:rPr>
              <a:t>الطفيليات  (تحتمي بالعائل), </a:t>
            </a:r>
            <a:r>
              <a:rPr lang="ar-SA" sz="2400" dirty="0">
                <a:latin typeface="Calibri" pitchFamily="34" charset="0"/>
              </a:rPr>
              <a:t>اكلة الاعشاب والمفترسات او قدرة الهروب من المفترسات.</a:t>
            </a:r>
            <a:endParaRPr lang="he-IL" sz="2400" dirty="0">
              <a:latin typeface="Calibri" pitchFamily="34" charset="0"/>
            </a:endParaRPr>
          </a:p>
          <a:p>
            <a:pPr>
              <a:lnSpc>
                <a:spcPct val="115000"/>
              </a:lnSpc>
              <a:defRPr/>
            </a:pPr>
            <a:endParaRPr lang="en-US" sz="2400" dirty="0">
              <a:latin typeface="Calibri" pitchFamily="34" charset="0"/>
            </a:endParaRPr>
          </a:p>
          <a:p>
            <a:pPr>
              <a:lnSpc>
                <a:spcPct val="115000"/>
              </a:lnSpc>
              <a:defRPr/>
            </a:pPr>
            <a:r>
              <a:rPr lang="ar-SA" sz="2400" dirty="0" smtClean="0">
                <a:latin typeface="Calibri" pitchFamily="34" charset="0"/>
              </a:rPr>
              <a:t>3)</a:t>
            </a:r>
            <a:r>
              <a:rPr lang="ar-SA" sz="2400" dirty="0" err="1" smtClean="0">
                <a:latin typeface="Calibri" pitchFamily="34" charset="0"/>
              </a:rPr>
              <a:t>الملاءمة</a:t>
            </a:r>
            <a:r>
              <a:rPr lang="ar-SA" sz="2400" dirty="0" smtClean="0">
                <a:latin typeface="Calibri" pitchFamily="34" charset="0"/>
              </a:rPr>
              <a:t> </a:t>
            </a:r>
            <a:r>
              <a:rPr lang="ar-SA" sz="2400" dirty="0">
                <a:latin typeface="Calibri" pitchFamily="34" charset="0"/>
              </a:rPr>
              <a:t>لظروف بيئية </a:t>
            </a:r>
            <a:r>
              <a:rPr lang="ar-SA" sz="2400" dirty="0" err="1">
                <a:latin typeface="Calibri" pitchFamily="34" charset="0"/>
              </a:rPr>
              <a:t>احيائية</a:t>
            </a:r>
            <a:r>
              <a:rPr lang="ar-SA" sz="2400" dirty="0">
                <a:latin typeface="Calibri" pitchFamily="34" charset="0"/>
              </a:rPr>
              <a:t>.</a:t>
            </a:r>
            <a:endParaRPr lang="he-IL" sz="2400" dirty="0">
              <a:latin typeface="Calibri" pitchFamily="34" charset="0"/>
            </a:endParaRPr>
          </a:p>
          <a:p>
            <a:pPr>
              <a:lnSpc>
                <a:spcPct val="115000"/>
              </a:lnSpc>
              <a:defRPr/>
            </a:pPr>
            <a:endParaRPr lang="en-US" sz="2400" dirty="0">
              <a:latin typeface="Calibri" pitchFamily="34" charset="0"/>
            </a:endParaRPr>
          </a:p>
          <a:p>
            <a:pPr>
              <a:lnSpc>
                <a:spcPct val="115000"/>
              </a:lnSpc>
              <a:defRPr/>
            </a:pPr>
            <a:r>
              <a:rPr lang="ar-SA" sz="2400" dirty="0" smtClean="0">
                <a:latin typeface="Calibri" pitchFamily="34" charset="0"/>
              </a:rPr>
              <a:t>4)قدرة </a:t>
            </a:r>
            <a:r>
              <a:rPr lang="ar-SA" sz="2400" dirty="0">
                <a:latin typeface="Calibri" pitchFamily="34" charset="0"/>
              </a:rPr>
              <a:t>التكاثر.</a:t>
            </a:r>
            <a:endParaRPr lang="he-IL" sz="2400" dirty="0">
              <a:latin typeface="Calibri" pitchFamily="34" charset="0"/>
            </a:endParaRPr>
          </a:p>
          <a:p>
            <a:pPr>
              <a:lnSpc>
                <a:spcPct val="115000"/>
              </a:lnSpc>
              <a:defRPr/>
            </a:pPr>
            <a:endParaRPr lang="en-US" dirty="0">
              <a:solidFill>
                <a:srgbClr val="FF6600"/>
              </a:solidFill>
              <a:latin typeface="Calibri" pitchFamily="34" charset="0"/>
            </a:endParaRPr>
          </a:p>
        </p:txBody>
      </p:sp>
      <p:sp>
        <p:nvSpPr>
          <p:cNvPr id="7173" name="כותרת 5"/>
          <p:cNvSpPr>
            <a:spLocks noGrp="1"/>
          </p:cNvSpPr>
          <p:nvPr>
            <p:ph type="ctrTitle"/>
          </p:nvPr>
        </p:nvSpPr>
        <p:spPr bwMode="auto">
          <a:xfrm>
            <a:off x="785813" y="71438"/>
            <a:ext cx="7772400" cy="441325"/>
          </a:xfrm>
          <a:extLst/>
        </p:spPr>
        <p:txBody>
          <a:bodyPr vert="horz" wrap="square" lIns="91440" tIns="45720" rIns="91440" bIns="45720" numCol="1" anchor="t" anchorCtr="0" compatLnSpc="1">
            <a:prstTxWarp prst="textNoShape">
              <a:avLst/>
            </a:prstTxWarp>
            <a:noAutofit/>
          </a:bodyPr>
          <a:lstStyle/>
          <a:p>
            <a:pPr>
              <a:defRPr/>
            </a:pPr>
            <a:r>
              <a:rPr lang="ar-SA" sz="2400" b="1" dirty="0" smtClean="0">
                <a:solidFill>
                  <a:schemeClr val="tx2"/>
                </a:solidFill>
              </a:rPr>
              <a:t>العوامل التي يجب </a:t>
            </a:r>
            <a:r>
              <a:rPr lang="ar-SA" sz="2400" b="1" dirty="0" err="1" smtClean="0">
                <a:solidFill>
                  <a:schemeClr val="tx2"/>
                </a:solidFill>
              </a:rPr>
              <a:t>ان</a:t>
            </a:r>
            <a:r>
              <a:rPr lang="ar-SA" sz="2400" b="1" dirty="0" smtClean="0">
                <a:solidFill>
                  <a:schemeClr val="tx2"/>
                </a:solidFill>
              </a:rPr>
              <a:t> يتلاءم معها الكائن الحي كي يبقى في البيئة التي يعيش فيها </a:t>
            </a:r>
            <a:endParaRPr lang="he-IL" sz="2400" b="1" dirty="0" smtClean="0">
              <a:solidFill>
                <a:schemeClr val="tx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ערכת נושא של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1027</TotalTime>
  <Words>3085</Words>
  <Application>Microsoft Office PowerPoint</Application>
  <PresentationFormat>‫הצגה על המסך (4:3)</PresentationFormat>
  <Paragraphs>254</Paragraphs>
  <Slides>46</Slides>
  <Notes>1</Notes>
  <HiddenSlides>0</HiddenSlides>
  <MMClips>0</MMClips>
  <ScaleCrop>false</ScaleCrop>
  <HeadingPairs>
    <vt:vector size="4" baseType="variant">
      <vt:variant>
        <vt:lpstr>ערכת נושא</vt:lpstr>
      </vt:variant>
      <vt:variant>
        <vt:i4>1</vt:i4>
      </vt:variant>
      <vt:variant>
        <vt:lpstr>כותרות שקופיות</vt:lpstr>
      </vt:variant>
      <vt:variant>
        <vt:i4>46</vt:i4>
      </vt:variant>
    </vt:vector>
  </HeadingPairs>
  <TitlesOfParts>
    <vt:vector size="47" baseType="lpstr">
      <vt:lpstr>ערכת נושא של Office</vt:lpstr>
      <vt:lpstr>عمليات التطور </vt:lpstr>
      <vt:lpstr>التطور </vt:lpstr>
      <vt:lpstr>نظرية التطور </vt:lpstr>
      <vt:lpstr>מצגת של PowerPoint</vt:lpstr>
      <vt:lpstr>فيلم قصير </vt:lpstr>
      <vt:lpstr>العلاقة بين ظروف البيئة والكائنات الحية </vt:lpstr>
      <vt:lpstr>الملائمة </vt:lpstr>
      <vt:lpstr>الاختلافات بين الملاءمة والتأقلم </vt:lpstr>
      <vt:lpstr>العوامل التي يجب ان يتلاءم معها الكائن الحي كي يبقى في البيئة التي يعيش فيها </vt:lpstr>
      <vt:lpstr>الملائمة والانتخاب الطبيعي </vt:lpstr>
      <vt:lpstr>داروين</vt:lpstr>
      <vt:lpstr>מצגת של PowerPoint</vt:lpstr>
      <vt:lpstr>מצגת של PowerPoint</vt:lpstr>
      <vt:lpstr>מצגת של PowerPoint</vt:lpstr>
      <vt:lpstr>מצגת של PowerPoint</vt:lpstr>
      <vt:lpstr>الملاءمة والانتخاب الطبيعي- اجمال  </vt:lpstr>
      <vt:lpstr>الملاءمة والانتخاب الطبيعي – مثال العث</vt:lpstr>
      <vt:lpstr>عمليات الانتخاب الطبيعي </vt:lpstr>
      <vt:lpstr>מצגת של PowerPoint</vt:lpstr>
      <vt:lpstr>الاختلاف \التباين الوراثي </vt:lpstr>
      <vt:lpstr>מצגת של PowerPoint</vt:lpstr>
      <vt:lpstr>מצגת של PowerPoint</vt:lpstr>
      <vt:lpstr>מצגת של PowerPoint</vt:lpstr>
      <vt:lpstr>מצגת של PowerPoint</vt:lpstr>
      <vt:lpstr>מצגת של PowerPoint</vt:lpstr>
      <vt:lpstr>انواع الملاءمات </vt:lpstr>
      <vt:lpstr>ملاحظات </vt:lpstr>
      <vt:lpstr>מצגת של PowerPoint</vt:lpstr>
      <vt:lpstr>מצגת של PowerPoint</vt:lpstr>
      <vt:lpstr>مصادر الاختلاف </vt:lpstr>
      <vt:lpstr>مصطلحات مهمة – أنواع منحسرة </vt:lpstr>
      <vt:lpstr>تركيب العشائر يتأثر أيضاً من الأحداث العشوائية </vt:lpstr>
      <vt:lpstr>מצגת של PowerPoint</vt:lpstr>
      <vt:lpstr> التنوع البيولوجي</vt:lpstr>
      <vt:lpstr>الاختلاف بين الأنواع </vt:lpstr>
      <vt:lpstr> מקורות המגוון האקולוגי</vt:lpstr>
      <vt:lpstr>מצגת של PowerPoint</vt:lpstr>
      <vt:lpstr>מצגת של PowerPoint</vt:lpstr>
      <vt:lpstr>مصادر التنوع في مستويات التنظيم في الطبيعة </vt:lpstr>
      <vt:lpstr>מצגת של PowerPoint</vt:lpstr>
      <vt:lpstr>مصطلحات مهمة – حاجز تكاثري </vt:lpstr>
      <vt:lpstr>מצגת של PowerPoint</vt:lpstr>
      <vt:lpstr>الحواجز البيولوجية -- الجغرافية: احد العوامل لتكوين أنواع جديدة</vt:lpstr>
      <vt:lpstr>التغيرات في التنوع البيولوجي على مر الزمن</vt:lpstr>
      <vt:lpstr>مصطلحات مهمة – لياقة</vt:lpstr>
      <vt:lpstr>فيلم قصير ملخص لموضوع التطور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عمليات التطور</dc:title>
  <dc:creator>מונא כבהא</dc:creator>
  <cp:lastModifiedBy>weizmann</cp:lastModifiedBy>
  <cp:revision>138</cp:revision>
  <dcterms:created xsi:type="dcterms:W3CDTF">2017-01-15T06:07:54Z</dcterms:created>
  <dcterms:modified xsi:type="dcterms:W3CDTF">2017-08-14T14:41:44Z</dcterms:modified>
</cp:coreProperties>
</file>