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6" r:id="rId1"/>
  </p:sldMasterIdLst>
  <p:sldIdLst>
    <p:sldId id="256" r:id="rId2"/>
    <p:sldId id="258" r:id="rId3"/>
    <p:sldId id="264" r:id="rId4"/>
    <p:sldId id="259" r:id="rId5"/>
    <p:sldId id="261" r:id="rId6"/>
    <p:sldId id="262" r:id="rId7"/>
    <p:sldId id="263" r:id="rId8"/>
    <p:sldId id="265" r:id="rId9"/>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38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he-IL" smtClean="0"/>
              <a:t>לחץ כדי לערוך סגנון כותרת של תבנית בסיס</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1D58EFC-4723-4F14-B3E2-CCEA6A4EFACC}" type="datetimeFigureOut">
              <a:rPr lang="he-IL" smtClean="0"/>
              <a:t>כ'/תמוז/תשע"ט</a:t>
            </a:fld>
            <a:endParaRPr lang="he-IL"/>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he-IL"/>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E4EB0A5-4EFD-4BBE-B293-3882B085F77C}" type="slidenum">
              <a:rPr lang="he-IL" smtClean="0"/>
              <a:t>‹#›</a:t>
            </a:fld>
            <a:endParaRPr lang="he-IL"/>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3" name="Vertical Text Placeholder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Date Placeholder 3"/>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EE4EB0A5-4EFD-4BBE-B293-3882B085F77C}" type="slidenum">
              <a:rPr lang="he-IL" smtClean="0"/>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he-IL" smtClean="0"/>
              <a:t>לחץ כדי לערוך סגנון כותרת של תבנית בסיס</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Date Placeholder 3"/>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EE4EB0A5-4EFD-4BBE-B293-3882B085F77C}" type="slidenum">
              <a:rPr lang="he-IL" smtClean="0"/>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3" name="Content Placeholder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EE4EB0A5-4EFD-4BBE-B293-3882B085F77C}" type="slidenum">
              <a:rPr lang="he-IL" smtClean="0"/>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EE4EB0A5-4EFD-4BBE-B293-3882B085F77C}" type="slidenum">
              <a:rPr lang="he-IL" smtClean="0"/>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5" name="Date Placeholder 4"/>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EE4EB0A5-4EFD-4BBE-B293-3882B085F77C}" type="slidenum">
              <a:rPr lang="he-IL" smtClean="0"/>
              <a:t>‹#›</a:t>
            </a:fld>
            <a:endParaRPr lang="he-IL"/>
          </a:p>
        </p:txBody>
      </p:sp>
      <p:sp>
        <p:nvSpPr>
          <p:cNvPr id="9" name="Content Placeholder 8"/>
          <p:cNvSpPr>
            <a:spLocks noGrp="1"/>
          </p:cNvSpPr>
          <p:nvPr>
            <p:ph sz="quarter" idx="13"/>
          </p:nvPr>
        </p:nvSpPr>
        <p:spPr>
          <a:xfrm>
            <a:off x="1042416" y="2313432"/>
            <a:ext cx="3419856" cy="349300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e-IL" smtClean="0"/>
              <a:t>לחץ כדי לערוך סגנון כותרת של תבנית בסיס</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7" name="Date Placeholder 6"/>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EE4EB0A5-4EFD-4BBE-B293-3882B085F77C}" type="slidenum">
              <a:rPr lang="he-IL" smtClean="0"/>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a:p>
        </p:txBody>
      </p:sp>
      <p:sp>
        <p:nvSpPr>
          <p:cNvPr id="3" name="Date Placeholder 2"/>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EE4EB0A5-4EFD-4BBE-B293-3882B085F77C}" type="slidenum">
              <a:rPr lang="he-IL" smtClean="0"/>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EE4EB0A5-4EFD-4BBE-B293-3882B085F77C}" type="slidenum">
              <a:rPr lang="he-IL" smtClean="0"/>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7" name="Slide Number Placeholder 6"/>
          <p:cNvSpPr>
            <a:spLocks noGrp="1"/>
          </p:cNvSpPr>
          <p:nvPr>
            <p:ph type="sldNum" sz="quarter" idx="12"/>
          </p:nvPr>
        </p:nvSpPr>
        <p:spPr/>
        <p:txBody>
          <a:bodyPr/>
          <a:lstStyle/>
          <a:p>
            <a:fld id="{EE4EB0A5-4EFD-4BBE-B293-3882B085F77C}" type="slidenum">
              <a:rPr lang="he-IL" smtClean="0"/>
              <a:t>‹#›</a:t>
            </a:fld>
            <a:endParaRPr lang="he-IL"/>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he-IL"/>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he-IL" smtClean="0"/>
              <a:t>לחץ כדי לערוך סגנון כותרת של תבנית בסיס</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he-IL" smtClean="0"/>
              <a:t>לחץ כדי לערוך סגנון כותרת של תבנית בסיס</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smtClean="0"/>
              <a:t>לחץ על הסמל כדי להוסיף תמונה</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C1D58EFC-4723-4F14-B3E2-CCEA6A4EFACC}" type="datetimeFigureOut">
              <a:rPr lang="he-IL" smtClean="0"/>
              <a:t>כ'/תמוז/תשע"ט</a:t>
            </a:fld>
            <a:endParaRPr lang="he-IL"/>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he-IL"/>
          </a:p>
        </p:txBody>
      </p:sp>
      <p:sp>
        <p:nvSpPr>
          <p:cNvPr id="7" name="Slide Number Placeholder 6"/>
          <p:cNvSpPr>
            <a:spLocks noGrp="1"/>
          </p:cNvSpPr>
          <p:nvPr>
            <p:ph type="sldNum" sz="quarter" idx="12"/>
          </p:nvPr>
        </p:nvSpPr>
        <p:spPr/>
        <p:txBody>
          <a:bodyPr/>
          <a:lstStyle/>
          <a:p>
            <a:fld id="{EE4EB0A5-4EFD-4BBE-B293-3882B085F77C}" type="slidenum">
              <a:rPr lang="he-IL" smtClean="0"/>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1D58EFC-4723-4F14-B3E2-CCEA6A4EFACC}" type="datetimeFigureOut">
              <a:rPr lang="he-IL" smtClean="0"/>
              <a:t>כ'/תמוז/תשע"ט</a:t>
            </a:fld>
            <a:endParaRPr lang="he-IL"/>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he-IL"/>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E4EB0A5-4EFD-4BBE-B293-3882B085F77C}" type="slidenum">
              <a:rPr lang="he-IL" smtClean="0"/>
              <a:t>‹#›</a:t>
            </a:fld>
            <a:endParaRPr lang="he-IL"/>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birdboxisrael.org/%D7%A4%D7%A8%D7%95%D7%99%D7%A7%D7%98%D7%99%D7%9D-%D7%91%D7%A2%D7%91%D7%A8%D7%99%D7%AA/%D7%A6%D7%A0%D7%99%D7%A4%D7%95%D7%AA-%D7%95%D7%97%D7%99%D7%A0%D7%95%D7%9A" TargetMode="Externa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www.teva.org.il/?CategoryID=920" TargetMode="Externa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4355976" y="-99392"/>
            <a:ext cx="3773597" cy="2448272"/>
          </a:xfrm>
        </p:spPr>
        <p:txBody>
          <a:bodyPr>
            <a:normAutofit/>
          </a:bodyPr>
          <a:lstStyle/>
          <a:p>
            <a:pPr algn="r"/>
            <a:r>
              <a:rPr lang="he-IL" b="1" dirty="0" smtClean="0"/>
              <a:t>מדע אזרחי בכתה:</a:t>
            </a:r>
            <a:br>
              <a:rPr lang="he-IL" b="1" dirty="0" smtClean="0"/>
            </a:br>
            <a:r>
              <a:rPr lang="he-IL" dirty="0" smtClean="0"/>
              <a:t>אפיון תזונת תנשמות </a:t>
            </a:r>
            <a:endParaRPr lang="he-IL" dirty="0"/>
          </a:p>
        </p:txBody>
      </p:sp>
      <p:sp>
        <p:nvSpPr>
          <p:cNvPr id="3" name="כותרת משנה 2"/>
          <p:cNvSpPr>
            <a:spLocks noGrp="1"/>
          </p:cNvSpPr>
          <p:nvPr>
            <p:ph type="subTitle" idx="1"/>
          </p:nvPr>
        </p:nvSpPr>
        <p:spPr>
          <a:xfrm>
            <a:off x="4716015" y="2924944"/>
            <a:ext cx="3047203" cy="2736304"/>
          </a:xfrm>
        </p:spPr>
        <p:txBody>
          <a:bodyPr>
            <a:normAutofit lnSpcReduction="10000"/>
          </a:bodyPr>
          <a:lstStyle/>
          <a:p>
            <a:pPr algn="r"/>
            <a:r>
              <a:rPr lang="he-IL" dirty="0" err="1" smtClean="0"/>
              <a:t>נתה</a:t>
            </a:r>
            <a:r>
              <a:rPr lang="he-IL" dirty="0" smtClean="0"/>
              <a:t> בר אור פרי</a:t>
            </a:r>
          </a:p>
          <a:p>
            <a:pPr algn="r"/>
            <a:r>
              <a:rPr lang="he-IL" dirty="0" smtClean="0"/>
              <a:t>מקיף ע"ש שז"ר, בת ים</a:t>
            </a:r>
          </a:p>
          <a:p>
            <a:pPr algn="r"/>
            <a:endParaRPr lang="he-IL" dirty="0"/>
          </a:p>
          <a:p>
            <a:pPr algn="r"/>
            <a:r>
              <a:rPr lang="he-IL" dirty="0" smtClean="0"/>
              <a:t>ד"ר מוטי צ'רטר,</a:t>
            </a:r>
          </a:p>
          <a:p>
            <a:pPr algn="r"/>
            <a:r>
              <a:rPr lang="en-US" dirty="0"/>
              <a:t>Shamir Research Institute and Department of Geography and Environmental Studies, University of Haifa</a:t>
            </a:r>
            <a:endParaRPr lang="he-IL" dirty="0"/>
          </a:p>
        </p:txBody>
      </p:sp>
      <p:pic>
        <p:nvPicPr>
          <p:cNvPr id="4" name="תמונה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5400000">
            <a:off x="1043849" y="1412535"/>
            <a:ext cx="2510617" cy="3951259"/>
          </a:xfrm>
          <a:prstGeom prst="rect">
            <a:avLst/>
          </a:prstGeom>
        </p:spPr>
      </p:pic>
    </p:spTree>
    <p:extLst>
      <p:ext uri="{BB962C8B-B14F-4D97-AF65-F5344CB8AC3E}">
        <p14:creationId xmlns:p14="http://schemas.microsoft.com/office/powerpoint/2010/main" val="31651562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788024" y="19251"/>
            <a:ext cx="3456384" cy="613872"/>
          </a:xfrm>
        </p:spPr>
        <p:txBody>
          <a:bodyPr>
            <a:normAutofit fontScale="90000"/>
          </a:bodyPr>
          <a:lstStyle/>
          <a:p>
            <a:r>
              <a:rPr lang="he-IL" dirty="0" smtClean="0"/>
              <a:t>מדע אזרחי בכתה</a:t>
            </a:r>
            <a:endParaRPr lang="he-IL" dirty="0"/>
          </a:p>
        </p:txBody>
      </p:sp>
      <p:sp>
        <p:nvSpPr>
          <p:cNvPr id="3" name="מציין מיקום תוכן 2"/>
          <p:cNvSpPr>
            <a:spLocks noGrp="1"/>
          </p:cNvSpPr>
          <p:nvPr>
            <p:ph idx="1"/>
          </p:nvPr>
        </p:nvSpPr>
        <p:spPr>
          <a:xfrm>
            <a:off x="683568" y="836712"/>
            <a:ext cx="8003232" cy="5832648"/>
          </a:xfrm>
        </p:spPr>
        <p:txBody>
          <a:bodyPr>
            <a:normAutofit lnSpcReduction="10000"/>
          </a:bodyPr>
          <a:lstStyle/>
          <a:p>
            <a:r>
              <a:rPr lang="he-IL" dirty="0" smtClean="0"/>
              <a:t>למידת חקר דרך </a:t>
            </a:r>
            <a:r>
              <a:rPr lang="he-IL" dirty="0" err="1" smtClean="0"/>
              <a:t>פרוייקט</a:t>
            </a:r>
            <a:r>
              <a:rPr lang="he-IL" dirty="0" smtClean="0"/>
              <a:t> </a:t>
            </a:r>
            <a:r>
              <a:rPr lang="he-IL" dirty="0" err="1" smtClean="0"/>
              <a:t>ביוחקר</a:t>
            </a:r>
            <a:r>
              <a:rPr lang="he-IL" dirty="0" smtClean="0"/>
              <a:t> "קלאסי":</a:t>
            </a:r>
          </a:p>
          <a:p>
            <a:pPr lvl="1"/>
            <a:r>
              <a:rPr lang="he-IL" dirty="0" smtClean="0"/>
              <a:t> שאלות נקבעו על פי זמינות המעבדה, ללא קשר לסביבת התלמיד.</a:t>
            </a:r>
          </a:p>
          <a:p>
            <a:pPr lvl="1"/>
            <a:r>
              <a:rPr lang="he-IL" dirty="0" smtClean="0"/>
              <a:t>לרוב השערת הניסוי ברורה ופשוט.</a:t>
            </a:r>
          </a:p>
          <a:p>
            <a:pPr lvl="1"/>
            <a:r>
              <a:rPr lang="he-IL" dirty="0" smtClean="0"/>
              <a:t>תוצאות ידועות מראש. </a:t>
            </a:r>
          </a:p>
          <a:p>
            <a:pPr lvl="1"/>
            <a:r>
              <a:rPr lang="he-IL" dirty="0" smtClean="0"/>
              <a:t>לכל קבוצה שאלה שונה וייחודית.</a:t>
            </a:r>
          </a:p>
          <a:p>
            <a:pPr marL="365760" lvl="1" indent="0">
              <a:buNone/>
            </a:pPr>
            <a:endParaRPr lang="he-IL" dirty="0" smtClean="0"/>
          </a:p>
          <a:p>
            <a:pPr lvl="1"/>
            <a:endParaRPr lang="he-IL" dirty="0" smtClean="0"/>
          </a:p>
          <a:p>
            <a:r>
              <a:rPr lang="he-IL" dirty="0" smtClean="0"/>
              <a:t>מדע אזרחי: </a:t>
            </a:r>
          </a:p>
          <a:p>
            <a:pPr lvl="1"/>
            <a:r>
              <a:rPr lang="he-IL" dirty="0" err="1" smtClean="0"/>
              <a:t>ביוחקר</a:t>
            </a:r>
            <a:r>
              <a:rPr lang="he-IL" dirty="0" smtClean="0"/>
              <a:t> המבוסס על שאילת שאלות אותנטיות, מסביבת התלמיד, תוך למידת הבעיה ומציאת פתרונות מחקר. </a:t>
            </a:r>
          </a:p>
          <a:p>
            <a:pPr lvl="1"/>
            <a:r>
              <a:rPr lang="he-IL" dirty="0" smtClean="0"/>
              <a:t>השערת הניסוי מבוססת על מחקר של התלמידים. </a:t>
            </a:r>
          </a:p>
          <a:p>
            <a:pPr lvl="1"/>
            <a:r>
              <a:rPr lang="he-IL" dirty="0" smtClean="0"/>
              <a:t>תוצאות נאספות תוך כדי ביצוע החקר.</a:t>
            </a:r>
          </a:p>
          <a:p>
            <a:pPr lvl="1"/>
            <a:r>
              <a:rPr lang="he-IL" dirty="0" err="1" smtClean="0"/>
              <a:t>פרוייקט</a:t>
            </a:r>
            <a:r>
              <a:rPr lang="he-IL" dirty="0" smtClean="0"/>
              <a:t> משותף לכמה קבוצות חקר.</a:t>
            </a:r>
          </a:p>
          <a:p>
            <a:pPr lvl="1"/>
            <a:r>
              <a:rPr lang="he-IL" dirty="0" smtClean="0"/>
              <a:t>שיתוף הידע הנרכש עם "העולם" (חוקרים, עמיתים), בניית מאגרי מידע.</a:t>
            </a:r>
          </a:p>
        </p:txBody>
      </p:sp>
    </p:spTree>
    <p:extLst>
      <p:ext uri="{BB962C8B-B14F-4D97-AF65-F5344CB8AC3E}">
        <p14:creationId xmlns:p14="http://schemas.microsoft.com/office/powerpoint/2010/main" val="1262389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5436096" y="0"/>
            <a:ext cx="1944334" cy="613872"/>
          </a:xfrm>
        </p:spPr>
        <p:txBody>
          <a:bodyPr>
            <a:normAutofit fontScale="90000"/>
          </a:bodyPr>
          <a:lstStyle/>
          <a:p>
            <a:r>
              <a:rPr lang="he-IL" dirty="0" smtClean="0"/>
              <a:t>תנשמות</a:t>
            </a:r>
            <a:endParaRPr lang="he-IL" dirty="0"/>
          </a:p>
        </p:txBody>
      </p:sp>
      <p:sp>
        <p:nvSpPr>
          <p:cNvPr id="3" name="מציין מיקום תוכן 2"/>
          <p:cNvSpPr>
            <a:spLocks noGrp="1"/>
          </p:cNvSpPr>
          <p:nvPr>
            <p:ph idx="1"/>
          </p:nvPr>
        </p:nvSpPr>
        <p:spPr>
          <a:xfrm>
            <a:off x="3969451" y="1268760"/>
            <a:ext cx="4717349" cy="5256584"/>
          </a:xfrm>
        </p:spPr>
        <p:txBody>
          <a:bodyPr>
            <a:normAutofit fontScale="92500" lnSpcReduction="20000"/>
          </a:bodyPr>
          <a:lstStyle/>
          <a:p>
            <a:r>
              <a:rPr lang="he-IL" dirty="0"/>
              <a:t>דורסי יום הינם עופות הצדים את מזונם בשעות היום (בהם בזים, עקבים, עיטים ועוד...) ודורסי לילה צדים את מזונם בשעות הלילה (בהם ינשופים, תנשמות, אוחים...). </a:t>
            </a:r>
            <a:endParaRPr lang="he-IL" dirty="0" smtClean="0"/>
          </a:p>
          <a:p>
            <a:r>
              <a:rPr lang="he-IL" dirty="0" smtClean="0"/>
              <a:t>העופות </a:t>
            </a:r>
            <a:r>
              <a:rPr lang="he-IL" dirty="0"/>
              <a:t>הדורסים ניזונים ממכרסמים, יונקים קטנים, זוחלים, דו-חיים </a:t>
            </a:r>
            <a:r>
              <a:rPr lang="he-IL" dirty="0" err="1"/>
              <a:t>ופרוקי</a:t>
            </a:r>
            <a:r>
              <a:rPr lang="he-IL" dirty="0"/>
              <a:t> רגליים. </a:t>
            </a:r>
            <a:endParaRPr lang="he-IL" dirty="0" smtClean="0"/>
          </a:p>
          <a:p>
            <a:r>
              <a:rPr lang="he-IL" dirty="0"/>
              <a:t>אצל חלק מהעופות הדורסים, לאחר בליעת הטרף יתחיל בקיבה תהליך הפרדה בין החומר הניתן לעיכול לבין החומרים הקשים שאינם ניתנים לעיכול. משלב הטריפה יעברו מספר שעות בהן יתגבשו החומרים שאינם ניתנים לעיכול למעיין כדור אליפטי אותו יפלוט הדורס מפיו. פליטה זו נקראת </a:t>
            </a:r>
            <a:r>
              <a:rPr lang="he-IL" b="1" dirty="0"/>
              <a:t>צניפה</a:t>
            </a:r>
            <a:r>
              <a:rPr lang="he-IL" dirty="0"/>
              <a:t> והיא דומה לאופן בו חתול פולט "כדור שיער" מקיבתו.</a:t>
            </a:r>
          </a:p>
        </p:txBody>
      </p:sp>
      <p:pic>
        <p:nvPicPr>
          <p:cNvPr id="2050" name="Picture 2" descr="https://cdn-cms.f-static.com/uploads/1217909/2000_5b36a101641a7.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01634" y="1340768"/>
            <a:ext cx="3847202" cy="2203439"/>
          </a:xfrm>
          <a:prstGeom prst="rect">
            <a:avLst/>
          </a:prstGeom>
          <a:noFill/>
          <a:extLst>
            <a:ext uri="{909E8E84-426E-40DD-AFC4-6F175D3DCCD1}">
              <a14:hiddenFill xmlns:a14="http://schemas.microsoft.com/office/drawing/2010/main">
                <a:solidFill>
                  <a:srgbClr val="FFFFFF"/>
                </a:solidFill>
              </a14:hiddenFill>
            </a:ext>
          </a:extLst>
        </p:spPr>
      </p:pic>
      <p:sp>
        <p:nvSpPr>
          <p:cNvPr id="4" name="לחצן פעולה: מידע 3">
            <a:hlinkClick r:id="rId3" highlightClick="1"/>
          </p:cNvPr>
          <p:cNvSpPr/>
          <p:nvPr/>
        </p:nvSpPr>
        <p:spPr>
          <a:xfrm>
            <a:off x="1835696" y="4077072"/>
            <a:ext cx="720080" cy="720080"/>
          </a:xfrm>
          <a:prstGeom prst="actionButtonInformation">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337298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716016" y="0"/>
            <a:ext cx="3384494" cy="613872"/>
          </a:xfrm>
        </p:spPr>
        <p:txBody>
          <a:bodyPr>
            <a:normAutofit fontScale="90000"/>
          </a:bodyPr>
          <a:lstStyle/>
          <a:p>
            <a:r>
              <a:rPr lang="he-IL" dirty="0" smtClean="0"/>
              <a:t>הדברה ביולוגית</a:t>
            </a:r>
            <a:endParaRPr lang="he-IL" dirty="0"/>
          </a:p>
        </p:txBody>
      </p:sp>
      <p:sp>
        <p:nvSpPr>
          <p:cNvPr id="3" name="מציין מיקום תוכן 2"/>
          <p:cNvSpPr>
            <a:spLocks noGrp="1"/>
          </p:cNvSpPr>
          <p:nvPr>
            <p:ph idx="1"/>
          </p:nvPr>
        </p:nvSpPr>
        <p:spPr>
          <a:xfrm>
            <a:off x="467544" y="908720"/>
            <a:ext cx="8229600" cy="4525963"/>
          </a:xfrm>
        </p:spPr>
        <p:txBody>
          <a:bodyPr/>
          <a:lstStyle/>
          <a:p>
            <a:r>
              <a:rPr lang="he-IL" dirty="0" smtClean="0"/>
              <a:t>תנשמות משמשות להדברת מכרסמים ומורידות את השימוש בהדברה כימית.</a:t>
            </a:r>
          </a:p>
          <a:p>
            <a:r>
              <a:rPr lang="he-IL" dirty="0" smtClean="0"/>
              <a:t>עולה השאלה האם בל אזורי הגידול התנשמות אכן אוכלות את המזיקים או מכרסמים אחרים.</a:t>
            </a:r>
          </a:p>
          <a:p>
            <a:r>
              <a:rPr lang="he-IL" dirty="0" smtClean="0">
                <a:hlinkClick r:id="rId2"/>
              </a:rPr>
              <a:t>תפוצת יונקים בישראל.</a:t>
            </a:r>
            <a:endParaRPr lang="he-IL" dirty="0"/>
          </a:p>
        </p:txBody>
      </p:sp>
      <p:sp>
        <p:nvSpPr>
          <p:cNvPr id="4" name="AutoShape 2" descr="×ª××¦××ª ×ª××× × ×¢×××¨ ×¢××§ ×××××"/>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sp>
        <p:nvSpPr>
          <p:cNvPr id="5" name="AutoShape 4" descr="×ª××¦××ª ×ª××× × ×¢×××¨ ×¢××§ ×××××"/>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he-IL"/>
          </a:p>
        </p:txBody>
      </p:sp>
      <p:pic>
        <p:nvPicPr>
          <p:cNvPr id="3078" name="Picture 6" descr="×ª××¦××ª ×ª××× × ×¢×××¨ ×¢××§ ×××××"/>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4" y="3429000"/>
            <a:ext cx="3886200" cy="275272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ª××¦××ª ×ª××× × ×¢×××¨ ×¢××§ ×××ª ×©××"/>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99992" y="3429000"/>
            <a:ext cx="4174702" cy="278548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012160" y="3501008"/>
            <a:ext cx="1418979" cy="369332"/>
          </a:xfrm>
          <a:prstGeom prst="rect">
            <a:avLst/>
          </a:prstGeom>
          <a:noFill/>
        </p:spPr>
        <p:txBody>
          <a:bodyPr wrap="none" rtlCol="1">
            <a:spAutoFit/>
          </a:bodyPr>
          <a:lstStyle/>
          <a:p>
            <a:r>
              <a:rPr lang="he-IL" dirty="0" smtClean="0"/>
              <a:t>עמק בית שאן</a:t>
            </a:r>
            <a:endParaRPr lang="he-IL" dirty="0"/>
          </a:p>
        </p:txBody>
      </p:sp>
      <p:sp>
        <p:nvSpPr>
          <p:cNvPr id="9" name="TextBox 8"/>
          <p:cNvSpPr txBox="1"/>
          <p:nvPr/>
        </p:nvSpPr>
        <p:spPr>
          <a:xfrm>
            <a:off x="1696744" y="3505442"/>
            <a:ext cx="1269899" cy="369332"/>
          </a:xfrm>
          <a:prstGeom prst="rect">
            <a:avLst/>
          </a:prstGeom>
          <a:noFill/>
        </p:spPr>
        <p:txBody>
          <a:bodyPr wrap="none" rtlCol="1">
            <a:spAutoFit/>
          </a:bodyPr>
          <a:lstStyle/>
          <a:p>
            <a:r>
              <a:rPr lang="he-IL" dirty="0" smtClean="0"/>
              <a:t>עמק החולה</a:t>
            </a:r>
            <a:endParaRPr lang="he-IL" dirty="0"/>
          </a:p>
        </p:txBody>
      </p:sp>
    </p:spTree>
    <p:extLst>
      <p:ext uri="{BB962C8B-B14F-4D97-AF65-F5344CB8AC3E}">
        <p14:creationId xmlns:p14="http://schemas.microsoft.com/office/powerpoint/2010/main" val="2712372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967985" y="-13216"/>
            <a:ext cx="3096462" cy="613872"/>
          </a:xfrm>
        </p:spPr>
        <p:txBody>
          <a:bodyPr>
            <a:normAutofit fontScale="90000"/>
          </a:bodyPr>
          <a:lstStyle/>
          <a:p>
            <a:r>
              <a:rPr lang="he-IL" dirty="0" err="1" smtClean="0"/>
              <a:t>ביוחקר</a:t>
            </a:r>
            <a:r>
              <a:rPr lang="he-IL" dirty="0" smtClean="0"/>
              <a:t> צניפות</a:t>
            </a:r>
            <a:endParaRPr lang="he-IL" dirty="0"/>
          </a:p>
        </p:txBody>
      </p:sp>
      <p:sp>
        <p:nvSpPr>
          <p:cNvPr id="3" name="מציין מיקום תוכן 2"/>
          <p:cNvSpPr>
            <a:spLocks noGrp="1"/>
          </p:cNvSpPr>
          <p:nvPr>
            <p:ph sz="quarter" idx="13"/>
          </p:nvPr>
        </p:nvSpPr>
        <p:spPr>
          <a:xfrm>
            <a:off x="827584" y="1249886"/>
            <a:ext cx="3419856" cy="3493008"/>
          </a:xfrm>
        </p:spPr>
        <p:txBody>
          <a:bodyPr/>
          <a:lstStyle/>
          <a:p>
            <a:r>
              <a:rPr lang="he-IL" dirty="0" smtClean="0"/>
              <a:t>שלב 2 – ייבוש העצמות</a:t>
            </a:r>
            <a:endParaRPr lang="he-IL" dirty="0"/>
          </a:p>
        </p:txBody>
      </p:sp>
      <p:sp>
        <p:nvSpPr>
          <p:cNvPr id="4" name="מציין מיקום תוכן 3"/>
          <p:cNvSpPr>
            <a:spLocks noGrp="1"/>
          </p:cNvSpPr>
          <p:nvPr>
            <p:ph sz="quarter" idx="14"/>
          </p:nvPr>
        </p:nvSpPr>
        <p:spPr>
          <a:xfrm>
            <a:off x="4618262" y="1249886"/>
            <a:ext cx="3419856" cy="3493008"/>
          </a:xfrm>
        </p:spPr>
        <p:txBody>
          <a:bodyPr/>
          <a:lstStyle/>
          <a:p>
            <a:r>
              <a:rPr lang="he-IL" dirty="0" smtClean="0"/>
              <a:t>שלב 1- פירוק הצניפות</a:t>
            </a:r>
            <a:endParaRPr lang="he-IL" dirty="0"/>
          </a:p>
        </p:txBody>
      </p:sp>
      <p:pic>
        <p:nvPicPr>
          <p:cNvPr id="5" name="תמונה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6432203" y="2072850"/>
            <a:ext cx="2400271" cy="1800203"/>
          </a:xfrm>
          <a:prstGeom prst="rect">
            <a:avLst/>
          </a:prstGeom>
        </p:spPr>
      </p:pic>
      <p:pic>
        <p:nvPicPr>
          <p:cNvPr id="6" name="תמונה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a:off x="5364088" y="4365104"/>
            <a:ext cx="2611760" cy="1958820"/>
          </a:xfrm>
          <a:prstGeom prst="rect">
            <a:avLst/>
          </a:prstGeom>
        </p:spPr>
      </p:pic>
      <p:pic>
        <p:nvPicPr>
          <p:cNvPr id="7" name="תמונה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4415982" y="2072854"/>
            <a:ext cx="2400267" cy="1800200"/>
          </a:xfrm>
          <a:prstGeom prst="rect">
            <a:avLst/>
          </a:prstGeom>
        </p:spPr>
      </p:pic>
      <p:pic>
        <p:nvPicPr>
          <p:cNvPr id="8" name="תמונה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38350" y="4077072"/>
            <a:ext cx="2820141" cy="2115106"/>
          </a:xfrm>
          <a:prstGeom prst="rect">
            <a:avLst/>
          </a:prstGeom>
        </p:spPr>
      </p:pic>
      <p:pic>
        <p:nvPicPr>
          <p:cNvPr id="9" name="תמונה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38351" y="1779039"/>
            <a:ext cx="2820141" cy="2115106"/>
          </a:xfrm>
          <a:prstGeom prst="rect">
            <a:avLst/>
          </a:prstGeom>
        </p:spPr>
      </p:pic>
    </p:spTree>
    <p:extLst>
      <p:ext uri="{BB962C8B-B14F-4D97-AF65-F5344CB8AC3E}">
        <p14:creationId xmlns:p14="http://schemas.microsoft.com/office/powerpoint/2010/main" val="5903147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sz="quarter" idx="13"/>
          </p:nvPr>
        </p:nvSpPr>
        <p:spPr>
          <a:xfrm>
            <a:off x="971600" y="1052736"/>
            <a:ext cx="3419856" cy="3493008"/>
          </a:xfrm>
        </p:spPr>
        <p:txBody>
          <a:bodyPr/>
          <a:lstStyle/>
          <a:p>
            <a:r>
              <a:rPr lang="he-IL" dirty="0" smtClean="0"/>
              <a:t>שלב 4 – בניית השלד</a:t>
            </a:r>
            <a:endParaRPr lang="he-IL" dirty="0"/>
          </a:p>
        </p:txBody>
      </p:sp>
      <p:sp>
        <p:nvSpPr>
          <p:cNvPr id="4" name="מציין מיקום תוכן 3"/>
          <p:cNvSpPr>
            <a:spLocks noGrp="1"/>
          </p:cNvSpPr>
          <p:nvPr>
            <p:ph sz="quarter" idx="14"/>
          </p:nvPr>
        </p:nvSpPr>
        <p:spPr>
          <a:xfrm>
            <a:off x="4644591" y="1052736"/>
            <a:ext cx="3419856" cy="3493008"/>
          </a:xfrm>
        </p:spPr>
        <p:txBody>
          <a:bodyPr/>
          <a:lstStyle/>
          <a:p>
            <a:r>
              <a:rPr lang="he-IL" dirty="0" smtClean="0"/>
              <a:t>שלב 3- זיהוי המכרסמים</a:t>
            </a:r>
            <a:endParaRPr lang="he-IL" dirty="0"/>
          </a:p>
        </p:txBody>
      </p:sp>
      <p:pic>
        <p:nvPicPr>
          <p:cNvPr id="5" name="תמונה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4088" y="2924944"/>
            <a:ext cx="2915816" cy="2186862"/>
          </a:xfrm>
          <a:prstGeom prst="rect">
            <a:avLst/>
          </a:prstGeom>
        </p:spPr>
      </p:pic>
      <p:pic>
        <p:nvPicPr>
          <p:cNvPr id="6" name="תמונה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27584" y="4725144"/>
            <a:ext cx="1689559" cy="1267169"/>
          </a:xfrm>
          <a:prstGeom prst="rect">
            <a:avLst/>
          </a:prstGeom>
        </p:spPr>
      </p:pic>
      <p:pic>
        <p:nvPicPr>
          <p:cNvPr id="7" name="תמונה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87824" y="4365104"/>
            <a:ext cx="1745453" cy="1309090"/>
          </a:xfrm>
          <a:prstGeom prst="rect">
            <a:avLst/>
          </a:prstGeom>
        </p:spPr>
      </p:pic>
      <p:pic>
        <p:nvPicPr>
          <p:cNvPr id="8" name="תמונה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409498" y="2046886"/>
            <a:ext cx="2192560" cy="1644420"/>
          </a:xfrm>
          <a:prstGeom prst="rect">
            <a:avLst/>
          </a:prstGeom>
        </p:spPr>
      </p:pic>
      <p:pic>
        <p:nvPicPr>
          <p:cNvPr id="9" name="תמונה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5400000">
            <a:off x="2569738" y="2102734"/>
            <a:ext cx="2192559" cy="1644419"/>
          </a:xfrm>
          <a:prstGeom prst="rect">
            <a:avLst/>
          </a:prstGeom>
        </p:spPr>
      </p:pic>
      <p:sp>
        <p:nvSpPr>
          <p:cNvPr id="10" name="כותרת 1"/>
          <p:cNvSpPr txBox="1">
            <a:spLocks/>
          </p:cNvSpPr>
          <p:nvPr/>
        </p:nvSpPr>
        <p:spPr>
          <a:xfrm>
            <a:off x="4967985" y="-13216"/>
            <a:ext cx="3096462" cy="613872"/>
          </a:xfrm>
          <a:prstGeom prst="rect">
            <a:avLst/>
          </a:prstGeom>
        </p:spPr>
        <p:txBody>
          <a:bodyPr vert="horz" lIns="91440" tIns="45720" rIns="91440" bIns="45720" rtlCol="0" anchor="b">
            <a:normAutofit fontScale="90000" lnSpcReduction="10000"/>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he-IL" smtClean="0"/>
              <a:t>ביוחקר צניפות</a:t>
            </a:r>
            <a:endParaRPr lang="he-IL" dirty="0"/>
          </a:p>
        </p:txBody>
      </p:sp>
    </p:spTree>
    <p:extLst>
      <p:ext uri="{BB962C8B-B14F-4D97-AF65-F5344CB8AC3E}">
        <p14:creationId xmlns:p14="http://schemas.microsoft.com/office/powerpoint/2010/main" val="2017841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sz="quarter" idx="13"/>
          </p:nvPr>
        </p:nvSpPr>
        <p:spPr>
          <a:xfrm>
            <a:off x="945729" y="1322456"/>
            <a:ext cx="3419856" cy="3493008"/>
          </a:xfrm>
        </p:spPr>
        <p:txBody>
          <a:bodyPr/>
          <a:lstStyle/>
          <a:p>
            <a:r>
              <a:rPr lang="he-IL" dirty="0" smtClean="0"/>
              <a:t>שלב 6 – ניתוח נתונים</a:t>
            </a:r>
            <a:endParaRPr lang="he-IL" dirty="0"/>
          </a:p>
        </p:txBody>
      </p:sp>
      <p:sp>
        <p:nvSpPr>
          <p:cNvPr id="4" name="מציין מיקום תוכן 3"/>
          <p:cNvSpPr>
            <a:spLocks noGrp="1"/>
          </p:cNvSpPr>
          <p:nvPr>
            <p:ph sz="quarter" idx="14"/>
          </p:nvPr>
        </p:nvSpPr>
        <p:spPr>
          <a:xfrm>
            <a:off x="4644591" y="1304144"/>
            <a:ext cx="3419856" cy="3493008"/>
          </a:xfrm>
        </p:spPr>
        <p:txBody>
          <a:bodyPr/>
          <a:lstStyle/>
          <a:p>
            <a:r>
              <a:rPr lang="he-IL" dirty="0" smtClean="0"/>
              <a:t>שלב 5- איסוף נתונים</a:t>
            </a:r>
            <a:endParaRPr lang="he-IL" dirty="0"/>
          </a:p>
        </p:txBody>
      </p:sp>
      <p:pic>
        <p:nvPicPr>
          <p:cNvPr id="10" name="Объект 3"/>
          <p:cNvPicPr>
            <a:picLocks noGrp="1" noChangeAspect="1"/>
          </p:cNvPicPr>
          <p:nvPr/>
        </p:nvPicPr>
        <p:blipFill>
          <a:blip r:embed="rId2" cstate="email">
            <a:extLst>
              <a:ext uri="{28A0092B-C50C-407E-A947-70E740481C1C}">
                <a14:useLocalDpi xmlns:a14="http://schemas.microsoft.com/office/drawing/2010/main"/>
              </a:ext>
            </a:extLst>
          </a:blip>
          <a:stretch>
            <a:fillRect/>
          </a:stretch>
        </p:blipFill>
        <p:spPr>
          <a:xfrm>
            <a:off x="4967985" y="2780928"/>
            <a:ext cx="3411257" cy="1467360"/>
          </a:xfrm>
          <a:prstGeom prst="rect">
            <a:avLst/>
          </a:prstGeom>
        </p:spPr>
      </p:pic>
      <p:pic>
        <p:nvPicPr>
          <p:cNvPr id="11" name="Picture 2" descr="https://lh6.googleusercontent.com/RIueNTkR8_LyU2xu5yNxzq35ggAG-zacwMPchntPxnY7fWQPRee_6nAWtabe_YhlHKMHRSlRRa_81TlGrriRMt5XitmS4by_Y4GLI0vjPnUNQdKT-rL9prFBHEioabDJmT3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7544" y="2276872"/>
            <a:ext cx="4232211" cy="2835797"/>
          </a:xfrm>
          <a:prstGeom prst="rect">
            <a:avLst/>
          </a:prstGeom>
          <a:noFill/>
          <a:extLst>
            <a:ext uri="{909E8E84-426E-40DD-AFC4-6F175D3DCCD1}">
              <a14:hiddenFill xmlns:a14="http://schemas.microsoft.com/office/drawing/2010/main">
                <a:solidFill>
                  <a:srgbClr val="FFFFFF"/>
                </a:solidFill>
              </a14:hiddenFill>
            </a:ext>
          </a:extLst>
        </p:spPr>
      </p:pic>
      <p:sp>
        <p:nvSpPr>
          <p:cNvPr id="12" name="כותרת 1"/>
          <p:cNvSpPr txBox="1">
            <a:spLocks/>
          </p:cNvSpPr>
          <p:nvPr/>
        </p:nvSpPr>
        <p:spPr>
          <a:xfrm>
            <a:off x="4967985" y="-13216"/>
            <a:ext cx="3096462" cy="613872"/>
          </a:xfrm>
          <a:prstGeom prst="rect">
            <a:avLst/>
          </a:prstGeom>
        </p:spPr>
        <p:txBody>
          <a:bodyPr vert="horz" lIns="91440" tIns="45720" rIns="91440" bIns="45720" rtlCol="0" anchor="b">
            <a:normAutofit fontScale="90000" lnSpcReduction="10000"/>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r>
              <a:rPr lang="he-IL" smtClean="0"/>
              <a:t>ביוחקר צניפות</a:t>
            </a:r>
            <a:endParaRPr lang="he-IL" dirty="0"/>
          </a:p>
        </p:txBody>
      </p:sp>
    </p:spTree>
    <p:extLst>
      <p:ext uri="{BB962C8B-B14F-4D97-AF65-F5344CB8AC3E}">
        <p14:creationId xmlns:p14="http://schemas.microsoft.com/office/powerpoint/2010/main" val="1864203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1043608" y="3717032"/>
            <a:ext cx="7344816" cy="1787426"/>
          </a:xfrm>
          <a:prstGeom prst="rect">
            <a:avLst/>
          </a:prstGeom>
          <a:noFill/>
        </p:spPr>
        <p:txBody>
          <a:bodyPr wrap="none" lIns="91440" tIns="45720" rIns="91440" bIns="45720">
            <a:prstTxWarp prst="textArchDown">
              <a:avLst/>
            </a:prstTxWarp>
            <a:spAutoFit/>
          </a:bodyPr>
          <a:lstStyle/>
          <a:p>
            <a:pPr algn="ctr"/>
            <a:r>
              <a:rPr lang="he-IL" sz="115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תודה על ההקשבה</a:t>
            </a:r>
            <a:endParaRPr lang="he-IL" sz="115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2050" name="Picture 2" descr="×ª××× × ×§×©××¨×"/>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34766" y="1057920"/>
            <a:ext cx="4762500" cy="3552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3928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אוסטין">
  <a:themeElements>
    <a:clrScheme name="אוסטין">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אוסטין">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אוסטין">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532</TotalTime>
  <Words>265</Words>
  <Application>Microsoft Office PowerPoint</Application>
  <PresentationFormat>‫הצגה על המסך (4:3)</PresentationFormat>
  <Paragraphs>40</Paragraphs>
  <Slides>8</Slides>
  <Notes>0</Notes>
  <HiddenSlides>0</HiddenSlides>
  <MMClips>0</MMClips>
  <ScaleCrop>false</ScaleCrop>
  <HeadingPairs>
    <vt:vector size="6" baseType="variant">
      <vt:variant>
        <vt:lpstr>גופנים בשימוש</vt:lpstr>
      </vt:variant>
      <vt:variant>
        <vt:i4>3</vt:i4>
      </vt:variant>
      <vt:variant>
        <vt:lpstr>ערכת נושא</vt:lpstr>
      </vt:variant>
      <vt:variant>
        <vt:i4>1</vt:i4>
      </vt:variant>
      <vt:variant>
        <vt:lpstr>כותרות שקופיות</vt:lpstr>
      </vt:variant>
      <vt:variant>
        <vt:i4>8</vt:i4>
      </vt:variant>
    </vt:vector>
  </HeadingPairs>
  <TitlesOfParts>
    <vt:vector size="12" baseType="lpstr">
      <vt:lpstr>Century Gothic</vt:lpstr>
      <vt:lpstr>Gisha</vt:lpstr>
      <vt:lpstr>Wingdings 2</vt:lpstr>
      <vt:lpstr>אוסטין</vt:lpstr>
      <vt:lpstr>מדע אזרחי בכתה: אפיון תזונת תנשמות </vt:lpstr>
      <vt:lpstr>מדע אזרחי בכתה</vt:lpstr>
      <vt:lpstr>תנשמות</vt:lpstr>
      <vt:lpstr>הדברה ביולוגית</vt:lpstr>
      <vt:lpstr>ביוחקר צניפות</vt:lpstr>
      <vt:lpstr>מצגת של PowerPoint‏</vt:lpstr>
      <vt:lpstr>מצגת של PowerPoint‏</vt:lpstr>
      <vt:lpstr>מצגת של PowerPoint‏</vt:lpstr>
    </vt:vector>
  </TitlesOfParts>
  <Company>עירית בת ים</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משתמש</dc:creator>
  <cp:lastModifiedBy>weizmann</cp:lastModifiedBy>
  <cp:revision>12</cp:revision>
  <dcterms:created xsi:type="dcterms:W3CDTF">2019-01-01T06:59:37Z</dcterms:created>
  <dcterms:modified xsi:type="dcterms:W3CDTF">2019-07-23T10:36:53Z</dcterms:modified>
</cp:coreProperties>
</file>