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5143500" type="screen16x9"/>
  <p:notesSz cx="6858000" cy="9144000"/>
  <p:embeddedFontLst>
    <p:embeddedFont>
      <p:font typeface="Calibri" panose="020F0502020204030204" pitchFamily="34" charset="0"/>
      <p:regular r:id="rId33"/>
      <p:bold r:id="rId34"/>
      <p:italic r:id="rId35"/>
      <p:boldItalic r:id="rId36"/>
    </p:embeddedFont>
    <p:embeddedFont>
      <p:font typeface="David" panose="020E0502060401010101" pitchFamily="34" charset="-79"/>
      <p:regular r:id="rId37"/>
      <p:bold r:id="rId38"/>
    </p:embeddedFont>
    <p:embeddedFont>
      <p:font typeface="Open Sans" panose="020B0604020202020204" charset="0"/>
      <p:regular r:id="rId39"/>
      <p:bold r:id="rId40"/>
      <p:italic r:id="rId41"/>
      <p:boldItalic r:id="rId42"/>
    </p:embeddedFont>
    <p:embeddedFont>
      <p:font typeface="PT Sans Narrow" panose="020B0604020202020204" charset="0"/>
      <p:regular r:id="rId43"/>
      <p:bold r:id="rId44"/>
    </p:embeddedFont>
    <p:embeddedFont>
      <p:font typeface="Roboto" panose="020B060402020202020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2494">
          <p15:clr>
            <a:srgbClr val="9AA0A6"/>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9" roundtripDataSignature="AMtx7migqGKUpOmJgSGMLTsojgPmNeHBS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54" y="82"/>
      </p:cViewPr>
      <p:guideLst>
        <p:guide orient="horz" pos="1620"/>
        <p:guide pos="2880"/>
        <p:guide pos="24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create4stem.msu.edu/"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שלום לכולם, ומאוד שמחות שהצטרפתם אלינו! </a:t>
            </a:r>
            <a:endParaRPr/>
          </a:p>
          <a:p>
            <a:pPr marL="0" lvl="0" indent="0" algn="r" rtl="1">
              <a:lnSpc>
                <a:spcPct val="100000"/>
              </a:lnSpc>
              <a:spcBef>
                <a:spcPts val="0"/>
              </a:spcBef>
              <a:spcAft>
                <a:spcPts val="0"/>
              </a:spcAft>
              <a:buSzPts val="1100"/>
              <a:buNone/>
            </a:pPr>
            <a:r>
              <a:rPr lang="iw"/>
              <a:t>אנחנו עידית ואיסלאם מאוניברסיטת תל אביב, מהחוג לחינוך מתמטי, מדעי וטכנולוגי, </a:t>
            </a:r>
            <a:endParaRPr/>
          </a:p>
          <a:p>
            <a:pPr marL="0" lvl="0" indent="0" algn="r" rtl="1">
              <a:lnSpc>
                <a:spcPct val="100000"/>
              </a:lnSpc>
              <a:spcBef>
                <a:spcPts val="0"/>
              </a:spcBef>
              <a:spcAft>
                <a:spcPts val="0"/>
              </a:spcAft>
              <a:buSzPts val="1100"/>
              <a:buNone/>
            </a:pPr>
            <a:r>
              <a:rPr lang="iw"/>
              <a:t>והיום נציג בפניכם גישה חדשה להוראת המדעים שנקראת למידה מבוססת פרויקטים בהשראת קהילה. </a:t>
            </a:r>
            <a:endParaRPr/>
          </a:p>
          <a:p>
            <a:pPr marL="0" lvl="0" indent="0" algn="r" rtl="1">
              <a:lnSpc>
                <a:spcPct val="100000"/>
              </a:lnSpc>
              <a:spcBef>
                <a:spcPts val="0"/>
              </a:spcBef>
              <a:spcAft>
                <a:spcPts val="0"/>
              </a:spcAft>
              <a:buSzPts val="1100"/>
              <a:buNone/>
            </a:pPr>
            <a:r>
              <a:rPr lang="iw"/>
              <a:t>מקוות שתהנו - קדימה לדרך….</a:t>
            </a:r>
            <a:endParaRPr/>
          </a:p>
          <a:p>
            <a:pPr marL="0" lvl="0" indent="0" algn="r" rtl="1">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 name="Google Shape;14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1200"/>
              </a:spcBef>
              <a:spcAft>
                <a:spcPts val="0"/>
              </a:spcAft>
              <a:buNone/>
            </a:pPr>
            <a:r>
              <a:rPr lang="iw"/>
              <a:t>מהניסיון שלי, אתגרים רבים מתגלים בעת הוראת הביולוגיה אצל תלמידים:</a:t>
            </a:r>
            <a:endParaRPr/>
          </a:p>
          <a:p>
            <a:pPr marL="457200" lvl="0" indent="-298450" algn="r" rtl="1">
              <a:lnSpc>
                <a:spcPct val="115000"/>
              </a:lnSpc>
              <a:spcBef>
                <a:spcPts val="1200"/>
              </a:spcBef>
              <a:spcAft>
                <a:spcPts val="0"/>
              </a:spcAft>
              <a:buSzPts val="1100"/>
              <a:buChar char="●"/>
            </a:pPr>
            <a:r>
              <a:rPr lang="iw"/>
              <a:t>אחד האתגרים הנפוצים ביותר שנתקלתי בהם באופן אישי הנה שאילת שאלות: התלמידים מתקשים מאד בניסוח שאלות ,שאלות ברמה גבוהה במיוחד , דבר הנחשב לאחת המיומניות החשובות ביותר במיוחד בחקר</a:t>
            </a:r>
            <a:endParaRPr/>
          </a:p>
          <a:p>
            <a:pPr marL="457200" lvl="0" indent="-298450" algn="r" rtl="1">
              <a:lnSpc>
                <a:spcPct val="115000"/>
              </a:lnSpc>
              <a:spcBef>
                <a:spcPts val="0"/>
              </a:spcBef>
              <a:spcAft>
                <a:spcPts val="0"/>
              </a:spcAft>
              <a:buSzPts val="1100"/>
              <a:buChar char="●"/>
            </a:pPr>
            <a:r>
              <a:rPr lang="iw"/>
              <a:t>ביתר מיומנויות החקר מתגלים גם אתגרים, החל מחיפוש מידע מהימן ,עיבוד ניתונים ,קריאת גרפים ועד להסקת מסקנות וכתיבת דו"ח מסכם</a:t>
            </a:r>
            <a:endParaRPr/>
          </a:p>
          <a:p>
            <a:pPr marL="457200" lvl="0" indent="-298450" algn="r" rtl="1">
              <a:lnSpc>
                <a:spcPct val="115000"/>
              </a:lnSpc>
              <a:spcBef>
                <a:spcPts val="0"/>
              </a:spcBef>
              <a:spcAft>
                <a:spcPts val="0"/>
              </a:spcAft>
              <a:buSzPts val="1100"/>
              <a:buChar char="●"/>
            </a:pPr>
            <a:r>
              <a:rPr lang="iw"/>
              <a:t>אתגר נוסף הוא השימוש בטכנולוגיות לצורכי למידה: תלמידים היום מככבים באינסטגרם וטיק טוק... אבל להכין דף רגיל בוורד מתגלה כקושי. השימוש בטכנולוגיות שיתופיות חשוב לי באופן אישי במיוחד לקראת הביוחקר, שם אני דורשת מהם את המיומנות הזו</a:t>
            </a:r>
            <a:endParaRPr/>
          </a:p>
          <a:p>
            <a:pPr marL="457200" lvl="0" indent="-298450" algn="r" rtl="1">
              <a:lnSpc>
                <a:spcPct val="115000"/>
              </a:lnSpc>
              <a:spcBef>
                <a:spcPts val="0"/>
              </a:spcBef>
              <a:spcAft>
                <a:spcPts val="0"/>
              </a:spcAft>
              <a:buSzPts val="1100"/>
              <a:buChar char="●"/>
            </a:pPr>
            <a:r>
              <a:rPr lang="iw"/>
              <a:t>אני נתקלת בתלמידים שזקוקים להנעה ללמידת המדעים, וזה חסר להם בכדי להצליח - ואם ניתנת להם ההזדמנות הזו -ההשיגים שלהם עולים.</a:t>
            </a:r>
            <a:endParaRPr/>
          </a:p>
          <a:p>
            <a:pPr marL="457200" lvl="0" indent="-298450" algn="r" rtl="1">
              <a:lnSpc>
                <a:spcPct val="115000"/>
              </a:lnSpc>
              <a:spcBef>
                <a:spcPts val="0"/>
              </a:spcBef>
              <a:spcAft>
                <a:spcPts val="0"/>
              </a:spcAft>
              <a:buSzPts val="1100"/>
              <a:buChar char="●"/>
            </a:pPr>
            <a:r>
              <a:rPr lang="iw"/>
              <a:t>אתגר נוסף תלמידים מגיעים לכיתה י ולפעמים לוקח לנו זמן רב לדעת את החוזקות שלהם: במה הם יכולים לתרום מבחינת יצרתיות ,דבר שבעיני מאד חשוב בכדי ליצור מרחב שיתופי ומחזק בכיתה ויש לתת להם את ההזדמנויות לפתח ולהכיר בחוזקות שלהם</a:t>
            </a:r>
            <a:endParaRPr/>
          </a:p>
          <a:p>
            <a:pPr marL="457200" lvl="0" indent="-298450" algn="r" rtl="1">
              <a:lnSpc>
                <a:spcPct val="115000"/>
              </a:lnSpc>
              <a:spcBef>
                <a:spcPts val="0"/>
              </a:spcBef>
              <a:spcAft>
                <a:spcPts val="0"/>
              </a:spcAft>
              <a:buSzPts val="1100"/>
              <a:buChar char="●"/>
            </a:pPr>
            <a:r>
              <a:rPr lang="iw"/>
              <a:t>ולאחרונה בתקופת הקורונה הצטרף אתגר נוסף - התלמידים בבית מבודדים, הרחק מבית הספר  מה שמצד אחד העלה את הקושי לרתום אותם ללמידה, אבל מצד שני, אולי דווקא יצר הזדמנות לחבר אותם לקהילה שלהם.</a:t>
            </a:r>
            <a:endParaRPr/>
          </a:p>
          <a:p>
            <a:pPr marL="0" lvl="0" indent="0" algn="r" rtl="1">
              <a:lnSpc>
                <a:spcPct val="115000"/>
              </a:lnSpc>
              <a:spcBef>
                <a:spcPts val="1200"/>
              </a:spcBef>
              <a:spcAft>
                <a:spcPts val="0"/>
              </a:spcAft>
              <a:buNone/>
            </a:pPr>
            <a:endParaRPr/>
          </a:p>
          <a:p>
            <a:pPr marL="0" lvl="0" indent="0" algn="r" rtl="0">
              <a:lnSpc>
                <a:spcPct val="100000"/>
              </a:lnSpc>
              <a:spcBef>
                <a:spcPts val="120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8a5efa5138_1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8a5efa5138_1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lnSpc>
                <a:spcPct val="115000"/>
              </a:lnSpc>
              <a:spcBef>
                <a:spcPts val="1200"/>
              </a:spcBef>
              <a:spcAft>
                <a:spcPts val="0"/>
              </a:spcAft>
              <a:buNone/>
            </a:pPr>
            <a:r>
              <a:rPr lang="iw"/>
              <a:t>אז מתוך הצורך, ועל סמך היחידה שפותחה בחו"ל - בניתי יחידה בנושא סכרת, שמיישמת את עקרונות הגישה של למידה מבוססת פרוייקטים בהשראת הקהילה, המתחברת לנושאים של תכנית הלימודים, שניתן ליישם אותה בזמן קצר ובעת הוראה מרחוק, בעקבות הקורונה. הדגש היה על רכישה של מיומנויות החקר - התלמידים מתנסים בתהליך החקר בכובע של חוקרים.</a:t>
            </a:r>
            <a:endParaRPr/>
          </a:p>
          <a:p>
            <a:pPr marL="0" lvl="0" indent="0" algn="r" rtl="1">
              <a:lnSpc>
                <a:spcPct val="115000"/>
              </a:lnSpc>
              <a:spcBef>
                <a:spcPts val="1200"/>
              </a:spcBef>
              <a:spcAft>
                <a:spcPts val="0"/>
              </a:spcAft>
              <a:buNone/>
            </a:pPr>
            <a:r>
              <a:rPr lang="iw"/>
              <a:t>אז איך נראתה היחידה ואילו מיומנויות חקר באות לידי ביטוי בכל אחד מהשלבים:</a:t>
            </a:r>
            <a:endParaRPr/>
          </a:p>
          <a:p>
            <a:pPr marL="457200" lvl="0" indent="-298450" algn="r" rtl="1">
              <a:lnSpc>
                <a:spcPct val="115000"/>
              </a:lnSpc>
              <a:spcBef>
                <a:spcPts val="1200"/>
              </a:spcBef>
              <a:spcAft>
                <a:spcPts val="0"/>
              </a:spcAft>
              <a:buSzPts val="1100"/>
              <a:buChar char="●"/>
            </a:pPr>
            <a:r>
              <a:rPr lang="iw"/>
              <a:t>כצעד ראשון ולאחר שקראו התלמידים על הסוכרת מהספרות, התלמידים הכירו את התופעה דרך קהילתם הקרובה, רופאים וחולים, ושאבו גם את המידע מהקהילה באמצעות הראיונות. </a:t>
            </a:r>
            <a:endParaRPr/>
          </a:p>
          <a:p>
            <a:pPr marL="457200" lvl="0" indent="-298450" algn="r" rtl="1">
              <a:lnSpc>
                <a:spcPct val="115000"/>
              </a:lnSpc>
              <a:spcBef>
                <a:spcPts val="0"/>
              </a:spcBef>
              <a:spcAft>
                <a:spcPts val="0"/>
              </a:spcAft>
              <a:buSzPts val="1100"/>
              <a:buChar char="●"/>
            </a:pPr>
            <a:r>
              <a:rPr lang="iw"/>
              <a:t>התלמידים חיפשו מידע על המחלה ממקורות מידע שונים, ודנו בכיתה בהיבטים החברתיים השונים של המחלה: בריאותי, חברתי ונפשי. </a:t>
            </a:r>
            <a:endParaRPr/>
          </a:p>
          <a:p>
            <a:pPr marL="457200" lvl="0" indent="-298450" algn="r" rtl="1">
              <a:lnSpc>
                <a:spcPct val="115000"/>
              </a:lnSpc>
              <a:spcBef>
                <a:spcPts val="0"/>
              </a:spcBef>
              <a:spcAft>
                <a:spcPts val="0"/>
              </a:spcAft>
              <a:buSzPts val="1100"/>
              <a:buChar char="●"/>
            </a:pPr>
            <a:r>
              <a:rPr lang="iw"/>
              <a:t>ולאחר ביסוס הקשר בין מדע לחברה, התלמידים  התחלקו לקבוצות לפי נושאים שעניינו אותם:  ופתחו שאלות חקר.</a:t>
            </a:r>
            <a:endParaRPr/>
          </a:p>
          <a:p>
            <a:pPr marL="457200" lvl="0" indent="-298450" algn="r" rtl="1">
              <a:lnSpc>
                <a:spcPct val="115000"/>
              </a:lnSpc>
              <a:spcBef>
                <a:spcPts val="0"/>
              </a:spcBef>
              <a:spcAft>
                <a:spcPts val="0"/>
              </a:spcAft>
              <a:buSzPts val="1100"/>
              <a:buChar char="●"/>
            </a:pPr>
            <a:r>
              <a:rPr lang="iw"/>
              <a:t>תכננו את המחקר, פיתחו את כלי המחקר, וביצעו אותו - למשל: העבירו שאלונים, וערכו ראיונות</a:t>
            </a:r>
            <a:endParaRPr/>
          </a:p>
          <a:p>
            <a:pPr marL="457200" lvl="0" indent="-298450" algn="r" rtl="1">
              <a:lnSpc>
                <a:spcPct val="115000"/>
              </a:lnSpc>
              <a:spcBef>
                <a:spcPts val="0"/>
              </a:spcBef>
              <a:spcAft>
                <a:spcPts val="0"/>
              </a:spcAft>
              <a:buSzPts val="1100"/>
              <a:buChar char="●"/>
            </a:pPr>
            <a:r>
              <a:rPr lang="iw"/>
              <a:t>ולבסוף, הם עיבדו תוצאות והסיקו מסקנות אודות שאלת החקר שלהם.</a:t>
            </a:r>
            <a:endParaRPr/>
          </a:p>
          <a:p>
            <a:pPr marL="0" lvl="0" indent="0" algn="r" rtl="1">
              <a:lnSpc>
                <a:spcPct val="115000"/>
              </a:lnSpc>
              <a:spcBef>
                <a:spcPts val="1200"/>
              </a:spcBef>
              <a:spcAft>
                <a:spcPts val="0"/>
              </a:spcAft>
              <a:buNone/>
            </a:pPr>
            <a:r>
              <a:rPr lang="iw"/>
              <a:t>רוב התהליך נעשה בבית בשל הקורונה </a:t>
            </a:r>
            <a:endParaRPr/>
          </a:p>
          <a:p>
            <a:pPr marL="0" lvl="0" indent="0" algn="l" rtl="0">
              <a:spcBef>
                <a:spcPts val="120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8a7e8c6158_1_1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8a7e8c6158_1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iw"/>
              <a:t>הנה מספר דוגמאות של שאלות שהתלמידים פיתחו לראיון עם חולים בקהילה כדי להכיר את התופעה.</a:t>
            </a:r>
            <a:endParaRPr/>
          </a:p>
          <a:p>
            <a:pPr marL="0" lvl="0" indent="0" algn="r" rtl="1">
              <a:spcBef>
                <a:spcPts val="0"/>
              </a:spcBef>
              <a:spcAft>
                <a:spcPts val="0"/>
              </a:spcAft>
              <a:buNone/>
            </a:pPr>
            <a:endParaRPr/>
          </a:p>
          <a:p>
            <a:pPr marL="0" lvl="0" indent="0" algn="r" rtl="1">
              <a:spcBef>
                <a:spcPts val="0"/>
              </a:spcBef>
              <a:spcAft>
                <a:spcPts val="0"/>
              </a:spcAft>
              <a:buNone/>
            </a:pPr>
            <a:r>
              <a:rPr lang="iw"/>
              <a:t>אני הגעתי לכיתה עם דף שהכנתי מראש, למקרה שלא יהיו להם רעיונות לשאלות, והופתעתי מאוד לגלות את מידת המעורבות שלהם בתהליך ואת השאלות היצירתיות ומעניינות שהם העלו. כנראה שהשיתופיות של כל התלמידים תרמה מאוד לתהליך.</a:t>
            </a:r>
            <a:endParaRPr/>
          </a:p>
          <a:p>
            <a:pPr marL="0" lvl="0" indent="0" algn="r" rtl="1">
              <a:lnSpc>
                <a:spcPct val="115000"/>
              </a:lnSpc>
              <a:spcBef>
                <a:spcPts val="1200"/>
              </a:spcBef>
              <a:spcAft>
                <a:spcPts val="0"/>
              </a:spcAft>
              <a:buNone/>
            </a:pPr>
            <a:r>
              <a:rPr lang="iw"/>
              <a:t>התלמידים מאוד התעניינו בשאלות שדנו בפן החברתי-רגשי: למשל הם שאלו:</a:t>
            </a:r>
            <a:endParaRPr/>
          </a:p>
          <a:p>
            <a:pPr marL="457200" lvl="0" indent="-298450" algn="r" rtl="1">
              <a:lnSpc>
                <a:spcPct val="115000"/>
              </a:lnSpc>
              <a:spcBef>
                <a:spcPts val="1200"/>
              </a:spcBef>
              <a:spcAft>
                <a:spcPts val="0"/>
              </a:spcAft>
              <a:buSzPts val="1100"/>
              <a:buChar char="●"/>
            </a:pPr>
            <a:r>
              <a:rPr lang="iw"/>
              <a:t>האם יש רגעים שאתה מרגיש כעס בגלל המחלה אם כן מתי ? </a:t>
            </a:r>
            <a:endParaRPr/>
          </a:p>
          <a:p>
            <a:pPr marL="457200" lvl="0" indent="-298450" algn="r" rtl="1">
              <a:lnSpc>
                <a:spcPct val="115000"/>
              </a:lnSpc>
              <a:spcBef>
                <a:spcPts val="0"/>
              </a:spcBef>
              <a:spcAft>
                <a:spcPts val="0"/>
              </a:spcAft>
              <a:buSzPts val="1100"/>
              <a:buChar char="●"/>
            </a:pPr>
            <a:r>
              <a:rPr lang="iw"/>
              <a:t>איך קיבלת את המחלה בהתחלה ? האם זה השתנה עם הזמן ? אילו גורמים השפיעו לשינוי הזה ?</a:t>
            </a:r>
            <a:endParaRPr/>
          </a:p>
          <a:p>
            <a:pPr marL="0" lvl="0" indent="0" algn="r" rtl="1">
              <a:lnSpc>
                <a:spcPct val="115000"/>
              </a:lnSpc>
              <a:spcBef>
                <a:spcPts val="1200"/>
              </a:spcBef>
              <a:spcAft>
                <a:spcPts val="0"/>
              </a:spcAft>
              <a:buNone/>
            </a:pPr>
            <a:r>
              <a:rPr lang="iw"/>
              <a:t>גם בראיון עם הרופאים התמקדו התלמידים באותם הבטים.</a:t>
            </a:r>
            <a:endParaRPr/>
          </a:p>
          <a:p>
            <a:pPr marL="0" lvl="0" indent="0" algn="r" rtl="1">
              <a:lnSpc>
                <a:spcPct val="115000"/>
              </a:lnSpc>
              <a:spcBef>
                <a:spcPts val="1200"/>
              </a:spcBef>
              <a:spcAft>
                <a:spcPts val="0"/>
              </a:spcAft>
              <a:buNone/>
            </a:pPr>
            <a:r>
              <a:rPr lang="iw"/>
              <a:t>לאחר הראיונות חזרנו למליאה לדון בתוצאות .</a:t>
            </a:r>
            <a:endParaRPr/>
          </a:p>
          <a:p>
            <a:pPr marL="0" lvl="0" indent="0" algn="r" rtl="1">
              <a:lnSpc>
                <a:spcPct val="115000"/>
              </a:lnSpc>
              <a:spcBef>
                <a:spcPts val="1200"/>
              </a:spcBef>
              <a:spcAft>
                <a:spcPts val="0"/>
              </a:spcAft>
              <a:buNone/>
            </a:pPr>
            <a:r>
              <a:rPr lang="iw"/>
              <a:t>רוב הראיונות נעשו דרך אמצעים טכנולוגיים שונים (זום, טלפון) בגלל הקורונה. את השלב הזה התחלנו בזום ופה גיליתי את האתגר בשאילת שאלות כנראה בגלל המרחב החדש וכפיתרון השתמשתי הרבה בואטסאפ להנעת הלמידה.</a:t>
            </a:r>
            <a:endParaRPr/>
          </a:p>
          <a:p>
            <a:pPr marL="0" lvl="0" indent="0" algn="l" rtl="0">
              <a:spcBef>
                <a:spcPts val="120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8a7e8c6158_1_23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8a7e8c6158_1_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lnSpc>
                <a:spcPct val="115000"/>
              </a:lnSpc>
              <a:spcBef>
                <a:spcPts val="1200"/>
              </a:spcBef>
              <a:spcAft>
                <a:spcPts val="0"/>
              </a:spcAft>
              <a:buNone/>
            </a:pPr>
            <a:r>
              <a:rPr lang="iw"/>
              <a:t>התלמידים התחלקו לקבוצות, וביחד דנו בראיונות עם החולים והרופאים. מהנתונים עלו שלושה היבטים מרכזיים שהחולים והרופאים דברו עליהם והתלמידים שאלו לגביהם: היבט בריאותי, סביבתי, ונפשי. מתוך התעניינות התלמידים בהיבטים החברתיים-נפשיים, פתחנו את השאלה המנחה של היחידה:</a:t>
            </a:r>
            <a:endParaRPr/>
          </a:p>
          <a:p>
            <a:pPr marL="0" lvl="0" indent="0" algn="r" rtl="1">
              <a:lnSpc>
                <a:spcPct val="115000"/>
              </a:lnSpc>
              <a:spcBef>
                <a:spcPts val="1200"/>
              </a:spcBef>
              <a:spcAft>
                <a:spcPts val="0"/>
              </a:spcAft>
              <a:buNone/>
            </a:pPr>
            <a:r>
              <a:rPr lang="iw" b="1"/>
              <a:t>איך נוכל לשפר את איכות החיים של חולי הסכרת?</a:t>
            </a:r>
            <a:endParaRPr b="1"/>
          </a:p>
          <a:p>
            <a:pPr marL="0" lvl="0" indent="0" algn="r" rtl="1">
              <a:lnSpc>
                <a:spcPct val="115000"/>
              </a:lnSpc>
              <a:spcBef>
                <a:spcPts val="1200"/>
              </a:spcBef>
              <a:spcAft>
                <a:spcPts val="0"/>
              </a:spcAft>
              <a:buNone/>
            </a:pPr>
            <a:r>
              <a:rPr lang="iw"/>
              <a:t>לאחר פיתוח השאלה המנחה, פיתחה כל קבוצה שאלת חקר ספציפית. אני אדגים  שאלת חקר אחת:</a:t>
            </a:r>
            <a:endParaRPr/>
          </a:p>
          <a:p>
            <a:pPr marL="0" lvl="0" indent="0" algn="r" rtl="1">
              <a:lnSpc>
                <a:spcPct val="115000"/>
              </a:lnSpc>
              <a:spcBef>
                <a:spcPts val="1200"/>
              </a:spcBef>
              <a:spcAft>
                <a:spcPts val="0"/>
              </a:spcAft>
              <a:buNone/>
            </a:pPr>
            <a:r>
              <a:rPr lang="iw"/>
              <a:t>בראיונות עם החולים בלט מאוד שיש שוני בין חולים שנמצאים בקבוצות תמיכה לבין חולים שלא נמצאים בקבוצות תמיכה. למשל: שני חולים צעירים שהתלמידים ראיינו - האחת בקבוצת תמיכה שהיתה מאוד גאה ועיצבה את הזהות שלה כחולת סכרת, לעומת חולה אחר שלא השתייך לקבוצת תמיכה והתבייש במחלה שלו. אחרי שראו התלמידים את ההבדלים ביחס החולים למחלה שלהם, הם הגיעו לשאלת החקר:</a:t>
            </a:r>
            <a:endParaRPr/>
          </a:p>
          <a:p>
            <a:pPr marL="0" lvl="0" indent="0" algn="r" rtl="1">
              <a:lnSpc>
                <a:spcPct val="115000"/>
              </a:lnSpc>
              <a:spcBef>
                <a:spcPts val="1200"/>
              </a:spcBef>
              <a:spcAft>
                <a:spcPts val="0"/>
              </a:spcAft>
              <a:buNone/>
            </a:pPr>
            <a:r>
              <a:rPr lang="iw" b="1"/>
              <a:t>איך השתייכות לקבוצת תמיכה תומכת בחולי הסכרת מבחינה נפשית?</a:t>
            </a:r>
            <a:endParaRPr b="1"/>
          </a:p>
          <a:p>
            <a:pPr marL="0" lvl="0" indent="0" algn="r" rtl="1">
              <a:lnSpc>
                <a:spcPct val="115000"/>
              </a:lnSpc>
              <a:spcBef>
                <a:spcPts val="1200"/>
              </a:spcBef>
              <a:spcAft>
                <a:spcPts val="0"/>
              </a:spcAft>
              <a:buNone/>
            </a:pPr>
            <a:endParaRPr/>
          </a:p>
          <a:p>
            <a:pPr marL="0" lvl="0" indent="0" algn="r" rtl="1">
              <a:spcBef>
                <a:spcPts val="120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8a7e8c6158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 name="Google Shape;189;g8a7e8c6158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iw"/>
              <a:t>שלב תכנון וביצוע המחקר היה מאוד מאתגר ,כי הוא כלל שימוש בטכנולוגיה וגם ניסוח שאלונים וראיונות המבוססים על שאלת החקר, וכל זאת - מרחוק!</a:t>
            </a:r>
            <a:endParaRPr/>
          </a:p>
          <a:p>
            <a:pPr marL="0" lvl="0" indent="0" algn="r" rtl="1">
              <a:spcBef>
                <a:spcPts val="0"/>
              </a:spcBef>
              <a:spcAft>
                <a:spcPts val="0"/>
              </a:spcAft>
              <a:buNone/>
            </a:pPr>
            <a:endParaRPr/>
          </a:p>
          <a:p>
            <a:pPr marL="0" lvl="0" indent="0" algn="r" rtl="1">
              <a:spcBef>
                <a:spcPts val="0"/>
              </a:spcBef>
              <a:spcAft>
                <a:spcPts val="0"/>
              </a:spcAft>
              <a:buNone/>
            </a:pPr>
            <a:r>
              <a:rPr lang="iw"/>
              <a:t>התלמידים התלהבו מבניית השאלונים. היה תהליך מאתגר מאוד: התלמידים עבדו מהבית, חיברו את ההיגדים בקבוצות בוואטספ, ונעזרו בכל הכיתה בהפצת השאלונים. בשלב זה הייתי מנחה ומשקיפה על התנהלות הקבוצות שעסקו באופן עצמאי.</a:t>
            </a:r>
            <a:endParaRPr sz="1400"/>
          </a:p>
          <a:p>
            <a:pPr marL="0" lvl="0" indent="0" algn="r" rtl="1">
              <a:spcBef>
                <a:spcPts val="0"/>
              </a:spcBef>
              <a:spcAft>
                <a:spcPts val="0"/>
              </a:spcAft>
              <a:buNone/>
            </a:pPr>
            <a:endParaRPr/>
          </a:p>
          <a:p>
            <a:pPr marL="0" lvl="0" indent="0" algn="r" rtl="1">
              <a:spcBef>
                <a:spcPts val="0"/>
              </a:spcBef>
              <a:spcAft>
                <a:spcPts val="0"/>
              </a:spcAft>
              <a:buNone/>
            </a:pPr>
            <a:r>
              <a:rPr lang="iw"/>
              <a:t>למרות האתגר הרב התלמידים התגייסו והצליחו במשימה. למשל, הם שאלו שאלות רבות המתחברות לתרבות ולקהילה : </a:t>
            </a:r>
            <a:endParaRPr/>
          </a:p>
          <a:p>
            <a:pPr marL="457200" lvl="0" indent="-298450" algn="r" rtl="1">
              <a:spcBef>
                <a:spcPts val="0"/>
              </a:spcBef>
              <a:spcAft>
                <a:spcPts val="0"/>
              </a:spcAft>
              <a:buSzPts val="1100"/>
              <a:buChar char="●"/>
            </a:pPr>
            <a:r>
              <a:rPr lang="iw"/>
              <a:t>אני לא מרגיש בנוח כאשר אני לא צם ברמדאן בגלל המחלה </a:t>
            </a:r>
            <a:endParaRPr/>
          </a:p>
          <a:p>
            <a:pPr marL="457200" lvl="0" indent="-298450" algn="r" rtl="1">
              <a:spcBef>
                <a:spcPts val="0"/>
              </a:spcBef>
              <a:spcAft>
                <a:spcPts val="0"/>
              </a:spcAft>
              <a:buSzPts val="1100"/>
              <a:buChar char="●"/>
            </a:pPr>
            <a:r>
              <a:rPr lang="iw"/>
              <a:t>אני חושב שאנשים תומכים בחולי סכרת במיוחד ברמדאן </a:t>
            </a:r>
            <a:endParaRPr/>
          </a:p>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8a7e8c6158_0_5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0" name="Google Shape;200;g8a7e8c6158_0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iw"/>
              <a:t>לאורך כל התהליך השתמשו התלמידים במצגת שיתופית ותיעדו כל שלב במצגת זו.</a:t>
            </a:r>
            <a:endParaRPr/>
          </a:p>
          <a:p>
            <a:pPr marL="0" lvl="0" indent="0" algn="r" rtl="1">
              <a:spcBef>
                <a:spcPts val="0"/>
              </a:spcBef>
              <a:spcAft>
                <a:spcPts val="0"/>
              </a:spcAft>
              <a:buNone/>
            </a:pPr>
            <a:endParaRPr/>
          </a:p>
          <a:p>
            <a:pPr marL="0" lvl="0" indent="0" algn="r" rtl="1">
              <a:spcBef>
                <a:spcPts val="0"/>
              </a:spcBef>
              <a:spcAft>
                <a:spcPts val="0"/>
              </a:spcAft>
              <a:buNone/>
            </a:pPr>
            <a:r>
              <a:rPr lang="iw"/>
              <a:t>רוב התלמידים השתמשו בגוגל פורמס google forms לחיבור השאלונים. אשר אפשר להם לראות את התוצאות בצורה גרפית. בשלב זה הם גם למדו איך לסכם את התוצאות בטבלאות ואיך לבנות גרפים. </a:t>
            </a:r>
            <a:endParaRPr/>
          </a:p>
          <a:p>
            <a:pPr marL="0" lvl="0" indent="0" algn="r" rtl="1">
              <a:spcBef>
                <a:spcPts val="0"/>
              </a:spcBef>
              <a:spcAft>
                <a:spcPts val="0"/>
              </a:spcAft>
              <a:buNone/>
            </a:pPr>
            <a:endParaRPr/>
          </a:p>
          <a:p>
            <a:pPr marL="0" lvl="0" indent="0" algn="r" rtl="1">
              <a:spcBef>
                <a:spcPts val="0"/>
              </a:spcBef>
              <a:spcAft>
                <a:spcPts val="0"/>
              </a:spcAft>
              <a:buNone/>
            </a:pPr>
            <a:r>
              <a:rPr lang="iw"/>
              <a:t>לאחר מכן הם הסיקו מסקנות אודות שאלות החקר ולמדו על ההבדל בין תוצאות לבין הסקת מסקנות.</a:t>
            </a:r>
            <a:endParaRPr/>
          </a:p>
          <a:p>
            <a:pPr marL="0" lvl="0" indent="0" algn="r" rtl="1">
              <a:spcBef>
                <a:spcPts val="0"/>
              </a:spcBef>
              <a:spcAft>
                <a:spcPts val="0"/>
              </a:spcAft>
              <a:buNone/>
            </a:pPr>
            <a:endParaRPr/>
          </a:p>
          <a:p>
            <a:pPr marL="0" lvl="0" indent="0" algn="r" rtl="1">
              <a:spcBef>
                <a:spcPts val="0"/>
              </a:spcBef>
              <a:spcAft>
                <a:spcPts val="0"/>
              </a:spcAft>
              <a:buNone/>
            </a:pPr>
            <a:r>
              <a:rPr lang="iw"/>
              <a:t>למרות האתגר שבשילוב טכנולוגיה, התהליך שעברו המחיש טוב מאוד את חשיבותה בחקר, וכן תרם להתלהבות של התלמידים מהתהליך, למשל: אפשר לראות בתמונה תלמיד המתלהב מהתקדמות הגרפים שלו כשאנשים ממלאים את השאלון שלו בזמן אמת. </a:t>
            </a:r>
            <a:endParaRPr/>
          </a:p>
          <a:p>
            <a:pPr marL="0" lvl="0" indent="0" algn="r" rtl="1">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8a5efa5138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8a5efa5138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iw"/>
              <a:t>בסופו של תהליך החקר, התבקשו התלמידים לחשוב על דרכים לשתף את הקהילה בתהליך ובתוצרים.</a:t>
            </a:r>
            <a:endParaRPr/>
          </a:p>
          <a:p>
            <a:pPr marL="0" lvl="0" indent="0" algn="r" rtl="1">
              <a:spcBef>
                <a:spcPts val="0"/>
              </a:spcBef>
              <a:spcAft>
                <a:spcPts val="0"/>
              </a:spcAft>
              <a:buNone/>
            </a:pPr>
            <a:endParaRPr/>
          </a:p>
          <a:p>
            <a:pPr marL="0" lvl="0" indent="0" algn="r" rtl="1">
              <a:spcBef>
                <a:spcPts val="0"/>
              </a:spcBef>
              <a:spcAft>
                <a:spcPts val="0"/>
              </a:spcAft>
              <a:buNone/>
            </a:pPr>
            <a:r>
              <a:rPr lang="iw"/>
              <a:t>בשל המשבר, הם חשבו על רשתות חברתיות ופתחו דף פייסבוק ואינסטגרם לשיתוף הקהילה ששמם: לקראת קהילה תומכת בסכרתיים.</a:t>
            </a:r>
            <a:endParaRPr/>
          </a:p>
          <a:p>
            <a:pPr marL="0" lvl="0" indent="0" algn="r" rtl="1">
              <a:spcBef>
                <a:spcPts val="0"/>
              </a:spcBef>
              <a:spcAft>
                <a:spcPts val="0"/>
              </a:spcAft>
              <a:buNone/>
            </a:pPr>
            <a:endParaRPr/>
          </a:p>
          <a:p>
            <a:pPr marL="0" lvl="0" indent="0" algn="r" rtl="1">
              <a:spcBef>
                <a:spcPts val="0"/>
              </a:spcBef>
              <a:spcAft>
                <a:spcPts val="0"/>
              </a:spcAft>
              <a:buNone/>
            </a:pPr>
            <a:r>
              <a:rPr lang="iw"/>
              <a:t>היצירתיות בלטה בשלב זה - הם בנו סרטונים וחברו תסריטים על המחקרים שלהם - תהליך, חוויה או עצה לשיפור חיי חולי הסכרת. התוודעתי לחוזקות שלהם - למשל: תלמידים שחזקים בציור, בכתיבה, או משחק. הם השתמשו בפלטפורמות שונות שאת חלקם לא הכירו קודם, והפרויקט נתן להם הזדמנות ללמוד עליהן ולעשות בהן שימוש למטרות למידה. </a:t>
            </a:r>
            <a:endParaRPr/>
          </a:p>
          <a:p>
            <a:pPr marL="0" lvl="0" indent="0" algn="r" rtl="1">
              <a:spcBef>
                <a:spcPts val="0"/>
              </a:spcBef>
              <a:spcAft>
                <a:spcPts val="0"/>
              </a:spcAft>
              <a:buNone/>
            </a:pPr>
            <a:endParaRPr/>
          </a:p>
          <a:p>
            <a:pPr marL="0" lvl="0" indent="0" algn="r" rtl="1">
              <a:spcBef>
                <a:spcPts val="0"/>
              </a:spcBef>
              <a:spcAft>
                <a:spcPts val="0"/>
              </a:spcAft>
              <a:buNone/>
            </a:pPr>
            <a:r>
              <a:rPr lang="iw"/>
              <a:t>בלט גם הקישור שהתלמידים עשו בין מה שהם למדו ובין הקהילה, ואת ההתגבשות שלהם כאזרחים פעילים ובעלי אחריות חברתית: למשל אחת הבנות אומרת :</a:t>
            </a:r>
            <a:endParaRPr/>
          </a:p>
          <a:p>
            <a:pPr marL="0" lvl="0" indent="0" algn="r" rtl="1">
              <a:spcBef>
                <a:spcPts val="0"/>
              </a:spcBef>
              <a:spcAft>
                <a:spcPts val="0"/>
              </a:spcAft>
              <a:buNone/>
            </a:pPr>
            <a:r>
              <a:rPr lang="iw" b="1"/>
              <a:t>אנחנו פה בכדי להראות לאנשים מה היא מחלת הסכרת …. מהמסקנות שלנו עולה כי החברה מודעת למחלה ולתופעה אך אינה לוקחת בחשבון את הפערים הבריאותיים וההתנהגותיים, וזה משפיע על החולים</a:t>
            </a:r>
            <a:endParaRPr b="1"/>
          </a:p>
          <a:p>
            <a:pPr marL="0" lvl="0" indent="0" algn="r" rtl="1">
              <a:spcBef>
                <a:spcPts val="0"/>
              </a:spcBef>
              <a:spcAft>
                <a:spcPts val="0"/>
              </a:spcAft>
              <a:buNone/>
            </a:pPr>
            <a:endParaRPr/>
          </a:p>
          <a:p>
            <a:pPr marL="0" lvl="0" indent="0" algn="r" rtl="1">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89f3d27f9e_1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89f3d27f9e_1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r" rtl="1">
              <a:spcBef>
                <a:spcPts val="0"/>
              </a:spcBef>
              <a:spcAft>
                <a:spcPts val="0"/>
              </a:spcAft>
              <a:buNone/>
            </a:pPr>
            <a:r>
              <a:rPr lang="iw" sz="1200"/>
              <a:t>אלה חלקים מסרטונים שהכינו תלמידים  באמצעות פלטפורמות שונות - הפרויקט נתן להם הזדמנויות להתנסות בתוכנות דיגיטליות ללמידה.</a:t>
            </a:r>
            <a:endParaRPr sz="1200"/>
          </a:p>
          <a:p>
            <a:pPr marL="0" lvl="0" indent="0" algn="r" rtl="1">
              <a:spcBef>
                <a:spcPts val="0"/>
              </a:spcBef>
              <a:spcAft>
                <a:spcPts val="0"/>
              </a:spcAft>
              <a:buNone/>
            </a:pPr>
            <a:endParaRPr sz="1200"/>
          </a:p>
          <a:p>
            <a:pPr marL="0" lvl="0" indent="0" algn="r" rtl="1">
              <a:spcBef>
                <a:spcPts val="0"/>
              </a:spcBef>
              <a:spcAft>
                <a:spcPts val="0"/>
              </a:spcAft>
              <a:buNone/>
            </a:pPr>
            <a:endParaRPr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ומה חושבים התלמידים על התהליך?....</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8a8abe2728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g8a8abe2728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1000"/>
              </a:spcBef>
              <a:spcAft>
                <a:spcPts val="0"/>
              </a:spcAft>
              <a:buSzPts val="1100"/>
              <a:buNone/>
            </a:pPr>
            <a:r>
              <a:rPr lang="iw" sz="1200">
                <a:solidFill>
                  <a:srgbClr val="434343"/>
                </a:solidFill>
              </a:rPr>
              <a:t>מבחינת הבנה של נושאים מדעיים ופיתוח אוריינות מדעית, אפשר לראות בדברי הרפלקציה של תלמידה את הנושאים עליהם היא למדה, למשל: סוגי הסכרת (סוג1 או סוג 2), הסיבות להיווצרות המחלה (פגיעה בתאי הלבלב), והתהליכים שמתרחשים בגוף  (למשל קשירת האינסולין לרצפטורים)</a:t>
            </a:r>
            <a:endParaRPr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ההרצאה שלנו היום תתחלק לכמה חלקים:</a:t>
            </a:r>
            <a:endParaRPr/>
          </a:p>
          <a:p>
            <a:pPr marL="457200" lvl="0" indent="-298450" algn="r" rtl="1">
              <a:lnSpc>
                <a:spcPct val="100000"/>
              </a:lnSpc>
              <a:spcBef>
                <a:spcPts val="0"/>
              </a:spcBef>
              <a:spcAft>
                <a:spcPts val="0"/>
              </a:spcAft>
              <a:buSzPts val="1100"/>
              <a:buAutoNum type="arabicPeriod"/>
            </a:pPr>
            <a:r>
              <a:rPr lang="iw"/>
              <a:t>בתחילה נציג את הגישה - מהי ומה עקרונותיה.</a:t>
            </a:r>
            <a:endParaRPr/>
          </a:p>
          <a:p>
            <a:pPr marL="457200" lvl="0" indent="-298450" algn="r" rtl="1">
              <a:lnSpc>
                <a:spcPct val="100000"/>
              </a:lnSpc>
              <a:spcBef>
                <a:spcPts val="0"/>
              </a:spcBef>
              <a:spcAft>
                <a:spcPts val="0"/>
              </a:spcAft>
              <a:buSzPts val="1100"/>
              <a:buAutoNum type="arabicPeriod"/>
            </a:pPr>
            <a:r>
              <a:rPr lang="iw"/>
              <a:t>לאחר מכן, איסלאם תציג דוגמא ליישום הגישה בישראל בנושא סכרת, בבית ספר תיכון מועאוייה (mu-a-we-yah) בקרב תלמידי כיתות י', בעידן הקורונה.</a:t>
            </a:r>
            <a:endParaRPr/>
          </a:p>
          <a:p>
            <a:pPr marL="457200" lvl="0" indent="-298450" algn="r" rtl="1">
              <a:lnSpc>
                <a:spcPct val="100000"/>
              </a:lnSpc>
              <a:spcBef>
                <a:spcPts val="0"/>
              </a:spcBef>
              <a:spcAft>
                <a:spcPts val="0"/>
              </a:spcAft>
              <a:buSzPts val="1100"/>
              <a:buAutoNum type="arabicPeriod"/>
            </a:pPr>
            <a:r>
              <a:rPr lang="iw"/>
              <a:t>נשתף מה חושבים התלמידים על ההתנסות שלהם בפרויקט </a:t>
            </a:r>
            <a:endParaRPr/>
          </a:p>
          <a:p>
            <a:pPr marL="457200" lvl="0" indent="-298450" algn="r" rtl="1">
              <a:lnSpc>
                <a:spcPct val="100000"/>
              </a:lnSpc>
              <a:spcBef>
                <a:spcPts val="0"/>
              </a:spcBef>
              <a:spcAft>
                <a:spcPts val="0"/>
              </a:spcAft>
              <a:buSzPts val="1100"/>
              <a:buAutoNum type="arabicPeriod"/>
            </a:pPr>
            <a:r>
              <a:rPr lang="iw"/>
              <a:t>נראה בקצרה איך אפשר להשתמש בעקרונות הגישה לפיתוח יחידות בנושאים נוספים</a:t>
            </a:r>
            <a:endParaRPr/>
          </a:p>
          <a:p>
            <a:pPr marL="457200" lvl="0" indent="-298450" algn="r" rtl="1">
              <a:lnSpc>
                <a:spcPct val="100000"/>
              </a:lnSpc>
              <a:spcBef>
                <a:spcPts val="0"/>
              </a:spcBef>
              <a:spcAft>
                <a:spcPts val="0"/>
              </a:spcAft>
              <a:buSzPts val="1100"/>
              <a:buAutoNum type="arabicPeriod"/>
            </a:pPr>
            <a:r>
              <a:rPr lang="iw"/>
              <a:t>ולסיום - נספר לכם על השתלמות למורי ביולוגיה שאנחנו מובילות לקראת שנת הלימודים הבאה</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8a8abe2728_2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g8a8abe2728_2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1200"/>
              </a:spcBef>
              <a:spcAft>
                <a:spcPts val="0"/>
              </a:spcAft>
              <a:buNone/>
            </a:pPr>
            <a:r>
              <a:rPr lang="iw">
                <a:solidFill>
                  <a:srgbClr val="434343"/>
                </a:solidFill>
              </a:rPr>
              <a:t>מבחינת מיומניות חקר, תלמידים הבליטו את העניין בלמידה בעקבות תהליך החקר: </a:t>
            </a:r>
            <a:endParaRPr>
              <a:solidFill>
                <a:srgbClr val="434343"/>
              </a:solidFill>
            </a:endParaRPr>
          </a:p>
          <a:p>
            <a:pPr marL="0" lvl="0" indent="0" algn="r" rtl="1">
              <a:spcBef>
                <a:spcPts val="0"/>
              </a:spcBef>
              <a:spcAft>
                <a:spcPts val="0"/>
              </a:spcAft>
              <a:buNone/>
            </a:pPr>
            <a:r>
              <a:rPr lang="iw"/>
              <a:t>תלמיד אחד אמר כי: שיטת החקר המדעי </a:t>
            </a:r>
            <a:r>
              <a:rPr lang="iw" b="1"/>
              <a:t>מעניינת ומניעה למידה במידה רבה</a:t>
            </a:r>
            <a:r>
              <a:rPr lang="iw"/>
              <a:t>, בנוסף </a:t>
            </a:r>
            <a:r>
              <a:rPr lang="iw" b="1"/>
              <a:t>מטמיעה החומר הלימודי בזיכרון </a:t>
            </a:r>
            <a:r>
              <a:rPr lang="iw"/>
              <a:t>באופן יותר יעיל וגם </a:t>
            </a:r>
            <a:r>
              <a:rPr lang="iw" b="1"/>
              <a:t>תרמה לאישיות</a:t>
            </a:r>
            <a:r>
              <a:rPr lang="iw"/>
              <a:t> שלי </a:t>
            </a:r>
            <a:endParaRPr/>
          </a:p>
          <a:p>
            <a:pPr marL="0" lvl="0" indent="0" algn="r" rtl="1">
              <a:spcBef>
                <a:spcPts val="0"/>
              </a:spcBef>
              <a:spcAft>
                <a:spcPts val="0"/>
              </a:spcAft>
              <a:buNone/>
            </a:pPr>
            <a:endParaRPr/>
          </a:p>
          <a:p>
            <a:pPr marL="0" lvl="0" indent="0" algn="r" rtl="1">
              <a:spcBef>
                <a:spcPts val="0"/>
              </a:spcBef>
              <a:spcAft>
                <a:spcPts val="0"/>
              </a:spcAft>
              <a:buNone/>
            </a:pPr>
            <a:r>
              <a:rPr lang="iw"/>
              <a:t>תלמיד אחר אמר כי: ...</a:t>
            </a:r>
            <a:r>
              <a:rPr lang="iw" b="1"/>
              <a:t>שלבי החקר ומהן חיפוש</a:t>
            </a:r>
            <a:r>
              <a:rPr lang="iw"/>
              <a:t> </a:t>
            </a:r>
            <a:r>
              <a:rPr lang="iw" b="1"/>
              <a:t>מידע </a:t>
            </a:r>
            <a:r>
              <a:rPr lang="iw"/>
              <a:t>בספרים ובמאמרים ונוסף להכיר את המחלה דרך הרופאים והאחיות ודרך </a:t>
            </a:r>
            <a:r>
              <a:rPr lang="iw" b="1"/>
              <a:t>הראיונות </a:t>
            </a:r>
            <a:r>
              <a:rPr lang="iw"/>
              <a:t>עם החולים באופן ישיר </a:t>
            </a:r>
            <a:r>
              <a:rPr lang="iw" b="1"/>
              <a:t>ודרך דיון מדעי</a:t>
            </a:r>
            <a:r>
              <a:rPr lang="iw">
                <a:latin typeface="Open Sans"/>
                <a:ea typeface="Open Sans"/>
                <a:cs typeface="Open Sans"/>
                <a:sym typeface="Open Sans"/>
              </a:rPr>
              <a:t> </a:t>
            </a:r>
            <a:endParaRPr/>
          </a:p>
          <a:p>
            <a:pPr marL="457200" lvl="0" indent="0" algn="r" rtl="1">
              <a:lnSpc>
                <a:spcPct val="115000"/>
              </a:lnSpc>
              <a:spcBef>
                <a:spcPts val="1200"/>
              </a:spcBef>
              <a:spcAft>
                <a:spcPts val="0"/>
              </a:spcAft>
              <a:buNone/>
            </a:pPr>
            <a:endParaRPr sz="1200">
              <a:solidFill>
                <a:srgbClr val="434343"/>
              </a:solidFill>
            </a:endParaRPr>
          </a:p>
          <a:p>
            <a:pPr marL="457200" lvl="0" indent="0" algn="r" rtl="1">
              <a:lnSpc>
                <a:spcPct val="115000"/>
              </a:lnSpc>
              <a:spcBef>
                <a:spcPts val="1200"/>
              </a:spcBef>
              <a:spcAft>
                <a:spcPts val="0"/>
              </a:spcAft>
              <a:buNone/>
            </a:pPr>
            <a:endParaRPr sz="1200">
              <a:solidFill>
                <a:srgbClr val="434343"/>
              </a:solidFill>
            </a:endParaRPr>
          </a:p>
          <a:p>
            <a:pPr marL="0" lvl="0" indent="0" algn="l" rtl="0">
              <a:lnSpc>
                <a:spcPct val="100000"/>
              </a:lnSpc>
              <a:spcBef>
                <a:spcPts val="100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8a8abe2728_2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7" name="Google Shape;277;g8a8abe2728_2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1200"/>
              </a:spcBef>
              <a:spcAft>
                <a:spcPts val="0"/>
              </a:spcAft>
              <a:buNone/>
            </a:pPr>
            <a:r>
              <a:rPr lang="iw">
                <a:solidFill>
                  <a:srgbClr val="434343"/>
                </a:solidFill>
              </a:rPr>
              <a:t>לבסוף, גם המימד החברתי רגשי בלט מאוד בדברי התלמידים, ובחרתי רק שתי דוגמאות קצרות בגלל מגבלות הזמן:</a:t>
            </a:r>
            <a:endParaRPr>
              <a:solidFill>
                <a:srgbClr val="434343"/>
              </a:solidFill>
            </a:endParaRPr>
          </a:p>
          <a:p>
            <a:pPr marL="0" lvl="0" indent="0" algn="r" rtl="1">
              <a:spcBef>
                <a:spcPts val="0"/>
              </a:spcBef>
              <a:spcAft>
                <a:spcPts val="0"/>
              </a:spcAft>
              <a:buNone/>
            </a:pPr>
            <a:endParaRPr b="1"/>
          </a:p>
          <a:p>
            <a:pPr marL="0" lvl="0" indent="0" algn="r" rtl="1">
              <a:spcBef>
                <a:spcPts val="0"/>
              </a:spcBef>
              <a:spcAft>
                <a:spcPts val="0"/>
              </a:spcAft>
              <a:buNone/>
            </a:pPr>
            <a:r>
              <a:rPr lang="iw"/>
              <a:t>תלמיד אחד דיבר על הפיכתו לאדם פעיל חברתית: אהבתי את תפקידי כאדם פעיל ותפקידי כאדם חוקר שיש לו מסר ומודעות כלפי החברה שלו, ובנוסף - לקיחת אחריות בקבוצה ולהיות חלק מהצלחתה </a:t>
            </a:r>
            <a:endParaRPr/>
          </a:p>
          <a:p>
            <a:pPr marL="0" lvl="0" indent="0" algn="r" rtl="1">
              <a:spcBef>
                <a:spcPts val="0"/>
              </a:spcBef>
              <a:spcAft>
                <a:spcPts val="0"/>
              </a:spcAft>
              <a:buNone/>
            </a:pPr>
            <a:endParaRPr/>
          </a:p>
          <a:p>
            <a:pPr marL="0" lvl="0" indent="0" algn="r" rtl="1">
              <a:spcBef>
                <a:spcPts val="0"/>
              </a:spcBef>
              <a:spcAft>
                <a:spcPts val="0"/>
              </a:spcAft>
              <a:buNone/>
            </a:pPr>
            <a:r>
              <a:rPr lang="iw"/>
              <a:t>ותלמידה אחרת דיברה על ההתפתחות האישית שלה כתוצאה מהתהליך: בהתחלה הרגשתי ביישנות זאת הפעם הראשונה שאני מעמיקה בשאלות עם מישהו כמה גמגמתי במילים, אבל באמת זאת הייתה חוויה מהממת  ויעילה</a:t>
            </a:r>
            <a:endParaRPr/>
          </a:p>
          <a:p>
            <a:pPr marL="0" lvl="0" indent="0" algn="r" rtl="1">
              <a:spcBef>
                <a:spcPts val="0"/>
              </a:spcBef>
              <a:spcAft>
                <a:spcPts val="0"/>
              </a:spcAft>
              <a:buNone/>
            </a:pPr>
            <a:endParaRPr sz="1400">
              <a:latin typeface="Open Sans"/>
              <a:ea typeface="Open Sans"/>
              <a:cs typeface="Open Sans"/>
              <a:sym typeface="Open Sans"/>
            </a:endParaRPr>
          </a:p>
          <a:p>
            <a:pPr marL="0" lvl="0" indent="0" algn="r" rtl="1">
              <a:lnSpc>
                <a:spcPct val="115000"/>
              </a:lnSpc>
              <a:spcBef>
                <a:spcPts val="1200"/>
              </a:spcBef>
              <a:spcAft>
                <a:spcPts val="0"/>
              </a:spcAft>
              <a:buNone/>
            </a:pPr>
            <a:endParaRPr sz="1200">
              <a:solidFill>
                <a:srgbClr val="434343"/>
              </a:solidFill>
            </a:endParaRPr>
          </a:p>
          <a:p>
            <a:pPr marL="0" lvl="0" indent="0" algn="r" rtl="1">
              <a:lnSpc>
                <a:spcPct val="115000"/>
              </a:lnSpc>
              <a:spcBef>
                <a:spcPts val="1200"/>
              </a:spcBef>
              <a:spcAft>
                <a:spcPts val="0"/>
              </a:spcAft>
              <a:buNone/>
            </a:pPr>
            <a:r>
              <a:rPr lang="iw" sz="1200">
                <a:solidFill>
                  <a:srgbClr val="434343"/>
                </a:solidFill>
              </a:rPr>
              <a:t> </a:t>
            </a:r>
            <a:endParaRPr sz="1200">
              <a:solidFill>
                <a:srgbClr val="434343"/>
              </a:solidFill>
            </a:endParaRPr>
          </a:p>
          <a:p>
            <a:pPr marL="457200" lvl="0" indent="0" algn="r" rtl="1">
              <a:lnSpc>
                <a:spcPct val="115000"/>
              </a:lnSpc>
              <a:spcBef>
                <a:spcPts val="120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Google Shape;297;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אז איך אפשר להשתמש בעקרונות השיטה לפיתוח יחידות נוספות?</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4" name="Google Shape;304;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ניתן ליישם את גישת הלמידה מבוססת פרויקטים בהשראת קהילה גם בנושאים נוספים, כגון הקורונה. למשל, בקורס במסגרת תואר שני באוניברסיטת תל אביב אנחנו קבוצת סטודנטיות שמחברות יחידת הוראה בנושא קורונה ואחריות חברתית, וחושבות ביחד איך ניתן לשלב את הקהילה בתהליך הלמידה תוך כדי קשר הדוק לתכנית הלימודים בביולוגיה לתיכון. </a:t>
            </a:r>
            <a:endParaRPr/>
          </a:p>
          <a:p>
            <a:pPr marL="0" lvl="0" indent="0" algn="r" rtl="1">
              <a:lnSpc>
                <a:spcPct val="100000"/>
              </a:lnSpc>
              <a:spcBef>
                <a:spcPts val="0"/>
              </a:spcBef>
              <a:spcAft>
                <a:spcPts val="0"/>
              </a:spcAft>
              <a:buSzPts val="1100"/>
              <a:buNone/>
            </a:pPr>
            <a:endParaRPr/>
          </a:p>
          <a:p>
            <a:pPr marL="0" lvl="0" indent="0" algn="r" rtl="1">
              <a:lnSpc>
                <a:spcPct val="100000"/>
              </a:lnSpc>
              <a:spcBef>
                <a:spcPts val="0"/>
              </a:spcBef>
              <a:spcAft>
                <a:spcPts val="0"/>
              </a:spcAft>
              <a:buSzPts val="1100"/>
              <a:buNone/>
            </a:pPr>
            <a:r>
              <a:rPr lang="iw"/>
              <a:t>היחידה כרגע בפיתוח, אך נשמח לשתף אתכם בתוצרים - ותוכלו לכתוב לנו במייל שנראה בסוף ההרצאה.</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1" name="Google Shape;311;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ולסיום - עניינו אתכם? סקרנו אתכם? אתם מעוניינים להצטרף אלינו למסע?....</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8" name="Google Shape;318;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1200"/>
              </a:spcBef>
              <a:spcAft>
                <a:spcPts val="0"/>
              </a:spcAft>
              <a:buClr>
                <a:schemeClr val="dk1"/>
              </a:buClr>
              <a:buSzPts val="1100"/>
              <a:buFont typeface="Arial"/>
              <a:buNone/>
            </a:pPr>
            <a:r>
              <a:rPr lang="iw" sz="1200">
                <a:solidFill>
                  <a:srgbClr val="434343"/>
                </a:solidFill>
                <a:latin typeface="David"/>
                <a:ea typeface="David"/>
                <a:cs typeface="David"/>
                <a:sym typeface="David"/>
              </a:rPr>
              <a:t>אתם מוזמנים להצטרף אלינו להשתלמות המוכרת לגמול שנערוך לקראת שנת הלימודים הבאה. </a:t>
            </a:r>
            <a:endParaRPr sz="1200">
              <a:solidFill>
                <a:srgbClr val="434343"/>
              </a:solidFill>
              <a:latin typeface="David"/>
              <a:ea typeface="David"/>
              <a:cs typeface="David"/>
              <a:sym typeface="David"/>
            </a:endParaRPr>
          </a:p>
          <a:p>
            <a:pPr marL="0" lvl="0" indent="0" algn="r" rtl="1">
              <a:lnSpc>
                <a:spcPct val="115000"/>
              </a:lnSpc>
              <a:spcBef>
                <a:spcPts val="1200"/>
              </a:spcBef>
              <a:spcAft>
                <a:spcPts val="0"/>
              </a:spcAft>
              <a:buClr>
                <a:schemeClr val="dk1"/>
              </a:buClr>
              <a:buSzPts val="1100"/>
              <a:buFont typeface="Arial"/>
              <a:buNone/>
            </a:pPr>
            <a:r>
              <a:rPr lang="iw" sz="1200">
                <a:solidFill>
                  <a:srgbClr val="434343"/>
                </a:solidFill>
                <a:latin typeface="David"/>
                <a:ea typeface="David"/>
                <a:cs typeface="David"/>
                <a:sym typeface="David"/>
              </a:rPr>
              <a:t>הפרטים נמצאים על השקף הזה שאנחנו נשאיר לכל מי שרוצה לצלם.</a:t>
            </a:r>
            <a:endParaRPr sz="1200">
              <a:solidFill>
                <a:srgbClr val="434343"/>
              </a:solidFill>
              <a:latin typeface="David"/>
              <a:ea typeface="David"/>
              <a:cs typeface="David"/>
              <a:sym typeface="David"/>
            </a:endParaRPr>
          </a:p>
          <a:p>
            <a:pPr marL="0" lvl="0" indent="0" algn="r" rtl="1">
              <a:lnSpc>
                <a:spcPct val="115000"/>
              </a:lnSpc>
              <a:spcBef>
                <a:spcPts val="1200"/>
              </a:spcBef>
              <a:spcAft>
                <a:spcPts val="0"/>
              </a:spcAft>
              <a:buClr>
                <a:schemeClr val="dk1"/>
              </a:buClr>
              <a:buSzPts val="1100"/>
              <a:buFont typeface="Arial"/>
              <a:buNone/>
            </a:pPr>
            <a:endParaRPr sz="1400">
              <a:solidFill>
                <a:srgbClr val="434343"/>
              </a:solidFill>
              <a:latin typeface="David"/>
              <a:ea typeface="David"/>
              <a:cs typeface="David"/>
              <a:sym typeface="David"/>
            </a:endParaRPr>
          </a:p>
          <a:p>
            <a:pPr marL="0" lvl="0" indent="0" algn="l" rtl="0">
              <a:lnSpc>
                <a:spcPct val="100000"/>
              </a:lnSpc>
              <a:spcBef>
                <a:spcPts val="120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2" name="Google Shape;352;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תודה רבה לכולכם על ההצטרפות להרצאה - נהננו מאוד, ואנחנו מקוות שגם אתם!</a:t>
            </a:r>
            <a:endParaRPr/>
          </a:p>
          <a:p>
            <a:pPr marL="0" lvl="0" indent="0" algn="r" rtl="1">
              <a:lnSpc>
                <a:spcPct val="100000"/>
              </a:lnSpc>
              <a:spcBef>
                <a:spcPts val="0"/>
              </a:spcBef>
              <a:spcAft>
                <a:spcPts val="0"/>
              </a:spcAft>
              <a:buSzPts val="1100"/>
              <a:buNone/>
            </a:pPr>
            <a:endParaRPr/>
          </a:p>
          <a:p>
            <a:pPr marL="0" lvl="0" indent="0" algn="r" rtl="1">
              <a:lnSpc>
                <a:spcPct val="115000"/>
              </a:lnSpc>
              <a:spcBef>
                <a:spcPts val="1200"/>
              </a:spcBef>
              <a:spcAft>
                <a:spcPts val="0"/>
              </a:spcAft>
              <a:buClr>
                <a:schemeClr val="dk1"/>
              </a:buClr>
              <a:buSzPts val="1100"/>
              <a:buFont typeface="Arial"/>
              <a:buNone/>
            </a:pPr>
            <a:r>
              <a:rPr lang="iw" sz="1400">
                <a:solidFill>
                  <a:srgbClr val="434343"/>
                </a:solidFill>
                <a:latin typeface="David"/>
                <a:ea typeface="David"/>
                <a:cs typeface="David"/>
                <a:sym typeface="David"/>
              </a:rPr>
              <a:t>נשמח לשאלות ,הערות...</a:t>
            </a:r>
            <a:endParaRPr sz="1400">
              <a:solidFill>
                <a:srgbClr val="434343"/>
              </a:solidFill>
              <a:latin typeface="David"/>
              <a:ea typeface="David"/>
              <a:cs typeface="David"/>
              <a:sym typeface="David"/>
            </a:endParaRPr>
          </a:p>
          <a:p>
            <a:pPr marL="0" lvl="0" indent="0" algn="r" rtl="1">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8a7e8c6158_0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8a7e8c6158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8a5efa5138_1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 name="Google Shape;377;g8a5efa5138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6" name="Google Shape;396;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 name="Google Shape;8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אז מה הגישה ומה עקרונותיה?</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g89f3d27f9e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1" name="Google Shape;401;g89f3d27f9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7" name="Google Shape;8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1200"/>
              </a:spcBef>
              <a:spcAft>
                <a:spcPts val="0"/>
              </a:spcAft>
              <a:buNone/>
            </a:pPr>
            <a:r>
              <a:rPr lang="iw" sz="1200">
                <a:solidFill>
                  <a:srgbClr val="434343"/>
                </a:solidFill>
              </a:rPr>
              <a:t>גישת ההוראה למידה מבוססת פרויקטים בהשראת הקהילה מחברת בין למידה בסביבה פורמאלית ובין למידה בסביבה בלתי פורמאלית באמצעות מעורבות חברתית , כאמצעי לקידום למידה משמעותית. שילוב היוצר הזדמנויות ייחודיות ללמידה.</a:t>
            </a:r>
            <a:endParaRPr sz="1200">
              <a:solidFill>
                <a:srgbClr val="434343"/>
              </a:solidFill>
            </a:endParaRPr>
          </a:p>
          <a:p>
            <a:pPr marL="457200" lvl="0" indent="-304800" algn="r" rtl="1">
              <a:lnSpc>
                <a:spcPct val="115000"/>
              </a:lnSpc>
              <a:spcBef>
                <a:spcPts val="1200"/>
              </a:spcBef>
              <a:spcAft>
                <a:spcPts val="0"/>
              </a:spcAft>
              <a:buClr>
                <a:srgbClr val="434343"/>
              </a:buClr>
              <a:buSzPts val="1200"/>
              <a:buFont typeface="Arial"/>
              <a:buChar char="●"/>
            </a:pPr>
            <a:r>
              <a:rPr lang="iw" sz="1200">
                <a:solidFill>
                  <a:srgbClr val="434343"/>
                </a:solidFill>
              </a:rPr>
              <a:t>המטרות העיקריות הן:</a:t>
            </a:r>
            <a:endParaRPr sz="1200">
              <a:solidFill>
                <a:srgbClr val="434343"/>
              </a:solidFill>
            </a:endParaRPr>
          </a:p>
          <a:p>
            <a:pPr marL="914400" lvl="1" indent="-304800" algn="r" rtl="1">
              <a:lnSpc>
                <a:spcPct val="115000"/>
              </a:lnSpc>
              <a:spcBef>
                <a:spcPts val="1200"/>
              </a:spcBef>
              <a:spcAft>
                <a:spcPts val="0"/>
              </a:spcAft>
              <a:buClr>
                <a:srgbClr val="434343"/>
              </a:buClr>
              <a:buSzPts val="1200"/>
              <a:buFont typeface="Arial"/>
              <a:buChar char="○"/>
            </a:pPr>
            <a:r>
              <a:rPr lang="iw" sz="1200">
                <a:solidFill>
                  <a:srgbClr val="434343"/>
                </a:solidFill>
              </a:rPr>
              <a:t> פיתוח הבנה מעמיקה בנושאים מדעיים ופיתוח אוריינות מדעית, כלומר - היכולת להשתמש במדע בחיי היום יום</a:t>
            </a:r>
            <a:endParaRPr sz="1200">
              <a:solidFill>
                <a:srgbClr val="434343"/>
              </a:solidFill>
            </a:endParaRPr>
          </a:p>
          <a:p>
            <a:pPr marL="914400" lvl="1" indent="-304800" algn="r" rtl="1">
              <a:lnSpc>
                <a:spcPct val="115000"/>
              </a:lnSpc>
              <a:spcBef>
                <a:spcPts val="1200"/>
              </a:spcBef>
              <a:spcAft>
                <a:spcPts val="0"/>
              </a:spcAft>
              <a:buClr>
                <a:srgbClr val="434343"/>
              </a:buClr>
              <a:buSzPts val="1200"/>
              <a:buChar char="○"/>
            </a:pPr>
            <a:r>
              <a:rPr lang="iw" sz="1200">
                <a:solidFill>
                  <a:srgbClr val="434343"/>
                </a:solidFill>
              </a:rPr>
              <a:t>פיתוח מיומנויות החקר של התלמידים</a:t>
            </a:r>
            <a:endParaRPr sz="1200">
              <a:solidFill>
                <a:srgbClr val="434343"/>
              </a:solidFill>
            </a:endParaRPr>
          </a:p>
          <a:p>
            <a:pPr marL="914400" lvl="1" indent="-304800" algn="r" rtl="1">
              <a:lnSpc>
                <a:spcPct val="115000"/>
              </a:lnSpc>
              <a:spcBef>
                <a:spcPts val="1200"/>
              </a:spcBef>
              <a:spcAft>
                <a:spcPts val="0"/>
              </a:spcAft>
              <a:buClr>
                <a:srgbClr val="434343"/>
              </a:buClr>
              <a:buSzPts val="1200"/>
              <a:buChar char="○"/>
            </a:pPr>
            <a:r>
              <a:rPr lang="iw" sz="1200">
                <a:solidFill>
                  <a:srgbClr val="434343"/>
                </a:solidFill>
              </a:rPr>
              <a:t>פיתוח מיומנויות חברתיות ורגשיות שיסייעו לתלמידים להשתלב בחברה כאזרחים פעילים ובעלי אחריות חברתית.  </a:t>
            </a:r>
            <a:endParaRPr sz="1200">
              <a:solidFill>
                <a:srgbClr val="434343"/>
              </a:solidFill>
            </a:endParaRPr>
          </a:p>
          <a:p>
            <a:pPr marL="0" lvl="0" indent="0" algn="r" rtl="1">
              <a:lnSpc>
                <a:spcPct val="115000"/>
              </a:lnSpc>
              <a:spcBef>
                <a:spcPts val="0"/>
              </a:spcBef>
              <a:spcAft>
                <a:spcPts val="0"/>
              </a:spcAft>
              <a:buNone/>
            </a:pPr>
            <a:endParaRPr sz="1200">
              <a:solidFill>
                <a:srgbClr val="434343"/>
              </a:solidFill>
            </a:endParaRPr>
          </a:p>
          <a:p>
            <a:pPr marL="0" lvl="0" indent="0" algn="r" rtl="1">
              <a:lnSpc>
                <a:spcPct val="115000"/>
              </a:lnSpc>
              <a:spcBef>
                <a:spcPts val="0"/>
              </a:spcBef>
              <a:spcAft>
                <a:spcPts val="0"/>
              </a:spcAft>
              <a:buNone/>
            </a:pPr>
            <a:r>
              <a:rPr lang="iw" sz="1200">
                <a:solidFill>
                  <a:srgbClr val="434343"/>
                </a:solidFill>
              </a:rPr>
              <a:t>הגישה פותחה ב- </a:t>
            </a:r>
            <a:r>
              <a:rPr lang="iw" sz="1200" u="sng">
                <a:solidFill>
                  <a:schemeClr val="accent5"/>
                </a:solidFill>
                <a:hlinkClick r:id="rId3"/>
              </a:rPr>
              <a:t>CREATE for STEM</a:t>
            </a:r>
            <a:r>
              <a:rPr lang="iw" sz="1200">
                <a:solidFill>
                  <a:srgbClr val="434343"/>
                </a:solidFill>
              </a:rPr>
              <a:t> תחת הנהגתו של Joe Krajcik, מחלוצי ומפתחי גישת ה-PBL, ואנחנו ממשיכים בפיתוח הגישה בישראל, למשל: כחלק מעבודת התזה של איסלאם.</a:t>
            </a:r>
            <a:endParaRPr sz="1200">
              <a:solidFill>
                <a:srgbClr val="434343"/>
              </a:solidFill>
            </a:endParaRPr>
          </a:p>
          <a:p>
            <a:pPr marL="0" lvl="0" indent="0" algn="r" rtl="1">
              <a:lnSpc>
                <a:spcPct val="115000"/>
              </a:lnSpc>
              <a:spcBef>
                <a:spcPts val="1200"/>
              </a:spcBef>
              <a:spcAft>
                <a:spcPts val="0"/>
              </a:spcAft>
              <a:buSzPts val="1100"/>
              <a:buNone/>
            </a:pPr>
            <a:endParaRPr sz="1200">
              <a:solidFill>
                <a:srgbClr val="434343"/>
              </a:solidFill>
            </a:endParaRPr>
          </a:p>
          <a:p>
            <a:pPr marL="0" lvl="0" indent="0" algn="l" rtl="0">
              <a:lnSpc>
                <a:spcPct val="100000"/>
              </a:lnSpc>
              <a:spcBef>
                <a:spcPts val="100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0"/>
              </a:spcBef>
              <a:spcAft>
                <a:spcPts val="0"/>
              </a:spcAft>
              <a:buNone/>
            </a:pPr>
            <a:r>
              <a:rPr lang="iw" sz="1200">
                <a:solidFill>
                  <a:srgbClr val="434343"/>
                </a:solidFill>
              </a:rPr>
              <a:t>הגישה מרחיבה את העקרונות של למידה מבוססת פרוייקטים  - PBL, כלומר מכילה את האלמנטים של PBL:</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הוראה המתמקדת במתן מענה לשאלה משמעותית</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תוך שימוש במיומנויות החקר </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ולמידה שיתופית</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על מנת ליצור תוצר המתייחס לשאלה המנחה.</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וזאת ע"י שימוש בטכנולוגיה, </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וכמובן תמיכה בתלמידים באמצעות פיגומי למידה לכל אורך התהליך.</a:t>
            </a:r>
            <a:endParaRPr sz="1200">
              <a:solidFill>
                <a:srgbClr val="434343"/>
              </a:solidFill>
            </a:endParaRPr>
          </a:p>
          <a:p>
            <a:pPr marL="0" lvl="0" indent="0" algn="r" rtl="1">
              <a:lnSpc>
                <a:spcPct val="115000"/>
              </a:lnSpc>
              <a:spcBef>
                <a:spcPts val="0"/>
              </a:spcBef>
              <a:spcAft>
                <a:spcPts val="0"/>
              </a:spcAft>
              <a:buNone/>
            </a:pPr>
            <a:endParaRPr sz="1200">
              <a:solidFill>
                <a:srgbClr val="434343"/>
              </a:solidFill>
            </a:endParaRPr>
          </a:p>
          <a:p>
            <a:pPr marL="0" lvl="0" indent="0" algn="r" rtl="1">
              <a:lnSpc>
                <a:spcPct val="115000"/>
              </a:lnSpc>
              <a:spcBef>
                <a:spcPts val="0"/>
              </a:spcBef>
              <a:spcAft>
                <a:spcPts val="0"/>
              </a:spcAft>
              <a:buNone/>
            </a:pPr>
            <a:r>
              <a:rPr lang="iw" sz="1200">
                <a:solidFill>
                  <a:srgbClr val="434343"/>
                </a:solidFill>
              </a:rPr>
              <a:t>על העקרונות הללו נוספים 3 עקרונות:</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ההוראה מתמקדת בנושאים בריאותיים משמעותיים, תוך התייחסות לגורמים החברתיים המעורבים בתהליך</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במהלך הלמידה ישנו שימוש רב בחוויות היומיומיות של הלומד על מנת לבסס את הקשר בין מדע וחיי היום יום</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הורים וגורמים בקהילה שותפים בתהליך הן מבחינה פדגוגית והן מבחינה ארגונית לחיזוק הקשר בין למידה בסביבה פורמאלית ולמידה בסביבה בלתי פורמאלית</a:t>
            </a:r>
            <a:endParaRPr sz="1200">
              <a:solidFill>
                <a:srgbClr val="434343"/>
              </a:solidFill>
            </a:endParaRPr>
          </a:p>
          <a:p>
            <a:pPr marL="0" lvl="0" indent="0" algn="r" rtl="1">
              <a:lnSpc>
                <a:spcPct val="115000"/>
              </a:lnSpc>
              <a:spcBef>
                <a:spcPts val="0"/>
              </a:spcBef>
              <a:spcAft>
                <a:spcPts val="0"/>
              </a:spcAft>
              <a:buNone/>
            </a:pPr>
            <a:endParaRPr sz="1200">
              <a:solidFill>
                <a:srgbClr val="434343"/>
              </a:solidFill>
            </a:endParaRPr>
          </a:p>
          <a:p>
            <a:pPr marL="0" lvl="0" indent="0" algn="r" rtl="1">
              <a:lnSpc>
                <a:spcPct val="115000"/>
              </a:lnSpc>
              <a:spcBef>
                <a:spcPts val="0"/>
              </a:spcBef>
              <a:spcAft>
                <a:spcPts val="0"/>
              </a:spcAft>
              <a:buNone/>
            </a:pPr>
            <a:r>
              <a:rPr lang="iw" sz="1200">
                <a:solidFill>
                  <a:srgbClr val="434343"/>
                </a:solidFill>
              </a:rPr>
              <a:t>על סמך העקרונות הללו פותחה יחידה בנושא סכרת "הבריאות בידיים שלנו", אשר מוציאה את העקרונות הללו אל הפועל באמצעות שלושה מרכיבים:</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יחידת הוראה</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פרויקט חקר מדעי-חברתי</a:t>
            </a:r>
            <a:endParaRPr sz="1200">
              <a:solidFill>
                <a:srgbClr val="434343"/>
              </a:solidFill>
            </a:endParaRPr>
          </a:p>
          <a:p>
            <a:pPr marL="457200" lvl="0" indent="-304800" algn="r" rtl="1">
              <a:lnSpc>
                <a:spcPct val="115000"/>
              </a:lnSpc>
              <a:spcBef>
                <a:spcPts val="0"/>
              </a:spcBef>
              <a:spcAft>
                <a:spcPts val="0"/>
              </a:spcAft>
              <a:buClr>
                <a:srgbClr val="434343"/>
              </a:buClr>
              <a:buSzPts val="1200"/>
              <a:buAutoNum type="arabicPeriod"/>
            </a:pPr>
            <a:r>
              <a:rPr lang="iw" sz="1200">
                <a:solidFill>
                  <a:srgbClr val="434343"/>
                </a:solidFill>
              </a:rPr>
              <a:t>שיתוף הקהילה בתוצרי הלמידה</a:t>
            </a:r>
            <a:endParaRPr sz="1200">
              <a:solidFill>
                <a:srgbClr val="434343"/>
              </a:solidFill>
            </a:endParaRPr>
          </a:p>
          <a:p>
            <a:pPr marL="0" lvl="0" indent="0" algn="r" rtl="1">
              <a:lnSpc>
                <a:spcPct val="115000"/>
              </a:lnSpc>
              <a:spcBef>
                <a:spcPts val="0"/>
              </a:spcBef>
              <a:spcAft>
                <a:spcPts val="0"/>
              </a:spcAft>
              <a:buNone/>
            </a:pPr>
            <a:r>
              <a:rPr lang="iw" sz="1200">
                <a:solidFill>
                  <a:srgbClr val="434343"/>
                </a:solidFill>
              </a:rPr>
              <a:t>ועל כך איסלאם עוד מעט תרחיב. </a:t>
            </a:r>
            <a:endParaRPr sz="1200">
              <a:solidFill>
                <a:srgbClr val="434343"/>
              </a:solidFill>
            </a:endParaRPr>
          </a:p>
          <a:p>
            <a:pPr marL="0" lvl="0" indent="0" algn="l" rtl="0">
              <a:lnSpc>
                <a:spcPct val="115000"/>
              </a:lnSpc>
              <a:spcBef>
                <a:spcPts val="1600"/>
              </a:spcBef>
              <a:spcAft>
                <a:spcPts val="1600"/>
              </a:spcAft>
              <a:buSzPts val="1100"/>
              <a:buNone/>
            </a:pPr>
            <a:endParaRPr sz="1200">
              <a:solidFill>
                <a:srgbClr val="454545"/>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גישת למידה מבוססת פרויקטים בהשראת הקהילה מבוססת על תיאוריות למידה חברתיות, שלפיהן למידה מתרחשת בתוך הקשר חברתי, ע"י התנסות בקהילה, ותוך כדי אינטראקציות חברתיות. באופן ספציפי יותר הרעיון של קבוצות עניין, המתגבשות לצורך קידום או סביב רעיון מסויים, ובהן כל אחד מהשותפים תורם ונתרם להשגת המטרות. </a:t>
            </a:r>
            <a:endParaRPr/>
          </a:p>
          <a:p>
            <a:pPr marL="0" lvl="0" indent="0" algn="r" rtl="1">
              <a:lnSpc>
                <a:spcPct val="100000"/>
              </a:lnSpc>
              <a:spcBef>
                <a:spcPts val="0"/>
              </a:spcBef>
              <a:spcAft>
                <a:spcPts val="0"/>
              </a:spcAft>
              <a:buSzPts val="1100"/>
              <a:buNone/>
            </a:pPr>
            <a:endParaRPr/>
          </a:p>
          <a:p>
            <a:pPr marL="0" lvl="0" indent="0" algn="r" rtl="1">
              <a:lnSpc>
                <a:spcPct val="100000"/>
              </a:lnSpc>
              <a:spcBef>
                <a:spcPts val="0"/>
              </a:spcBef>
              <a:spcAft>
                <a:spcPts val="0"/>
              </a:spcAft>
              <a:buSzPts val="1100"/>
              <a:buNone/>
            </a:pPr>
            <a:r>
              <a:rPr lang="iw"/>
              <a:t>העיסוק בסוגיות המדעיות-חברתיות מחבר בין התלמידים לקהילה, שלהם ומאפשר להם להיות מעורבים ושותפים להשגת מטרות קהילתיות, למשל בנושאי בריאות וסביבה. האינטראקציות בין התלמידים, לבין אנשי הקהילה מובילים ללמידה של שני הצדדים האחד מהשני.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2" name="Google Shape;12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a:t>הייחודיות של הגישה היא שהקהילה שותפה מלאה לתהליך הלמידה לכל אורך הדרך, הן בהיבט הפדגוגי, והן בהיבט הארגוני.</a:t>
            </a:r>
            <a:endParaRPr/>
          </a:p>
          <a:p>
            <a:pPr marL="0" lvl="0" indent="0" algn="r" rtl="1">
              <a:lnSpc>
                <a:spcPct val="115000"/>
              </a:lnSpc>
              <a:spcBef>
                <a:spcPts val="0"/>
              </a:spcBef>
              <a:spcAft>
                <a:spcPts val="0"/>
              </a:spcAft>
              <a:buNone/>
            </a:pPr>
            <a:endParaRPr sz="1200">
              <a:solidFill>
                <a:srgbClr val="434343"/>
              </a:solidFill>
            </a:endParaRPr>
          </a:p>
          <a:p>
            <a:pPr marL="0" lvl="0" indent="0" algn="r" rtl="1">
              <a:lnSpc>
                <a:spcPct val="115000"/>
              </a:lnSpc>
              <a:spcBef>
                <a:spcPts val="0"/>
              </a:spcBef>
              <a:spcAft>
                <a:spcPts val="0"/>
              </a:spcAft>
              <a:buNone/>
            </a:pPr>
            <a:r>
              <a:rPr lang="iw" sz="1200">
                <a:solidFill>
                  <a:srgbClr val="434343"/>
                </a:solidFill>
              </a:rPr>
              <a:t>ברמה הארגונית: ישנה מעורבות קהילתית בתהליכי הלמידה החל משלב תכנון הלמידה, ההוראה בכיתה, ועבודת החקר ושיתוף בתוצרים, ששניהם מהווים את גולת הכותרת של היחידה.</a:t>
            </a:r>
            <a:endParaRPr sz="1200">
              <a:solidFill>
                <a:srgbClr val="434343"/>
              </a:solidFill>
            </a:endParaRPr>
          </a:p>
          <a:p>
            <a:pPr marL="0" lvl="0" indent="0" algn="r" rtl="1">
              <a:lnSpc>
                <a:spcPct val="115000"/>
              </a:lnSpc>
              <a:spcBef>
                <a:spcPts val="0"/>
              </a:spcBef>
              <a:spcAft>
                <a:spcPts val="0"/>
              </a:spcAft>
              <a:buNone/>
            </a:pPr>
            <a:r>
              <a:rPr lang="iw" sz="1200">
                <a:solidFill>
                  <a:srgbClr val="434343"/>
                </a:solidFill>
              </a:rPr>
              <a:t>הקהילה כוללת: מורים ותלמידים כמובן, וכן משפחות, ארגונים מקומיים כגון וועד הורים, עיריות, ספריות, וארגונים גדולים, כמו למשל: עמותת סוכרת.</a:t>
            </a:r>
            <a:endParaRPr sz="1200">
              <a:solidFill>
                <a:srgbClr val="434343"/>
              </a:solidFill>
            </a:endParaRPr>
          </a:p>
          <a:p>
            <a:pPr marL="0" lvl="0" indent="0" algn="r" rtl="1">
              <a:lnSpc>
                <a:spcPct val="115000"/>
              </a:lnSpc>
              <a:spcBef>
                <a:spcPts val="0"/>
              </a:spcBef>
              <a:spcAft>
                <a:spcPts val="0"/>
              </a:spcAft>
              <a:buNone/>
            </a:pPr>
            <a:endParaRPr sz="1200">
              <a:solidFill>
                <a:srgbClr val="434343"/>
              </a:solidFill>
            </a:endParaRPr>
          </a:p>
          <a:p>
            <a:pPr marL="0" lvl="0" indent="0" algn="r" rtl="1">
              <a:lnSpc>
                <a:spcPct val="115000"/>
              </a:lnSpc>
              <a:spcBef>
                <a:spcPts val="0"/>
              </a:spcBef>
              <a:spcAft>
                <a:spcPts val="0"/>
              </a:spcAft>
              <a:buNone/>
            </a:pPr>
            <a:r>
              <a:rPr lang="iw" sz="1200">
                <a:solidFill>
                  <a:srgbClr val="434343"/>
                </a:solidFill>
              </a:rPr>
              <a:t>השותפות הזאת מחברת ומעמיקה את הקשרים בין הלמידה הפורמאלית ובין הלמידה הבלתי פורמאלית.</a:t>
            </a:r>
            <a:endParaRPr sz="1200">
              <a:solidFill>
                <a:srgbClr val="434343"/>
              </a:solidFill>
            </a:endParaRPr>
          </a:p>
          <a:p>
            <a:pPr marL="0" lvl="0" indent="0" algn="r" rtl="1">
              <a:lnSpc>
                <a:spcPct val="115000"/>
              </a:lnSpc>
              <a:spcBef>
                <a:spcPts val="0"/>
              </a:spcBef>
              <a:spcAft>
                <a:spcPts val="0"/>
              </a:spcAft>
              <a:buNone/>
            </a:pPr>
            <a:endParaRPr sz="1200">
              <a:solidFill>
                <a:srgbClr val="434343"/>
              </a:solidFill>
            </a:endParaRPr>
          </a:p>
          <a:p>
            <a:pPr marL="0" lvl="0" indent="0" algn="r" rtl="1">
              <a:lnSpc>
                <a:spcPct val="115000"/>
              </a:lnSpc>
              <a:spcBef>
                <a:spcPts val="0"/>
              </a:spcBef>
              <a:spcAft>
                <a:spcPts val="0"/>
              </a:spcAft>
              <a:buNone/>
            </a:pPr>
            <a:endParaRPr sz="1200">
              <a:solidFill>
                <a:srgbClr val="434343"/>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ברמה הפדגוגית, הקהילה משתלבת בהוראה ע"י שיתוף בידע התרבותי, החברתי, והקהילתי, לכל אורך תהליך הלמידה:</a:t>
            </a:r>
            <a:endParaRPr/>
          </a:p>
          <a:p>
            <a:pPr marL="457200" lvl="0" indent="-298450" algn="r" rtl="1">
              <a:lnSpc>
                <a:spcPct val="100000"/>
              </a:lnSpc>
              <a:spcBef>
                <a:spcPts val="0"/>
              </a:spcBef>
              <a:spcAft>
                <a:spcPts val="0"/>
              </a:spcAft>
              <a:buSzPts val="1100"/>
              <a:buChar char="●"/>
            </a:pPr>
            <a:r>
              <a:rPr lang="iw"/>
              <a:t>בעיקר בעבודת החקר הסביבתיות </a:t>
            </a:r>
            <a:endParaRPr/>
          </a:p>
          <a:p>
            <a:pPr marL="457200" lvl="0" indent="-298450" algn="r" rtl="1">
              <a:lnSpc>
                <a:spcPct val="100000"/>
              </a:lnSpc>
              <a:spcBef>
                <a:spcPts val="0"/>
              </a:spcBef>
              <a:spcAft>
                <a:spcPts val="0"/>
              </a:spcAft>
              <a:buSzPts val="1100"/>
              <a:buChar char="●"/>
            </a:pPr>
            <a:r>
              <a:rPr lang="iw"/>
              <a:t>ובהצגת התוצר - שם התלמידים משתפים את הקהילה בתוצר, ולקהילה תפקיד מרכזי במתן פידבק לתלמידים אודות עבודתם.</a:t>
            </a:r>
            <a:endParaRPr/>
          </a:p>
          <a:p>
            <a:pPr marL="0" lvl="0" indent="0" algn="r" rtl="1">
              <a:lnSpc>
                <a:spcPct val="100000"/>
              </a:lnSpc>
              <a:spcBef>
                <a:spcPts val="0"/>
              </a:spcBef>
              <a:spcAft>
                <a:spcPts val="0"/>
              </a:spcAft>
              <a:buNone/>
            </a:pPr>
            <a:endParaRPr/>
          </a:p>
          <a:p>
            <a:pPr marL="0" lvl="0" indent="0" algn="r" rtl="1">
              <a:lnSpc>
                <a:spcPct val="100000"/>
              </a:lnSpc>
              <a:spcBef>
                <a:spcPts val="0"/>
              </a:spcBef>
              <a:spcAft>
                <a:spcPts val="0"/>
              </a:spcAft>
              <a:buNone/>
            </a:pPr>
            <a:r>
              <a:rPr lang="iw"/>
              <a:t>לכל אורך הדרך יש אינטראקציה וחילופי ידע מתמידים בין הקהילה והתלמידים, כך ששני הצדדים לומדים זה מזה ומתפתחים לכל אורך הדרך.</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SzPts val="1100"/>
              <a:buNone/>
            </a:pPr>
            <a:r>
              <a:rPr lang="iw"/>
              <a:t>החלק הכי מעניין - איך הגישה נראית בכיתה?</a:t>
            </a:r>
            <a:endParaRPr/>
          </a:p>
          <a:p>
            <a:pPr marL="0" lvl="0" indent="0" algn="r" rtl="1">
              <a:lnSpc>
                <a:spcPct val="100000"/>
              </a:lnSpc>
              <a:spcBef>
                <a:spcPts val="0"/>
              </a:spcBef>
              <a:spcAft>
                <a:spcPts val="0"/>
              </a:spcAft>
              <a:buSzPts val="1100"/>
              <a:buNone/>
            </a:pPr>
            <a:r>
              <a:rPr lang="iw"/>
              <a:t>אני מעבירה לאיסלאם את השרביט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
        <p:cNvGrpSpPr/>
        <p:nvPr/>
      </p:nvGrpSpPr>
      <p:grpSpPr>
        <a:xfrm>
          <a:off x="0" y="0"/>
          <a:ext cx="0" cy="0"/>
          <a:chOff x="0" y="0"/>
          <a:chExt cx="0" cy="0"/>
        </a:xfrm>
      </p:grpSpPr>
      <p:sp>
        <p:nvSpPr>
          <p:cNvPr id="10" name="Google Shape;10;p26"/>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1" name="Google Shape;11;p26"/>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12" name="Google Shape;12;p26"/>
          <p:cNvSpPr txBox="1">
            <a:spLocks noGrp="1"/>
          </p:cNvSpPr>
          <p:nvPr>
            <p:ph type="title"/>
          </p:nvPr>
        </p:nvSpPr>
        <p:spPr>
          <a:xfrm>
            <a:off x="265500" y="1039675"/>
            <a:ext cx="4045200" cy="16758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3" name="Google Shape;13;p26"/>
          <p:cNvSpPr txBox="1">
            <a:spLocks noGrp="1"/>
          </p:cNvSpPr>
          <p:nvPr>
            <p:ph type="subTitle" idx="1"/>
          </p:nvPr>
        </p:nvSpPr>
        <p:spPr>
          <a:xfrm>
            <a:off x="265500" y="27268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4" name="Google Shape;14;p2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5" name="Google Shape;15;p2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5"/>
        <p:cNvGrpSpPr/>
        <p:nvPr/>
      </p:nvGrpSpPr>
      <p:grpSpPr>
        <a:xfrm>
          <a:off x="0" y="0"/>
          <a:ext cx="0" cy="0"/>
          <a:chOff x="0" y="0"/>
          <a:chExt cx="0" cy="0"/>
        </a:xfrm>
      </p:grpSpPr>
      <p:sp>
        <p:nvSpPr>
          <p:cNvPr id="56" name="Google Shape;56;p35"/>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35"/>
          <p:cNvSpPr txBox="1">
            <a:spLocks noGrp="1"/>
          </p:cNvSpPr>
          <p:nvPr>
            <p:ph type="title" hasCustomPrompt="1"/>
          </p:nvPr>
        </p:nvSpPr>
        <p:spPr>
          <a:xfrm>
            <a:off x="311700" y="1304850"/>
            <a:ext cx="8520600" cy="15384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Clr>
                <a:schemeClr val="accent3"/>
              </a:buClr>
              <a:buSzPts val="13000"/>
              <a:buNone/>
              <a:defRPr sz="13000">
                <a:solidFill>
                  <a:schemeClr val="accent3"/>
                </a:solidFill>
              </a:defRPr>
            </a:lvl1pPr>
            <a:lvl2pPr lvl="1" algn="ctr">
              <a:lnSpc>
                <a:spcPct val="100000"/>
              </a:lnSpc>
              <a:spcBef>
                <a:spcPts val="0"/>
              </a:spcBef>
              <a:spcAft>
                <a:spcPts val="0"/>
              </a:spcAft>
              <a:buClr>
                <a:schemeClr val="accent3"/>
              </a:buClr>
              <a:buSzPts val="13000"/>
              <a:buNone/>
              <a:defRPr sz="13000">
                <a:solidFill>
                  <a:schemeClr val="accent3"/>
                </a:solidFill>
              </a:defRPr>
            </a:lvl2pPr>
            <a:lvl3pPr lvl="2" algn="ctr">
              <a:lnSpc>
                <a:spcPct val="100000"/>
              </a:lnSpc>
              <a:spcBef>
                <a:spcPts val="0"/>
              </a:spcBef>
              <a:spcAft>
                <a:spcPts val="0"/>
              </a:spcAft>
              <a:buClr>
                <a:schemeClr val="accent3"/>
              </a:buClr>
              <a:buSzPts val="13000"/>
              <a:buNone/>
              <a:defRPr sz="13000">
                <a:solidFill>
                  <a:schemeClr val="accent3"/>
                </a:solidFill>
              </a:defRPr>
            </a:lvl3pPr>
            <a:lvl4pPr lvl="3" algn="ctr">
              <a:lnSpc>
                <a:spcPct val="100000"/>
              </a:lnSpc>
              <a:spcBef>
                <a:spcPts val="0"/>
              </a:spcBef>
              <a:spcAft>
                <a:spcPts val="0"/>
              </a:spcAft>
              <a:buClr>
                <a:schemeClr val="accent3"/>
              </a:buClr>
              <a:buSzPts val="13000"/>
              <a:buNone/>
              <a:defRPr sz="13000">
                <a:solidFill>
                  <a:schemeClr val="accent3"/>
                </a:solidFill>
              </a:defRPr>
            </a:lvl4pPr>
            <a:lvl5pPr lvl="4" algn="ctr">
              <a:lnSpc>
                <a:spcPct val="100000"/>
              </a:lnSpc>
              <a:spcBef>
                <a:spcPts val="0"/>
              </a:spcBef>
              <a:spcAft>
                <a:spcPts val="0"/>
              </a:spcAft>
              <a:buClr>
                <a:schemeClr val="accent3"/>
              </a:buClr>
              <a:buSzPts val="13000"/>
              <a:buNone/>
              <a:defRPr sz="13000">
                <a:solidFill>
                  <a:schemeClr val="accent3"/>
                </a:solidFill>
              </a:defRPr>
            </a:lvl5pPr>
            <a:lvl6pPr lvl="5" algn="ctr">
              <a:lnSpc>
                <a:spcPct val="100000"/>
              </a:lnSpc>
              <a:spcBef>
                <a:spcPts val="0"/>
              </a:spcBef>
              <a:spcAft>
                <a:spcPts val="0"/>
              </a:spcAft>
              <a:buClr>
                <a:schemeClr val="accent3"/>
              </a:buClr>
              <a:buSzPts val="13000"/>
              <a:buNone/>
              <a:defRPr sz="13000">
                <a:solidFill>
                  <a:schemeClr val="accent3"/>
                </a:solidFill>
              </a:defRPr>
            </a:lvl6pPr>
            <a:lvl7pPr lvl="6" algn="ctr">
              <a:lnSpc>
                <a:spcPct val="100000"/>
              </a:lnSpc>
              <a:spcBef>
                <a:spcPts val="0"/>
              </a:spcBef>
              <a:spcAft>
                <a:spcPts val="0"/>
              </a:spcAft>
              <a:buClr>
                <a:schemeClr val="accent3"/>
              </a:buClr>
              <a:buSzPts val="13000"/>
              <a:buNone/>
              <a:defRPr sz="13000">
                <a:solidFill>
                  <a:schemeClr val="accent3"/>
                </a:solidFill>
              </a:defRPr>
            </a:lvl7pPr>
            <a:lvl8pPr lvl="7" algn="ctr">
              <a:lnSpc>
                <a:spcPct val="100000"/>
              </a:lnSpc>
              <a:spcBef>
                <a:spcPts val="0"/>
              </a:spcBef>
              <a:spcAft>
                <a:spcPts val="0"/>
              </a:spcAft>
              <a:buClr>
                <a:schemeClr val="accent3"/>
              </a:buClr>
              <a:buSzPts val="13000"/>
              <a:buNone/>
              <a:defRPr sz="13000">
                <a:solidFill>
                  <a:schemeClr val="accent3"/>
                </a:solidFill>
              </a:defRPr>
            </a:lvl8pPr>
            <a:lvl9pPr lvl="8" algn="ctr">
              <a:lnSpc>
                <a:spcPct val="100000"/>
              </a:lnSpc>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35"/>
          <p:cNvSpPr txBox="1">
            <a:spLocks noGrp="1"/>
          </p:cNvSpPr>
          <p:nvPr>
            <p:ph type="body" idx="1"/>
          </p:nvPr>
        </p:nvSpPr>
        <p:spPr>
          <a:xfrm>
            <a:off x="311700" y="2995650"/>
            <a:ext cx="8520600" cy="10716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59" name="Google Shape;59;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3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27"/>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27"/>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19" name="Google Shape;19;p27"/>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0" name="Google Shape;20;p2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28"/>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28"/>
          <p:cNvSpPr txBox="1">
            <a:spLocks noGrp="1"/>
          </p:cNvSpPr>
          <p:nvPr>
            <p:ph type="title"/>
          </p:nvPr>
        </p:nvSpPr>
        <p:spPr>
          <a:xfrm>
            <a:off x="311700" y="814800"/>
            <a:ext cx="8571300" cy="9420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a:lvl1pPr>
            <a:lvl2pPr lvl="1" algn="ctr">
              <a:lnSpc>
                <a:spcPct val="100000"/>
              </a:lnSpc>
              <a:spcBef>
                <a:spcPts val="0"/>
              </a:spcBef>
              <a:spcAft>
                <a:spcPts val="0"/>
              </a:spcAft>
              <a:buSzPts val="3600"/>
              <a:buNone/>
              <a:defRPr/>
            </a:lvl2pPr>
            <a:lvl3pPr lvl="2" algn="ctr">
              <a:lnSpc>
                <a:spcPct val="100000"/>
              </a:lnSpc>
              <a:spcBef>
                <a:spcPts val="0"/>
              </a:spcBef>
              <a:spcAft>
                <a:spcPts val="0"/>
              </a:spcAft>
              <a:buSzPts val="3600"/>
              <a:buNone/>
              <a:defRPr/>
            </a:lvl3pPr>
            <a:lvl4pPr lvl="3" algn="ctr">
              <a:lnSpc>
                <a:spcPct val="100000"/>
              </a:lnSpc>
              <a:spcBef>
                <a:spcPts val="0"/>
              </a:spcBef>
              <a:spcAft>
                <a:spcPts val="0"/>
              </a:spcAft>
              <a:buSzPts val="3600"/>
              <a:buNone/>
              <a:defRPr/>
            </a:lvl4pPr>
            <a:lvl5pPr lvl="4" algn="ctr">
              <a:lnSpc>
                <a:spcPct val="100000"/>
              </a:lnSpc>
              <a:spcBef>
                <a:spcPts val="0"/>
              </a:spcBef>
              <a:spcAft>
                <a:spcPts val="0"/>
              </a:spcAft>
              <a:buSzPts val="3600"/>
              <a:buNone/>
              <a:defRPr/>
            </a:lvl5pPr>
            <a:lvl6pPr lvl="5" algn="ctr">
              <a:lnSpc>
                <a:spcPct val="100000"/>
              </a:lnSpc>
              <a:spcBef>
                <a:spcPts val="0"/>
              </a:spcBef>
              <a:spcAft>
                <a:spcPts val="0"/>
              </a:spcAft>
              <a:buSzPts val="3600"/>
              <a:buNone/>
              <a:defRPr/>
            </a:lvl6pPr>
            <a:lvl7pPr lvl="6" algn="ctr">
              <a:lnSpc>
                <a:spcPct val="100000"/>
              </a:lnSpc>
              <a:spcBef>
                <a:spcPts val="0"/>
              </a:spcBef>
              <a:spcAft>
                <a:spcPts val="0"/>
              </a:spcAft>
              <a:buSzPts val="3600"/>
              <a:buNone/>
              <a:defRPr/>
            </a:lvl7pPr>
            <a:lvl8pPr lvl="7" algn="ctr">
              <a:lnSpc>
                <a:spcPct val="100000"/>
              </a:lnSpc>
              <a:spcBef>
                <a:spcPts val="0"/>
              </a:spcBef>
              <a:spcAft>
                <a:spcPts val="0"/>
              </a:spcAft>
              <a:buSzPts val="3600"/>
              <a:buNone/>
              <a:defRPr/>
            </a:lvl8pPr>
            <a:lvl9pPr lvl="8" algn="ctr">
              <a:lnSpc>
                <a:spcPct val="100000"/>
              </a:lnSpc>
              <a:spcBef>
                <a:spcPts val="0"/>
              </a:spcBef>
              <a:spcAft>
                <a:spcPts val="0"/>
              </a:spcAft>
              <a:buSzPts val="3600"/>
              <a:buNone/>
              <a:defRPr/>
            </a:lvl9pPr>
          </a:lstStyle>
          <a:p>
            <a:endParaRPr/>
          </a:p>
        </p:txBody>
      </p:sp>
      <p:sp>
        <p:nvSpPr>
          <p:cNvPr id="24" name="Google Shape;24;p2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5"/>
        <p:cNvGrpSpPr/>
        <p:nvPr/>
      </p:nvGrpSpPr>
      <p:grpSpPr>
        <a:xfrm>
          <a:off x="0" y="0"/>
          <a:ext cx="0" cy="0"/>
          <a:chOff x="0" y="0"/>
          <a:chExt cx="0" cy="0"/>
        </a:xfrm>
      </p:grpSpPr>
      <p:cxnSp>
        <p:nvCxnSpPr>
          <p:cNvPr id="26" name="Google Shape;26;p29"/>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27" name="Google Shape;27;p29"/>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28" name="Google Shape;28;p29"/>
          <p:cNvGrpSpPr/>
          <p:nvPr/>
        </p:nvGrpSpPr>
        <p:grpSpPr>
          <a:xfrm>
            <a:off x="1004144" y="1022025"/>
            <a:ext cx="7136669" cy="152400"/>
            <a:chOff x="1346429" y="1011300"/>
            <a:chExt cx="6452100" cy="152400"/>
          </a:xfrm>
        </p:grpSpPr>
        <p:cxnSp>
          <p:nvCxnSpPr>
            <p:cNvPr id="29" name="Google Shape;29;p29"/>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30" name="Google Shape;30;p29"/>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31" name="Google Shape;31;p29"/>
          <p:cNvGrpSpPr/>
          <p:nvPr/>
        </p:nvGrpSpPr>
        <p:grpSpPr>
          <a:xfrm>
            <a:off x="1004151" y="3969100"/>
            <a:ext cx="7136669" cy="152400"/>
            <a:chOff x="1346435" y="3969088"/>
            <a:chExt cx="6452100" cy="152400"/>
          </a:xfrm>
        </p:grpSpPr>
        <p:cxnSp>
          <p:nvCxnSpPr>
            <p:cNvPr id="32" name="Google Shape;32;p29"/>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33" name="Google Shape;33;p29"/>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34" name="Google Shape;34;p29"/>
          <p:cNvSpPr txBox="1">
            <a:spLocks noGrp="1"/>
          </p:cNvSpPr>
          <p:nvPr>
            <p:ph type="ctrTitle"/>
          </p:nvPr>
        </p:nvSpPr>
        <p:spPr>
          <a:xfrm>
            <a:off x="1004150" y="1751764"/>
            <a:ext cx="7136700" cy="1022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400"/>
              <a:buNone/>
              <a:defRPr sz="5400"/>
            </a:lvl1pPr>
            <a:lvl2pPr lvl="1" algn="ctr">
              <a:lnSpc>
                <a:spcPct val="100000"/>
              </a:lnSpc>
              <a:spcBef>
                <a:spcPts val="0"/>
              </a:spcBef>
              <a:spcAft>
                <a:spcPts val="0"/>
              </a:spcAft>
              <a:buSzPts val="5400"/>
              <a:buNone/>
              <a:defRPr sz="5400"/>
            </a:lvl2pPr>
            <a:lvl3pPr lvl="2" algn="ctr">
              <a:lnSpc>
                <a:spcPct val="100000"/>
              </a:lnSpc>
              <a:spcBef>
                <a:spcPts val="0"/>
              </a:spcBef>
              <a:spcAft>
                <a:spcPts val="0"/>
              </a:spcAft>
              <a:buSzPts val="5400"/>
              <a:buNone/>
              <a:defRPr sz="5400"/>
            </a:lvl3pPr>
            <a:lvl4pPr lvl="3" algn="ctr">
              <a:lnSpc>
                <a:spcPct val="100000"/>
              </a:lnSpc>
              <a:spcBef>
                <a:spcPts val="0"/>
              </a:spcBef>
              <a:spcAft>
                <a:spcPts val="0"/>
              </a:spcAft>
              <a:buSzPts val="5400"/>
              <a:buNone/>
              <a:defRPr sz="5400"/>
            </a:lvl4pPr>
            <a:lvl5pPr lvl="4" algn="ctr">
              <a:lnSpc>
                <a:spcPct val="100000"/>
              </a:lnSpc>
              <a:spcBef>
                <a:spcPts val="0"/>
              </a:spcBef>
              <a:spcAft>
                <a:spcPts val="0"/>
              </a:spcAft>
              <a:buSzPts val="5400"/>
              <a:buNone/>
              <a:defRPr sz="5400"/>
            </a:lvl5pPr>
            <a:lvl6pPr lvl="5" algn="ctr">
              <a:lnSpc>
                <a:spcPct val="100000"/>
              </a:lnSpc>
              <a:spcBef>
                <a:spcPts val="0"/>
              </a:spcBef>
              <a:spcAft>
                <a:spcPts val="0"/>
              </a:spcAft>
              <a:buSzPts val="5400"/>
              <a:buNone/>
              <a:defRPr sz="5400"/>
            </a:lvl6pPr>
            <a:lvl7pPr lvl="6" algn="ctr">
              <a:lnSpc>
                <a:spcPct val="100000"/>
              </a:lnSpc>
              <a:spcBef>
                <a:spcPts val="0"/>
              </a:spcBef>
              <a:spcAft>
                <a:spcPts val="0"/>
              </a:spcAft>
              <a:buSzPts val="5400"/>
              <a:buNone/>
              <a:defRPr sz="5400"/>
            </a:lvl7pPr>
            <a:lvl8pPr lvl="7" algn="ctr">
              <a:lnSpc>
                <a:spcPct val="100000"/>
              </a:lnSpc>
              <a:spcBef>
                <a:spcPts val="0"/>
              </a:spcBef>
              <a:spcAft>
                <a:spcPts val="0"/>
              </a:spcAft>
              <a:buSzPts val="5400"/>
              <a:buNone/>
              <a:defRPr sz="5400"/>
            </a:lvl8pPr>
            <a:lvl9pPr lvl="8" algn="ctr">
              <a:lnSpc>
                <a:spcPct val="100000"/>
              </a:lnSpc>
              <a:spcBef>
                <a:spcPts val="0"/>
              </a:spcBef>
              <a:spcAft>
                <a:spcPts val="0"/>
              </a:spcAft>
              <a:buSzPts val="5400"/>
              <a:buNone/>
              <a:defRPr sz="5400"/>
            </a:lvl9pPr>
          </a:lstStyle>
          <a:p>
            <a:endParaRPr/>
          </a:p>
        </p:txBody>
      </p:sp>
      <p:sp>
        <p:nvSpPr>
          <p:cNvPr id="35" name="Google Shape;35;p29"/>
          <p:cNvSpPr txBox="1">
            <a:spLocks noGrp="1"/>
          </p:cNvSpPr>
          <p:nvPr>
            <p:ph type="subTitle" idx="1"/>
          </p:nvPr>
        </p:nvSpPr>
        <p:spPr>
          <a:xfrm>
            <a:off x="2137225" y="2850039"/>
            <a:ext cx="48705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36" name="Google Shape;36;p2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30"/>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39" name="Google Shape;39;p30"/>
          <p:cNvSpPr txBox="1">
            <a:spLocks noGrp="1"/>
          </p:cNvSpPr>
          <p:nvPr>
            <p:ph type="body" idx="1"/>
          </p:nvPr>
        </p:nvSpPr>
        <p:spPr>
          <a:xfrm>
            <a:off x="311700" y="1266175"/>
            <a:ext cx="3999900" cy="33027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40" name="Google Shape;40;p30"/>
          <p:cNvSpPr txBox="1">
            <a:spLocks noGrp="1"/>
          </p:cNvSpPr>
          <p:nvPr>
            <p:ph type="body" idx="2"/>
          </p:nvPr>
        </p:nvSpPr>
        <p:spPr>
          <a:xfrm>
            <a:off x="4832400" y="1266175"/>
            <a:ext cx="3999900" cy="33027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41" name="Google Shape;41;p3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3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44" name="Google Shape;44;p3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32"/>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7" name="Google Shape;47;p32"/>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48" name="Google Shape;48;p3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49"/>
        <p:cNvGrpSpPr/>
        <p:nvPr/>
      </p:nvGrpSpPr>
      <p:grpSpPr>
        <a:xfrm>
          <a:off x="0" y="0"/>
          <a:ext cx="0" cy="0"/>
          <a:chOff x="0" y="0"/>
          <a:chExt cx="0" cy="0"/>
        </a:xfrm>
      </p:grpSpPr>
      <p:sp>
        <p:nvSpPr>
          <p:cNvPr id="50" name="Google Shape;50;p33"/>
          <p:cNvSpPr txBox="1">
            <a:spLocks noGrp="1"/>
          </p:cNvSpPr>
          <p:nvPr>
            <p:ph type="title"/>
          </p:nvPr>
        </p:nvSpPr>
        <p:spPr>
          <a:xfrm>
            <a:off x="490250" y="526350"/>
            <a:ext cx="56136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dk2"/>
              </a:buClr>
              <a:buSzPts val="5400"/>
              <a:buNone/>
              <a:defRPr sz="5400" b="0">
                <a:solidFill>
                  <a:schemeClr val="dk2"/>
                </a:solidFill>
              </a:defRPr>
            </a:lvl1pPr>
            <a:lvl2pPr lvl="1" algn="l">
              <a:lnSpc>
                <a:spcPct val="100000"/>
              </a:lnSpc>
              <a:spcBef>
                <a:spcPts val="0"/>
              </a:spcBef>
              <a:spcAft>
                <a:spcPts val="0"/>
              </a:spcAft>
              <a:buClr>
                <a:schemeClr val="dk2"/>
              </a:buClr>
              <a:buSzPts val="5400"/>
              <a:buNone/>
              <a:defRPr sz="5400" b="0">
                <a:solidFill>
                  <a:schemeClr val="dk2"/>
                </a:solidFill>
              </a:defRPr>
            </a:lvl2pPr>
            <a:lvl3pPr lvl="2" algn="l">
              <a:lnSpc>
                <a:spcPct val="100000"/>
              </a:lnSpc>
              <a:spcBef>
                <a:spcPts val="0"/>
              </a:spcBef>
              <a:spcAft>
                <a:spcPts val="0"/>
              </a:spcAft>
              <a:buClr>
                <a:schemeClr val="dk2"/>
              </a:buClr>
              <a:buSzPts val="5400"/>
              <a:buNone/>
              <a:defRPr sz="5400" b="0">
                <a:solidFill>
                  <a:schemeClr val="dk2"/>
                </a:solidFill>
              </a:defRPr>
            </a:lvl3pPr>
            <a:lvl4pPr lvl="3" algn="l">
              <a:lnSpc>
                <a:spcPct val="100000"/>
              </a:lnSpc>
              <a:spcBef>
                <a:spcPts val="0"/>
              </a:spcBef>
              <a:spcAft>
                <a:spcPts val="0"/>
              </a:spcAft>
              <a:buClr>
                <a:schemeClr val="dk2"/>
              </a:buClr>
              <a:buSzPts val="5400"/>
              <a:buNone/>
              <a:defRPr sz="5400" b="0">
                <a:solidFill>
                  <a:schemeClr val="dk2"/>
                </a:solidFill>
              </a:defRPr>
            </a:lvl4pPr>
            <a:lvl5pPr lvl="4" algn="l">
              <a:lnSpc>
                <a:spcPct val="100000"/>
              </a:lnSpc>
              <a:spcBef>
                <a:spcPts val="0"/>
              </a:spcBef>
              <a:spcAft>
                <a:spcPts val="0"/>
              </a:spcAft>
              <a:buClr>
                <a:schemeClr val="dk2"/>
              </a:buClr>
              <a:buSzPts val="5400"/>
              <a:buNone/>
              <a:defRPr sz="5400" b="0">
                <a:solidFill>
                  <a:schemeClr val="dk2"/>
                </a:solidFill>
              </a:defRPr>
            </a:lvl5pPr>
            <a:lvl6pPr lvl="5" algn="l">
              <a:lnSpc>
                <a:spcPct val="100000"/>
              </a:lnSpc>
              <a:spcBef>
                <a:spcPts val="0"/>
              </a:spcBef>
              <a:spcAft>
                <a:spcPts val="0"/>
              </a:spcAft>
              <a:buClr>
                <a:schemeClr val="dk2"/>
              </a:buClr>
              <a:buSzPts val="5400"/>
              <a:buNone/>
              <a:defRPr sz="5400" b="0">
                <a:solidFill>
                  <a:schemeClr val="dk2"/>
                </a:solidFill>
              </a:defRPr>
            </a:lvl6pPr>
            <a:lvl7pPr lvl="6" algn="l">
              <a:lnSpc>
                <a:spcPct val="100000"/>
              </a:lnSpc>
              <a:spcBef>
                <a:spcPts val="0"/>
              </a:spcBef>
              <a:spcAft>
                <a:spcPts val="0"/>
              </a:spcAft>
              <a:buClr>
                <a:schemeClr val="dk2"/>
              </a:buClr>
              <a:buSzPts val="5400"/>
              <a:buNone/>
              <a:defRPr sz="5400" b="0">
                <a:solidFill>
                  <a:schemeClr val="dk2"/>
                </a:solidFill>
              </a:defRPr>
            </a:lvl7pPr>
            <a:lvl8pPr lvl="7" algn="l">
              <a:lnSpc>
                <a:spcPct val="100000"/>
              </a:lnSpc>
              <a:spcBef>
                <a:spcPts val="0"/>
              </a:spcBef>
              <a:spcAft>
                <a:spcPts val="0"/>
              </a:spcAft>
              <a:buClr>
                <a:schemeClr val="dk2"/>
              </a:buClr>
              <a:buSzPts val="5400"/>
              <a:buNone/>
              <a:defRPr sz="5400" b="0">
                <a:solidFill>
                  <a:schemeClr val="dk2"/>
                </a:solidFill>
              </a:defRPr>
            </a:lvl8pPr>
            <a:lvl9pPr lvl="8" algn="l">
              <a:lnSpc>
                <a:spcPct val="100000"/>
              </a:lnSpc>
              <a:spcBef>
                <a:spcPts val="0"/>
              </a:spcBef>
              <a:spcAft>
                <a:spcPts val="0"/>
              </a:spcAft>
              <a:buClr>
                <a:schemeClr val="dk2"/>
              </a:buClr>
              <a:buSzPts val="5400"/>
              <a:buNone/>
              <a:defRPr sz="5400" b="0">
                <a:solidFill>
                  <a:schemeClr val="dk2"/>
                </a:solidFill>
              </a:defRPr>
            </a:lvl9pPr>
          </a:lstStyle>
          <a:p>
            <a:endParaRPr/>
          </a:p>
        </p:txBody>
      </p:sp>
      <p:sp>
        <p:nvSpPr>
          <p:cNvPr id="51" name="Google Shape;51;p3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34"/>
          <p:cNvSpPr txBox="1">
            <a:spLocks noGrp="1"/>
          </p:cNvSpPr>
          <p:nvPr>
            <p:ph type="body" idx="1"/>
          </p:nvPr>
        </p:nvSpPr>
        <p:spPr>
          <a:xfrm>
            <a:off x="311700" y="4230725"/>
            <a:ext cx="5998800" cy="5988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54" name="Google Shape;54;p3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
        <p:cNvGrpSpPr/>
        <p:nvPr/>
      </p:nvGrpSpPr>
      <p:grpSpPr>
        <a:xfrm>
          <a:off x="0" y="0"/>
          <a:ext cx="0" cy="0"/>
          <a:chOff x="0" y="0"/>
          <a:chExt cx="0" cy="0"/>
        </a:xfrm>
      </p:grpSpPr>
      <p:sp>
        <p:nvSpPr>
          <p:cNvPr id="6" name="Google Shape;6;p25"/>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1pPr>
            <a:lvl2pPr marR="0" lvl="1" algn="l"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2pPr>
            <a:lvl3pPr marR="0" lvl="2" algn="l"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3pPr>
            <a:lvl4pPr marR="0" lvl="3" algn="l"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4pPr>
            <a:lvl5pPr marR="0" lvl="4" algn="l"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5pPr>
            <a:lvl6pPr marR="0" lvl="5" algn="l"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6pPr>
            <a:lvl7pPr marR="0" lvl="6" algn="l"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7pPr>
            <a:lvl8pPr marR="0" lvl="7" algn="l"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8pPr>
            <a:lvl9pPr marR="0" lvl="8" algn="l" rtl="0">
              <a:lnSpc>
                <a:spcPct val="100000"/>
              </a:lnSpc>
              <a:spcBef>
                <a:spcPts val="0"/>
              </a:spcBef>
              <a:spcAft>
                <a:spcPts val="0"/>
              </a:spcAft>
              <a:buClr>
                <a:schemeClr val="accent1"/>
              </a:buClr>
              <a:buSzPts val="3600"/>
              <a:buFont typeface="PT Sans Narrow"/>
              <a:buNone/>
              <a:defRPr sz="3600" b="1" i="0" u="none" strike="noStrike" cap="none">
                <a:solidFill>
                  <a:schemeClr val="accent1"/>
                </a:solidFill>
                <a:latin typeface="PT Sans Narrow"/>
                <a:ea typeface="PT Sans Narrow"/>
                <a:cs typeface="PT Sans Narrow"/>
                <a:sym typeface="PT Sans Narrow"/>
              </a:defRPr>
            </a:lvl9pPr>
          </a:lstStyle>
          <a:p>
            <a:endParaRPr/>
          </a:p>
        </p:txBody>
      </p:sp>
      <p:sp>
        <p:nvSpPr>
          <p:cNvPr id="7" name="Google Shape;7;p25"/>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Open Sans"/>
              <a:buChar char="●"/>
              <a:defRPr sz="1800" b="0" i="0" u="none" strike="noStrike" cap="none">
                <a:solidFill>
                  <a:schemeClr val="dk2"/>
                </a:solidFill>
                <a:latin typeface="Open Sans"/>
                <a:ea typeface="Open Sans"/>
                <a:cs typeface="Open Sans"/>
                <a:sym typeface="Open Sans"/>
              </a:defRPr>
            </a:lvl1pPr>
            <a:lvl2pPr marL="914400" marR="0" lvl="1" indent="-317500" algn="l" rtl="0">
              <a:lnSpc>
                <a:spcPct val="115000"/>
              </a:lnSpc>
              <a:spcBef>
                <a:spcPts val="160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2pPr>
            <a:lvl3pPr marL="1371600" marR="0" lvl="2" indent="-317500" algn="l" rtl="0">
              <a:lnSpc>
                <a:spcPct val="115000"/>
              </a:lnSpc>
              <a:spcBef>
                <a:spcPts val="160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3pPr>
            <a:lvl4pPr marL="1828800" marR="0" lvl="3" indent="-317500" algn="l" rtl="0">
              <a:lnSpc>
                <a:spcPct val="115000"/>
              </a:lnSpc>
              <a:spcBef>
                <a:spcPts val="160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4pPr>
            <a:lvl5pPr marL="2286000" marR="0" lvl="4" indent="-317500" algn="l" rtl="0">
              <a:lnSpc>
                <a:spcPct val="115000"/>
              </a:lnSpc>
              <a:spcBef>
                <a:spcPts val="160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5pPr>
            <a:lvl6pPr marL="2743200" marR="0" lvl="5" indent="-317500" algn="l" rtl="0">
              <a:lnSpc>
                <a:spcPct val="115000"/>
              </a:lnSpc>
              <a:spcBef>
                <a:spcPts val="160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6pPr>
            <a:lvl7pPr marL="3200400" marR="0" lvl="6" indent="-317500" algn="l" rtl="0">
              <a:lnSpc>
                <a:spcPct val="115000"/>
              </a:lnSpc>
              <a:spcBef>
                <a:spcPts val="160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7pPr>
            <a:lvl8pPr marL="3657600" marR="0" lvl="7" indent="-317500" algn="l" rtl="0">
              <a:lnSpc>
                <a:spcPct val="115000"/>
              </a:lnSpc>
              <a:spcBef>
                <a:spcPts val="1600"/>
              </a:spcBef>
              <a:spcAft>
                <a:spcPts val="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8pPr>
            <a:lvl9pPr marL="4114800" marR="0" lvl="8" indent="-317500" algn="l" rtl="0">
              <a:lnSpc>
                <a:spcPct val="115000"/>
              </a:lnSpc>
              <a:spcBef>
                <a:spcPts val="1600"/>
              </a:spcBef>
              <a:spcAft>
                <a:spcPts val="1600"/>
              </a:spcAft>
              <a:buClr>
                <a:schemeClr val="dk2"/>
              </a:buClr>
              <a:buSzPts val="1400"/>
              <a:buFont typeface="Open Sans"/>
              <a:buChar char="■"/>
              <a:defRPr sz="1400" b="0" i="0" u="none" strike="noStrike" cap="none">
                <a:solidFill>
                  <a:schemeClr val="dk2"/>
                </a:solidFill>
                <a:latin typeface="Open Sans"/>
                <a:ea typeface="Open Sans"/>
                <a:cs typeface="Open Sans"/>
                <a:sym typeface="Open Sans"/>
              </a:defRPr>
            </a:lvl9pPr>
          </a:lstStyle>
          <a:p>
            <a:endParaRPr/>
          </a:p>
        </p:txBody>
      </p:sp>
      <p:sp>
        <p:nvSpPr>
          <p:cNvPr id="8" name="Google Shape;8;p2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iw"/>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mailto:islam.akad@gmail.com" TargetMode="External"/><Relationship Id="rId4" Type="http://schemas.openxmlformats.org/officeDocument/2006/relationships/hyperlink" Target="mailto:iditadler@tauex.tau.ac.i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mailto:iditadler@tauex.tau.ac.il"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36.png"/><Relationship Id="rId4" Type="http://schemas.openxmlformats.org/officeDocument/2006/relationships/hyperlink" Target="mailto:islam.akad@gmail.com"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39.pn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
          <p:cNvSpPr txBox="1">
            <a:spLocks noGrp="1"/>
          </p:cNvSpPr>
          <p:nvPr>
            <p:ph type="title"/>
          </p:nvPr>
        </p:nvSpPr>
        <p:spPr>
          <a:xfrm>
            <a:off x="83100" y="979938"/>
            <a:ext cx="4488900" cy="2835000"/>
          </a:xfrm>
          <a:prstGeom prst="rect">
            <a:avLst/>
          </a:prstGeom>
          <a:noFill/>
          <a:ln>
            <a:noFill/>
          </a:ln>
          <a:effectLst>
            <a:outerShdw blurRad="57150" dist="19050" dir="5400000" algn="bl" rotWithShape="0">
              <a:srgbClr val="000000">
                <a:alpha val="49803"/>
              </a:srgbClr>
            </a:outerShdw>
          </a:effectLst>
        </p:spPr>
        <p:txBody>
          <a:bodyPr spcFirstLastPara="1" wrap="square" lIns="91425" tIns="91425" rIns="91425" bIns="91425" anchor="b" anchorCtr="0">
            <a:noAutofit/>
          </a:bodyPr>
          <a:lstStyle/>
          <a:p>
            <a:pPr marL="0" lvl="0" indent="0" algn="ctr" rtl="1">
              <a:lnSpc>
                <a:spcPct val="100000"/>
              </a:lnSpc>
              <a:spcBef>
                <a:spcPts val="0"/>
              </a:spcBef>
              <a:spcAft>
                <a:spcPts val="0"/>
              </a:spcAft>
              <a:buSzPts val="4200"/>
              <a:buNone/>
            </a:pPr>
            <a:r>
              <a:rPr lang="iw" sz="2600">
                <a:latin typeface="David"/>
                <a:ea typeface="David"/>
                <a:cs typeface="David"/>
                <a:sym typeface="David"/>
              </a:rPr>
              <a:t>למידה מבוססת פרויקטים בהשראת קהילה</a:t>
            </a:r>
            <a:endParaRPr sz="2600">
              <a:latin typeface="David"/>
              <a:ea typeface="David"/>
              <a:cs typeface="David"/>
              <a:sym typeface="David"/>
            </a:endParaRPr>
          </a:p>
          <a:p>
            <a:pPr marL="0" lvl="0" indent="0" algn="ctr" rtl="1">
              <a:lnSpc>
                <a:spcPct val="100000"/>
              </a:lnSpc>
              <a:spcBef>
                <a:spcPts val="0"/>
              </a:spcBef>
              <a:spcAft>
                <a:spcPts val="0"/>
              </a:spcAft>
              <a:buSzPts val="4200"/>
              <a:buNone/>
            </a:pPr>
            <a:r>
              <a:rPr lang="iw" sz="2600" b="0">
                <a:latin typeface="David"/>
                <a:ea typeface="David"/>
                <a:cs typeface="David"/>
                <a:sym typeface="David"/>
              </a:rPr>
              <a:t>"הבריאות בידיים שלנו"</a:t>
            </a:r>
            <a:endParaRPr sz="2600" b="0">
              <a:latin typeface="David"/>
              <a:ea typeface="David"/>
              <a:cs typeface="David"/>
              <a:sym typeface="David"/>
            </a:endParaRPr>
          </a:p>
          <a:p>
            <a:pPr marL="0" lvl="0" indent="0" algn="ctr" rtl="1">
              <a:lnSpc>
                <a:spcPct val="100000"/>
              </a:lnSpc>
              <a:spcBef>
                <a:spcPts val="0"/>
              </a:spcBef>
              <a:spcAft>
                <a:spcPts val="0"/>
              </a:spcAft>
              <a:buSzPts val="4200"/>
              <a:buNone/>
            </a:pPr>
            <a:r>
              <a:rPr lang="iw" sz="1600">
                <a:solidFill>
                  <a:srgbClr val="666666"/>
                </a:solidFill>
                <a:latin typeface="David"/>
                <a:ea typeface="David"/>
                <a:cs typeface="David"/>
                <a:sym typeface="David"/>
              </a:rPr>
              <a:t>איסלאם עקאד </a:t>
            </a:r>
            <a:endParaRPr sz="1600">
              <a:solidFill>
                <a:srgbClr val="666666"/>
              </a:solidFill>
              <a:latin typeface="David"/>
              <a:ea typeface="David"/>
              <a:cs typeface="David"/>
              <a:sym typeface="David"/>
            </a:endParaRPr>
          </a:p>
          <a:p>
            <a:pPr marL="0" lvl="0" indent="0" algn="ctr" rtl="1">
              <a:lnSpc>
                <a:spcPct val="100000"/>
              </a:lnSpc>
              <a:spcBef>
                <a:spcPts val="0"/>
              </a:spcBef>
              <a:spcAft>
                <a:spcPts val="0"/>
              </a:spcAft>
              <a:buSzPts val="4200"/>
              <a:buNone/>
            </a:pPr>
            <a:r>
              <a:rPr lang="iw" sz="1600">
                <a:solidFill>
                  <a:srgbClr val="666666"/>
                </a:solidFill>
                <a:latin typeface="David"/>
                <a:ea typeface="David"/>
                <a:cs typeface="David"/>
                <a:sym typeface="David"/>
              </a:rPr>
              <a:t>עידית אדלר</a:t>
            </a:r>
            <a:endParaRPr sz="1600">
              <a:solidFill>
                <a:srgbClr val="666666"/>
              </a:solidFill>
              <a:latin typeface="David"/>
              <a:ea typeface="David"/>
              <a:cs typeface="David"/>
              <a:sym typeface="David"/>
            </a:endParaRPr>
          </a:p>
          <a:p>
            <a:pPr marL="0" lvl="0" indent="0" algn="ctr" rtl="1">
              <a:lnSpc>
                <a:spcPct val="100000"/>
              </a:lnSpc>
              <a:spcBef>
                <a:spcPts val="0"/>
              </a:spcBef>
              <a:spcAft>
                <a:spcPts val="0"/>
              </a:spcAft>
              <a:buSzPts val="4200"/>
              <a:buNone/>
            </a:pPr>
            <a:r>
              <a:rPr lang="iw" sz="1600">
                <a:solidFill>
                  <a:srgbClr val="666666"/>
                </a:solidFill>
                <a:latin typeface="David"/>
                <a:ea typeface="David"/>
                <a:cs typeface="David"/>
                <a:sym typeface="David"/>
              </a:rPr>
              <a:t>בית ספר קונסטנטינר לחינוך, אוניברסיטת תל-אביב</a:t>
            </a:r>
            <a:endParaRPr sz="1600">
              <a:solidFill>
                <a:srgbClr val="666666"/>
              </a:solidFill>
              <a:latin typeface="David"/>
              <a:ea typeface="David"/>
              <a:cs typeface="David"/>
              <a:sym typeface="David"/>
            </a:endParaRPr>
          </a:p>
          <a:p>
            <a:pPr marL="0" lvl="0" indent="0" algn="ctr" rtl="1">
              <a:lnSpc>
                <a:spcPct val="100000"/>
              </a:lnSpc>
              <a:spcBef>
                <a:spcPts val="0"/>
              </a:spcBef>
              <a:spcAft>
                <a:spcPts val="0"/>
              </a:spcAft>
              <a:buSzPts val="4200"/>
              <a:buNone/>
            </a:pPr>
            <a:endParaRPr sz="1600">
              <a:solidFill>
                <a:srgbClr val="666666"/>
              </a:solidFill>
              <a:latin typeface="David"/>
              <a:ea typeface="David"/>
              <a:cs typeface="David"/>
              <a:sym typeface="David"/>
            </a:endParaRPr>
          </a:p>
          <a:p>
            <a:pPr marL="0" lvl="0" indent="0" algn="ctr" rtl="1">
              <a:lnSpc>
                <a:spcPct val="100000"/>
              </a:lnSpc>
              <a:spcBef>
                <a:spcPts val="0"/>
              </a:spcBef>
              <a:spcAft>
                <a:spcPts val="0"/>
              </a:spcAft>
              <a:buSzPts val="4200"/>
              <a:buNone/>
            </a:pPr>
            <a:r>
              <a:rPr lang="iw" sz="1600">
                <a:solidFill>
                  <a:schemeClr val="accent2"/>
                </a:solidFill>
                <a:latin typeface="David"/>
                <a:ea typeface="David"/>
                <a:cs typeface="David"/>
                <a:sym typeface="David"/>
              </a:rPr>
              <a:t>מפגש מקוון למורי הביולוגיה</a:t>
            </a:r>
            <a:endParaRPr sz="1600">
              <a:solidFill>
                <a:schemeClr val="accent2"/>
              </a:solidFill>
              <a:latin typeface="David"/>
              <a:ea typeface="David"/>
              <a:cs typeface="David"/>
              <a:sym typeface="David"/>
            </a:endParaRPr>
          </a:p>
          <a:p>
            <a:pPr marL="0" lvl="0" indent="0" algn="ctr" rtl="1">
              <a:lnSpc>
                <a:spcPct val="100000"/>
              </a:lnSpc>
              <a:spcBef>
                <a:spcPts val="0"/>
              </a:spcBef>
              <a:spcAft>
                <a:spcPts val="0"/>
              </a:spcAft>
              <a:buSzPts val="4200"/>
              <a:buNone/>
            </a:pPr>
            <a:r>
              <a:rPr lang="iw" sz="1400">
                <a:solidFill>
                  <a:schemeClr val="accent2"/>
                </a:solidFill>
                <a:latin typeface="David"/>
                <a:ea typeface="David"/>
                <a:cs typeface="David"/>
                <a:sym typeface="David"/>
              </a:rPr>
              <a:t>6.2020</a:t>
            </a:r>
            <a:endParaRPr sz="1400">
              <a:solidFill>
                <a:schemeClr val="accent2"/>
              </a:solidFill>
              <a:latin typeface="David"/>
              <a:ea typeface="David"/>
              <a:cs typeface="David"/>
              <a:sym typeface="David"/>
            </a:endParaRPr>
          </a:p>
        </p:txBody>
      </p:sp>
      <p:pic>
        <p:nvPicPr>
          <p:cNvPr id="67" name="Google Shape;67;p1"/>
          <p:cNvPicPr preferRelativeResize="0"/>
          <p:nvPr/>
        </p:nvPicPr>
        <p:blipFill rotWithShape="1">
          <a:blip r:embed="rId3">
            <a:alphaModFix/>
          </a:blip>
          <a:srcRect/>
          <a:stretch/>
        </p:blipFill>
        <p:spPr>
          <a:xfrm>
            <a:off x="172300" y="180625"/>
            <a:ext cx="1183725" cy="737500"/>
          </a:xfrm>
          <a:prstGeom prst="rect">
            <a:avLst/>
          </a:prstGeom>
          <a:noFill/>
          <a:ln>
            <a:noFill/>
          </a:ln>
        </p:spPr>
      </p:pic>
      <p:pic>
        <p:nvPicPr>
          <p:cNvPr id="68" name="Google Shape;68;p1"/>
          <p:cNvPicPr preferRelativeResize="0"/>
          <p:nvPr/>
        </p:nvPicPr>
        <p:blipFill rotWithShape="1">
          <a:blip r:embed="rId4">
            <a:alphaModFix/>
          </a:blip>
          <a:srcRect/>
          <a:stretch/>
        </p:blipFill>
        <p:spPr>
          <a:xfrm>
            <a:off x="314334" y="3876750"/>
            <a:ext cx="1753516" cy="1019900"/>
          </a:xfrm>
          <a:prstGeom prst="rect">
            <a:avLst/>
          </a:prstGeom>
          <a:noFill/>
          <a:ln w="19050" cap="flat" cmpd="sng">
            <a:solidFill>
              <a:srgbClr val="38761D"/>
            </a:solidFill>
            <a:prstDash val="solid"/>
            <a:round/>
            <a:headEnd type="none" w="sm" len="sm"/>
            <a:tailEnd type="none" w="sm" len="sm"/>
          </a:ln>
        </p:spPr>
      </p:pic>
      <p:pic>
        <p:nvPicPr>
          <p:cNvPr id="69" name="Google Shape;69;p1"/>
          <p:cNvPicPr preferRelativeResize="0"/>
          <p:nvPr/>
        </p:nvPicPr>
        <p:blipFill rotWithShape="1">
          <a:blip r:embed="rId5">
            <a:alphaModFix/>
          </a:blip>
          <a:srcRect/>
          <a:stretch/>
        </p:blipFill>
        <p:spPr>
          <a:xfrm>
            <a:off x="4869776" y="525525"/>
            <a:ext cx="3961976" cy="42308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pic>
        <p:nvPicPr>
          <p:cNvPr id="148" name="Google Shape;148;p10"/>
          <p:cNvPicPr preferRelativeResize="0"/>
          <p:nvPr/>
        </p:nvPicPr>
        <p:blipFill rotWithShape="1">
          <a:blip r:embed="rId3">
            <a:alphaModFix/>
          </a:blip>
          <a:srcRect l="25757" t="4816" r="24843" b="8715"/>
          <a:stretch/>
        </p:blipFill>
        <p:spPr>
          <a:xfrm>
            <a:off x="2006325" y="410475"/>
            <a:ext cx="4644950" cy="4573228"/>
          </a:xfrm>
          <a:prstGeom prst="rect">
            <a:avLst/>
          </a:prstGeom>
          <a:noFill/>
          <a:ln>
            <a:noFill/>
          </a:ln>
        </p:spPr>
      </p:pic>
      <p:sp>
        <p:nvSpPr>
          <p:cNvPr id="149" name="Google Shape;149;p10"/>
          <p:cNvSpPr txBox="1">
            <a:spLocks noGrp="1"/>
          </p:cNvSpPr>
          <p:nvPr>
            <p:ph type="title"/>
          </p:nvPr>
        </p:nvSpPr>
        <p:spPr>
          <a:xfrm>
            <a:off x="1359075" y="133075"/>
            <a:ext cx="5823300" cy="6573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400">
                <a:latin typeface="David"/>
                <a:ea typeface="David"/>
                <a:cs typeface="David"/>
                <a:sym typeface="David"/>
              </a:rPr>
              <a:t>חוויה אישית כמורה למדעים בחטיבה עליונה</a:t>
            </a:r>
            <a:endParaRPr sz="1400" b="1">
              <a:latin typeface="David"/>
              <a:ea typeface="David"/>
              <a:cs typeface="David"/>
              <a:sym typeface="David"/>
            </a:endParaRPr>
          </a:p>
        </p:txBody>
      </p:sp>
      <p:pic>
        <p:nvPicPr>
          <p:cNvPr id="150" name="Google Shape;150;p10"/>
          <p:cNvPicPr preferRelativeResize="0"/>
          <p:nvPr/>
        </p:nvPicPr>
        <p:blipFill rotWithShape="1">
          <a:blip r:embed="rId4">
            <a:alphaModFix/>
          </a:blip>
          <a:srcRect/>
          <a:stretch/>
        </p:blipFill>
        <p:spPr>
          <a:xfrm>
            <a:off x="172300" y="180625"/>
            <a:ext cx="1135407" cy="707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g8a5efa5138_1_12"/>
          <p:cNvSpPr txBox="1"/>
          <p:nvPr/>
        </p:nvSpPr>
        <p:spPr>
          <a:xfrm>
            <a:off x="0" y="0"/>
            <a:ext cx="3000000" cy="30000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0"/>
              </a:spcBef>
              <a:spcAft>
                <a:spcPts val="0"/>
              </a:spcAft>
              <a:buNone/>
            </a:pPr>
            <a:r>
              <a:rPr lang="iw"/>
              <a:t>•</a:t>
            </a:r>
            <a:r>
              <a:rPr lang="iw">
                <a:solidFill>
                  <a:srgbClr val="FFFFFF"/>
                </a:solidFill>
              </a:rPr>
              <a:t>תופעה</a:t>
            </a:r>
            <a:endParaRPr>
              <a:solidFill>
                <a:srgbClr val="FFFFFF"/>
              </a:solidFill>
            </a:endParaRPr>
          </a:p>
        </p:txBody>
      </p:sp>
      <p:sp>
        <p:nvSpPr>
          <p:cNvPr id="156" name="Google Shape;156;g8a5efa5138_1_12"/>
          <p:cNvSpPr txBox="1">
            <a:spLocks noGrp="1"/>
          </p:cNvSpPr>
          <p:nvPr>
            <p:ph type="title"/>
          </p:nvPr>
        </p:nvSpPr>
        <p:spPr>
          <a:xfrm>
            <a:off x="1226325" y="169425"/>
            <a:ext cx="6496800" cy="6027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iw" sz="2400">
                <a:latin typeface="David"/>
                <a:ea typeface="David"/>
                <a:cs typeface="David"/>
                <a:sym typeface="David"/>
              </a:rPr>
              <a:t>"הבריאות בידיים שלנו" יחידה בנושא סכרת</a:t>
            </a:r>
            <a:endParaRPr/>
          </a:p>
        </p:txBody>
      </p:sp>
      <p:pic>
        <p:nvPicPr>
          <p:cNvPr id="157" name="Google Shape;157;g8a5efa5138_1_12"/>
          <p:cNvPicPr preferRelativeResize="0"/>
          <p:nvPr/>
        </p:nvPicPr>
        <p:blipFill>
          <a:blip r:embed="rId3">
            <a:alphaModFix/>
          </a:blip>
          <a:stretch>
            <a:fillRect/>
          </a:stretch>
        </p:blipFill>
        <p:spPr>
          <a:xfrm>
            <a:off x="248484" y="1877000"/>
            <a:ext cx="2015300" cy="1412950"/>
          </a:xfrm>
          <a:prstGeom prst="rect">
            <a:avLst/>
          </a:prstGeom>
          <a:noFill/>
          <a:ln>
            <a:noFill/>
          </a:ln>
        </p:spPr>
      </p:pic>
      <p:pic>
        <p:nvPicPr>
          <p:cNvPr id="158" name="Google Shape;158;g8a5efa5138_1_12"/>
          <p:cNvPicPr preferRelativeResize="0"/>
          <p:nvPr/>
        </p:nvPicPr>
        <p:blipFill rotWithShape="1">
          <a:blip r:embed="rId4">
            <a:alphaModFix/>
          </a:blip>
          <a:srcRect t="16060" b="18305"/>
          <a:stretch/>
        </p:blipFill>
        <p:spPr>
          <a:xfrm>
            <a:off x="109038" y="721825"/>
            <a:ext cx="2294177" cy="926575"/>
          </a:xfrm>
          <a:prstGeom prst="rect">
            <a:avLst/>
          </a:prstGeom>
          <a:noFill/>
          <a:ln>
            <a:noFill/>
          </a:ln>
        </p:spPr>
      </p:pic>
      <p:pic>
        <p:nvPicPr>
          <p:cNvPr id="159" name="Google Shape;159;g8a5efa5138_1_12"/>
          <p:cNvPicPr preferRelativeResize="0"/>
          <p:nvPr/>
        </p:nvPicPr>
        <p:blipFill rotWithShape="1">
          <a:blip r:embed="rId5">
            <a:alphaModFix/>
          </a:blip>
          <a:srcRect l="12790" t="9002" r="14661" b="10333"/>
          <a:stretch/>
        </p:blipFill>
        <p:spPr>
          <a:xfrm>
            <a:off x="2370375" y="721825"/>
            <a:ext cx="6759101" cy="4227125"/>
          </a:xfrm>
          <a:prstGeom prst="rect">
            <a:avLst/>
          </a:prstGeom>
          <a:noFill/>
          <a:ln>
            <a:noFill/>
          </a:ln>
        </p:spPr>
      </p:pic>
      <p:pic>
        <p:nvPicPr>
          <p:cNvPr id="160" name="Google Shape;160;g8a5efa5138_1_12"/>
          <p:cNvPicPr preferRelativeResize="0"/>
          <p:nvPr/>
        </p:nvPicPr>
        <p:blipFill rotWithShape="1">
          <a:blip r:embed="rId6">
            <a:alphaModFix/>
          </a:blip>
          <a:srcRect l="5894" t="6316" r="5468" b="6681"/>
          <a:stretch/>
        </p:blipFill>
        <p:spPr>
          <a:xfrm>
            <a:off x="79665" y="3349025"/>
            <a:ext cx="2352934" cy="1412950"/>
          </a:xfrm>
          <a:prstGeom prst="rect">
            <a:avLst/>
          </a:prstGeom>
          <a:noFill/>
          <a:ln>
            <a:noFill/>
          </a:ln>
        </p:spPr>
      </p:pic>
      <p:pic>
        <p:nvPicPr>
          <p:cNvPr id="161" name="Google Shape;161;g8a5efa5138_1_12"/>
          <p:cNvPicPr preferRelativeResize="0"/>
          <p:nvPr/>
        </p:nvPicPr>
        <p:blipFill rotWithShape="1">
          <a:blip r:embed="rId7">
            <a:alphaModFix/>
          </a:blip>
          <a:srcRect/>
          <a:stretch/>
        </p:blipFill>
        <p:spPr>
          <a:xfrm>
            <a:off x="172300" y="180625"/>
            <a:ext cx="1135407" cy="7074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g8a7e8c6158_1_134"/>
          <p:cNvPicPr preferRelativeResize="0"/>
          <p:nvPr/>
        </p:nvPicPr>
        <p:blipFill>
          <a:blip r:embed="rId3">
            <a:alphaModFix/>
          </a:blip>
          <a:stretch>
            <a:fillRect/>
          </a:stretch>
        </p:blipFill>
        <p:spPr>
          <a:xfrm>
            <a:off x="2529275" y="1059400"/>
            <a:ext cx="2996024" cy="2815974"/>
          </a:xfrm>
          <a:prstGeom prst="rect">
            <a:avLst/>
          </a:prstGeom>
          <a:noFill/>
          <a:ln>
            <a:noFill/>
          </a:ln>
        </p:spPr>
      </p:pic>
      <p:sp>
        <p:nvSpPr>
          <p:cNvPr id="167" name="Google Shape;167;g8a7e8c6158_1_134"/>
          <p:cNvSpPr/>
          <p:nvPr/>
        </p:nvSpPr>
        <p:spPr>
          <a:xfrm>
            <a:off x="1231500" y="104125"/>
            <a:ext cx="1436100" cy="1251600"/>
          </a:xfrm>
          <a:prstGeom prst="wedgeEllipseCallout">
            <a:avLst>
              <a:gd name="adj1" fmla="val 44703"/>
              <a:gd name="adj2" fmla="val 42322"/>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0"/>
              </a:spcAft>
              <a:buNone/>
            </a:pPr>
            <a:r>
              <a:rPr lang="iw" sz="1200">
                <a:latin typeface="David"/>
                <a:ea typeface="David"/>
                <a:cs typeface="David"/>
                <a:sym typeface="David"/>
              </a:rPr>
              <a:t>האם אתה מקפיד על  הטיפולים?</a:t>
            </a:r>
            <a:endParaRPr sz="1200">
              <a:latin typeface="David"/>
              <a:ea typeface="David"/>
              <a:cs typeface="David"/>
              <a:sym typeface="David"/>
            </a:endParaRPr>
          </a:p>
        </p:txBody>
      </p:sp>
      <p:sp>
        <p:nvSpPr>
          <p:cNvPr id="168" name="Google Shape;168;g8a7e8c6158_1_134"/>
          <p:cNvSpPr/>
          <p:nvPr/>
        </p:nvSpPr>
        <p:spPr>
          <a:xfrm>
            <a:off x="184250" y="1324225"/>
            <a:ext cx="2057400" cy="1085700"/>
          </a:xfrm>
          <a:prstGeom prst="wedgeEllipseCallout">
            <a:avLst>
              <a:gd name="adj1" fmla="val -20833"/>
              <a:gd name="adj2" fmla="val 62500"/>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1200"/>
              </a:spcAft>
              <a:buNone/>
            </a:pPr>
            <a:r>
              <a:rPr lang="iw" sz="1200">
                <a:latin typeface="David"/>
                <a:ea typeface="David"/>
                <a:cs typeface="David"/>
                <a:sym typeface="David"/>
              </a:rPr>
              <a:t>איך אתה שומר על רמת הסוכר שלך בדם ? איזה סוג טיפול אתה מקבל ? </a:t>
            </a:r>
            <a:endParaRPr sz="1200">
              <a:latin typeface="David"/>
              <a:ea typeface="David"/>
              <a:cs typeface="David"/>
              <a:sym typeface="David"/>
            </a:endParaRPr>
          </a:p>
        </p:txBody>
      </p:sp>
      <p:sp>
        <p:nvSpPr>
          <p:cNvPr id="169" name="Google Shape;169;g8a7e8c6158_1_134"/>
          <p:cNvSpPr/>
          <p:nvPr/>
        </p:nvSpPr>
        <p:spPr>
          <a:xfrm>
            <a:off x="5005900" y="1746700"/>
            <a:ext cx="2057400" cy="1251600"/>
          </a:xfrm>
          <a:prstGeom prst="wedgeEllipseCallout">
            <a:avLst>
              <a:gd name="adj1" fmla="val -20833"/>
              <a:gd name="adj2" fmla="val 62500"/>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1200"/>
              </a:spcAft>
              <a:buNone/>
            </a:pPr>
            <a:r>
              <a:rPr lang="iw" sz="1200">
                <a:latin typeface="David"/>
                <a:ea typeface="David"/>
                <a:cs typeface="David"/>
                <a:sym typeface="David"/>
              </a:rPr>
              <a:t>האם ידוע על קרובי משפחה שחולים בסכרת ? אם כן - האם ידעת לפני שאתה בקבוצת סיכון ?</a:t>
            </a:r>
            <a:endParaRPr sz="1200">
              <a:latin typeface="David"/>
              <a:ea typeface="David"/>
              <a:cs typeface="David"/>
              <a:sym typeface="David"/>
            </a:endParaRPr>
          </a:p>
        </p:txBody>
      </p:sp>
      <p:sp>
        <p:nvSpPr>
          <p:cNvPr id="170" name="Google Shape;170;g8a7e8c6158_1_134"/>
          <p:cNvSpPr/>
          <p:nvPr/>
        </p:nvSpPr>
        <p:spPr>
          <a:xfrm>
            <a:off x="153500" y="3477650"/>
            <a:ext cx="1497600" cy="1251600"/>
          </a:xfrm>
          <a:prstGeom prst="wedgeEllipseCallout">
            <a:avLst>
              <a:gd name="adj1" fmla="val -20833"/>
              <a:gd name="adj2" fmla="val 62500"/>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1200"/>
              </a:spcAft>
              <a:buNone/>
            </a:pPr>
            <a:r>
              <a:rPr lang="iw" sz="1200">
                <a:latin typeface="David"/>
                <a:ea typeface="David"/>
                <a:cs typeface="David"/>
                <a:sym typeface="David"/>
              </a:rPr>
              <a:t>האם יש רגעים שאתה מרגיש כעס בגלל המחלה אם כן מתי ?  </a:t>
            </a:r>
            <a:endParaRPr sz="1200">
              <a:latin typeface="David"/>
              <a:ea typeface="David"/>
              <a:cs typeface="David"/>
              <a:sym typeface="David"/>
            </a:endParaRPr>
          </a:p>
        </p:txBody>
      </p:sp>
      <p:sp>
        <p:nvSpPr>
          <p:cNvPr id="171" name="Google Shape;171;g8a7e8c6158_1_134"/>
          <p:cNvSpPr/>
          <p:nvPr/>
        </p:nvSpPr>
        <p:spPr>
          <a:xfrm>
            <a:off x="6204325" y="2998300"/>
            <a:ext cx="2316000" cy="1500600"/>
          </a:xfrm>
          <a:prstGeom prst="wedgeEllipseCallout">
            <a:avLst>
              <a:gd name="adj1" fmla="val -20833"/>
              <a:gd name="adj2" fmla="val 62500"/>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1200"/>
              </a:spcAft>
              <a:buNone/>
            </a:pPr>
            <a:r>
              <a:rPr lang="iw" sz="1200">
                <a:latin typeface="David"/>
                <a:ea typeface="David"/>
                <a:cs typeface="David"/>
                <a:sym typeface="David"/>
              </a:rPr>
              <a:t>איך קיבלת את המחלה בהתחלה ? האם זה השתנה עם הזמן ? אילו גורמים השפיעו לשינוי הזה ?</a:t>
            </a:r>
            <a:endParaRPr sz="1200">
              <a:latin typeface="David"/>
              <a:ea typeface="David"/>
              <a:cs typeface="David"/>
              <a:sym typeface="David"/>
            </a:endParaRPr>
          </a:p>
        </p:txBody>
      </p:sp>
      <p:sp>
        <p:nvSpPr>
          <p:cNvPr id="172" name="Google Shape;172;g8a7e8c6158_1_134"/>
          <p:cNvSpPr/>
          <p:nvPr/>
        </p:nvSpPr>
        <p:spPr>
          <a:xfrm>
            <a:off x="899475" y="2358438"/>
            <a:ext cx="1741200" cy="1085700"/>
          </a:xfrm>
          <a:prstGeom prst="wedgeEllipseCallout">
            <a:avLst>
              <a:gd name="adj1" fmla="val -20833"/>
              <a:gd name="adj2" fmla="val 62500"/>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1200"/>
              </a:spcAft>
              <a:buNone/>
            </a:pPr>
            <a:r>
              <a:rPr lang="iw" sz="1200">
                <a:latin typeface="David"/>
                <a:ea typeface="David"/>
                <a:cs typeface="David"/>
                <a:sym typeface="David"/>
              </a:rPr>
              <a:t> האם אתה נמצא בקבוצת תמיכה כלשהי ? </a:t>
            </a:r>
            <a:endParaRPr/>
          </a:p>
        </p:txBody>
      </p:sp>
      <p:sp>
        <p:nvSpPr>
          <p:cNvPr id="173" name="Google Shape;173;g8a7e8c6158_1_134"/>
          <p:cNvSpPr/>
          <p:nvPr/>
        </p:nvSpPr>
        <p:spPr>
          <a:xfrm>
            <a:off x="6584975" y="237875"/>
            <a:ext cx="2161800" cy="1415700"/>
          </a:xfrm>
          <a:prstGeom prst="wedgeEllipseCallout">
            <a:avLst>
              <a:gd name="adj1" fmla="val -20833"/>
              <a:gd name="adj2" fmla="val 62500"/>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0"/>
              </a:spcAft>
              <a:buNone/>
            </a:pPr>
            <a:r>
              <a:rPr lang="iw" sz="1200">
                <a:latin typeface="David"/>
                <a:ea typeface="David"/>
                <a:cs typeface="David"/>
                <a:sym typeface="David"/>
              </a:rPr>
              <a:t>האם אתה במעקב אצל רופא סכרת ? דיאטנית ?</a:t>
            </a:r>
            <a:endParaRPr sz="1200">
              <a:latin typeface="David"/>
              <a:ea typeface="David"/>
              <a:cs typeface="David"/>
              <a:sym typeface="David"/>
            </a:endParaRPr>
          </a:p>
          <a:p>
            <a:pPr marL="0" lvl="0" indent="0" algn="r" rtl="1">
              <a:lnSpc>
                <a:spcPct val="115000"/>
              </a:lnSpc>
              <a:spcBef>
                <a:spcPts val="1200"/>
              </a:spcBef>
              <a:spcAft>
                <a:spcPts val="0"/>
              </a:spcAft>
              <a:buNone/>
            </a:pPr>
            <a:endParaRPr sz="1200">
              <a:latin typeface="David"/>
              <a:ea typeface="David"/>
              <a:cs typeface="David"/>
              <a:sym typeface="David"/>
            </a:endParaRPr>
          </a:p>
          <a:p>
            <a:pPr marL="0" lvl="0" indent="0" algn="l" rtl="0">
              <a:spcBef>
                <a:spcPts val="0"/>
              </a:spcBef>
              <a:spcAft>
                <a:spcPts val="0"/>
              </a:spcAft>
              <a:buNone/>
            </a:pPr>
            <a:endParaRPr/>
          </a:p>
        </p:txBody>
      </p:sp>
      <p:sp>
        <p:nvSpPr>
          <p:cNvPr id="174" name="Google Shape;174;g8a7e8c6158_1_134"/>
          <p:cNvSpPr/>
          <p:nvPr/>
        </p:nvSpPr>
        <p:spPr>
          <a:xfrm>
            <a:off x="7668950" y="1881250"/>
            <a:ext cx="1289700" cy="982500"/>
          </a:xfrm>
          <a:prstGeom prst="wedgeEllipseCallout">
            <a:avLst>
              <a:gd name="adj1" fmla="val -20833"/>
              <a:gd name="adj2" fmla="val 62500"/>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1200"/>
              </a:spcAft>
              <a:buNone/>
            </a:pPr>
            <a:r>
              <a:rPr lang="iw" sz="1200">
                <a:latin typeface="David"/>
                <a:ea typeface="David"/>
                <a:cs typeface="David"/>
                <a:sym typeface="David"/>
              </a:rPr>
              <a:t>איך המשפחה קיבלה את המחלה?</a:t>
            </a:r>
            <a:endParaRPr sz="1200">
              <a:latin typeface="David"/>
              <a:ea typeface="David"/>
              <a:cs typeface="David"/>
              <a:sym typeface="David"/>
            </a:endParaRPr>
          </a:p>
        </p:txBody>
      </p:sp>
      <p:sp>
        <p:nvSpPr>
          <p:cNvPr id="175" name="Google Shape;175;g8a7e8c6158_1_134"/>
          <p:cNvSpPr/>
          <p:nvPr/>
        </p:nvSpPr>
        <p:spPr>
          <a:xfrm>
            <a:off x="1926600" y="3594425"/>
            <a:ext cx="1896000" cy="1301100"/>
          </a:xfrm>
          <a:prstGeom prst="wedgeEllipseCallout">
            <a:avLst>
              <a:gd name="adj1" fmla="val -20833"/>
              <a:gd name="adj2" fmla="val 62500"/>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1200"/>
              </a:spcAft>
              <a:buNone/>
            </a:pPr>
            <a:r>
              <a:rPr lang="iw" sz="1200">
                <a:latin typeface="David"/>
                <a:ea typeface="David"/>
                <a:cs typeface="David"/>
                <a:sym typeface="David"/>
              </a:rPr>
              <a:t>כאשר אתה נמצא במסיבה כלשהי האם אתה מוותר ואוכל דברים שאסור לך או מתנצל ?</a:t>
            </a:r>
            <a:endParaRPr sz="1200">
              <a:latin typeface="David"/>
              <a:ea typeface="David"/>
              <a:cs typeface="David"/>
              <a:sym typeface="David"/>
            </a:endParaRPr>
          </a:p>
        </p:txBody>
      </p:sp>
      <p:sp>
        <p:nvSpPr>
          <p:cNvPr id="176" name="Google Shape;176;g8a7e8c6158_1_134"/>
          <p:cNvSpPr/>
          <p:nvPr/>
        </p:nvSpPr>
        <p:spPr>
          <a:xfrm>
            <a:off x="4146925" y="3643825"/>
            <a:ext cx="2057400" cy="1188600"/>
          </a:xfrm>
          <a:prstGeom prst="wedgeEllipseCallout">
            <a:avLst>
              <a:gd name="adj1" fmla="val -20833"/>
              <a:gd name="adj2" fmla="val 62500"/>
            </a:avLst>
          </a:prstGeom>
          <a:solidFill>
            <a:srgbClr val="FFFFFF"/>
          </a:solidFill>
          <a:ln w="9525" cap="flat" cmpd="sng">
            <a:solidFill>
              <a:srgbClr val="4AB6AB"/>
            </a:solidFill>
            <a:prstDash val="solid"/>
            <a:round/>
            <a:headEnd type="none" w="sm" len="sm"/>
            <a:tailEnd type="none" w="sm" len="sm"/>
          </a:ln>
        </p:spPr>
        <p:txBody>
          <a:bodyPr spcFirstLastPara="1" wrap="square" lIns="91425" tIns="91425" rIns="91425" bIns="91425" anchor="ctr" anchorCtr="0">
            <a:noAutofit/>
          </a:bodyPr>
          <a:lstStyle/>
          <a:p>
            <a:pPr marL="0" lvl="0" indent="0" algn="r" rtl="1">
              <a:lnSpc>
                <a:spcPct val="115000"/>
              </a:lnSpc>
              <a:spcBef>
                <a:spcPts val="1200"/>
              </a:spcBef>
              <a:spcAft>
                <a:spcPts val="1200"/>
              </a:spcAft>
              <a:buNone/>
            </a:pPr>
            <a:r>
              <a:rPr lang="iw" sz="1200">
                <a:latin typeface="David"/>
                <a:ea typeface="David"/>
                <a:cs typeface="David"/>
                <a:sym typeface="David"/>
              </a:rPr>
              <a:t>אם לדעתך הסביבה מודעת למחלה ? מה הייתה משנה בסביבה ?</a:t>
            </a:r>
            <a:endParaRPr sz="1200">
              <a:latin typeface="David"/>
              <a:ea typeface="David"/>
              <a:cs typeface="David"/>
              <a:sym typeface="David"/>
            </a:endParaRPr>
          </a:p>
        </p:txBody>
      </p:sp>
      <p:sp>
        <p:nvSpPr>
          <p:cNvPr id="177" name="Google Shape;177;g8a7e8c6158_1_134"/>
          <p:cNvSpPr txBox="1"/>
          <p:nvPr/>
        </p:nvSpPr>
        <p:spPr>
          <a:xfrm>
            <a:off x="2529275" y="1059400"/>
            <a:ext cx="1344900" cy="10857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sz="2100" b="1"/>
              <a:t>תופעת הסכרת</a:t>
            </a:r>
            <a:endParaRPr sz="2100" b="1"/>
          </a:p>
        </p:txBody>
      </p:sp>
      <p:sp>
        <p:nvSpPr>
          <p:cNvPr id="178" name="Google Shape;178;g8a7e8c6158_1_134"/>
          <p:cNvSpPr txBox="1">
            <a:spLocks noGrp="1"/>
          </p:cNvSpPr>
          <p:nvPr>
            <p:ph type="title"/>
          </p:nvPr>
        </p:nvSpPr>
        <p:spPr>
          <a:xfrm>
            <a:off x="1226325" y="104125"/>
            <a:ext cx="6496800" cy="8154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iw" sz="2400">
                <a:latin typeface="David"/>
                <a:ea typeface="David"/>
                <a:cs typeface="David"/>
                <a:sym typeface="David"/>
              </a:rPr>
              <a:t>חשיפה לתופעה</a:t>
            </a:r>
            <a:endParaRPr sz="2400">
              <a:latin typeface="David"/>
              <a:ea typeface="David"/>
              <a:cs typeface="David"/>
              <a:sym typeface="David"/>
            </a:endParaRPr>
          </a:p>
          <a:p>
            <a:pPr marL="0" lvl="0" indent="0" algn="ctr" rtl="1">
              <a:spcBef>
                <a:spcPts val="0"/>
              </a:spcBef>
              <a:spcAft>
                <a:spcPts val="0"/>
              </a:spcAft>
              <a:buNone/>
            </a:pPr>
            <a:r>
              <a:rPr lang="iw" sz="2400">
                <a:latin typeface="David"/>
                <a:ea typeface="David"/>
                <a:cs typeface="David"/>
                <a:sym typeface="David"/>
              </a:rPr>
              <a:t>איסוף מידע מהקהילה הקרובה</a:t>
            </a:r>
            <a:endParaRPr sz="2400">
              <a:latin typeface="David"/>
              <a:ea typeface="David"/>
              <a:cs typeface="David"/>
              <a:sym typeface="David"/>
            </a:endParaRPr>
          </a:p>
        </p:txBody>
      </p:sp>
      <p:pic>
        <p:nvPicPr>
          <p:cNvPr id="179" name="Google Shape;179;g8a7e8c6158_1_134"/>
          <p:cNvPicPr preferRelativeResize="0"/>
          <p:nvPr/>
        </p:nvPicPr>
        <p:blipFill rotWithShape="1">
          <a:blip r:embed="rId4">
            <a:alphaModFix/>
          </a:blip>
          <a:srcRect/>
          <a:stretch/>
        </p:blipFill>
        <p:spPr>
          <a:xfrm>
            <a:off x="172300" y="180625"/>
            <a:ext cx="1135407" cy="707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g8a7e8c6158_1_233"/>
          <p:cNvPicPr preferRelativeResize="0"/>
          <p:nvPr/>
        </p:nvPicPr>
        <p:blipFill rotWithShape="1">
          <a:blip r:embed="rId3">
            <a:alphaModFix/>
          </a:blip>
          <a:srcRect l="15611" t="8406" r="15404" b="9417"/>
          <a:stretch/>
        </p:blipFill>
        <p:spPr>
          <a:xfrm>
            <a:off x="1425900" y="988175"/>
            <a:ext cx="5933875" cy="3976177"/>
          </a:xfrm>
          <a:prstGeom prst="rect">
            <a:avLst/>
          </a:prstGeom>
          <a:noFill/>
          <a:ln>
            <a:noFill/>
          </a:ln>
        </p:spPr>
      </p:pic>
      <p:sp>
        <p:nvSpPr>
          <p:cNvPr id="185" name="Google Shape;185;g8a7e8c6158_1_233"/>
          <p:cNvSpPr txBox="1">
            <a:spLocks noGrp="1"/>
          </p:cNvSpPr>
          <p:nvPr>
            <p:ph type="title"/>
          </p:nvPr>
        </p:nvSpPr>
        <p:spPr>
          <a:xfrm>
            <a:off x="1214175" y="120800"/>
            <a:ext cx="6496800" cy="8154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iw" sz="2400">
                <a:latin typeface="David"/>
                <a:ea typeface="David"/>
                <a:cs typeface="David"/>
                <a:sym typeface="David"/>
              </a:rPr>
              <a:t>שאילת שאלות</a:t>
            </a:r>
            <a:endParaRPr sz="2400">
              <a:latin typeface="David"/>
              <a:ea typeface="David"/>
              <a:cs typeface="David"/>
              <a:sym typeface="David"/>
            </a:endParaRPr>
          </a:p>
          <a:p>
            <a:pPr marL="0" lvl="0" indent="0" algn="ctr" rtl="1">
              <a:spcBef>
                <a:spcPts val="0"/>
              </a:spcBef>
              <a:spcAft>
                <a:spcPts val="0"/>
              </a:spcAft>
              <a:buNone/>
            </a:pPr>
            <a:r>
              <a:rPr lang="iw" sz="2400">
                <a:latin typeface="David"/>
                <a:ea typeface="David"/>
                <a:cs typeface="David"/>
                <a:sym typeface="David"/>
              </a:rPr>
              <a:t>פיתוח שאלת חקר מדעית-חברתית</a:t>
            </a:r>
            <a:endParaRPr sz="2400">
              <a:latin typeface="David"/>
              <a:ea typeface="David"/>
              <a:cs typeface="David"/>
              <a:sym typeface="David"/>
            </a:endParaRPr>
          </a:p>
        </p:txBody>
      </p:sp>
      <p:pic>
        <p:nvPicPr>
          <p:cNvPr id="186" name="Google Shape;186;g8a7e8c6158_1_233"/>
          <p:cNvPicPr preferRelativeResize="0"/>
          <p:nvPr/>
        </p:nvPicPr>
        <p:blipFill rotWithShape="1">
          <a:blip r:embed="rId4">
            <a:alphaModFix/>
          </a:blip>
          <a:srcRect/>
          <a:stretch/>
        </p:blipFill>
        <p:spPr>
          <a:xfrm>
            <a:off x="172300" y="180625"/>
            <a:ext cx="1135407" cy="707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191" name="Google Shape;191;g8a7e8c6158_0_12"/>
          <p:cNvPicPr preferRelativeResize="0"/>
          <p:nvPr/>
        </p:nvPicPr>
        <p:blipFill>
          <a:blip r:embed="rId3">
            <a:alphaModFix/>
          </a:blip>
          <a:stretch>
            <a:fillRect/>
          </a:stretch>
        </p:blipFill>
        <p:spPr>
          <a:xfrm>
            <a:off x="4928650" y="790385"/>
            <a:ext cx="1636025" cy="3364524"/>
          </a:xfrm>
          <a:prstGeom prst="rect">
            <a:avLst/>
          </a:prstGeom>
          <a:noFill/>
          <a:ln w="38100" cap="flat" cmpd="sng">
            <a:solidFill>
              <a:srgbClr val="ABBA2C"/>
            </a:solidFill>
            <a:prstDash val="solid"/>
            <a:round/>
            <a:headEnd type="none" w="sm" len="sm"/>
            <a:tailEnd type="none" w="sm" len="sm"/>
          </a:ln>
        </p:spPr>
      </p:pic>
      <p:pic>
        <p:nvPicPr>
          <p:cNvPr id="192" name="Google Shape;192;g8a7e8c6158_0_12"/>
          <p:cNvPicPr preferRelativeResize="0"/>
          <p:nvPr/>
        </p:nvPicPr>
        <p:blipFill>
          <a:blip r:embed="rId4">
            <a:alphaModFix/>
          </a:blip>
          <a:stretch>
            <a:fillRect/>
          </a:stretch>
        </p:blipFill>
        <p:spPr>
          <a:xfrm>
            <a:off x="6889700" y="629100"/>
            <a:ext cx="1793726" cy="3687070"/>
          </a:xfrm>
          <a:prstGeom prst="rect">
            <a:avLst/>
          </a:prstGeom>
          <a:noFill/>
          <a:ln w="38100" cap="flat" cmpd="sng">
            <a:solidFill>
              <a:srgbClr val="ABBA2C"/>
            </a:solidFill>
            <a:prstDash val="solid"/>
            <a:round/>
            <a:headEnd type="none" w="sm" len="sm"/>
            <a:tailEnd type="none" w="sm" len="sm"/>
          </a:ln>
        </p:spPr>
      </p:pic>
      <p:pic>
        <p:nvPicPr>
          <p:cNvPr id="193" name="Google Shape;193;g8a7e8c6158_0_12"/>
          <p:cNvPicPr preferRelativeResize="0"/>
          <p:nvPr/>
        </p:nvPicPr>
        <p:blipFill rotWithShape="1">
          <a:blip r:embed="rId5">
            <a:alphaModFix/>
          </a:blip>
          <a:srcRect t="-3498"/>
          <a:stretch/>
        </p:blipFill>
        <p:spPr>
          <a:xfrm>
            <a:off x="4005213" y="1241963"/>
            <a:ext cx="1793726" cy="3588124"/>
          </a:xfrm>
          <a:prstGeom prst="rect">
            <a:avLst/>
          </a:prstGeom>
          <a:noFill/>
          <a:ln w="38100" cap="flat" cmpd="sng">
            <a:solidFill>
              <a:srgbClr val="ABBA2C"/>
            </a:solidFill>
            <a:prstDash val="solid"/>
            <a:round/>
            <a:headEnd type="none" w="sm" len="sm"/>
            <a:tailEnd type="none" w="sm" len="sm"/>
          </a:ln>
        </p:spPr>
      </p:pic>
      <p:pic>
        <p:nvPicPr>
          <p:cNvPr id="194" name="Google Shape;194;g8a7e8c6158_0_12"/>
          <p:cNvPicPr preferRelativeResize="0"/>
          <p:nvPr/>
        </p:nvPicPr>
        <p:blipFill rotWithShape="1">
          <a:blip r:embed="rId6">
            <a:alphaModFix/>
          </a:blip>
          <a:srcRect l="7218" t="5303"/>
          <a:stretch/>
        </p:blipFill>
        <p:spPr>
          <a:xfrm>
            <a:off x="6308722" y="1322077"/>
            <a:ext cx="1636025" cy="3255856"/>
          </a:xfrm>
          <a:prstGeom prst="rect">
            <a:avLst/>
          </a:prstGeom>
          <a:noFill/>
          <a:ln w="38100" cap="flat" cmpd="sng">
            <a:solidFill>
              <a:srgbClr val="ABBA2C"/>
            </a:solidFill>
            <a:prstDash val="solid"/>
            <a:round/>
            <a:headEnd type="none" w="sm" len="sm"/>
            <a:tailEnd type="none" w="sm" len="sm"/>
          </a:ln>
        </p:spPr>
      </p:pic>
      <p:sp>
        <p:nvSpPr>
          <p:cNvPr id="195" name="Google Shape;195;g8a7e8c6158_0_12"/>
          <p:cNvSpPr txBox="1"/>
          <p:nvPr/>
        </p:nvSpPr>
        <p:spPr>
          <a:xfrm>
            <a:off x="183500" y="1070050"/>
            <a:ext cx="3598200" cy="37599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b="1"/>
              <a:t>דוגמאות מכלי המחקר של התלמידים:</a:t>
            </a:r>
            <a:endParaRPr b="1"/>
          </a:p>
          <a:p>
            <a:pPr marL="457200" lvl="0" indent="-317500" algn="r" rtl="1">
              <a:spcBef>
                <a:spcPts val="0"/>
              </a:spcBef>
              <a:spcAft>
                <a:spcPts val="0"/>
              </a:spcAft>
              <a:buSzPts val="1400"/>
              <a:buChar char="●"/>
            </a:pPr>
            <a:r>
              <a:rPr lang="iw"/>
              <a:t>אני לא מרגיש בנוח כאשר אני לא צם ברמדאן בגלל המחלה</a:t>
            </a:r>
            <a:endParaRPr/>
          </a:p>
          <a:p>
            <a:pPr marL="457200" lvl="0" indent="0" algn="r" rtl="1">
              <a:spcBef>
                <a:spcPts val="0"/>
              </a:spcBef>
              <a:spcAft>
                <a:spcPts val="0"/>
              </a:spcAft>
              <a:buNone/>
            </a:pPr>
            <a:endParaRPr/>
          </a:p>
          <a:p>
            <a:pPr marL="457200" lvl="0" indent="-317500" algn="r" rtl="1">
              <a:spcBef>
                <a:spcPts val="0"/>
              </a:spcBef>
              <a:spcAft>
                <a:spcPts val="0"/>
              </a:spcAft>
              <a:buSzPts val="1400"/>
              <a:buChar char="●"/>
            </a:pPr>
            <a:r>
              <a:rPr lang="iw"/>
              <a:t>אני חושב שאנשים תומכים בחולי סכרת במיוחד ברמדאן </a:t>
            </a:r>
            <a:endParaRPr/>
          </a:p>
          <a:p>
            <a:pPr marL="457200" lvl="0" indent="0" algn="r" rtl="1">
              <a:spcBef>
                <a:spcPts val="0"/>
              </a:spcBef>
              <a:spcAft>
                <a:spcPts val="0"/>
              </a:spcAft>
              <a:buNone/>
            </a:pPr>
            <a:endParaRPr/>
          </a:p>
          <a:p>
            <a:pPr marL="457200" lvl="0" indent="-317500" algn="r" rtl="1">
              <a:spcBef>
                <a:spcPts val="0"/>
              </a:spcBef>
              <a:spcAft>
                <a:spcPts val="0"/>
              </a:spcAft>
              <a:buSzPts val="1400"/>
              <a:buChar char="●"/>
            </a:pPr>
            <a:r>
              <a:rPr lang="iw"/>
              <a:t>אני מרגיש שקבוצת סכרתיים כמוני יכולה לחזק אותי</a:t>
            </a:r>
            <a:endParaRPr/>
          </a:p>
          <a:p>
            <a:pPr marL="457200" lvl="0" indent="0" algn="r" rtl="1">
              <a:spcBef>
                <a:spcPts val="0"/>
              </a:spcBef>
              <a:spcAft>
                <a:spcPts val="0"/>
              </a:spcAft>
              <a:buNone/>
            </a:pPr>
            <a:endParaRPr/>
          </a:p>
          <a:p>
            <a:pPr marL="457200" lvl="0" indent="-317500" algn="r" rtl="1">
              <a:spcBef>
                <a:spcPts val="0"/>
              </a:spcBef>
              <a:spcAft>
                <a:spcPts val="0"/>
              </a:spcAft>
              <a:buSzPts val="1400"/>
              <a:buChar char="●"/>
            </a:pPr>
            <a:r>
              <a:rPr lang="iw"/>
              <a:t>אני חושב שיש תמיכה חברתית לחולי הסכרת</a:t>
            </a:r>
            <a:endParaRPr/>
          </a:p>
          <a:p>
            <a:pPr marL="457200" lvl="0" indent="0" algn="r" rtl="1">
              <a:spcBef>
                <a:spcPts val="0"/>
              </a:spcBef>
              <a:spcAft>
                <a:spcPts val="0"/>
              </a:spcAft>
              <a:buNone/>
            </a:pPr>
            <a:endParaRPr/>
          </a:p>
          <a:p>
            <a:pPr marL="457200" lvl="0" indent="-317500" algn="r" rtl="1">
              <a:spcBef>
                <a:spcPts val="0"/>
              </a:spcBef>
              <a:spcAft>
                <a:spcPts val="0"/>
              </a:spcAft>
              <a:buSzPts val="1400"/>
              <a:buChar char="●"/>
            </a:pPr>
            <a:r>
              <a:rPr lang="iw"/>
              <a:t>עד כמה אתה מקבל את המחלה שלך</a:t>
            </a:r>
            <a:endParaRPr/>
          </a:p>
          <a:p>
            <a:pPr marL="0" lvl="0" indent="0" algn="l" rtl="0">
              <a:spcBef>
                <a:spcPts val="0"/>
              </a:spcBef>
              <a:spcAft>
                <a:spcPts val="0"/>
              </a:spcAft>
              <a:buNone/>
            </a:pPr>
            <a:endParaRPr/>
          </a:p>
          <a:p>
            <a:pPr marL="0" lvl="0" indent="0" algn="r" rtl="1">
              <a:spcBef>
                <a:spcPts val="0"/>
              </a:spcBef>
              <a:spcAft>
                <a:spcPts val="0"/>
              </a:spcAft>
              <a:buNone/>
            </a:pPr>
            <a:endParaRPr/>
          </a:p>
          <a:p>
            <a:pPr marL="0" lvl="0" indent="0" algn="r" rtl="1">
              <a:spcBef>
                <a:spcPts val="0"/>
              </a:spcBef>
              <a:spcAft>
                <a:spcPts val="0"/>
              </a:spcAft>
              <a:buNone/>
            </a:pPr>
            <a:r>
              <a:rPr lang="iw"/>
              <a:t> </a:t>
            </a:r>
            <a:endParaRPr/>
          </a:p>
        </p:txBody>
      </p:sp>
      <p:sp>
        <p:nvSpPr>
          <p:cNvPr id="196" name="Google Shape;196;g8a7e8c6158_0_12"/>
          <p:cNvSpPr txBox="1">
            <a:spLocks noGrp="1"/>
          </p:cNvSpPr>
          <p:nvPr>
            <p:ph type="title"/>
          </p:nvPr>
        </p:nvSpPr>
        <p:spPr>
          <a:xfrm>
            <a:off x="1359075" y="133075"/>
            <a:ext cx="5823300" cy="6573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400">
                <a:latin typeface="David"/>
                <a:ea typeface="David"/>
                <a:cs typeface="David"/>
                <a:sym typeface="David"/>
              </a:rPr>
              <a:t>תכנון וביצוע מחקר</a:t>
            </a:r>
            <a:endParaRPr sz="1400" b="1">
              <a:latin typeface="David"/>
              <a:ea typeface="David"/>
              <a:cs typeface="David"/>
              <a:sym typeface="David"/>
            </a:endParaRPr>
          </a:p>
        </p:txBody>
      </p:sp>
      <p:pic>
        <p:nvPicPr>
          <p:cNvPr id="197" name="Google Shape;197;g8a7e8c6158_0_12"/>
          <p:cNvPicPr preferRelativeResize="0"/>
          <p:nvPr/>
        </p:nvPicPr>
        <p:blipFill rotWithShape="1">
          <a:blip r:embed="rId7">
            <a:alphaModFix/>
          </a:blip>
          <a:srcRect/>
          <a:stretch/>
        </p:blipFill>
        <p:spPr>
          <a:xfrm>
            <a:off x="172300" y="180625"/>
            <a:ext cx="1135407" cy="7074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g8a7e8c6158_0_51"/>
          <p:cNvPicPr preferRelativeResize="0"/>
          <p:nvPr/>
        </p:nvPicPr>
        <p:blipFill rotWithShape="1">
          <a:blip r:embed="rId3">
            <a:alphaModFix/>
          </a:blip>
          <a:srcRect l="28989" t="26265" r="28083" b="31573"/>
          <a:stretch/>
        </p:blipFill>
        <p:spPr>
          <a:xfrm>
            <a:off x="2784938" y="990150"/>
            <a:ext cx="2502649" cy="1381826"/>
          </a:xfrm>
          <a:prstGeom prst="rect">
            <a:avLst/>
          </a:prstGeom>
          <a:noFill/>
          <a:ln w="38100" cap="flat" cmpd="sng">
            <a:solidFill>
              <a:srgbClr val="ABBA2C"/>
            </a:solidFill>
            <a:prstDash val="solid"/>
            <a:round/>
            <a:headEnd type="none" w="sm" len="sm"/>
            <a:tailEnd type="none" w="sm" len="sm"/>
          </a:ln>
        </p:spPr>
      </p:pic>
      <p:pic>
        <p:nvPicPr>
          <p:cNvPr id="203" name="Google Shape;203;g8a7e8c6158_0_51"/>
          <p:cNvPicPr preferRelativeResize="0"/>
          <p:nvPr/>
        </p:nvPicPr>
        <p:blipFill rotWithShape="1">
          <a:blip r:embed="rId4">
            <a:alphaModFix/>
          </a:blip>
          <a:srcRect l="29250" t="34225" r="27821" b="19398"/>
          <a:stretch/>
        </p:blipFill>
        <p:spPr>
          <a:xfrm>
            <a:off x="2825049" y="2571737"/>
            <a:ext cx="2502649" cy="1520026"/>
          </a:xfrm>
          <a:prstGeom prst="rect">
            <a:avLst/>
          </a:prstGeom>
          <a:noFill/>
          <a:ln w="38100" cap="flat" cmpd="sng">
            <a:solidFill>
              <a:srgbClr val="ABBA2C"/>
            </a:solidFill>
            <a:prstDash val="solid"/>
            <a:round/>
            <a:headEnd type="none" w="sm" len="sm"/>
            <a:tailEnd type="none" w="sm" len="sm"/>
          </a:ln>
        </p:spPr>
      </p:pic>
      <p:pic>
        <p:nvPicPr>
          <p:cNvPr id="204" name="Google Shape;204;g8a7e8c6158_0_51"/>
          <p:cNvPicPr preferRelativeResize="0"/>
          <p:nvPr/>
        </p:nvPicPr>
        <p:blipFill rotWithShape="1">
          <a:blip r:embed="rId5">
            <a:alphaModFix/>
          </a:blip>
          <a:srcRect/>
          <a:stretch/>
        </p:blipFill>
        <p:spPr>
          <a:xfrm>
            <a:off x="217274" y="858048"/>
            <a:ext cx="2284601" cy="2254601"/>
          </a:xfrm>
          <a:prstGeom prst="rect">
            <a:avLst/>
          </a:prstGeom>
          <a:noFill/>
          <a:ln w="38100" cap="flat" cmpd="sng">
            <a:solidFill>
              <a:srgbClr val="ABBA2C"/>
            </a:solidFill>
            <a:prstDash val="solid"/>
            <a:round/>
            <a:headEnd type="none" w="sm" len="sm"/>
            <a:tailEnd type="none" w="sm" len="sm"/>
          </a:ln>
        </p:spPr>
      </p:pic>
      <p:pic>
        <p:nvPicPr>
          <p:cNvPr id="205" name="Google Shape;205;g8a7e8c6158_0_51"/>
          <p:cNvPicPr preferRelativeResize="0"/>
          <p:nvPr/>
        </p:nvPicPr>
        <p:blipFill rotWithShape="1">
          <a:blip r:embed="rId6">
            <a:alphaModFix/>
          </a:blip>
          <a:srcRect l="27344" t="20942" r="25623" b="6011"/>
          <a:stretch/>
        </p:blipFill>
        <p:spPr>
          <a:xfrm>
            <a:off x="5570650" y="1352200"/>
            <a:ext cx="3446374" cy="3009325"/>
          </a:xfrm>
          <a:prstGeom prst="rect">
            <a:avLst/>
          </a:prstGeom>
          <a:noFill/>
          <a:ln w="38100" cap="flat" cmpd="sng">
            <a:solidFill>
              <a:srgbClr val="ABBA2C"/>
            </a:solidFill>
            <a:prstDash val="solid"/>
            <a:round/>
            <a:headEnd type="none" w="sm" len="sm"/>
            <a:tailEnd type="none" w="sm" len="sm"/>
          </a:ln>
        </p:spPr>
      </p:pic>
      <p:sp>
        <p:nvSpPr>
          <p:cNvPr id="206" name="Google Shape;206;g8a7e8c6158_0_51"/>
          <p:cNvSpPr txBox="1">
            <a:spLocks noGrp="1"/>
          </p:cNvSpPr>
          <p:nvPr>
            <p:ph type="title" idx="4294967295"/>
          </p:nvPr>
        </p:nvSpPr>
        <p:spPr>
          <a:xfrm>
            <a:off x="1359075" y="133075"/>
            <a:ext cx="5823300" cy="6573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400">
                <a:latin typeface="David"/>
                <a:ea typeface="David"/>
                <a:cs typeface="David"/>
                <a:sym typeface="David"/>
              </a:rPr>
              <a:t>ניתוח נתונים והסקת מסקנות</a:t>
            </a:r>
            <a:endParaRPr sz="1400" b="1">
              <a:latin typeface="David"/>
              <a:ea typeface="David"/>
              <a:cs typeface="David"/>
              <a:sym typeface="David"/>
            </a:endParaRPr>
          </a:p>
        </p:txBody>
      </p:sp>
      <p:pic>
        <p:nvPicPr>
          <p:cNvPr id="207" name="Google Shape;207;g8a7e8c6158_0_51"/>
          <p:cNvPicPr preferRelativeResize="0"/>
          <p:nvPr/>
        </p:nvPicPr>
        <p:blipFill rotWithShape="1">
          <a:blip r:embed="rId7">
            <a:alphaModFix/>
          </a:blip>
          <a:srcRect/>
          <a:stretch/>
        </p:blipFill>
        <p:spPr>
          <a:xfrm>
            <a:off x="172300" y="180625"/>
            <a:ext cx="1135407" cy="707400"/>
          </a:xfrm>
          <a:prstGeom prst="rect">
            <a:avLst/>
          </a:prstGeom>
          <a:noFill/>
          <a:ln>
            <a:noFill/>
          </a:ln>
        </p:spPr>
      </p:pic>
      <p:pic>
        <p:nvPicPr>
          <p:cNvPr id="208" name="Google Shape;208;g8a7e8c6158_0_51"/>
          <p:cNvPicPr preferRelativeResize="0"/>
          <p:nvPr/>
        </p:nvPicPr>
        <p:blipFill rotWithShape="1">
          <a:blip r:embed="rId8">
            <a:alphaModFix/>
          </a:blip>
          <a:srcRect t="37931" b="39359"/>
          <a:stretch/>
        </p:blipFill>
        <p:spPr>
          <a:xfrm>
            <a:off x="186925" y="3341250"/>
            <a:ext cx="2395174" cy="1596148"/>
          </a:xfrm>
          <a:prstGeom prst="rect">
            <a:avLst/>
          </a:prstGeom>
          <a:noFill/>
          <a:ln w="38100" cap="flat" cmpd="sng">
            <a:solidFill>
              <a:srgbClr val="ABBA2C"/>
            </a:solidFill>
            <a:prstDash val="solid"/>
            <a:round/>
            <a:headEnd type="none" w="sm" len="sm"/>
            <a:tailEnd type="none" w="sm" len="sm"/>
          </a:ln>
        </p:spPr>
      </p:pic>
      <p:sp>
        <p:nvSpPr>
          <p:cNvPr id="209" name="Google Shape;209;g8a7e8c6158_0_51"/>
          <p:cNvSpPr/>
          <p:nvPr/>
        </p:nvSpPr>
        <p:spPr>
          <a:xfrm>
            <a:off x="309775" y="3503000"/>
            <a:ext cx="675300" cy="644700"/>
          </a:xfrm>
          <a:prstGeom prst="smileyFace">
            <a:avLst>
              <a:gd name="adj" fmla="val 4653"/>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g8a5efa5138_0_22"/>
          <p:cNvPicPr preferRelativeResize="0"/>
          <p:nvPr/>
        </p:nvPicPr>
        <p:blipFill rotWithShape="1">
          <a:blip r:embed="rId3">
            <a:alphaModFix/>
          </a:blip>
          <a:srcRect l="2905" t="18794" r="43581" b="14060"/>
          <a:stretch/>
        </p:blipFill>
        <p:spPr>
          <a:xfrm>
            <a:off x="4572000" y="845738"/>
            <a:ext cx="4571999" cy="3452026"/>
          </a:xfrm>
          <a:prstGeom prst="rect">
            <a:avLst/>
          </a:prstGeom>
          <a:noFill/>
          <a:ln w="38100" cap="flat" cmpd="sng">
            <a:solidFill>
              <a:srgbClr val="ABBA2C"/>
            </a:solidFill>
            <a:prstDash val="solid"/>
            <a:round/>
            <a:headEnd type="none" w="sm" len="sm"/>
            <a:tailEnd type="none" w="sm" len="sm"/>
          </a:ln>
        </p:spPr>
      </p:pic>
      <p:pic>
        <p:nvPicPr>
          <p:cNvPr id="215" name="Google Shape;215;g8a5efa5138_0_22"/>
          <p:cNvPicPr preferRelativeResize="0"/>
          <p:nvPr/>
        </p:nvPicPr>
        <p:blipFill rotWithShape="1">
          <a:blip r:embed="rId4">
            <a:alphaModFix/>
          </a:blip>
          <a:srcRect l="29897" t="44495" r="33328" b="23548"/>
          <a:stretch/>
        </p:blipFill>
        <p:spPr>
          <a:xfrm>
            <a:off x="253350" y="983938"/>
            <a:ext cx="4045201" cy="2028851"/>
          </a:xfrm>
          <a:prstGeom prst="rect">
            <a:avLst/>
          </a:prstGeom>
          <a:noFill/>
          <a:ln w="38100" cap="flat" cmpd="sng">
            <a:solidFill>
              <a:srgbClr val="ABBA2C"/>
            </a:solidFill>
            <a:prstDash val="solid"/>
            <a:round/>
            <a:headEnd type="none" w="sm" len="sm"/>
            <a:tailEnd type="none" w="sm" len="sm"/>
          </a:ln>
        </p:spPr>
      </p:pic>
      <p:sp>
        <p:nvSpPr>
          <p:cNvPr id="216" name="Google Shape;216;g8a5efa5138_0_22"/>
          <p:cNvSpPr txBox="1"/>
          <p:nvPr/>
        </p:nvSpPr>
        <p:spPr>
          <a:xfrm>
            <a:off x="253350" y="3185800"/>
            <a:ext cx="3705900" cy="15960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a:t>אנחנו פה בכדי להראות לאנשים מה היא מחלת הסכרת …. מהמסקנות שלנו עולה כי החברה מודעת למחלה ולתופעה אך אינה לוקחת בחשבון את הפערים הבריאותיים וההתנהגותיים, וזה משפיע על החולים...</a:t>
            </a:r>
            <a:endParaRPr/>
          </a:p>
          <a:p>
            <a:pPr marL="0" lvl="0" indent="0" algn="l" rtl="0">
              <a:spcBef>
                <a:spcPts val="0"/>
              </a:spcBef>
              <a:spcAft>
                <a:spcPts val="0"/>
              </a:spcAft>
              <a:buNone/>
            </a:pPr>
            <a:endParaRPr>
              <a:latin typeface="Open Sans"/>
              <a:ea typeface="Open Sans"/>
              <a:cs typeface="Open Sans"/>
              <a:sym typeface="Open Sans"/>
            </a:endParaRPr>
          </a:p>
        </p:txBody>
      </p:sp>
      <p:sp>
        <p:nvSpPr>
          <p:cNvPr id="217" name="Google Shape;217;g8a5efa5138_0_22"/>
          <p:cNvSpPr txBox="1">
            <a:spLocks noGrp="1"/>
          </p:cNvSpPr>
          <p:nvPr>
            <p:ph type="title"/>
          </p:nvPr>
        </p:nvSpPr>
        <p:spPr>
          <a:xfrm>
            <a:off x="1359075" y="133075"/>
            <a:ext cx="5823300" cy="6573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400">
                <a:latin typeface="David"/>
                <a:ea typeface="David"/>
                <a:cs typeface="David"/>
                <a:sym typeface="David"/>
              </a:rPr>
              <a:t>שיתוף הקהילה בתוצרי הלמידה</a:t>
            </a:r>
            <a:endParaRPr sz="1400" b="1">
              <a:latin typeface="David"/>
              <a:ea typeface="David"/>
              <a:cs typeface="David"/>
              <a:sym typeface="David"/>
            </a:endParaRPr>
          </a:p>
        </p:txBody>
      </p:sp>
      <p:pic>
        <p:nvPicPr>
          <p:cNvPr id="218" name="Google Shape;218;g8a5efa5138_0_22"/>
          <p:cNvPicPr preferRelativeResize="0"/>
          <p:nvPr/>
        </p:nvPicPr>
        <p:blipFill rotWithShape="1">
          <a:blip r:embed="rId5">
            <a:alphaModFix/>
          </a:blip>
          <a:srcRect/>
          <a:stretch/>
        </p:blipFill>
        <p:spPr>
          <a:xfrm>
            <a:off x="172300" y="180625"/>
            <a:ext cx="1135407" cy="7074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pic>
        <p:nvPicPr>
          <p:cNvPr id="223" name="Google Shape;223;g89f3d27f9e_1_7"/>
          <p:cNvPicPr preferRelativeResize="0"/>
          <p:nvPr/>
        </p:nvPicPr>
        <p:blipFill rotWithShape="1">
          <a:blip r:embed="rId3">
            <a:alphaModFix/>
          </a:blip>
          <a:srcRect l="9789" t="18877" r="39669" b="31246"/>
          <a:stretch/>
        </p:blipFill>
        <p:spPr>
          <a:xfrm>
            <a:off x="245825" y="2277875"/>
            <a:ext cx="4621451" cy="2564076"/>
          </a:xfrm>
          <a:prstGeom prst="rect">
            <a:avLst/>
          </a:prstGeom>
          <a:noFill/>
          <a:ln>
            <a:noFill/>
          </a:ln>
        </p:spPr>
      </p:pic>
      <p:pic>
        <p:nvPicPr>
          <p:cNvPr id="224" name="Google Shape;224;g89f3d27f9e_1_7"/>
          <p:cNvPicPr preferRelativeResize="0"/>
          <p:nvPr/>
        </p:nvPicPr>
        <p:blipFill rotWithShape="1">
          <a:blip r:embed="rId4">
            <a:alphaModFix/>
          </a:blip>
          <a:srcRect l="25249" t="19499" r="54601" b="36897"/>
          <a:stretch/>
        </p:blipFill>
        <p:spPr>
          <a:xfrm>
            <a:off x="5184623" y="1714475"/>
            <a:ext cx="1895024" cy="2305624"/>
          </a:xfrm>
          <a:prstGeom prst="rect">
            <a:avLst/>
          </a:prstGeom>
          <a:noFill/>
          <a:ln>
            <a:noFill/>
          </a:ln>
        </p:spPr>
      </p:pic>
      <p:sp>
        <p:nvSpPr>
          <p:cNvPr id="225" name="Google Shape;225;g89f3d27f9e_1_7"/>
          <p:cNvSpPr txBox="1"/>
          <p:nvPr/>
        </p:nvSpPr>
        <p:spPr>
          <a:xfrm>
            <a:off x="2675100" y="1101975"/>
            <a:ext cx="2192100" cy="11934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a:t>יצאתי לרחוב ושיתוף השאלות עם האנשים היה מעניין ולכן אני חושבת לעשות יותר ניסויים כאלה בתחומי דעת אחרים</a:t>
            </a:r>
            <a:endParaRPr/>
          </a:p>
        </p:txBody>
      </p:sp>
      <p:sp>
        <p:nvSpPr>
          <p:cNvPr id="226" name="Google Shape;226;g89f3d27f9e_1_7"/>
          <p:cNvSpPr txBox="1"/>
          <p:nvPr/>
        </p:nvSpPr>
        <p:spPr>
          <a:xfrm>
            <a:off x="145900" y="999525"/>
            <a:ext cx="2344200" cy="11934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a:t>ידעתי שרוב האנשים בחברה מודעים שמחלת הסכרת לא מסוכנת אם והחולה חי לפי אורח חיים בריא ובנוסף אם הוא קיבל  תמיכה מהסובבים אותו </a:t>
            </a:r>
            <a:endParaRPr/>
          </a:p>
          <a:p>
            <a:pPr marL="0" lvl="0" indent="0" algn="r" rtl="1">
              <a:spcBef>
                <a:spcPts val="0"/>
              </a:spcBef>
              <a:spcAft>
                <a:spcPts val="0"/>
              </a:spcAft>
              <a:buNone/>
            </a:pPr>
            <a:endParaRPr/>
          </a:p>
        </p:txBody>
      </p:sp>
      <p:sp>
        <p:nvSpPr>
          <p:cNvPr id="227" name="Google Shape;227;g89f3d27f9e_1_7"/>
          <p:cNvSpPr txBox="1"/>
          <p:nvPr/>
        </p:nvSpPr>
        <p:spPr>
          <a:xfrm>
            <a:off x="7251100" y="2040075"/>
            <a:ext cx="1642800" cy="18900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a:t>נוכל לומר כי יש בחברה אנשים מודעים למחלה ומודעים איך להתנהג איתה אבל לא מוכנים ולא שומרים במסיבות לשים אוכל ללא סוכר</a:t>
            </a:r>
            <a:endParaRPr/>
          </a:p>
        </p:txBody>
      </p:sp>
      <p:sp>
        <p:nvSpPr>
          <p:cNvPr id="228" name="Google Shape;228;g89f3d27f9e_1_7"/>
          <p:cNvSpPr txBox="1">
            <a:spLocks noGrp="1"/>
          </p:cNvSpPr>
          <p:nvPr>
            <p:ph type="title"/>
          </p:nvPr>
        </p:nvSpPr>
        <p:spPr>
          <a:xfrm>
            <a:off x="1359075" y="133075"/>
            <a:ext cx="5823300" cy="6573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400">
                <a:latin typeface="David"/>
                <a:ea typeface="David"/>
                <a:cs typeface="David"/>
                <a:sym typeface="David"/>
              </a:rPr>
              <a:t>שיתוף הקהילה בתוצרי הלמידה - המשך...</a:t>
            </a:r>
            <a:endParaRPr sz="1400" b="1">
              <a:latin typeface="David"/>
              <a:ea typeface="David"/>
              <a:cs typeface="David"/>
              <a:sym typeface="David"/>
            </a:endParaRPr>
          </a:p>
        </p:txBody>
      </p:sp>
      <p:pic>
        <p:nvPicPr>
          <p:cNvPr id="229" name="Google Shape;229;g89f3d27f9e_1_7"/>
          <p:cNvPicPr preferRelativeResize="0"/>
          <p:nvPr/>
        </p:nvPicPr>
        <p:blipFill rotWithShape="1">
          <a:blip r:embed="rId5">
            <a:alphaModFix/>
          </a:blip>
          <a:srcRect/>
          <a:stretch/>
        </p:blipFill>
        <p:spPr>
          <a:xfrm>
            <a:off x="172300" y="180625"/>
            <a:ext cx="1135407" cy="7074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3"/>
          <p:cNvSpPr txBox="1">
            <a:spLocks noGrp="1"/>
          </p:cNvSpPr>
          <p:nvPr>
            <p:ph type="title"/>
          </p:nvPr>
        </p:nvSpPr>
        <p:spPr>
          <a:xfrm>
            <a:off x="498550" y="1191750"/>
            <a:ext cx="7733400" cy="2760000"/>
          </a:xfrm>
          <a:prstGeom prst="rect">
            <a:avLst/>
          </a:prstGeom>
          <a:noFill/>
          <a:ln>
            <a:noFill/>
          </a:ln>
        </p:spPr>
        <p:txBody>
          <a:bodyPr spcFirstLastPara="1" wrap="square" lIns="91425" tIns="91425" rIns="91425" bIns="91425" anchor="t" anchorCtr="0">
            <a:noAutofit/>
          </a:bodyPr>
          <a:lstStyle/>
          <a:p>
            <a:pPr marL="0" lvl="0" indent="0" algn="ctr" rtl="1">
              <a:lnSpc>
                <a:spcPct val="115000"/>
              </a:lnSpc>
              <a:spcBef>
                <a:spcPts val="0"/>
              </a:spcBef>
              <a:spcAft>
                <a:spcPts val="0"/>
              </a:spcAft>
              <a:buSzPts val="3600"/>
              <a:buNone/>
            </a:pPr>
            <a:r>
              <a:rPr lang="iw" sz="2300" b="0">
                <a:latin typeface="David"/>
                <a:ea typeface="David"/>
                <a:cs typeface="David"/>
                <a:sym typeface="David"/>
              </a:rPr>
              <a:t>(3) </a:t>
            </a:r>
            <a:r>
              <a:rPr lang="iw" sz="2300" b="0">
                <a:solidFill>
                  <a:schemeClr val="accent2"/>
                </a:solidFill>
                <a:latin typeface="David"/>
                <a:ea typeface="David"/>
                <a:cs typeface="David"/>
                <a:sym typeface="David"/>
              </a:rPr>
              <a:t>מה חושבים התלמידים על ההתנסות?</a:t>
            </a:r>
            <a:endParaRPr sz="2300" b="0">
              <a:solidFill>
                <a:schemeClr val="accent2"/>
              </a:solidFill>
              <a:latin typeface="David"/>
              <a:ea typeface="David"/>
              <a:cs typeface="David"/>
              <a:sym typeface="David"/>
            </a:endParaRPr>
          </a:p>
          <a:p>
            <a:pPr marL="0" lvl="0" indent="0" algn="r" rtl="1">
              <a:lnSpc>
                <a:spcPct val="115000"/>
              </a:lnSpc>
              <a:spcBef>
                <a:spcPts val="0"/>
              </a:spcBef>
              <a:spcAft>
                <a:spcPts val="0"/>
              </a:spcAft>
              <a:buSzPts val="3600"/>
              <a:buNone/>
            </a:pPr>
            <a:endParaRPr sz="2300" b="0">
              <a:latin typeface="David"/>
              <a:ea typeface="David"/>
              <a:cs typeface="David"/>
              <a:sym typeface="David"/>
            </a:endParaRPr>
          </a:p>
          <a:p>
            <a:pPr marL="0" lvl="0" indent="0" algn="r" rtl="1">
              <a:lnSpc>
                <a:spcPct val="100000"/>
              </a:lnSpc>
              <a:spcBef>
                <a:spcPts val="0"/>
              </a:spcBef>
              <a:spcAft>
                <a:spcPts val="0"/>
              </a:spcAft>
              <a:buSzPts val="3600"/>
              <a:buNone/>
            </a:pPr>
            <a:endParaRPr b="0">
              <a:solidFill>
                <a:srgbClr val="000000"/>
              </a:solidFill>
              <a:latin typeface="David"/>
              <a:ea typeface="David"/>
              <a:cs typeface="David"/>
              <a:sym typeface="David"/>
            </a:endParaRPr>
          </a:p>
          <a:p>
            <a:pPr marL="0" lvl="0" indent="0" algn="r" rtl="1">
              <a:lnSpc>
                <a:spcPct val="100000"/>
              </a:lnSpc>
              <a:spcBef>
                <a:spcPts val="0"/>
              </a:spcBef>
              <a:spcAft>
                <a:spcPts val="0"/>
              </a:spcAft>
              <a:buSzPts val="3600"/>
              <a:buNone/>
            </a:pPr>
            <a:endParaRPr>
              <a:latin typeface="David"/>
              <a:ea typeface="David"/>
              <a:cs typeface="David"/>
              <a:sym typeface="David"/>
            </a:endParaRPr>
          </a:p>
        </p:txBody>
      </p:sp>
      <p:pic>
        <p:nvPicPr>
          <p:cNvPr id="235" name="Google Shape;235;p13"/>
          <p:cNvPicPr preferRelativeResize="0"/>
          <p:nvPr/>
        </p:nvPicPr>
        <p:blipFill rotWithShape="1">
          <a:blip r:embed="rId3">
            <a:alphaModFix/>
          </a:blip>
          <a:srcRect/>
          <a:stretch/>
        </p:blipFill>
        <p:spPr>
          <a:xfrm>
            <a:off x="172300" y="180625"/>
            <a:ext cx="1135407" cy="707400"/>
          </a:xfrm>
          <a:prstGeom prst="rect">
            <a:avLst/>
          </a:prstGeom>
          <a:noFill/>
          <a:ln>
            <a:noFill/>
          </a:ln>
        </p:spPr>
      </p:pic>
      <p:pic>
        <p:nvPicPr>
          <p:cNvPr id="236" name="Google Shape;236;p13"/>
          <p:cNvPicPr preferRelativeResize="0"/>
          <p:nvPr/>
        </p:nvPicPr>
        <p:blipFill rotWithShape="1">
          <a:blip r:embed="rId4">
            <a:alphaModFix/>
          </a:blip>
          <a:srcRect/>
          <a:stretch/>
        </p:blipFill>
        <p:spPr>
          <a:xfrm>
            <a:off x="3247747" y="2302800"/>
            <a:ext cx="2507700" cy="231962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g8a8abe2728_2_0"/>
          <p:cNvSpPr txBox="1">
            <a:spLocks noGrp="1"/>
          </p:cNvSpPr>
          <p:nvPr>
            <p:ph type="title"/>
          </p:nvPr>
        </p:nvSpPr>
        <p:spPr>
          <a:xfrm>
            <a:off x="3024962" y="534325"/>
            <a:ext cx="5823300" cy="9930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Clr>
                <a:schemeClr val="dk1"/>
              </a:buClr>
              <a:buSzPts val="1100"/>
              <a:buFont typeface="Arial"/>
              <a:buNone/>
            </a:pPr>
            <a:r>
              <a:rPr lang="iw" sz="2400">
                <a:solidFill>
                  <a:schemeClr val="accent2"/>
                </a:solidFill>
                <a:latin typeface="David"/>
                <a:ea typeface="David"/>
                <a:cs typeface="David"/>
                <a:sym typeface="David"/>
              </a:rPr>
              <a:t>הבנה של נושאים מדעיים ופיתוח אוריינות מדעית</a:t>
            </a:r>
            <a:endParaRPr sz="1400" b="1">
              <a:solidFill>
                <a:schemeClr val="accent2"/>
              </a:solidFill>
              <a:latin typeface="David"/>
              <a:ea typeface="David"/>
              <a:cs typeface="David"/>
              <a:sym typeface="David"/>
            </a:endParaRPr>
          </a:p>
        </p:txBody>
      </p:sp>
      <p:pic>
        <p:nvPicPr>
          <p:cNvPr id="242" name="Google Shape;242;g8a8abe2728_2_0"/>
          <p:cNvPicPr preferRelativeResize="0"/>
          <p:nvPr/>
        </p:nvPicPr>
        <p:blipFill rotWithShape="1">
          <a:blip r:embed="rId3">
            <a:alphaModFix/>
          </a:blip>
          <a:srcRect/>
          <a:stretch/>
        </p:blipFill>
        <p:spPr>
          <a:xfrm>
            <a:off x="172300" y="180625"/>
            <a:ext cx="1135407" cy="707400"/>
          </a:xfrm>
          <a:prstGeom prst="rect">
            <a:avLst/>
          </a:prstGeom>
          <a:noFill/>
          <a:ln>
            <a:noFill/>
          </a:ln>
        </p:spPr>
      </p:pic>
      <p:grpSp>
        <p:nvGrpSpPr>
          <p:cNvPr id="243" name="Google Shape;243;g8a8abe2728_2_0"/>
          <p:cNvGrpSpPr/>
          <p:nvPr/>
        </p:nvGrpSpPr>
        <p:grpSpPr>
          <a:xfrm>
            <a:off x="334941" y="508641"/>
            <a:ext cx="4276176" cy="4522752"/>
            <a:chOff x="1256429" y="-169332"/>
            <a:chExt cx="4276176" cy="4522752"/>
          </a:xfrm>
        </p:grpSpPr>
        <p:sp>
          <p:nvSpPr>
            <p:cNvPr id="244" name="Google Shape;244;g8a8abe2728_2_0"/>
            <p:cNvSpPr/>
            <p:nvPr/>
          </p:nvSpPr>
          <p:spPr>
            <a:xfrm>
              <a:off x="2844800" y="1828800"/>
              <a:ext cx="2235300" cy="2235300"/>
            </a:xfrm>
            <a:custGeom>
              <a:avLst/>
              <a:gdLst/>
              <a:ahLst/>
              <a:cxnLst/>
              <a:rect l="l" t="t" r="r" b="b"/>
              <a:pathLst>
                <a:path w="120000" h="120000" extrusionOk="0">
                  <a:moveTo>
                    <a:pt x="85177" y="19133"/>
                  </a:moveTo>
                  <a:lnTo>
                    <a:pt x="94511" y="11300"/>
                  </a:lnTo>
                  <a:lnTo>
                    <a:pt x="101967" y="17557"/>
                  </a:lnTo>
                  <a:lnTo>
                    <a:pt x="95875" y="28109"/>
                  </a:lnTo>
                  <a:lnTo>
                    <a:pt x="95875" y="28109"/>
                  </a:lnTo>
                  <a:cubicBezTo>
                    <a:pt x="100207" y="32983"/>
                    <a:pt x="103501" y="38688"/>
                    <a:pt x="105555" y="44877"/>
                  </a:cubicBezTo>
                  <a:lnTo>
                    <a:pt x="117740" y="44877"/>
                  </a:lnTo>
                  <a:lnTo>
                    <a:pt x="119431" y="54463"/>
                  </a:lnTo>
                  <a:lnTo>
                    <a:pt x="107980" y="58630"/>
                  </a:lnTo>
                  <a:lnTo>
                    <a:pt x="107980" y="58630"/>
                  </a:lnTo>
                  <a:cubicBezTo>
                    <a:pt x="108167" y="65148"/>
                    <a:pt x="107023" y="71636"/>
                    <a:pt x="104618" y="77697"/>
                  </a:cubicBezTo>
                  <a:lnTo>
                    <a:pt x="113953" y="85530"/>
                  </a:lnTo>
                  <a:lnTo>
                    <a:pt x="109086" y="93960"/>
                  </a:lnTo>
                  <a:lnTo>
                    <a:pt x="97636" y="89792"/>
                  </a:lnTo>
                  <a:cubicBezTo>
                    <a:pt x="93588" y="94905"/>
                    <a:pt x="88542" y="99139"/>
                    <a:pt x="82804" y="102237"/>
                  </a:cubicBezTo>
                  <a:lnTo>
                    <a:pt x="84920" y="114237"/>
                  </a:lnTo>
                  <a:lnTo>
                    <a:pt x="75773" y="117566"/>
                  </a:lnTo>
                  <a:lnTo>
                    <a:pt x="69681" y="107014"/>
                  </a:lnTo>
                  <a:lnTo>
                    <a:pt x="69681" y="107014"/>
                  </a:lnTo>
                  <a:cubicBezTo>
                    <a:pt x="63294" y="108329"/>
                    <a:pt x="56706" y="108329"/>
                    <a:pt x="50319" y="107014"/>
                  </a:cubicBezTo>
                  <a:lnTo>
                    <a:pt x="44227" y="117566"/>
                  </a:lnTo>
                  <a:lnTo>
                    <a:pt x="35080" y="114237"/>
                  </a:lnTo>
                  <a:lnTo>
                    <a:pt x="37196" y="102237"/>
                  </a:lnTo>
                  <a:lnTo>
                    <a:pt x="37196" y="102237"/>
                  </a:lnTo>
                  <a:cubicBezTo>
                    <a:pt x="31458" y="99139"/>
                    <a:pt x="26412" y="94905"/>
                    <a:pt x="22364" y="89792"/>
                  </a:cubicBezTo>
                  <a:lnTo>
                    <a:pt x="10914" y="93960"/>
                  </a:lnTo>
                  <a:lnTo>
                    <a:pt x="6047" y="85530"/>
                  </a:lnTo>
                  <a:lnTo>
                    <a:pt x="15382" y="77697"/>
                  </a:lnTo>
                  <a:lnTo>
                    <a:pt x="15382" y="77697"/>
                  </a:lnTo>
                  <a:cubicBezTo>
                    <a:pt x="12977" y="71636"/>
                    <a:pt x="11833" y="65148"/>
                    <a:pt x="12020" y="58630"/>
                  </a:cubicBezTo>
                  <a:lnTo>
                    <a:pt x="569" y="54463"/>
                  </a:lnTo>
                  <a:lnTo>
                    <a:pt x="2260" y="44877"/>
                  </a:lnTo>
                  <a:lnTo>
                    <a:pt x="14445" y="44877"/>
                  </a:lnTo>
                  <a:lnTo>
                    <a:pt x="14445" y="44877"/>
                  </a:lnTo>
                  <a:cubicBezTo>
                    <a:pt x="16499" y="38688"/>
                    <a:pt x="19793" y="32983"/>
                    <a:pt x="24125" y="28109"/>
                  </a:cubicBezTo>
                  <a:lnTo>
                    <a:pt x="18033" y="17557"/>
                  </a:lnTo>
                  <a:lnTo>
                    <a:pt x="25489" y="11300"/>
                  </a:lnTo>
                  <a:lnTo>
                    <a:pt x="34823" y="19133"/>
                  </a:lnTo>
                  <a:lnTo>
                    <a:pt x="34823" y="19133"/>
                  </a:lnTo>
                  <a:cubicBezTo>
                    <a:pt x="40375" y="15712"/>
                    <a:pt x="46566" y="13459"/>
                    <a:pt x="53017" y="12511"/>
                  </a:cubicBezTo>
                  <a:lnTo>
                    <a:pt x="55133" y="511"/>
                  </a:lnTo>
                  <a:lnTo>
                    <a:pt x="64867" y="511"/>
                  </a:lnTo>
                  <a:lnTo>
                    <a:pt x="66983" y="12511"/>
                  </a:lnTo>
                  <a:lnTo>
                    <a:pt x="66983" y="12511"/>
                  </a:lnTo>
                  <a:cubicBezTo>
                    <a:pt x="73434" y="13459"/>
                    <a:pt x="79625" y="15712"/>
                    <a:pt x="85177" y="19133"/>
                  </a:cubicBezTo>
                  <a:close/>
                </a:path>
              </a:pathLst>
            </a:custGeom>
            <a:solidFill>
              <a:schemeClr val="accent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g8a8abe2728_2_0"/>
            <p:cNvSpPr txBox="1"/>
            <p:nvPr/>
          </p:nvSpPr>
          <p:spPr>
            <a:xfrm>
              <a:off x="3294175" y="2352385"/>
              <a:ext cx="1336500" cy="11490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הבנה של נושאים מדעיים ופיתוח אוריינות מדעית</a:t>
              </a:r>
              <a:endParaRPr sz="1600" b="1" i="0" u="none" strike="noStrike" cap="none">
                <a:solidFill>
                  <a:schemeClr val="lt1"/>
                </a:solidFill>
                <a:latin typeface="Arial"/>
                <a:ea typeface="Arial"/>
                <a:cs typeface="Arial"/>
                <a:sym typeface="Arial"/>
              </a:endParaRPr>
            </a:p>
          </p:txBody>
        </p:sp>
        <p:sp>
          <p:nvSpPr>
            <p:cNvPr id="246" name="Google Shape;246;g8a8abe2728_2_0"/>
            <p:cNvSpPr/>
            <p:nvPr/>
          </p:nvSpPr>
          <p:spPr>
            <a:xfrm>
              <a:off x="1544320" y="1300480"/>
              <a:ext cx="1625700" cy="1625700"/>
            </a:xfrm>
            <a:custGeom>
              <a:avLst/>
              <a:gdLst/>
              <a:ahLst/>
              <a:cxnLst/>
              <a:rect l="l" t="t" r="r" b="b"/>
              <a:pathLst>
                <a:path w="120000" h="120000" extrusionOk="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rgbClr val="CCCCCC"/>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g8a8abe2728_2_0"/>
            <p:cNvSpPr txBox="1"/>
            <p:nvPr/>
          </p:nvSpPr>
          <p:spPr>
            <a:xfrm>
              <a:off x="1953570" y="1712203"/>
              <a:ext cx="807000" cy="8022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מיומנויות חקר </a:t>
              </a:r>
              <a:endParaRPr sz="1600" b="1" i="0" u="none" strike="noStrike" cap="none">
                <a:solidFill>
                  <a:schemeClr val="lt1"/>
                </a:solidFill>
                <a:latin typeface="Arial"/>
                <a:ea typeface="Arial"/>
                <a:cs typeface="Arial"/>
                <a:sym typeface="Arial"/>
              </a:endParaRPr>
            </a:p>
          </p:txBody>
        </p:sp>
        <p:sp>
          <p:nvSpPr>
            <p:cNvPr id="248" name="Google Shape;248;g8a8abe2728_2_0"/>
            <p:cNvSpPr/>
            <p:nvPr/>
          </p:nvSpPr>
          <p:spPr>
            <a:xfrm rot="-899973">
              <a:off x="2454806" y="179002"/>
              <a:ext cx="1592666" cy="1592666"/>
            </a:xfrm>
            <a:custGeom>
              <a:avLst/>
              <a:gdLst/>
              <a:ahLst/>
              <a:cxnLst/>
              <a:rect l="l" t="t" r="r" b="b"/>
              <a:pathLst>
                <a:path w="120000" h="120000" extrusionOk="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rgbClr val="CCCCCC"/>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g8a8abe2728_2_0"/>
            <p:cNvSpPr txBox="1"/>
            <p:nvPr/>
          </p:nvSpPr>
          <p:spPr>
            <a:xfrm>
              <a:off x="2804160" y="528320"/>
              <a:ext cx="894000" cy="8940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למידה חברתית רגשית</a:t>
              </a:r>
              <a:endParaRPr sz="1600" b="1" i="0" u="none" strike="noStrike" cap="none">
                <a:solidFill>
                  <a:schemeClr val="lt1"/>
                </a:solidFill>
                <a:latin typeface="Arial"/>
                <a:ea typeface="Arial"/>
                <a:cs typeface="Arial"/>
                <a:sym typeface="Arial"/>
              </a:endParaRPr>
            </a:p>
          </p:txBody>
        </p:sp>
        <p:sp>
          <p:nvSpPr>
            <p:cNvPr id="250" name="Google Shape;250;g8a8abe2728_2_0"/>
            <p:cNvSpPr/>
            <p:nvPr/>
          </p:nvSpPr>
          <p:spPr>
            <a:xfrm>
              <a:off x="2671505" y="1492320"/>
              <a:ext cx="2861100" cy="2861100"/>
            </a:xfrm>
            <a:custGeom>
              <a:avLst/>
              <a:gdLst/>
              <a:ahLst/>
              <a:cxnLst/>
              <a:rect l="l" t="t" r="r" b="b"/>
              <a:pathLst>
                <a:path w="120000" h="120000" extrusionOk="0">
                  <a:moveTo>
                    <a:pt x="54575" y="4013"/>
                  </a:moveTo>
                  <a:lnTo>
                    <a:pt x="54575" y="4013"/>
                  </a:lnTo>
                  <a:cubicBezTo>
                    <a:pt x="77695" y="1773"/>
                    <a:pt x="99815" y="13974"/>
                    <a:pt x="110252" y="34726"/>
                  </a:cubicBezTo>
                  <a:cubicBezTo>
                    <a:pt x="120689" y="55478"/>
                    <a:pt x="117296" y="80511"/>
                    <a:pt x="101713" y="97736"/>
                  </a:cubicBezTo>
                  <a:lnTo>
                    <a:pt x="104270" y="100466"/>
                  </a:lnTo>
                  <a:lnTo>
                    <a:pt x="96534" y="98998"/>
                  </a:lnTo>
                  <a:lnTo>
                    <a:pt x="95297" y="90887"/>
                  </a:lnTo>
                  <a:lnTo>
                    <a:pt x="97853" y="93616"/>
                  </a:lnTo>
                  <a:cubicBezTo>
                    <a:pt x="111679" y="78048"/>
                    <a:pt x="114562" y="55603"/>
                    <a:pt x="105122" y="37045"/>
                  </a:cubicBezTo>
                  <a:cubicBezTo>
                    <a:pt x="95681" y="18488"/>
                    <a:pt x="75841" y="7603"/>
                    <a:pt x="55118" y="96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g8a8abe2728_2_0"/>
            <p:cNvSpPr/>
            <p:nvPr/>
          </p:nvSpPr>
          <p:spPr>
            <a:xfrm>
              <a:off x="1256429" y="941355"/>
              <a:ext cx="2078700" cy="2078700"/>
            </a:xfrm>
            <a:custGeom>
              <a:avLst/>
              <a:gdLst/>
              <a:ahLst/>
              <a:cxnLst/>
              <a:rect l="l" t="t" r="r" b="b"/>
              <a:pathLst>
                <a:path w="120000" h="120000" extrusionOk="0">
                  <a:moveTo>
                    <a:pt x="38835" y="9410"/>
                  </a:moveTo>
                  <a:lnTo>
                    <a:pt x="41823" y="16553"/>
                  </a:lnTo>
                  <a:lnTo>
                    <a:pt x="41823" y="16553"/>
                  </a:lnTo>
                  <a:cubicBezTo>
                    <a:pt x="23032" y="24414"/>
                    <a:pt x="11425" y="43464"/>
                    <a:pt x="13055" y="63768"/>
                  </a:cubicBezTo>
                  <a:lnTo>
                    <a:pt x="18064" y="62671"/>
                  </a:lnTo>
                  <a:lnTo>
                    <a:pt x="10211" y="70899"/>
                  </a:lnTo>
                  <a:lnTo>
                    <a:pt x="417" y="66534"/>
                  </a:lnTo>
                  <a:lnTo>
                    <a:pt x="5431" y="65437"/>
                  </a:lnTo>
                  <a:lnTo>
                    <a:pt x="5431" y="65437"/>
                  </a:lnTo>
                  <a:cubicBezTo>
                    <a:pt x="3042" y="41449"/>
                    <a:pt x="16596" y="18714"/>
                    <a:pt x="38835" y="9410"/>
                  </a:cubicBez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g8a8abe2728_2_0"/>
            <p:cNvSpPr/>
            <p:nvPr/>
          </p:nvSpPr>
          <p:spPr>
            <a:xfrm>
              <a:off x="2086400" y="-169332"/>
              <a:ext cx="2241300" cy="2241300"/>
            </a:xfrm>
            <a:custGeom>
              <a:avLst/>
              <a:gdLst/>
              <a:ahLst/>
              <a:cxnLst/>
              <a:rect l="l" t="t" r="r" b="b"/>
              <a:pathLst>
                <a:path w="120000" h="120000" extrusionOk="0">
                  <a:moveTo>
                    <a:pt x="4986" y="64681"/>
                  </a:moveTo>
                  <a:lnTo>
                    <a:pt x="4986" y="64681"/>
                  </a:lnTo>
                  <a:cubicBezTo>
                    <a:pt x="3682" y="49360"/>
                    <a:pt x="8826" y="34190"/>
                    <a:pt x="19179" y="22822"/>
                  </a:cubicBezTo>
                  <a:lnTo>
                    <a:pt x="16020" y="19256"/>
                  </a:lnTo>
                  <a:lnTo>
                    <a:pt x="25771" y="21357"/>
                  </a:lnTo>
                  <a:lnTo>
                    <a:pt x="27129" y="31797"/>
                  </a:lnTo>
                  <a:lnTo>
                    <a:pt x="23972" y="28233"/>
                  </a:lnTo>
                  <a:lnTo>
                    <a:pt x="23972" y="28233"/>
                  </a:lnTo>
                  <a:cubicBezTo>
                    <a:pt x="15304" y="38065"/>
                    <a:pt x="11029" y="51012"/>
                    <a:pt x="12141" y="64072"/>
                  </a:cubicBez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53" name="Google Shape;253;g8a8abe2728_2_0"/>
          <p:cNvPicPr preferRelativeResize="0"/>
          <p:nvPr/>
        </p:nvPicPr>
        <p:blipFill rotWithShape="1">
          <a:blip r:embed="rId4">
            <a:alphaModFix/>
          </a:blip>
          <a:srcRect l="34433" t="36431" r="21741" b="46843"/>
          <a:stretch/>
        </p:blipFill>
        <p:spPr>
          <a:xfrm>
            <a:off x="4571988" y="1174700"/>
            <a:ext cx="4007325" cy="859801"/>
          </a:xfrm>
          <a:prstGeom prst="rect">
            <a:avLst/>
          </a:prstGeom>
          <a:noFill/>
          <a:ln>
            <a:noFill/>
          </a:ln>
        </p:spPr>
      </p:pic>
      <p:sp>
        <p:nvSpPr>
          <p:cNvPr id="254" name="Google Shape;254;g8a8abe2728_2_0"/>
          <p:cNvSpPr txBox="1"/>
          <p:nvPr/>
        </p:nvSpPr>
        <p:spPr>
          <a:xfrm>
            <a:off x="4572000" y="2195100"/>
            <a:ext cx="4007400" cy="16473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a:t>ידוע כי מחלת הסכרת היא מחלה נפוצה בימינו. יש </a:t>
            </a:r>
            <a:r>
              <a:rPr lang="iw" b="1"/>
              <a:t>שני סוגים</a:t>
            </a:r>
            <a:r>
              <a:rPr lang="iw"/>
              <a:t> של מחלות סכרת: הסיבה למחלה ב</a:t>
            </a:r>
            <a:r>
              <a:rPr lang="iw" b="1"/>
              <a:t>סוג הראשון  היא פגיעה בתאי הלבלב ואי קשירת אינסולין</a:t>
            </a:r>
            <a:r>
              <a:rPr lang="iw"/>
              <a:t>. בדרך כלל ילדים הם שחולים במחלה זו. יש את </a:t>
            </a:r>
            <a:r>
              <a:rPr lang="iw" b="1"/>
              <a:t>הסכרת סוג 2, שבה יש שיבוש בקשירת הריצפטורים לאנסולין ותגובתו בתאים</a:t>
            </a:r>
            <a:r>
              <a:rPr lang="iw"/>
              <a:t>, ובדרך כלל חולים בה מבוגרים מעל גיל 40.</a:t>
            </a:r>
            <a:endParaRPr>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2"/>
          <p:cNvSpPr txBox="1">
            <a:spLocks noGrp="1"/>
          </p:cNvSpPr>
          <p:nvPr>
            <p:ph type="title"/>
          </p:nvPr>
        </p:nvSpPr>
        <p:spPr>
          <a:xfrm>
            <a:off x="2245034" y="600167"/>
            <a:ext cx="5319900" cy="7074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400">
                <a:latin typeface="David"/>
                <a:ea typeface="David"/>
                <a:cs typeface="David"/>
                <a:sym typeface="David"/>
              </a:rPr>
              <a:t>אז מה על הפרק?...</a:t>
            </a:r>
            <a:endParaRPr sz="2400">
              <a:latin typeface="David"/>
              <a:ea typeface="David"/>
              <a:cs typeface="David"/>
              <a:sym typeface="David"/>
            </a:endParaRPr>
          </a:p>
        </p:txBody>
      </p:sp>
      <p:sp>
        <p:nvSpPr>
          <p:cNvPr id="75" name="Google Shape;75;p2"/>
          <p:cNvSpPr txBox="1">
            <a:spLocks noGrp="1"/>
          </p:cNvSpPr>
          <p:nvPr>
            <p:ph type="body" idx="1"/>
          </p:nvPr>
        </p:nvSpPr>
        <p:spPr>
          <a:xfrm>
            <a:off x="225380" y="1185133"/>
            <a:ext cx="8778300" cy="3358200"/>
          </a:xfrm>
          <a:prstGeom prst="rect">
            <a:avLst/>
          </a:prstGeom>
          <a:noFill/>
          <a:ln>
            <a:noFill/>
          </a:ln>
        </p:spPr>
        <p:txBody>
          <a:bodyPr spcFirstLastPara="1" wrap="square" lIns="91425" tIns="91425" rIns="91425" bIns="91425" anchor="t" anchorCtr="0">
            <a:noAutofit/>
          </a:bodyPr>
          <a:lstStyle/>
          <a:p>
            <a:pPr marL="914400" lvl="0" indent="-355600" algn="r" rtl="1">
              <a:lnSpc>
                <a:spcPct val="115000"/>
              </a:lnSpc>
              <a:spcBef>
                <a:spcPts val="0"/>
              </a:spcBef>
              <a:spcAft>
                <a:spcPts val="0"/>
              </a:spcAft>
              <a:buClr>
                <a:schemeClr val="accent1"/>
              </a:buClr>
              <a:buSzPts val="2000"/>
              <a:buFont typeface="David"/>
              <a:buAutoNum type="arabicPeriod"/>
            </a:pPr>
            <a:r>
              <a:rPr lang="iw" sz="2000">
                <a:solidFill>
                  <a:srgbClr val="000000"/>
                </a:solidFill>
                <a:latin typeface="David"/>
                <a:ea typeface="David"/>
                <a:cs typeface="David"/>
                <a:sym typeface="David"/>
              </a:rPr>
              <a:t>הצגת גישת ההוראה - למידה מבוססת פרויקטים בהשראת הקהילה -  Community-inspired PBL - </a:t>
            </a:r>
            <a:r>
              <a:rPr lang="iw" sz="2000" b="1">
                <a:solidFill>
                  <a:schemeClr val="accent2"/>
                </a:solidFill>
                <a:latin typeface="David"/>
                <a:ea typeface="David"/>
                <a:cs typeface="David"/>
                <a:sym typeface="David"/>
              </a:rPr>
              <a:t>מה הגישה ומה עקרונותיה?</a:t>
            </a:r>
            <a:endParaRPr sz="2000" b="1">
              <a:solidFill>
                <a:schemeClr val="accent2"/>
              </a:solidFill>
              <a:latin typeface="David"/>
              <a:ea typeface="David"/>
              <a:cs typeface="David"/>
              <a:sym typeface="David"/>
            </a:endParaRPr>
          </a:p>
          <a:p>
            <a:pPr marL="914400" lvl="0" indent="-355600" algn="r" rtl="1">
              <a:lnSpc>
                <a:spcPct val="115000"/>
              </a:lnSpc>
              <a:spcBef>
                <a:spcPts val="0"/>
              </a:spcBef>
              <a:spcAft>
                <a:spcPts val="0"/>
              </a:spcAft>
              <a:buClr>
                <a:schemeClr val="accent1"/>
              </a:buClr>
              <a:buSzPts val="2000"/>
              <a:buFont typeface="David"/>
              <a:buAutoNum type="arabicPeriod"/>
            </a:pPr>
            <a:r>
              <a:rPr lang="iw" sz="2000">
                <a:solidFill>
                  <a:srgbClr val="000000"/>
                </a:solidFill>
                <a:latin typeface="David"/>
                <a:ea typeface="David"/>
                <a:cs typeface="David"/>
                <a:sym typeface="David"/>
              </a:rPr>
              <a:t>דוגמא מישראל </a:t>
            </a:r>
            <a:r>
              <a:rPr lang="iw" sz="2000" b="1">
                <a:solidFill>
                  <a:srgbClr val="000000"/>
                </a:solidFill>
                <a:latin typeface="David"/>
                <a:ea typeface="David"/>
                <a:cs typeface="David"/>
                <a:sym typeface="David"/>
              </a:rPr>
              <a:t>- </a:t>
            </a:r>
            <a:r>
              <a:rPr lang="iw" sz="2000" b="1">
                <a:solidFill>
                  <a:schemeClr val="accent2"/>
                </a:solidFill>
                <a:latin typeface="David"/>
                <a:ea typeface="David"/>
                <a:cs typeface="David"/>
                <a:sym typeface="David"/>
              </a:rPr>
              <a:t>איך יישום הגישה נראה בכיתות בישראל?</a:t>
            </a:r>
            <a:r>
              <a:rPr lang="iw" sz="2000" b="1">
                <a:solidFill>
                  <a:srgbClr val="000000"/>
                </a:solidFill>
                <a:latin typeface="David"/>
                <a:ea typeface="David"/>
                <a:cs typeface="David"/>
                <a:sym typeface="David"/>
              </a:rPr>
              <a:t> </a:t>
            </a:r>
            <a:endParaRPr sz="2000" b="1">
              <a:solidFill>
                <a:srgbClr val="000000"/>
              </a:solidFill>
              <a:latin typeface="David"/>
              <a:ea typeface="David"/>
              <a:cs typeface="David"/>
              <a:sym typeface="David"/>
            </a:endParaRPr>
          </a:p>
          <a:p>
            <a:pPr marL="914400" lvl="0" indent="-355600" algn="r" rtl="1">
              <a:lnSpc>
                <a:spcPct val="115000"/>
              </a:lnSpc>
              <a:spcBef>
                <a:spcPts val="0"/>
              </a:spcBef>
              <a:spcAft>
                <a:spcPts val="0"/>
              </a:spcAft>
              <a:buClr>
                <a:schemeClr val="accent1"/>
              </a:buClr>
              <a:buSzPts val="2000"/>
              <a:buFont typeface="David"/>
              <a:buAutoNum type="arabicPeriod"/>
            </a:pPr>
            <a:r>
              <a:rPr lang="iw" sz="2000" b="1">
                <a:solidFill>
                  <a:schemeClr val="accent2"/>
                </a:solidFill>
                <a:latin typeface="David"/>
                <a:ea typeface="David"/>
                <a:cs typeface="David"/>
                <a:sym typeface="David"/>
              </a:rPr>
              <a:t>מה חושבים התלמידים על ההתנסות?</a:t>
            </a:r>
            <a:endParaRPr sz="2000" b="1">
              <a:solidFill>
                <a:schemeClr val="accent2"/>
              </a:solidFill>
              <a:latin typeface="David"/>
              <a:ea typeface="David"/>
              <a:cs typeface="David"/>
              <a:sym typeface="David"/>
            </a:endParaRPr>
          </a:p>
          <a:p>
            <a:pPr marL="914400" lvl="0" indent="-355600" algn="r" rtl="1">
              <a:lnSpc>
                <a:spcPct val="115000"/>
              </a:lnSpc>
              <a:spcBef>
                <a:spcPts val="0"/>
              </a:spcBef>
              <a:spcAft>
                <a:spcPts val="0"/>
              </a:spcAft>
              <a:buClr>
                <a:schemeClr val="accent1"/>
              </a:buClr>
              <a:buSzPts val="2000"/>
              <a:buFont typeface="David"/>
              <a:buAutoNum type="arabicPeriod"/>
            </a:pPr>
            <a:r>
              <a:rPr lang="iw" sz="2000">
                <a:solidFill>
                  <a:srgbClr val="000000"/>
                </a:solidFill>
                <a:latin typeface="David"/>
                <a:ea typeface="David"/>
                <a:cs typeface="David"/>
                <a:sym typeface="David"/>
              </a:rPr>
              <a:t>דוגמא נוספת - </a:t>
            </a:r>
            <a:r>
              <a:rPr lang="iw" sz="2000" b="1">
                <a:solidFill>
                  <a:schemeClr val="accent2"/>
                </a:solidFill>
                <a:latin typeface="David"/>
                <a:ea typeface="David"/>
                <a:cs typeface="David"/>
                <a:sym typeface="David"/>
              </a:rPr>
              <a:t>איך אפשר להשתמש בעקרונות הגישה לפיתוח יחידות נוספות?</a:t>
            </a:r>
            <a:r>
              <a:rPr lang="iw" sz="2000" b="1">
                <a:solidFill>
                  <a:srgbClr val="000000"/>
                </a:solidFill>
                <a:latin typeface="David"/>
                <a:ea typeface="David"/>
                <a:cs typeface="David"/>
                <a:sym typeface="David"/>
              </a:rPr>
              <a:t>  </a:t>
            </a:r>
            <a:endParaRPr sz="2000" b="1">
              <a:solidFill>
                <a:srgbClr val="000000"/>
              </a:solidFill>
              <a:latin typeface="David"/>
              <a:ea typeface="David"/>
              <a:cs typeface="David"/>
              <a:sym typeface="David"/>
            </a:endParaRPr>
          </a:p>
          <a:p>
            <a:pPr marL="914400" lvl="0" indent="-355600" algn="r" rtl="1">
              <a:lnSpc>
                <a:spcPct val="115000"/>
              </a:lnSpc>
              <a:spcBef>
                <a:spcPts val="0"/>
              </a:spcBef>
              <a:spcAft>
                <a:spcPts val="0"/>
              </a:spcAft>
              <a:buClr>
                <a:schemeClr val="accent1"/>
              </a:buClr>
              <a:buSzPts val="2000"/>
              <a:buFont typeface="David"/>
              <a:buAutoNum type="arabicPeriod"/>
            </a:pPr>
            <a:r>
              <a:rPr lang="iw" sz="2000" b="1">
                <a:solidFill>
                  <a:schemeClr val="accent2"/>
                </a:solidFill>
                <a:latin typeface="David"/>
                <a:ea typeface="David"/>
                <a:cs typeface="David"/>
                <a:sym typeface="David"/>
              </a:rPr>
              <a:t>רוצים להצטרף למסע? </a:t>
            </a:r>
            <a:r>
              <a:rPr lang="iw" sz="2000">
                <a:solidFill>
                  <a:srgbClr val="000000"/>
                </a:solidFill>
                <a:latin typeface="David"/>
                <a:ea typeface="David"/>
                <a:cs typeface="David"/>
                <a:sym typeface="David"/>
              </a:rPr>
              <a:t>פרטים על השתלמות למורים</a:t>
            </a:r>
            <a:endParaRPr sz="2000">
              <a:solidFill>
                <a:srgbClr val="000000"/>
              </a:solidFill>
              <a:latin typeface="David"/>
              <a:ea typeface="David"/>
              <a:cs typeface="David"/>
              <a:sym typeface="David"/>
            </a:endParaRPr>
          </a:p>
        </p:txBody>
      </p:sp>
      <p:pic>
        <p:nvPicPr>
          <p:cNvPr id="76" name="Google Shape;76;p2"/>
          <p:cNvPicPr preferRelativeResize="0"/>
          <p:nvPr/>
        </p:nvPicPr>
        <p:blipFill rotWithShape="1">
          <a:blip r:embed="rId3">
            <a:alphaModFix/>
          </a:blip>
          <a:srcRect/>
          <a:stretch/>
        </p:blipFill>
        <p:spPr>
          <a:xfrm>
            <a:off x="172300" y="180625"/>
            <a:ext cx="1135407" cy="707400"/>
          </a:xfrm>
          <a:prstGeom prst="rect">
            <a:avLst/>
          </a:prstGeom>
          <a:noFill/>
          <a:ln>
            <a:noFill/>
          </a:ln>
        </p:spPr>
      </p:pic>
      <p:pic>
        <p:nvPicPr>
          <p:cNvPr id="77" name="Google Shape;77;p2"/>
          <p:cNvPicPr preferRelativeResize="0"/>
          <p:nvPr/>
        </p:nvPicPr>
        <p:blipFill rotWithShape="1">
          <a:blip r:embed="rId4">
            <a:alphaModFix/>
          </a:blip>
          <a:srcRect/>
          <a:stretch/>
        </p:blipFill>
        <p:spPr>
          <a:xfrm>
            <a:off x="350265" y="3339037"/>
            <a:ext cx="1508107" cy="1501404"/>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g8a8abe2728_2_32"/>
          <p:cNvSpPr txBox="1">
            <a:spLocks noGrp="1"/>
          </p:cNvSpPr>
          <p:nvPr>
            <p:ph type="title"/>
          </p:nvPr>
        </p:nvSpPr>
        <p:spPr>
          <a:xfrm>
            <a:off x="3024950" y="534325"/>
            <a:ext cx="5823300" cy="5526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400">
                <a:solidFill>
                  <a:schemeClr val="accent3"/>
                </a:solidFill>
                <a:latin typeface="David"/>
                <a:ea typeface="David"/>
                <a:cs typeface="David"/>
                <a:sym typeface="David"/>
              </a:rPr>
              <a:t>מיומנויות חקר</a:t>
            </a:r>
            <a:endParaRPr sz="1400" b="1">
              <a:solidFill>
                <a:schemeClr val="accent3"/>
              </a:solidFill>
              <a:latin typeface="David"/>
              <a:ea typeface="David"/>
              <a:cs typeface="David"/>
              <a:sym typeface="David"/>
            </a:endParaRPr>
          </a:p>
        </p:txBody>
      </p:sp>
      <p:sp>
        <p:nvSpPr>
          <p:cNvPr id="260" name="Google Shape;260;g8a8abe2728_2_32"/>
          <p:cNvSpPr txBox="1">
            <a:spLocks noGrp="1"/>
          </p:cNvSpPr>
          <p:nvPr>
            <p:ph type="body" idx="1"/>
          </p:nvPr>
        </p:nvSpPr>
        <p:spPr>
          <a:xfrm>
            <a:off x="3636525" y="1051725"/>
            <a:ext cx="2625600" cy="16842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None/>
            </a:pPr>
            <a:r>
              <a:rPr lang="iw" sz="1400">
                <a:solidFill>
                  <a:srgbClr val="000000"/>
                </a:solidFill>
                <a:latin typeface="Arial"/>
                <a:ea typeface="Arial"/>
                <a:cs typeface="Arial"/>
                <a:sym typeface="Arial"/>
              </a:rPr>
              <a:t>שיטת החקר המדעי </a:t>
            </a:r>
            <a:r>
              <a:rPr lang="iw" sz="1400" b="1">
                <a:solidFill>
                  <a:srgbClr val="000000"/>
                </a:solidFill>
                <a:latin typeface="Arial"/>
                <a:ea typeface="Arial"/>
                <a:cs typeface="Arial"/>
                <a:sym typeface="Arial"/>
              </a:rPr>
              <a:t>מעניינת ומניעה למידה במידה רבה</a:t>
            </a:r>
            <a:r>
              <a:rPr lang="iw" sz="1400">
                <a:solidFill>
                  <a:srgbClr val="000000"/>
                </a:solidFill>
                <a:latin typeface="Arial"/>
                <a:ea typeface="Arial"/>
                <a:cs typeface="Arial"/>
                <a:sym typeface="Arial"/>
              </a:rPr>
              <a:t>, בנוסף </a:t>
            </a:r>
            <a:r>
              <a:rPr lang="iw" sz="1400" b="1">
                <a:solidFill>
                  <a:srgbClr val="000000"/>
                </a:solidFill>
                <a:latin typeface="Arial"/>
                <a:ea typeface="Arial"/>
                <a:cs typeface="Arial"/>
                <a:sym typeface="Arial"/>
              </a:rPr>
              <a:t>מטמיעה החומר הלימודי בזיכרון </a:t>
            </a:r>
            <a:r>
              <a:rPr lang="iw" sz="1400">
                <a:solidFill>
                  <a:srgbClr val="000000"/>
                </a:solidFill>
                <a:latin typeface="Arial"/>
                <a:ea typeface="Arial"/>
                <a:cs typeface="Arial"/>
                <a:sym typeface="Arial"/>
              </a:rPr>
              <a:t>באופן יותר יעיל וגם </a:t>
            </a:r>
            <a:r>
              <a:rPr lang="iw" sz="1400" b="1">
                <a:solidFill>
                  <a:srgbClr val="000000"/>
                </a:solidFill>
                <a:latin typeface="Arial"/>
                <a:ea typeface="Arial"/>
                <a:cs typeface="Arial"/>
                <a:sym typeface="Arial"/>
              </a:rPr>
              <a:t>תרמה לאישיות</a:t>
            </a:r>
            <a:r>
              <a:rPr lang="iw" sz="1400">
                <a:solidFill>
                  <a:srgbClr val="000000"/>
                </a:solidFill>
                <a:latin typeface="Arial"/>
                <a:ea typeface="Arial"/>
                <a:cs typeface="Arial"/>
                <a:sym typeface="Arial"/>
              </a:rPr>
              <a:t> שלי וחיזוקה כאשר נהייתי חלק מקבוצה עם אחריות וכממשיך לתפקידם של האחרים בתוכה</a:t>
            </a:r>
            <a:endParaRPr sz="1400">
              <a:solidFill>
                <a:srgbClr val="000000"/>
              </a:solidFill>
              <a:latin typeface="Arial"/>
              <a:ea typeface="Arial"/>
              <a:cs typeface="Arial"/>
              <a:sym typeface="Arial"/>
            </a:endParaRPr>
          </a:p>
        </p:txBody>
      </p:sp>
      <p:pic>
        <p:nvPicPr>
          <p:cNvPr id="261" name="Google Shape;261;g8a8abe2728_2_32"/>
          <p:cNvPicPr preferRelativeResize="0"/>
          <p:nvPr/>
        </p:nvPicPr>
        <p:blipFill rotWithShape="1">
          <a:blip r:embed="rId3">
            <a:alphaModFix/>
          </a:blip>
          <a:srcRect/>
          <a:stretch/>
        </p:blipFill>
        <p:spPr>
          <a:xfrm>
            <a:off x="172300" y="180625"/>
            <a:ext cx="1135407" cy="707400"/>
          </a:xfrm>
          <a:prstGeom prst="rect">
            <a:avLst/>
          </a:prstGeom>
          <a:noFill/>
          <a:ln>
            <a:noFill/>
          </a:ln>
        </p:spPr>
      </p:pic>
      <p:grpSp>
        <p:nvGrpSpPr>
          <p:cNvPr id="262" name="Google Shape;262;g8a8abe2728_2_32"/>
          <p:cNvGrpSpPr/>
          <p:nvPr/>
        </p:nvGrpSpPr>
        <p:grpSpPr>
          <a:xfrm>
            <a:off x="334941" y="508641"/>
            <a:ext cx="4276176" cy="4522752"/>
            <a:chOff x="1256429" y="-169332"/>
            <a:chExt cx="4276176" cy="4522752"/>
          </a:xfrm>
        </p:grpSpPr>
        <p:sp>
          <p:nvSpPr>
            <p:cNvPr id="263" name="Google Shape;263;g8a8abe2728_2_32"/>
            <p:cNvSpPr/>
            <p:nvPr/>
          </p:nvSpPr>
          <p:spPr>
            <a:xfrm>
              <a:off x="2844800" y="1828800"/>
              <a:ext cx="2235300" cy="2235300"/>
            </a:xfrm>
            <a:custGeom>
              <a:avLst/>
              <a:gdLst/>
              <a:ahLst/>
              <a:cxnLst/>
              <a:rect l="l" t="t" r="r" b="b"/>
              <a:pathLst>
                <a:path w="120000" h="120000" extrusionOk="0">
                  <a:moveTo>
                    <a:pt x="85177" y="19133"/>
                  </a:moveTo>
                  <a:lnTo>
                    <a:pt x="94511" y="11300"/>
                  </a:lnTo>
                  <a:lnTo>
                    <a:pt x="101967" y="17557"/>
                  </a:lnTo>
                  <a:lnTo>
                    <a:pt x="95875" y="28109"/>
                  </a:lnTo>
                  <a:lnTo>
                    <a:pt x="95875" y="28109"/>
                  </a:lnTo>
                  <a:cubicBezTo>
                    <a:pt x="100207" y="32983"/>
                    <a:pt x="103501" y="38688"/>
                    <a:pt x="105555" y="44877"/>
                  </a:cubicBezTo>
                  <a:lnTo>
                    <a:pt x="117740" y="44877"/>
                  </a:lnTo>
                  <a:lnTo>
                    <a:pt x="119431" y="54463"/>
                  </a:lnTo>
                  <a:lnTo>
                    <a:pt x="107980" y="58630"/>
                  </a:lnTo>
                  <a:lnTo>
                    <a:pt x="107980" y="58630"/>
                  </a:lnTo>
                  <a:cubicBezTo>
                    <a:pt x="108167" y="65148"/>
                    <a:pt x="107023" y="71636"/>
                    <a:pt x="104618" y="77697"/>
                  </a:cubicBezTo>
                  <a:lnTo>
                    <a:pt x="113953" y="85530"/>
                  </a:lnTo>
                  <a:lnTo>
                    <a:pt x="109086" y="93960"/>
                  </a:lnTo>
                  <a:lnTo>
                    <a:pt x="97636" y="89792"/>
                  </a:lnTo>
                  <a:cubicBezTo>
                    <a:pt x="93588" y="94905"/>
                    <a:pt x="88542" y="99139"/>
                    <a:pt x="82804" y="102237"/>
                  </a:cubicBezTo>
                  <a:lnTo>
                    <a:pt x="84920" y="114237"/>
                  </a:lnTo>
                  <a:lnTo>
                    <a:pt x="75773" y="117566"/>
                  </a:lnTo>
                  <a:lnTo>
                    <a:pt x="69681" y="107014"/>
                  </a:lnTo>
                  <a:lnTo>
                    <a:pt x="69681" y="107014"/>
                  </a:lnTo>
                  <a:cubicBezTo>
                    <a:pt x="63294" y="108329"/>
                    <a:pt x="56706" y="108329"/>
                    <a:pt x="50319" y="107014"/>
                  </a:cubicBezTo>
                  <a:lnTo>
                    <a:pt x="44227" y="117566"/>
                  </a:lnTo>
                  <a:lnTo>
                    <a:pt x="35080" y="114237"/>
                  </a:lnTo>
                  <a:lnTo>
                    <a:pt x="37196" y="102237"/>
                  </a:lnTo>
                  <a:lnTo>
                    <a:pt x="37196" y="102237"/>
                  </a:lnTo>
                  <a:cubicBezTo>
                    <a:pt x="31458" y="99139"/>
                    <a:pt x="26412" y="94905"/>
                    <a:pt x="22364" y="89792"/>
                  </a:cubicBezTo>
                  <a:lnTo>
                    <a:pt x="10914" y="93960"/>
                  </a:lnTo>
                  <a:lnTo>
                    <a:pt x="6047" y="85530"/>
                  </a:lnTo>
                  <a:lnTo>
                    <a:pt x="15382" y="77697"/>
                  </a:lnTo>
                  <a:lnTo>
                    <a:pt x="15382" y="77697"/>
                  </a:lnTo>
                  <a:cubicBezTo>
                    <a:pt x="12977" y="71636"/>
                    <a:pt x="11833" y="65148"/>
                    <a:pt x="12020" y="58630"/>
                  </a:cubicBezTo>
                  <a:lnTo>
                    <a:pt x="569" y="54463"/>
                  </a:lnTo>
                  <a:lnTo>
                    <a:pt x="2260" y="44877"/>
                  </a:lnTo>
                  <a:lnTo>
                    <a:pt x="14445" y="44877"/>
                  </a:lnTo>
                  <a:lnTo>
                    <a:pt x="14445" y="44877"/>
                  </a:lnTo>
                  <a:cubicBezTo>
                    <a:pt x="16499" y="38688"/>
                    <a:pt x="19793" y="32983"/>
                    <a:pt x="24125" y="28109"/>
                  </a:cubicBezTo>
                  <a:lnTo>
                    <a:pt x="18033" y="17557"/>
                  </a:lnTo>
                  <a:lnTo>
                    <a:pt x="25489" y="11300"/>
                  </a:lnTo>
                  <a:lnTo>
                    <a:pt x="34823" y="19133"/>
                  </a:lnTo>
                  <a:lnTo>
                    <a:pt x="34823" y="19133"/>
                  </a:lnTo>
                  <a:cubicBezTo>
                    <a:pt x="40375" y="15712"/>
                    <a:pt x="46566" y="13459"/>
                    <a:pt x="53017" y="12511"/>
                  </a:cubicBezTo>
                  <a:lnTo>
                    <a:pt x="55133" y="511"/>
                  </a:lnTo>
                  <a:lnTo>
                    <a:pt x="64867" y="511"/>
                  </a:lnTo>
                  <a:lnTo>
                    <a:pt x="66983" y="12511"/>
                  </a:lnTo>
                  <a:lnTo>
                    <a:pt x="66983" y="12511"/>
                  </a:lnTo>
                  <a:cubicBezTo>
                    <a:pt x="73434" y="13459"/>
                    <a:pt x="79625" y="15712"/>
                    <a:pt x="85177" y="19133"/>
                  </a:cubicBezTo>
                  <a:close/>
                </a:path>
              </a:pathLst>
            </a:custGeom>
            <a:solidFill>
              <a:srgbClr val="CCCCCC"/>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g8a8abe2728_2_32"/>
            <p:cNvSpPr txBox="1"/>
            <p:nvPr/>
          </p:nvSpPr>
          <p:spPr>
            <a:xfrm>
              <a:off x="3294175" y="2352385"/>
              <a:ext cx="1336500" cy="11490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הבנה של נושאים מדעיים ופיתוח אוריינות מדעית</a:t>
              </a:r>
              <a:endParaRPr sz="1600" b="1" i="0" u="none" strike="noStrike" cap="none">
                <a:solidFill>
                  <a:schemeClr val="lt1"/>
                </a:solidFill>
                <a:latin typeface="Arial"/>
                <a:ea typeface="Arial"/>
                <a:cs typeface="Arial"/>
                <a:sym typeface="Arial"/>
              </a:endParaRPr>
            </a:p>
          </p:txBody>
        </p:sp>
        <p:sp>
          <p:nvSpPr>
            <p:cNvPr id="265" name="Google Shape;265;g8a8abe2728_2_32"/>
            <p:cNvSpPr/>
            <p:nvPr/>
          </p:nvSpPr>
          <p:spPr>
            <a:xfrm>
              <a:off x="1544320" y="1300480"/>
              <a:ext cx="1625700" cy="1625700"/>
            </a:xfrm>
            <a:custGeom>
              <a:avLst/>
              <a:gdLst/>
              <a:ahLst/>
              <a:cxnLst/>
              <a:rect l="l" t="t" r="r" b="b"/>
              <a:pathLst>
                <a:path w="120000" h="120000" extrusionOk="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rgbClr val="4AB6A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g8a8abe2728_2_32"/>
            <p:cNvSpPr txBox="1"/>
            <p:nvPr/>
          </p:nvSpPr>
          <p:spPr>
            <a:xfrm>
              <a:off x="1953570" y="1712203"/>
              <a:ext cx="807000" cy="8022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מיומנויות חקר </a:t>
              </a:r>
              <a:endParaRPr sz="1600" b="1" i="0" u="none" strike="noStrike" cap="none">
                <a:solidFill>
                  <a:schemeClr val="lt1"/>
                </a:solidFill>
                <a:latin typeface="Arial"/>
                <a:ea typeface="Arial"/>
                <a:cs typeface="Arial"/>
                <a:sym typeface="Arial"/>
              </a:endParaRPr>
            </a:p>
          </p:txBody>
        </p:sp>
        <p:sp>
          <p:nvSpPr>
            <p:cNvPr id="267" name="Google Shape;267;g8a8abe2728_2_32"/>
            <p:cNvSpPr/>
            <p:nvPr/>
          </p:nvSpPr>
          <p:spPr>
            <a:xfrm rot="-899973">
              <a:off x="2454806" y="179002"/>
              <a:ext cx="1592666" cy="1592666"/>
            </a:xfrm>
            <a:custGeom>
              <a:avLst/>
              <a:gdLst/>
              <a:ahLst/>
              <a:cxnLst/>
              <a:rect l="l" t="t" r="r" b="b"/>
              <a:pathLst>
                <a:path w="120000" h="120000" extrusionOk="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rgbClr val="CCCCCC"/>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g8a8abe2728_2_32"/>
            <p:cNvSpPr txBox="1"/>
            <p:nvPr/>
          </p:nvSpPr>
          <p:spPr>
            <a:xfrm>
              <a:off x="2804160" y="528320"/>
              <a:ext cx="894000" cy="8940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למידה חברתית רגשית</a:t>
              </a:r>
              <a:endParaRPr sz="1600" b="1" i="0" u="none" strike="noStrike" cap="none">
                <a:solidFill>
                  <a:schemeClr val="lt1"/>
                </a:solidFill>
                <a:latin typeface="Arial"/>
                <a:ea typeface="Arial"/>
                <a:cs typeface="Arial"/>
                <a:sym typeface="Arial"/>
              </a:endParaRPr>
            </a:p>
          </p:txBody>
        </p:sp>
        <p:sp>
          <p:nvSpPr>
            <p:cNvPr id="269" name="Google Shape;269;g8a8abe2728_2_32"/>
            <p:cNvSpPr/>
            <p:nvPr/>
          </p:nvSpPr>
          <p:spPr>
            <a:xfrm>
              <a:off x="2671505" y="1492320"/>
              <a:ext cx="2861100" cy="2861100"/>
            </a:xfrm>
            <a:custGeom>
              <a:avLst/>
              <a:gdLst/>
              <a:ahLst/>
              <a:cxnLst/>
              <a:rect l="l" t="t" r="r" b="b"/>
              <a:pathLst>
                <a:path w="120000" h="120000" extrusionOk="0">
                  <a:moveTo>
                    <a:pt x="54575" y="4013"/>
                  </a:moveTo>
                  <a:lnTo>
                    <a:pt x="54575" y="4013"/>
                  </a:lnTo>
                  <a:cubicBezTo>
                    <a:pt x="77695" y="1773"/>
                    <a:pt x="99815" y="13974"/>
                    <a:pt x="110252" y="34726"/>
                  </a:cubicBezTo>
                  <a:cubicBezTo>
                    <a:pt x="120689" y="55478"/>
                    <a:pt x="117296" y="80511"/>
                    <a:pt x="101713" y="97736"/>
                  </a:cubicBezTo>
                  <a:lnTo>
                    <a:pt x="104270" y="100466"/>
                  </a:lnTo>
                  <a:lnTo>
                    <a:pt x="96534" y="98998"/>
                  </a:lnTo>
                  <a:lnTo>
                    <a:pt x="95297" y="90887"/>
                  </a:lnTo>
                  <a:lnTo>
                    <a:pt x="97853" y="93616"/>
                  </a:lnTo>
                  <a:cubicBezTo>
                    <a:pt x="111679" y="78048"/>
                    <a:pt x="114562" y="55603"/>
                    <a:pt x="105122" y="37045"/>
                  </a:cubicBezTo>
                  <a:cubicBezTo>
                    <a:pt x="95681" y="18488"/>
                    <a:pt x="75841" y="7603"/>
                    <a:pt x="55118" y="9611"/>
                  </a:cubicBez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g8a8abe2728_2_32"/>
            <p:cNvSpPr/>
            <p:nvPr/>
          </p:nvSpPr>
          <p:spPr>
            <a:xfrm>
              <a:off x="1256429" y="941355"/>
              <a:ext cx="2078700" cy="2078700"/>
            </a:xfrm>
            <a:custGeom>
              <a:avLst/>
              <a:gdLst/>
              <a:ahLst/>
              <a:cxnLst/>
              <a:rect l="l" t="t" r="r" b="b"/>
              <a:pathLst>
                <a:path w="120000" h="120000" extrusionOk="0">
                  <a:moveTo>
                    <a:pt x="38835" y="9410"/>
                  </a:moveTo>
                  <a:lnTo>
                    <a:pt x="41823" y="16553"/>
                  </a:lnTo>
                  <a:lnTo>
                    <a:pt x="41823" y="16553"/>
                  </a:lnTo>
                  <a:cubicBezTo>
                    <a:pt x="23032" y="24414"/>
                    <a:pt x="11425" y="43464"/>
                    <a:pt x="13055" y="63768"/>
                  </a:cubicBezTo>
                  <a:lnTo>
                    <a:pt x="18064" y="62671"/>
                  </a:lnTo>
                  <a:lnTo>
                    <a:pt x="10211" y="70899"/>
                  </a:lnTo>
                  <a:lnTo>
                    <a:pt x="417" y="66534"/>
                  </a:lnTo>
                  <a:lnTo>
                    <a:pt x="5431" y="65437"/>
                  </a:lnTo>
                  <a:lnTo>
                    <a:pt x="5431" y="65437"/>
                  </a:lnTo>
                  <a:cubicBezTo>
                    <a:pt x="3042" y="41449"/>
                    <a:pt x="16596" y="18714"/>
                    <a:pt x="38835" y="9410"/>
                  </a:cubicBezTo>
                  <a:close/>
                </a:path>
              </a:pathLst>
            </a:custGeom>
            <a:solidFill>
              <a:srgbClr val="4AB6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g8a8abe2728_2_32"/>
            <p:cNvSpPr/>
            <p:nvPr/>
          </p:nvSpPr>
          <p:spPr>
            <a:xfrm>
              <a:off x="2086400" y="-169332"/>
              <a:ext cx="2241300" cy="2241300"/>
            </a:xfrm>
            <a:custGeom>
              <a:avLst/>
              <a:gdLst/>
              <a:ahLst/>
              <a:cxnLst/>
              <a:rect l="l" t="t" r="r" b="b"/>
              <a:pathLst>
                <a:path w="120000" h="120000" extrusionOk="0">
                  <a:moveTo>
                    <a:pt x="4986" y="64681"/>
                  </a:moveTo>
                  <a:lnTo>
                    <a:pt x="4986" y="64681"/>
                  </a:lnTo>
                  <a:cubicBezTo>
                    <a:pt x="3682" y="49360"/>
                    <a:pt x="8826" y="34190"/>
                    <a:pt x="19179" y="22822"/>
                  </a:cubicBezTo>
                  <a:lnTo>
                    <a:pt x="16020" y="19256"/>
                  </a:lnTo>
                  <a:lnTo>
                    <a:pt x="25771" y="21357"/>
                  </a:lnTo>
                  <a:lnTo>
                    <a:pt x="27129" y="31797"/>
                  </a:lnTo>
                  <a:lnTo>
                    <a:pt x="23972" y="28233"/>
                  </a:lnTo>
                  <a:lnTo>
                    <a:pt x="23972" y="28233"/>
                  </a:lnTo>
                  <a:cubicBezTo>
                    <a:pt x="15304" y="38065"/>
                    <a:pt x="11029" y="51012"/>
                    <a:pt x="12141" y="64072"/>
                  </a:cubicBez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72" name="Google Shape;272;g8a8abe2728_2_32"/>
          <p:cNvPicPr preferRelativeResize="0"/>
          <p:nvPr/>
        </p:nvPicPr>
        <p:blipFill rotWithShape="1">
          <a:blip r:embed="rId4">
            <a:alphaModFix/>
          </a:blip>
          <a:srcRect l="35595" t="22074" r="34012" b="48359"/>
          <a:stretch/>
        </p:blipFill>
        <p:spPr>
          <a:xfrm>
            <a:off x="6336200" y="1051725"/>
            <a:ext cx="2779025" cy="1520026"/>
          </a:xfrm>
          <a:prstGeom prst="rect">
            <a:avLst/>
          </a:prstGeom>
          <a:noFill/>
          <a:ln>
            <a:noFill/>
          </a:ln>
        </p:spPr>
      </p:pic>
      <p:sp>
        <p:nvSpPr>
          <p:cNvPr id="273" name="Google Shape;273;g8a8abe2728_2_32"/>
          <p:cNvSpPr txBox="1"/>
          <p:nvPr/>
        </p:nvSpPr>
        <p:spPr>
          <a:xfrm>
            <a:off x="4207225" y="2855875"/>
            <a:ext cx="2129100" cy="20322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a:t>...</a:t>
            </a:r>
            <a:r>
              <a:rPr lang="iw" b="1"/>
              <a:t>שלבי החקר ומהן חיפוש</a:t>
            </a:r>
            <a:r>
              <a:rPr lang="iw"/>
              <a:t> </a:t>
            </a:r>
            <a:r>
              <a:rPr lang="iw" b="1"/>
              <a:t>מידע </a:t>
            </a:r>
            <a:r>
              <a:rPr lang="iw"/>
              <a:t>בספרים ובמאמרים ונוסף להכיר את המחלה דרך הרופאים והאחיות ודרך </a:t>
            </a:r>
            <a:r>
              <a:rPr lang="iw" b="1"/>
              <a:t>הראיונות </a:t>
            </a:r>
            <a:r>
              <a:rPr lang="iw"/>
              <a:t>עם החולים באופן ישיר </a:t>
            </a:r>
            <a:r>
              <a:rPr lang="iw" b="1"/>
              <a:t>ודרך דיון מדעי</a:t>
            </a:r>
            <a:r>
              <a:rPr lang="iw"/>
              <a:t> שבאמצעותו ניתן לדעת על המחלה דרך החולה </a:t>
            </a:r>
            <a:r>
              <a:rPr lang="iw" b="1"/>
              <a:t>מהסקרים</a:t>
            </a:r>
            <a:r>
              <a:rPr lang="iw" b="1">
                <a:latin typeface="Open Sans"/>
                <a:ea typeface="Open Sans"/>
                <a:cs typeface="Open Sans"/>
                <a:sym typeface="Open Sans"/>
              </a:rPr>
              <a:t> </a:t>
            </a:r>
            <a:r>
              <a:rPr lang="iw">
                <a:latin typeface="Open Sans"/>
                <a:ea typeface="Open Sans"/>
                <a:cs typeface="Open Sans"/>
                <a:sym typeface="Open Sans"/>
              </a:rPr>
              <a:t> </a:t>
            </a:r>
            <a:endParaRPr>
              <a:latin typeface="Open Sans"/>
              <a:ea typeface="Open Sans"/>
              <a:cs typeface="Open Sans"/>
              <a:sym typeface="Open Sans"/>
            </a:endParaRPr>
          </a:p>
        </p:txBody>
      </p:sp>
      <p:pic>
        <p:nvPicPr>
          <p:cNvPr id="274" name="Google Shape;274;g8a8abe2728_2_32"/>
          <p:cNvPicPr preferRelativeResize="0"/>
          <p:nvPr/>
        </p:nvPicPr>
        <p:blipFill rotWithShape="1">
          <a:blip r:embed="rId5">
            <a:alphaModFix/>
          </a:blip>
          <a:srcRect l="37467" t="53412" r="34994" b="28661"/>
          <a:stretch/>
        </p:blipFill>
        <p:spPr>
          <a:xfrm>
            <a:off x="6539650" y="3313825"/>
            <a:ext cx="2518026" cy="9216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g8a8abe2728_2_16"/>
          <p:cNvSpPr txBox="1">
            <a:spLocks noGrp="1"/>
          </p:cNvSpPr>
          <p:nvPr>
            <p:ph type="title"/>
          </p:nvPr>
        </p:nvSpPr>
        <p:spPr>
          <a:xfrm>
            <a:off x="3185587" y="321525"/>
            <a:ext cx="5823300" cy="9930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Clr>
                <a:schemeClr val="dk1"/>
              </a:buClr>
              <a:buSzPts val="1100"/>
              <a:buFont typeface="Arial"/>
              <a:buNone/>
            </a:pPr>
            <a:r>
              <a:rPr lang="iw" sz="2400">
                <a:latin typeface="David"/>
                <a:ea typeface="David"/>
                <a:cs typeface="David"/>
                <a:sym typeface="David"/>
              </a:rPr>
              <a:t>למידה חברתית רגשית</a:t>
            </a:r>
            <a:endParaRPr sz="1400" b="1">
              <a:latin typeface="David"/>
              <a:ea typeface="David"/>
              <a:cs typeface="David"/>
              <a:sym typeface="David"/>
            </a:endParaRPr>
          </a:p>
        </p:txBody>
      </p:sp>
      <p:pic>
        <p:nvPicPr>
          <p:cNvPr id="280" name="Google Shape;280;g8a8abe2728_2_16"/>
          <p:cNvPicPr preferRelativeResize="0"/>
          <p:nvPr/>
        </p:nvPicPr>
        <p:blipFill rotWithShape="1">
          <a:blip r:embed="rId3">
            <a:alphaModFix/>
          </a:blip>
          <a:srcRect/>
          <a:stretch/>
        </p:blipFill>
        <p:spPr>
          <a:xfrm>
            <a:off x="172300" y="180625"/>
            <a:ext cx="1135407" cy="707400"/>
          </a:xfrm>
          <a:prstGeom prst="rect">
            <a:avLst/>
          </a:prstGeom>
          <a:noFill/>
          <a:ln>
            <a:noFill/>
          </a:ln>
        </p:spPr>
      </p:pic>
      <p:grpSp>
        <p:nvGrpSpPr>
          <p:cNvPr id="281" name="Google Shape;281;g8a8abe2728_2_16"/>
          <p:cNvGrpSpPr/>
          <p:nvPr/>
        </p:nvGrpSpPr>
        <p:grpSpPr>
          <a:xfrm>
            <a:off x="334941" y="508641"/>
            <a:ext cx="4276176" cy="4522752"/>
            <a:chOff x="1256429" y="-169332"/>
            <a:chExt cx="4276176" cy="4522752"/>
          </a:xfrm>
        </p:grpSpPr>
        <p:sp>
          <p:nvSpPr>
            <p:cNvPr id="282" name="Google Shape;282;g8a8abe2728_2_16"/>
            <p:cNvSpPr/>
            <p:nvPr/>
          </p:nvSpPr>
          <p:spPr>
            <a:xfrm>
              <a:off x="2844800" y="1828800"/>
              <a:ext cx="2235300" cy="2235300"/>
            </a:xfrm>
            <a:custGeom>
              <a:avLst/>
              <a:gdLst/>
              <a:ahLst/>
              <a:cxnLst/>
              <a:rect l="l" t="t" r="r" b="b"/>
              <a:pathLst>
                <a:path w="120000" h="120000" extrusionOk="0">
                  <a:moveTo>
                    <a:pt x="85177" y="19133"/>
                  </a:moveTo>
                  <a:lnTo>
                    <a:pt x="94511" y="11300"/>
                  </a:lnTo>
                  <a:lnTo>
                    <a:pt x="101967" y="17557"/>
                  </a:lnTo>
                  <a:lnTo>
                    <a:pt x="95875" y="28109"/>
                  </a:lnTo>
                  <a:lnTo>
                    <a:pt x="95875" y="28109"/>
                  </a:lnTo>
                  <a:cubicBezTo>
                    <a:pt x="100207" y="32983"/>
                    <a:pt x="103501" y="38688"/>
                    <a:pt x="105555" y="44877"/>
                  </a:cubicBezTo>
                  <a:lnTo>
                    <a:pt x="117740" y="44877"/>
                  </a:lnTo>
                  <a:lnTo>
                    <a:pt x="119431" y="54463"/>
                  </a:lnTo>
                  <a:lnTo>
                    <a:pt x="107980" y="58630"/>
                  </a:lnTo>
                  <a:lnTo>
                    <a:pt x="107980" y="58630"/>
                  </a:lnTo>
                  <a:cubicBezTo>
                    <a:pt x="108167" y="65148"/>
                    <a:pt x="107023" y="71636"/>
                    <a:pt x="104618" y="77697"/>
                  </a:cubicBezTo>
                  <a:lnTo>
                    <a:pt x="113953" y="85530"/>
                  </a:lnTo>
                  <a:lnTo>
                    <a:pt x="109086" y="93960"/>
                  </a:lnTo>
                  <a:lnTo>
                    <a:pt x="97636" y="89792"/>
                  </a:lnTo>
                  <a:cubicBezTo>
                    <a:pt x="93588" y="94905"/>
                    <a:pt x="88542" y="99139"/>
                    <a:pt x="82804" y="102237"/>
                  </a:cubicBezTo>
                  <a:lnTo>
                    <a:pt x="84920" y="114237"/>
                  </a:lnTo>
                  <a:lnTo>
                    <a:pt x="75773" y="117566"/>
                  </a:lnTo>
                  <a:lnTo>
                    <a:pt x="69681" y="107014"/>
                  </a:lnTo>
                  <a:lnTo>
                    <a:pt x="69681" y="107014"/>
                  </a:lnTo>
                  <a:cubicBezTo>
                    <a:pt x="63294" y="108329"/>
                    <a:pt x="56706" y="108329"/>
                    <a:pt x="50319" y="107014"/>
                  </a:cubicBezTo>
                  <a:lnTo>
                    <a:pt x="44227" y="117566"/>
                  </a:lnTo>
                  <a:lnTo>
                    <a:pt x="35080" y="114237"/>
                  </a:lnTo>
                  <a:lnTo>
                    <a:pt x="37196" y="102237"/>
                  </a:lnTo>
                  <a:lnTo>
                    <a:pt x="37196" y="102237"/>
                  </a:lnTo>
                  <a:cubicBezTo>
                    <a:pt x="31458" y="99139"/>
                    <a:pt x="26412" y="94905"/>
                    <a:pt x="22364" y="89792"/>
                  </a:cubicBezTo>
                  <a:lnTo>
                    <a:pt x="10914" y="93960"/>
                  </a:lnTo>
                  <a:lnTo>
                    <a:pt x="6047" y="85530"/>
                  </a:lnTo>
                  <a:lnTo>
                    <a:pt x="15382" y="77697"/>
                  </a:lnTo>
                  <a:lnTo>
                    <a:pt x="15382" y="77697"/>
                  </a:lnTo>
                  <a:cubicBezTo>
                    <a:pt x="12977" y="71636"/>
                    <a:pt x="11833" y="65148"/>
                    <a:pt x="12020" y="58630"/>
                  </a:cubicBezTo>
                  <a:lnTo>
                    <a:pt x="569" y="54463"/>
                  </a:lnTo>
                  <a:lnTo>
                    <a:pt x="2260" y="44877"/>
                  </a:lnTo>
                  <a:lnTo>
                    <a:pt x="14445" y="44877"/>
                  </a:lnTo>
                  <a:lnTo>
                    <a:pt x="14445" y="44877"/>
                  </a:lnTo>
                  <a:cubicBezTo>
                    <a:pt x="16499" y="38688"/>
                    <a:pt x="19793" y="32983"/>
                    <a:pt x="24125" y="28109"/>
                  </a:cubicBezTo>
                  <a:lnTo>
                    <a:pt x="18033" y="17557"/>
                  </a:lnTo>
                  <a:lnTo>
                    <a:pt x="25489" y="11300"/>
                  </a:lnTo>
                  <a:lnTo>
                    <a:pt x="34823" y="19133"/>
                  </a:lnTo>
                  <a:lnTo>
                    <a:pt x="34823" y="19133"/>
                  </a:lnTo>
                  <a:cubicBezTo>
                    <a:pt x="40375" y="15712"/>
                    <a:pt x="46566" y="13459"/>
                    <a:pt x="53017" y="12511"/>
                  </a:cubicBezTo>
                  <a:lnTo>
                    <a:pt x="55133" y="511"/>
                  </a:lnTo>
                  <a:lnTo>
                    <a:pt x="64867" y="511"/>
                  </a:lnTo>
                  <a:lnTo>
                    <a:pt x="66983" y="12511"/>
                  </a:lnTo>
                  <a:lnTo>
                    <a:pt x="66983" y="12511"/>
                  </a:lnTo>
                  <a:cubicBezTo>
                    <a:pt x="73434" y="13459"/>
                    <a:pt x="79625" y="15712"/>
                    <a:pt x="85177" y="19133"/>
                  </a:cubicBezTo>
                  <a:close/>
                </a:path>
              </a:pathLst>
            </a:custGeom>
            <a:solidFill>
              <a:srgbClr val="CCCCCC"/>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g8a8abe2728_2_16"/>
            <p:cNvSpPr txBox="1"/>
            <p:nvPr/>
          </p:nvSpPr>
          <p:spPr>
            <a:xfrm>
              <a:off x="3294175" y="2352385"/>
              <a:ext cx="1336500" cy="11490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הבנה של נושאים מדעיים ופיתוח אוריינות מדעית</a:t>
              </a:r>
              <a:endParaRPr sz="1600" b="1" i="0" u="none" strike="noStrike" cap="none">
                <a:solidFill>
                  <a:schemeClr val="lt1"/>
                </a:solidFill>
                <a:latin typeface="Arial"/>
                <a:ea typeface="Arial"/>
                <a:cs typeface="Arial"/>
                <a:sym typeface="Arial"/>
              </a:endParaRPr>
            </a:p>
          </p:txBody>
        </p:sp>
        <p:sp>
          <p:nvSpPr>
            <p:cNvPr id="284" name="Google Shape;284;g8a8abe2728_2_16"/>
            <p:cNvSpPr/>
            <p:nvPr/>
          </p:nvSpPr>
          <p:spPr>
            <a:xfrm>
              <a:off x="1544320" y="1300480"/>
              <a:ext cx="1625700" cy="1625700"/>
            </a:xfrm>
            <a:custGeom>
              <a:avLst/>
              <a:gdLst/>
              <a:ahLst/>
              <a:cxnLst/>
              <a:rect l="l" t="t" r="r" b="b"/>
              <a:pathLst>
                <a:path w="120000" h="120000" extrusionOk="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rgbClr val="CCCCCC"/>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g8a8abe2728_2_16"/>
            <p:cNvSpPr txBox="1"/>
            <p:nvPr/>
          </p:nvSpPr>
          <p:spPr>
            <a:xfrm>
              <a:off x="1953570" y="1712203"/>
              <a:ext cx="807000" cy="8022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מיומנויות חקר </a:t>
              </a:r>
              <a:endParaRPr sz="1600" b="1" i="0" u="none" strike="noStrike" cap="none">
                <a:solidFill>
                  <a:schemeClr val="lt1"/>
                </a:solidFill>
                <a:latin typeface="Arial"/>
                <a:ea typeface="Arial"/>
                <a:cs typeface="Arial"/>
                <a:sym typeface="Arial"/>
              </a:endParaRPr>
            </a:p>
          </p:txBody>
        </p:sp>
        <p:sp>
          <p:nvSpPr>
            <p:cNvPr id="286" name="Google Shape;286;g8a8abe2728_2_16"/>
            <p:cNvSpPr/>
            <p:nvPr/>
          </p:nvSpPr>
          <p:spPr>
            <a:xfrm rot="-899973">
              <a:off x="2454806" y="179002"/>
              <a:ext cx="1592666" cy="1592666"/>
            </a:xfrm>
            <a:custGeom>
              <a:avLst/>
              <a:gdLst/>
              <a:ahLst/>
              <a:cxnLst/>
              <a:rect l="l" t="t" r="r" b="b"/>
              <a:pathLst>
                <a:path w="120000" h="120000" extrusionOk="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chemeClr val="accent4"/>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g8a8abe2728_2_16"/>
            <p:cNvSpPr txBox="1"/>
            <p:nvPr/>
          </p:nvSpPr>
          <p:spPr>
            <a:xfrm>
              <a:off x="2804160" y="528320"/>
              <a:ext cx="894000" cy="89400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למידה חברתית רגשית</a:t>
              </a:r>
              <a:endParaRPr sz="1600" b="1" i="0" u="none" strike="noStrike" cap="none">
                <a:solidFill>
                  <a:schemeClr val="lt1"/>
                </a:solidFill>
                <a:latin typeface="Arial"/>
                <a:ea typeface="Arial"/>
                <a:cs typeface="Arial"/>
                <a:sym typeface="Arial"/>
              </a:endParaRPr>
            </a:p>
          </p:txBody>
        </p:sp>
        <p:sp>
          <p:nvSpPr>
            <p:cNvPr id="288" name="Google Shape;288;g8a8abe2728_2_16"/>
            <p:cNvSpPr/>
            <p:nvPr/>
          </p:nvSpPr>
          <p:spPr>
            <a:xfrm>
              <a:off x="2671505" y="1492320"/>
              <a:ext cx="2861100" cy="2861100"/>
            </a:xfrm>
            <a:custGeom>
              <a:avLst/>
              <a:gdLst/>
              <a:ahLst/>
              <a:cxnLst/>
              <a:rect l="l" t="t" r="r" b="b"/>
              <a:pathLst>
                <a:path w="120000" h="120000" extrusionOk="0">
                  <a:moveTo>
                    <a:pt x="54575" y="4013"/>
                  </a:moveTo>
                  <a:lnTo>
                    <a:pt x="54575" y="4013"/>
                  </a:lnTo>
                  <a:cubicBezTo>
                    <a:pt x="77695" y="1773"/>
                    <a:pt x="99815" y="13974"/>
                    <a:pt x="110252" y="34726"/>
                  </a:cubicBezTo>
                  <a:cubicBezTo>
                    <a:pt x="120689" y="55478"/>
                    <a:pt x="117296" y="80511"/>
                    <a:pt x="101713" y="97736"/>
                  </a:cubicBezTo>
                  <a:lnTo>
                    <a:pt x="104270" y="100466"/>
                  </a:lnTo>
                  <a:lnTo>
                    <a:pt x="96534" y="98998"/>
                  </a:lnTo>
                  <a:lnTo>
                    <a:pt x="95297" y="90887"/>
                  </a:lnTo>
                  <a:lnTo>
                    <a:pt x="97853" y="93616"/>
                  </a:lnTo>
                  <a:cubicBezTo>
                    <a:pt x="111679" y="78048"/>
                    <a:pt x="114562" y="55603"/>
                    <a:pt x="105122" y="37045"/>
                  </a:cubicBezTo>
                  <a:cubicBezTo>
                    <a:pt x="95681" y="18488"/>
                    <a:pt x="75841" y="7603"/>
                    <a:pt x="55118" y="9611"/>
                  </a:cubicBez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g8a8abe2728_2_16"/>
            <p:cNvSpPr/>
            <p:nvPr/>
          </p:nvSpPr>
          <p:spPr>
            <a:xfrm>
              <a:off x="1256429" y="941355"/>
              <a:ext cx="2078700" cy="2078700"/>
            </a:xfrm>
            <a:custGeom>
              <a:avLst/>
              <a:gdLst/>
              <a:ahLst/>
              <a:cxnLst/>
              <a:rect l="l" t="t" r="r" b="b"/>
              <a:pathLst>
                <a:path w="120000" h="120000" extrusionOk="0">
                  <a:moveTo>
                    <a:pt x="38835" y="9410"/>
                  </a:moveTo>
                  <a:lnTo>
                    <a:pt x="41823" y="16553"/>
                  </a:lnTo>
                  <a:lnTo>
                    <a:pt x="41823" y="16553"/>
                  </a:lnTo>
                  <a:cubicBezTo>
                    <a:pt x="23032" y="24414"/>
                    <a:pt x="11425" y="43464"/>
                    <a:pt x="13055" y="63768"/>
                  </a:cubicBezTo>
                  <a:lnTo>
                    <a:pt x="18064" y="62671"/>
                  </a:lnTo>
                  <a:lnTo>
                    <a:pt x="10211" y="70899"/>
                  </a:lnTo>
                  <a:lnTo>
                    <a:pt x="417" y="66534"/>
                  </a:lnTo>
                  <a:lnTo>
                    <a:pt x="5431" y="65437"/>
                  </a:lnTo>
                  <a:lnTo>
                    <a:pt x="5431" y="65437"/>
                  </a:lnTo>
                  <a:cubicBezTo>
                    <a:pt x="3042" y="41449"/>
                    <a:pt x="16596" y="18714"/>
                    <a:pt x="38835" y="9410"/>
                  </a:cubicBez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g8a8abe2728_2_16"/>
            <p:cNvSpPr/>
            <p:nvPr/>
          </p:nvSpPr>
          <p:spPr>
            <a:xfrm>
              <a:off x="2086400" y="-169332"/>
              <a:ext cx="2241300" cy="2241300"/>
            </a:xfrm>
            <a:custGeom>
              <a:avLst/>
              <a:gdLst/>
              <a:ahLst/>
              <a:cxnLst/>
              <a:rect l="l" t="t" r="r" b="b"/>
              <a:pathLst>
                <a:path w="120000" h="120000" extrusionOk="0">
                  <a:moveTo>
                    <a:pt x="4986" y="64681"/>
                  </a:moveTo>
                  <a:lnTo>
                    <a:pt x="4986" y="64681"/>
                  </a:lnTo>
                  <a:cubicBezTo>
                    <a:pt x="3682" y="49360"/>
                    <a:pt x="8826" y="34190"/>
                    <a:pt x="19179" y="22822"/>
                  </a:cubicBezTo>
                  <a:lnTo>
                    <a:pt x="16020" y="19256"/>
                  </a:lnTo>
                  <a:lnTo>
                    <a:pt x="25771" y="21357"/>
                  </a:lnTo>
                  <a:lnTo>
                    <a:pt x="27129" y="31797"/>
                  </a:lnTo>
                  <a:lnTo>
                    <a:pt x="23972" y="28233"/>
                  </a:lnTo>
                  <a:lnTo>
                    <a:pt x="23972" y="28233"/>
                  </a:lnTo>
                  <a:cubicBezTo>
                    <a:pt x="15304" y="38065"/>
                    <a:pt x="11029" y="51012"/>
                    <a:pt x="12141" y="6407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91" name="Google Shape;291;g8a8abe2728_2_16"/>
          <p:cNvPicPr preferRelativeResize="0"/>
          <p:nvPr/>
        </p:nvPicPr>
        <p:blipFill rotWithShape="1">
          <a:blip r:embed="rId4">
            <a:alphaModFix/>
          </a:blip>
          <a:srcRect l="33282" t="21802" r="27762" b="51748"/>
          <a:stretch/>
        </p:blipFill>
        <p:spPr>
          <a:xfrm>
            <a:off x="5442950" y="872113"/>
            <a:ext cx="3562050" cy="1359725"/>
          </a:xfrm>
          <a:prstGeom prst="rect">
            <a:avLst/>
          </a:prstGeom>
          <a:noFill/>
          <a:ln>
            <a:noFill/>
          </a:ln>
        </p:spPr>
      </p:pic>
      <p:sp>
        <p:nvSpPr>
          <p:cNvPr id="292" name="Google Shape;292;g8a8abe2728_2_16"/>
          <p:cNvSpPr txBox="1"/>
          <p:nvPr/>
        </p:nvSpPr>
        <p:spPr>
          <a:xfrm>
            <a:off x="2925038" y="822663"/>
            <a:ext cx="2517900" cy="14586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b="1"/>
              <a:t>אהבתי </a:t>
            </a:r>
            <a:r>
              <a:rPr lang="iw"/>
              <a:t>את </a:t>
            </a:r>
            <a:r>
              <a:rPr lang="iw" b="1"/>
              <a:t>תפקידי כאדם פעיל ותפקידי כאדם חוקר שיש לו מסר ומודעות כלפי החברה שלו</a:t>
            </a:r>
            <a:r>
              <a:rPr lang="iw"/>
              <a:t>, ובנוסף - </a:t>
            </a:r>
            <a:r>
              <a:rPr lang="iw" b="1"/>
              <a:t>לקיחת אחריות בקבוצה ולהיות חלק מהצלחתה</a:t>
            </a:r>
            <a:r>
              <a:rPr lang="iw" b="1">
                <a:latin typeface="Open Sans"/>
                <a:ea typeface="Open Sans"/>
                <a:cs typeface="Open Sans"/>
                <a:sym typeface="Open Sans"/>
              </a:rPr>
              <a:t> </a:t>
            </a:r>
            <a:endParaRPr b="1">
              <a:latin typeface="Open Sans"/>
              <a:ea typeface="Open Sans"/>
              <a:cs typeface="Open Sans"/>
              <a:sym typeface="Open Sans"/>
            </a:endParaRPr>
          </a:p>
        </p:txBody>
      </p:sp>
      <p:sp>
        <p:nvSpPr>
          <p:cNvPr id="293" name="Google Shape;293;g8a8abe2728_2_16"/>
          <p:cNvSpPr txBox="1"/>
          <p:nvPr/>
        </p:nvSpPr>
        <p:spPr>
          <a:xfrm>
            <a:off x="5274075" y="3476950"/>
            <a:ext cx="3652800" cy="10986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a:t>בהתחלה הרגשתי </a:t>
            </a:r>
            <a:r>
              <a:rPr lang="iw" b="1"/>
              <a:t>ביישנות </a:t>
            </a:r>
            <a:r>
              <a:rPr lang="iw"/>
              <a:t>זאת הפעם הראשונה שאני מעמיקה בשאלות עם מישהו כמה גמגמתי במילים, אבל באמת ז</a:t>
            </a:r>
            <a:r>
              <a:rPr lang="iw" b="1"/>
              <a:t>את הייתה חוויה מהממת  ויעילה</a:t>
            </a:r>
            <a:endParaRPr b="1"/>
          </a:p>
        </p:txBody>
      </p:sp>
      <p:pic>
        <p:nvPicPr>
          <p:cNvPr id="294" name="Google Shape;294;g8a8abe2728_2_16"/>
          <p:cNvPicPr preferRelativeResize="0"/>
          <p:nvPr/>
        </p:nvPicPr>
        <p:blipFill rotWithShape="1">
          <a:blip r:embed="rId5">
            <a:alphaModFix/>
          </a:blip>
          <a:srcRect r="1661" b="-41743"/>
          <a:stretch/>
        </p:blipFill>
        <p:spPr>
          <a:xfrm>
            <a:off x="5521087" y="2474275"/>
            <a:ext cx="3405775" cy="10026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18"/>
          <p:cNvSpPr txBox="1">
            <a:spLocks noGrp="1"/>
          </p:cNvSpPr>
          <p:nvPr>
            <p:ph type="title"/>
          </p:nvPr>
        </p:nvSpPr>
        <p:spPr>
          <a:xfrm>
            <a:off x="498550" y="1191750"/>
            <a:ext cx="7733400" cy="2760000"/>
          </a:xfrm>
          <a:prstGeom prst="rect">
            <a:avLst/>
          </a:prstGeom>
          <a:noFill/>
          <a:ln>
            <a:noFill/>
          </a:ln>
        </p:spPr>
        <p:txBody>
          <a:bodyPr spcFirstLastPara="1" wrap="square" lIns="91425" tIns="91425" rIns="91425" bIns="91425" anchor="t" anchorCtr="0">
            <a:noAutofit/>
          </a:bodyPr>
          <a:lstStyle/>
          <a:p>
            <a:pPr marL="0" lvl="0" indent="0" algn="ctr" rtl="1">
              <a:lnSpc>
                <a:spcPct val="115000"/>
              </a:lnSpc>
              <a:spcBef>
                <a:spcPts val="0"/>
              </a:spcBef>
              <a:spcAft>
                <a:spcPts val="0"/>
              </a:spcAft>
              <a:buSzPts val="3600"/>
              <a:buNone/>
            </a:pPr>
            <a:r>
              <a:rPr lang="iw" sz="2300" b="0">
                <a:latin typeface="David"/>
                <a:ea typeface="David"/>
                <a:cs typeface="David"/>
                <a:sym typeface="David"/>
              </a:rPr>
              <a:t>(4) </a:t>
            </a:r>
            <a:r>
              <a:rPr lang="iw" sz="2000" b="0">
                <a:solidFill>
                  <a:srgbClr val="000000"/>
                </a:solidFill>
                <a:latin typeface="David"/>
                <a:ea typeface="David"/>
                <a:cs typeface="David"/>
                <a:sym typeface="David"/>
              </a:rPr>
              <a:t>דוגמא נוספת - </a:t>
            </a:r>
            <a:r>
              <a:rPr lang="iw" sz="2000" b="0">
                <a:solidFill>
                  <a:schemeClr val="accent2"/>
                </a:solidFill>
                <a:latin typeface="David"/>
                <a:ea typeface="David"/>
                <a:cs typeface="David"/>
                <a:sym typeface="David"/>
              </a:rPr>
              <a:t>איך אפשר להשתמש בעקרונות השיטה לפיתוח יחידות נוספות?</a:t>
            </a:r>
            <a:r>
              <a:rPr lang="iw" sz="2000" b="0">
                <a:solidFill>
                  <a:srgbClr val="000000"/>
                </a:solidFill>
                <a:latin typeface="David"/>
                <a:ea typeface="David"/>
                <a:cs typeface="David"/>
                <a:sym typeface="David"/>
              </a:rPr>
              <a:t> </a:t>
            </a:r>
            <a:endParaRPr b="0">
              <a:solidFill>
                <a:srgbClr val="000000"/>
              </a:solidFill>
              <a:latin typeface="David"/>
              <a:ea typeface="David"/>
              <a:cs typeface="David"/>
              <a:sym typeface="David"/>
            </a:endParaRPr>
          </a:p>
          <a:p>
            <a:pPr marL="0" lvl="0" indent="0" algn="r" rtl="1">
              <a:lnSpc>
                <a:spcPct val="100000"/>
              </a:lnSpc>
              <a:spcBef>
                <a:spcPts val="0"/>
              </a:spcBef>
              <a:spcAft>
                <a:spcPts val="0"/>
              </a:spcAft>
              <a:buSzPts val="3600"/>
              <a:buNone/>
            </a:pPr>
            <a:endParaRPr>
              <a:latin typeface="David"/>
              <a:ea typeface="David"/>
              <a:cs typeface="David"/>
              <a:sym typeface="David"/>
            </a:endParaRPr>
          </a:p>
        </p:txBody>
      </p:sp>
      <p:pic>
        <p:nvPicPr>
          <p:cNvPr id="300" name="Google Shape;300;p18"/>
          <p:cNvPicPr preferRelativeResize="0"/>
          <p:nvPr/>
        </p:nvPicPr>
        <p:blipFill rotWithShape="1">
          <a:blip r:embed="rId3">
            <a:alphaModFix/>
          </a:blip>
          <a:srcRect/>
          <a:stretch/>
        </p:blipFill>
        <p:spPr>
          <a:xfrm>
            <a:off x="172300" y="180625"/>
            <a:ext cx="1135407" cy="707400"/>
          </a:xfrm>
          <a:prstGeom prst="rect">
            <a:avLst/>
          </a:prstGeom>
          <a:noFill/>
          <a:ln>
            <a:noFill/>
          </a:ln>
        </p:spPr>
      </p:pic>
      <p:pic>
        <p:nvPicPr>
          <p:cNvPr id="301" name="Google Shape;301;p18"/>
          <p:cNvPicPr preferRelativeResize="0"/>
          <p:nvPr/>
        </p:nvPicPr>
        <p:blipFill rotWithShape="1">
          <a:blip r:embed="rId4">
            <a:alphaModFix/>
          </a:blip>
          <a:srcRect/>
          <a:stretch/>
        </p:blipFill>
        <p:spPr>
          <a:xfrm>
            <a:off x="3247747" y="2302800"/>
            <a:ext cx="2507700" cy="231962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pic>
        <p:nvPicPr>
          <p:cNvPr id="306" name="Google Shape;306;p19"/>
          <p:cNvPicPr preferRelativeResize="0"/>
          <p:nvPr/>
        </p:nvPicPr>
        <p:blipFill rotWithShape="1">
          <a:blip r:embed="rId3">
            <a:alphaModFix/>
          </a:blip>
          <a:srcRect/>
          <a:stretch/>
        </p:blipFill>
        <p:spPr>
          <a:xfrm>
            <a:off x="172300" y="180625"/>
            <a:ext cx="1135407" cy="707400"/>
          </a:xfrm>
          <a:prstGeom prst="rect">
            <a:avLst/>
          </a:prstGeom>
          <a:noFill/>
          <a:ln>
            <a:noFill/>
          </a:ln>
        </p:spPr>
      </p:pic>
      <p:pic>
        <p:nvPicPr>
          <p:cNvPr id="307" name="Google Shape;307;p19"/>
          <p:cNvPicPr preferRelativeResize="0"/>
          <p:nvPr/>
        </p:nvPicPr>
        <p:blipFill>
          <a:blip r:embed="rId4">
            <a:alphaModFix/>
          </a:blip>
          <a:stretch>
            <a:fillRect/>
          </a:stretch>
        </p:blipFill>
        <p:spPr>
          <a:xfrm>
            <a:off x="2099864" y="995585"/>
            <a:ext cx="5604125" cy="3152325"/>
          </a:xfrm>
          <a:prstGeom prst="rect">
            <a:avLst/>
          </a:prstGeom>
          <a:noFill/>
          <a:ln>
            <a:noFill/>
          </a:ln>
        </p:spPr>
      </p:pic>
      <p:sp>
        <p:nvSpPr>
          <p:cNvPr id="308" name="Google Shape;308;p19"/>
          <p:cNvSpPr txBox="1">
            <a:spLocks noGrp="1"/>
          </p:cNvSpPr>
          <p:nvPr>
            <p:ph type="title"/>
          </p:nvPr>
        </p:nvSpPr>
        <p:spPr>
          <a:xfrm>
            <a:off x="2099875" y="258025"/>
            <a:ext cx="5823300" cy="5526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400">
                <a:solidFill>
                  <a:srgbClr val="980000"/>
                </a:solidFill>
                <a:latin typeface="David"/>
                <a:ea typeface="David"/>
                <a:cs typeface="David"/>
                <a:sym typeface="David"/>
              </a:rPr>
              <a:t>קורונה ואחריות חברתיות</a:t>
            </a:r>
            <a:endParaRPr sz="1400" b="1">
              <a:solidFill>
                <a:srgbClr val="980000"/>
              </a:solidFill>
              <a:latin typeface="David"/>
              <a:ea typeface="David"/>
              <a:cs typeface="David"/>
              <a:sym typeface="Davi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20"/>
          <p:cNvSpPr txBox="1">
            <a:spLocks noGrp="1"/>
          </p:cNvSpPr>
          <p:nvPr>
            <p:ph type="title"/>
          </p:nvPr>
        </p:nvSpPr>
        <p:spPr>
          <a:xfrm>
            <a:off x="1538225" y="1306300"/>
            <a:ext cx="6311400" cy="8694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300">
                <a:latin typeface="David"/>
                <a:ea typeface="David"/>
                <a:cs typeface="David"/>
                <a:sym typeface="David"/>
              </a:rPr>
              <a:t>(5) </a:t>
            </a:r>
            <a:r>
              <a:rPr lang="iw" sz="2300" b="0">
                <a:solidFill>
                  <a:schemeClr val="accent2"/>
                </a:solidFill>
                <a:latin typeface="David"/>
                <a:ea typeface="David"/>
                <a:cs typeface="David"/>
                <a:sym typeface="David"/>
              </a:rPr>
              <a:t>רוצים להצטרף למסע? </a:t>
            </a:r>
            <a:r>
              <a:rPr lang="iw" sz="2300" b="0">
                <a:solidFill>
                  <a:srgbClr val="000000"/>
                </a:solidFill>
                <a:latin typeface="David"/>
                <a:ea typeface="David"/>
                <a:cs typeface="David"/>
                <a:sym typeface="David"/>
              </a:rPr>
              <a:t>פרטים על השתלמות למורים</a:t>
            </a:r>
            <a:endParaRPr sz="2300">
              <a:latin typeface="David"/>
              <a:ea typeface="David"/>
              <a:cs typeface="David"/>
              <a:sym typeface="David"/>
            </a:endParaRPr>
          </a:p>
        </p:txBody>
      </p:sp>
      <p:pic>
        <p:nvPicPr>
          <p:cNvPr id="314" name="Google Shape;314;p20"/>
          <p:cNvPicPr preferRelativeResize="0"/>
          <p:nvPr/>
        </p:nvPicPr>
        <p:blipFill rotWithShape="1">
          <a:blip r:embed="rId3">
            <a:alphaModFix/>
          </a:blip>
          <a:srcRect/>
          <a:stretch/>
        </p:blipFill>
        <p:spPr>
          <a:xfrm>
            <a:off x="172300" y="180625"/>
            <a:ext cx="1135407" cy="707400"/>
          </a:xfrm>
          <a:prstGeom prst="rect">
            <a:avLst/>
          </a:prstGeom>
          <a:noFill/>
          <a:ln>
            <a:noFill/>
          </a:ln>
        </p:spPr>
      </p:pic>
      <p:pic>
        <p:nvPicPr>
          <p:cNvPr id="315" name="Google Shape;315;p20"/>
          <p:cNvPicPr preferRelativeResize="0"/>
          <p:nvPr/>
        </p:nvPicPr>
        <p:blipFill rotWithShape="1">
          <a:blip r:embed="rId4">
            <a:alphaModFix/>
          </a:blip>
          <a:srcRect/>
          <a:stretch/>
        </p:blipFill>
        <p:spPr>
          <a:xfrm>
            <a:off x="3247747" y="2302800"/>
            <a:ext cx="2507700" cy="2319627"/>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21"/>
          <p:cNvSpPr txBox="1">
            <a:spLocks noGrp="1"/>
          </p:cNvSpPr>
          <p:nvPr>
            <p:ph type="title"/>
          </p:nvPr>
        </p:nvSpPr>
        <p:spPr>
          <a:xfrm>
            <a:off x="184800" y="110713"/>
            <a:ext cx="8520600" cy="5208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SzPts val="3600"/>
              <a:buNone/>
            </a:pPr>
            <a:r>
              <a:rPr lang="iw" sz="2400">
                <a:latin typeface="David"/>
                <a:ea typeface="David"/>
                <a:cs typeface="David"/>
                <a:sym typeface="David"/>
              </a:rPr>
              <a:t>ההשתלמות למורים</a:t>
            </a:r>
            <a:endParaRPr sz="2400">
              <a:latin typeface="David"/>
              <a:ea typeface="David"/>
              <a:cs typeface="David"/>
              <a:sym typeface="David"/>
            </a:endParaRPr>
          </a:p>
        </p:txBody>
      </p:sp>
      <p:sp>
        <p:nvSpPr>
          <p:cNvPr id="321" name="Google Shape;321;p21"/>
          <p:cNvSpPr txBox="1">
            <a:spLocks noGrp="1"/>
          </p:cNvSpPr>
          <p:nvPr>
            <p:ph type="body" idx="1"/>
          </p:nvPr>
        </p:nvSpPr>
        <p:spPr>
          <a:xfrm>
            <a:off x="5192125" y="249800"/>
            <a:ext cx="3718500" cy="3989700"/>
          </a:xfrm>
          <a:prstGeom prst="rect">
            <a:avLst/>
          </a:prstGeom>
          <a:noFill/>
          <a:ln>
            <a:noFill/>
          </a:ln>
        </p:spPr>
        <p:txBody>
          <a:bodyPr spcFirstLastPara="1" wrap="square" lIns="91425" tIns="91425" rIns="91425" bIns="91425" anchor="t" anchorCtr="0">
            <a:noAutofit/>
          </a:bodyPr>
          <a:lstStyle/>
          <a:p>
            <a:pPr marL="0" lvl="0" indent="0" algn="r" rtl="1">
              <a:lnSpc>
                <a:spcPct val="100000"/>
              </a:lnSpc>
              <a:spcBef>
                <a:spcPts val="0"/>
              </a:spcBef>
              <a:spcAft>
                <a:spcPts val="0"/>
              </a:spcAft>
              <a:buClr>
                <a:schemeClr val="dk1"/>
              </a:buClr>
              <a:buSzPts val="1100"/>
              <a:buFont typeface="Arial"/>
              <a:buNone/>
            </a:pPr>
            <a:r>
              <a:rPr lang="iw" sz="1400" b="1">
                <a:solidFill>
                  <a:srgbClr val="434343"/>
                </a:solidFill>
                <a:latin typeface="David"/>
                <a:ea typeface="David"/>
                <a:cs typeface="David"/>
                <a:sym typeface="David"/>
              </a:rPr>
              <a:t>אוכלוסיית </a:t>
            </a:r>
            <a:r>
              <a:rPr lang="iw" sz="1400" b="1">
                <a:solidFill>
                  <a:srgbClr val="000000"/>
                </a:solidFill>
                <a:latin typeface="David"/>
                <a:ea typeface="David"/>
                <a:cs typeface="David"/>
                <a:sym typeface="David"/>
              </a:rPr>
              <a:t>היעד: </a:t>
            </a:r>
            <a:endParaRPr sz="1400" b="1">
              <a:solidFill>
                <a:srgbClr val="000000"/>
              </a:solidFill>
              <a:latin typeface="David"/>
              <a:ea typeface="David"/>
              <a:cs typeface="David"/>
              <a:sym typeface="David"/>
            </a:endParaRPr>
          </a:p>
          <a:p>
            <a:pPr marL="0" lvl="0" indent="0" algn="r" rtl="1">
              <a:lnSpc>
                <a:spcPct val="100000"/>
              </a:lnSpc>
              <a:spcBef>
                <a:spcPts val="0"/>
              </a:spcBef>
              <a:spcAft>
                <a:spcPts val="0"/>
              </a:spcAft>
              <a:buSzPts val="1800"/>
              <a:buNone/>
            </a:pPr>
            <a:r>
              <a:rPr lang="iw" sz="1400">
                <a:solidFill>
                  <a:srgbClr val="000000"/>
                </a:solidFill>
                <a:latin typeface="David"/>
                <a:ea typeface="David"/>
                <a:cs typeface="David"/>
                <a:sym typeface="David"/>
              </a:rPr>
              <a:t>מורים לביולוגיה בחטיבת הביניים/תיכון המעוניינים ללמד את נושא הסוכרת, ב</a:t>
            </a:r>
            <a:r>
              <a:rPr lang="iw" sz="1400">
                <a:solidFill>
                  <a:srgbClr val="434343"/>
                </a:solidFill>
                <a:latin typeface="David"/>
                <a:ea typeface="David"/>
                <a:cs typeface="David"/>
                <a:sym typeface="David"/>
              </a:rPr>
              <a:t>דגש על הומאוסטזיס בשלושת הרמות החשובות בתוכנית הביולוגיה: תא, אורגניזם, סביבה.</a:t>
            </a:r>
            <a:endParaRPr sz="1400">
              <a:solidFill>
                <a:srgbClr val="000000"/>
              </a:solidFill>
              <a:latin typeface="David"/>
              <a:ea typeface="David"/>
              <a:cs typeface="David"/>
              <a:sym typeface="David"/>
            </a:endParaRPr>
          </a:p>
          <a:p>
            <a:pPr marL="0" lvl="0" indent="0" algn="r" rtl="1">
              <a:lnSpc>
                <a:spcPct val="100000"/>
              </a:lnSpc>
              <a:spcBef>
                <a:spcPts val="0"/>
              </a:spcBef>
              <a:spcAft>
                <a:spcPts val="0"/>
              </a:spcAft>
              <a:buSzPts val="1800"/>
              <a:buNone/>
            </a:pPr>
            <a:endParaRPr sz="1400">
              <a:solidFill>
                <a:srgbClr val="434343"/>
              </a:solidFill>
              <a:latin typeface="David"/>
              <a:ea typeface="David"/>
              <a:cs typeface="David"/>
              <a:sym typeface="David"/>
            </a:endParaRPr>
          </a:p>
          <a:p>
            <a:pPr marL="0" lvl="0" indent="0" algn="r" rtl="1">
              <a:lnSpc>
                <a:spcPct val="100000"/>
              </a:lnSpc>
              <a:spcBef>
                <a:spcPts val="0"/>
              </a:spcBef>
              <a:spcAft>
                <a:spcPts val="0"/>
              </a:spcAft>
              <a:buSzPts val="1800"/>
              <a:buNone/>
            </a:pPr>
            <a:r>
              <a:rPr lang="iw" sz="1400" b="1">
                <a:solidFill>
                  <a:srgbClr val="000000"/>
                </a:solidFill>
                <a:latin typeface="David"/>
                <a:ea typeface="David"/>
                <a:cs typeface="David"/>
                <a:sym typeface="David"/>
              </a:rPr>
              <a:t>אופן ההשתלמות:</a:t>
            </a:r>
            <a:endParaRPr sz="1400">
              <a:solidFill>
                <a:srgbClr val="000000"/>
              </a:solidFill>
              <a:latin typeface="David"/>
              <a:ea typeface="David"/>
              <a:cs typeface="David"/>
              <a:sym typeface="David"/>
            </a:endParaRPr>
          </a:p>
          <a:p>
            <a:pPr marL="457200" lvl="0" indent="-317500" algn="r" rtl="1">
              <a:lnSpc>
                <a:spcPct val="100000"/>
              </a:lnSpc>
              <a:spcBef>
                <a:spcPts val="0"/>
              </a:spcBef>
              <a:spcAft>
                <a:spcPts val="0"/>
              </a:spcAft>
              <a:buClr>
                <a:srgbClr val="000000"/>
              </a:buClr>
              <a:buSzPts val="1400"/>
              <a:buFont typeface="David"/>
              <a:buChar char="●"/>
            </a:pPr>
            <a:r>
              <a:rPr lang="iw" sz="1400">
                <a:solidFill>
                  <a:srgbClr val="000000"/>
                </a:solidFill>
                <a:latin typeface="David"/>
                <a:ea typeface="David"/>
                <a:cs typeface="David"/>
                <a:sym typeface="David"/>
              </a:rPr>
              <a:t>שעות:  60 שעות - המחלוקות ל-30 שעות על פני שני חלקים: </a:t>
            </a:r>
            <a:endParaRPr sz="1400">
              <a:solidFill>
                <a:srgbClr val="000000"/>
              </a:solidFill>
              <a:latin typeface="David"/>
              <a:ea typeface="David"/>
              <a:cs typeface="David"/>
              <a:sym typeface="David"/>
            </a:endParaRPr>
          </a:p>
          <a:p>
            <a:pPr marL="914400" lvl="1" indent="-317500" algn="r" rtl="1">
              <a:lnSpc>
                <a:spcPct val="100000"/>
              </a:lnSpc>
              <a:spcBef>
                <a:spcPts val="0"/>
              </a:spcBef>
              <a:spcAft>
                <a:spcPts val="0"/>
              </a:spcAft>
              <a:buClr>
                <a:srgbClr val="000000"/>
              </a:buClr>
              <a:buSzPts val="1400"/>
              <a:buFont typeface="David"/>
              <a:buChar char="○"/>
            </a:pPr>
            <a:r>
              <a:rPr lang="iw">
                <a:solidFill>
                  <a:srgbClr val="000000"/>
                </a:solidFill>
                <a:latin typeface="David"/>
                <a:ea typeface="David"/>
                <a:cs typeface="David"/>
                <a:sym typeface="David"/>
              </a:rPr>
              <a:t>בחלק </a:t>
            </a:r>
            <a:r>
              <a:rPr lang="iw" sz="1400">
                <a:solidFill>
                  <a:srgbClr val="000000"/>
                </a:solidFill>
                <a:latin typeface="David"/>
                <a:ea typeface="David"/>
                <a:cs typeface="David"/>
                <a:sym typeface="David"/>
              </a:rPr>
              <a:t>הראשון ילמדו המורים אודות הגישה תוך עיבוד היחידה לחברה ולמערכת החינוך בישראל </a:t>
            </a:r>
            <a:endParaRPr sz="1400">
              <a:solidFill>
                <a:srgbClr val="000000"/>
              </a:solidFill>
              <a:latin typeface="David"/>
              <a:ea typeface="David"/>
              <a:cs typeface="David"/>
              <a:sym typeface="David"/>
            </a:endParaRPr>
          </a:p>
          <a:p>
            <a:pPr marL="914400" lvl="1" indent="-317500" algn="r" rtl="1">
              <a:lnSpc>
                <a:spcPct val="100000"/>
              </a:lnSpc>
              <a:spcBef>
                <a:spcPts val="0"/>
              </a:spcBef>
              <a:spcAft>
                <a:spcPts val="0"/>
              </a:spcAft>
              <a:buClr>
                <a:srgbClr val="000000"/>
              </a:buClr>
              <a:buSzPts val="1400"/>
              <a:buFont typeface="David"/>
              <a:buChar char="○"/>
            </a:pPr>
            <a:r>
              <a:rPr lang="iw">
                <a:solidFill>
                  <a:srgbClr val="000000"/>
                </a:solidFill>
                <a:latin typeface="David"/>
                <a:ea typeface="David"/>
                <a:cs typeface="David"/>
                <a:sym typeface="David"/>
              </a:rPr>
              <a:t>בחלק </a:t>
            </a:r>
            <a:r>
              <a:rPr lang="iw" sz="1400">
                <a:solidFill>
                  <a:srgbClr val="000000"/>
                </a:solidFill>
                <a:latin typeface="David"/>
                <a:ea typeface="David"/>
                <a:cs typeface="David"/>
                <a:sym typeface="David"/>
              </a:rPr>
              <a:t>השני יתנסו המורים בהוראה בפועל של היחידה בכיתותיהם ויעקבו אחר תהליכי הלמידה של התלמידים</a:t>
            </a:r>
            <a:endParaRPr sz="1400">
              <a:solidFill>
                <a:srgbClr val="000000"/>
              </a:solidFill>
              <a:latin typeface="David"/>
              <a:ea typeface="David"/>
              <a:cs typeface="David"/>
              <a:sym typeface="David"/>
            </a:endParaRPr>
          </a:p>
          <a:p>
            <a:pPr marL="457200" lvl="0" indent="-317500" algn="r" rtl="1">
              <a:lnSpc>
                <a:spcPct val="100000"/>
              </a:lnSpc>
              <a:spcBef>
                <a:spcPts val="0"/>
              </a:spcBef>
              <a:spcAft>
                <a:spcPts val="0"/>
              </a:spcAft>
              <a:buClr>
                <a:srgbClr val="000000"/>
              </a:buClr>
              <a:buSzPts val="1400"/>
              <a:buFont typeface="David"/>
              <a:buChar char="●"/>
            </a:pPr>
            <a:r>
              <a:rPr lang="iw" sz="1400">
                <a:solidFill>
                  <a:srgbClr val="000000"/>
                </a:solidFill>
                <a:latin typeface="David"/>
                <a:ea typeface="David"/>
                <a:cs typeface="David"/>
                <a:sym typeface="David"/>
              </a:rPr>
              <a:t>המפגשים ייערכו אחת לשבועיים</a:t>
            </a:r>
            <a:endParaRPr sz="1400">
              <a:solidFill>
                <a:srgbClr val="000000"/>
              </a:solidFill>
              <a:latin typeface="David"/>
              <a:ea typeface="David"/>
              <a:cs typeface="David"/>
              <a:sym typeface="David"/>
            </a:endParaRPr>
          </a:p>
          <a:p>
            <a:pPr marL="457200" lvl="0" indent="-317500" algn="r" rtl="1">
              <a:lnSpc>
                <a:spcPct val="100000"/>
              </a:lnSpc>
              <a:spcBef>
                <a:spcPts val="0"/>
              </a:spcBef>
              <a:spcAft>
                <a:spcPts val="0"/>
              </a:spcAft>
              <a:buClr>
                <a:srgbClr val="000000"/>
              </a:buClr>
              <a:buSzPts val="1400"/>
              <a:buFont typeface="David"/>
              <a:buChar char="●"/>
            </a:pPr>
            <a:r>
              <a:rPr lang="iw" sz="1400">
                <a:solidFill>
                  <a:srgbClr val="000000"/>
                </a:solidFill>
                <a:latin typeface="David"/>
                <a:ea typeface="David"/>
                <a:cs typeface="David"/>
                <a:sym typeface="David"/>
              </a:rPr>
              <a:t>המפגשים יהיו סינכרונים וא-סינכרונים באמצעות התכנה zoom </a:t>
            </a:r>
            <a:r>
              <a:rPr lang="iw" sz="1400">
                <a:solidFill>
                  <a:srgbClr val="000000"/>
                </a:solidFill>
              </a:rPr>
              <a:t> </a:t>
            </a:r>
            <a:endParaRPr sz="1400">
              <a:solidFill>
                <a:srgbClr val="000000"/>
              </a:solidFill>
            </a:endParaRPr>
          </a:p>
          <a:p>
            <a:pPr marL="0" lvl="0" indent="0" algn="r" rtl="1">
              <a:lnSpc>
                <a:spcPct val="100000"/>
              </a:lnSpc>
              <a:spcBef>
                <a:spcPts val="0"/>
              </a:spcBef>
              <a:spcAft>
                <a:spcPts val="0"/>
              </a:spcAft>
              <a:buSzPts val="1800"/>
              <a:buNone/>
            </a:pPr>
            <a:endParaRPr sz="1400">
              <a:solidFill>
                <a:srgbClr val="000000"/>
              </a:solidFill>
            </a:endParaRPr>
          </a:p>
          <a:p>
            <a:pPr marL="0" lvl="0" indent="0" algn="r" rtl="1">
              <a:lnSpc>
                <a:spcPct val="100000"/>
              </a:lnSpc>
              <a:spcBef>
                <a:spcPts val="0"/>
              </a:spcBef>
              <a:spcAft>
                <a:spcPts val="0"/>
              </a:spcAft>
              <a:buSzPts val="1800"/>
              <a:buNone/>
            </a:pPr>
            <a:endParaRPr sz="1400">
              <a:solidFill>
                <a:srgbClr val="000000"/>
              </a:solidFill>
            </a:endParaRPr>
          </a:p>
          <a:p>
            <a:pPr marL="0" lvl="0" indent="0" algn="r" rtl="1">
              <a:lnSpc>
                <a:spcPct val="100000"/>
              </a:lnSpc>
              <a:spcBef>
                <a:spcPts val="0"/>
              </a:spcBef>
              <a:spcAft>
                <a:spcPts val="0"/>
              </a:spcAft>
              <a:buSzPts val="1800"/>
              <a:buNone/>
            </a:pPr>
            <a:endParaRPr sz="1400">
              <a:solidFill>
                <a:srgbClr val="000000"/>
              </a:solidFill>
            </a:endParaRPr>
          </a:p>
          <a:p>
            <a:pPr marL="0" lvl="0" indent="0" algn="r" rtl="1">
              <a:lnSpc>
                <a:spcPct val="100000"/>
              </a:lnSpc>
              <a:spcBef>
                <a:spcPts val="0"/>
              </a:spcBef>
              <a:spcAft>
                <a:spcPts val="0"/>
              </a:spcAft>
              <a:buClr>
                <a:schemeClr val="dk1"/>
              </a:buClr>
              <a:buSzPts val="1100"/>
              <a:buFont typeface="Arial"/>
              <a:buNone/>
            </a:pPr>
            <a:r>
              <a:rPr lang="iw" sz="1400">
                <a:solidFill>
                  <a:srgbClr val="000000"/>
                </a:solidFill>
              </a:rPr>
              <a:t> </a:t>
            </a:r>
            <a:endParaRPr sz="1400">
              <a:solidFill>
                <a:srgbClr val="000000"/>
              </a:solidFill>
            </a:endParaRPr>
          </a:p>
        </p:txBody>
      </p:sp>
      <p:pic>
        <p:nvPicPr>
          <p:cNvPr id="322" name="Google Shape;322;p21"/>
          <p:cNvPicPr preferRelativeResize="0"/>
          <p:nvPr/>
        </p:nvPicPr>
        <p:blipFill rotWithShape="1">
          <a:blip r:embed="rId3">
            <a:alphaModFix/>
          </a:blip>
          <a:srcRect/>
          <a:stretch/>
        </p:blipFill>
        <p:spPr>
          <a:xfrm>
            <a:off x="172300" y="180625"/>
            <a:ext cx="1135407" cy="707400"/>
          </a:xfrm>
          <a:prstGeom prst="rect">
            <a:avLst/>
          </a:prstGeom>
          <a:noFill/>
          <a:ln>
            <a:noFill/>
          </a:ln>
        </p:spPr>
      </p:pic>
      <p:sp>
        <p:nvSpPr>
          <p:cNvPr id="323" name="Google Shape;323;p21"/>
          <p:cNvSpPr txBox="1">
            <a:spLocks noGrp="1"/>
          </p:cNvSpPr>
          <p:nvPr>
            <p:ph type="body" idx="1"/>
          </p:nvPr>
        </p:nvSpPr>
        <p:spPr>
          <a:xfrm>
            <a:off x="6984600" y="4434200"/>
            <a:ext cx="1930800" cy="632100"/>
          </a:xfrm>
          <a:prstGeom prst="rect">
            <a:avLst/>
          </a:prstGeom>
          <a:noFill/>
          <a:ln>
            <a:noFill/>
          </a:ln>
        </p:spPr>
        <p:txBody>
          <a:bodyPr spcFirstLastPara="1" wrap="square" lIns="91425" tIns="91425" rIns="91425" bIns="91425" anchor="ctr" anchorCtr="0">
            <a:noAutofit/>
          </a:bodyPr>
          <a:lstStyle/>
          <a:p>
            <a:pPr marL="0" lvl="0" indent="0" algn="r" rtl="1">
              <a:lnSpc>
                <a:spcPct val="115000"/>
              </a:lnSpc>
              <a:spcBef>
                <a:spcPts val="0"/>
              </a:spcBef>
              <a:spcAft>
                <a:spcPts val="0"/>
              </a:spcAft>
              <a:buSzPts val="1800"/>
              <a:buNone/>
            </a:pPr>
            <a:r>
              <a:rPr lang="iw" sz="1400" b="1">
                <a:solidFill>
                  <a:srgbClr val="434343"/>
                </a:solidFill>
                <a:latin typeface="David"/>
                <a:ea typeface="David"/>
                <a:cs typeface="David"/>
                <a:sym typeface="David"/>
              </a:rPr>
              <a:t>עידית אדלר</a:t>
            </a:r>
            <a:endParaRPr sz="1400" b="1">
              <a:solidFill>
                <a:srgbClr val="434343"/>
              </a:solidFill>
              <a:latin typeface="David"/>
              <a:ea typeface="David"/>
              <a:cs typeface="David"/>
              <a:sym typeface="David"/>
            </a:endParaRPr>
          </a:p>
          <a:p>
            <a:pPr marL="0" lvl="0" indent="0" algn="r" rtl="1">
              <a:lnSpc>
                <a:spcPct val="115000"/>
              </a:lnSpc>
              <a:spcBef>
                <a:spcPts val="0"/>
              </a:spcBef>
              <a:spcAft>
                <a:spcPts val="0"/>
              </a:spcAft>
              <a:buSzPts val="1800"/>
              <a:buNone/>
            </a:pPr>
            <a:r>
              <a:rPr lang="iw" sz="1400" u="sng">
                <a:solidFill>
                  <a:srgbClr val="434343"/>
                </a:solidFill>
                <a:latin typeface="David"/>
                <a:ea typeface="David"/>
                <a:cs typeface="David"/>
                <a:sym typeface="David"/>
                <a:hlinkClick r:id="rId4"/>
              </a:rPr>
              <a:t>iditadler@tauex.tau.ac.il</a:t>
            </a:r>
            <a:endParaRPr sz="1900">
              <a:solidFill>
                <a:srgbClr val="434343"/>
              </a:solidFill>
              <a:latin typeface="David"/>
              <a:ea typeface="David"/>
              <a:cs typeface="David"/>
              <a:sym typeface="David"/>
            </a:endParaRPr>
          </a:p>
        </p:txBody>
      </p:sp>
      <p:sp>
        <p:nvSpPr>
          <p:cNvPr id="324" name="Google Shape;324;p21"/>
          <p:cNvSpPr txBox="1">
            <a:spLocks noGrp="1"/>
          </p:cNvSpPr>
          <p:nvPr>
            <p:ph type="body" idx="1"/>
          </p:nvPr>
        </p:nvSpPr>
        <p:spPr>
          <a:xfrm>
            <a:off x="4790850" y="4365600"/>
            <a:ext cx="2241300" cy="777900"/>
          </a:xfrm>
          <a:prstGeom prst="rect">
            <a:avLst/>
          </a:prstGeom>
          <a:noFill/>
          <a:ln>
            <a:noFill/>
          </a:ln>
        </p:spPr>
        <p:txBody>
          <a:bodyPr spcFirstLastPara="1" wrap="square" lIns="91425" tIns="91425" rIns="91425" bIns="91425" anchor="ctr" anchorCtr="0">
            <a:noAutofit/>
          </a:bodyPr>
          <a:lstStyle/>
          <a:p>
            <a:pPr marL="0" lvl="0" indent="0" algn="r" rtl="1">
              <a:lnSpc>
                <a:spcPct val="115000"/>
              </a:lnSpc>
              <a:spcBef>
                <a:spcPts val="0"/>
              </a:spcBef>
              <a:spcAft>
                <a:spcPts val="0"/>
              </a:spcAft>
              <a:buSzPts val="1800"/>
              <a:buNone/>
            </a:pPr>
            <a:r>
              <a:rPr lang="iw" sz="1400" b="1">
                <a:solidFill>
                  <a:srgbClr val="434343"/>
                </a:solidFill>
                <a:latin typeface="David"/>
                <a:ea typeface="David"/>
                <a:cs typeface="David"/>
                <a:sym typeface="David"/>
              </a:rPr>
              <a:t>איסלאם עקאד</a:t>
            </a:r>
            <a:endParaRPr sz="1400" b="1">
              <a:solidFill>
                <a:srgbClr val="434343"/>
              </a:solidFill>
              <a:latin typeface="David"/>
              <a:ea typeface="David"/>
              <a:cs typeface="David"/>
              <a:sym typeface="David"/>
            </a:endParaRPr>
          </a:p>
          <a:p>
            <a:pPr marL="0" lvl="0" indent="0" algn="r" rtl="1">
              <a:lnSpc>
                <a:spcPct val="115000"/>
              </a:lnSpc>
              <a:spcBef>
                <a:spcPts val="0"/>
              </a:spcBef>
              <a:spcAft>
                <a:spcPts val="0"/>
              </a:spcAft>
              <a:buSzPts val="1800"/>
              <a:buNone/>
            </a:pPr>
            <a:r>
              <a:rPr lang="iw" sz="1400" u="sng">
                <a:solidFill>
                  <a:srgbClr val="434343"/>
                </a:solidFill>
                <a:latin typeface="David"/>
                <a:ea typeface="David"/>
                <a:cs typeface="David"/>
                <a:sym typeface="David"/>
                <a:hlinkClick r:id="rId5"/>
              </a:rPr>
              <a:t>islam.akad@gmail.com</a:t>
            </a:r>
            <a:endParaRPr sz="1400">
              <a:solidFill>
                <a:srgbClr val="434343"/>
              </a:solidFill>
              <a:latin typeface="David"/>
              <a:ea typeface="David"/>
              <a:cs typeface="David"/>
              <a:sym typeface="David"/>
            </a:endParaRPr>
          </a:p>
        </p:txBody>
      </p:sp>
      <p:grpSp>
        <p:nvGrpSpPr>
          <p:cNvPr id="325" name="Google Shape;325;p21"/>
          <p:cNvGrpSpPr/>
          <p:nvPr/>
        </p:nvGrpSpPr>
        <p:grpSpPr>
          <a:xfrm>
            <a:off x="758974" y="-92265"/>
            <a:ext cx="5813365" cy="4904550"/>
            <a:chOff x="1914484" y="163193"/>
            <a:chExt cx="5813365" cy="4904550"/>
          </a:xfrm>
        </p:grpSpPr>
        <p:grpSp>
          <p:nvGrpSpPr>
            <p:cNvPr id="326" name="Google Shape;326;p21"/>
            <p:cNvGrpSpPr/>
            <p:nvPr/>
          </p:nvGrpSpPr>
          <p:grpSpPr>
            <a:xfrm>
              <a:off x="1914484" y="163193"/>
              <a:ext cx="5813365" cy="4904550"/>
              <a:chOff x="1818950" y="295122"/>
              <a:chExt cx="5813365" cy="4904550"/>
            </a:xfrm>
          </p:grpSpPr>
          <p:sp>
            <p:nvSpPr>
              <p:cNvPr id="327" name="Google Shape;327;p21"/>
              <p:cNvSpPr/>
              <p:nvPr/>
            </p:nvSpPr>
            <p:spPr>
              <a:xfrm rot="5400000">
                <a:off x="3307971" y="1370513"/>
                <a:ext cx="1464900" cy="1274700"/>
              </a:xfrm>
              <a:prstGeom prst="hexagon">
                <a:avLst>
                  <a:gd name="adj" fmla="val 25000"/>
                  <a:gd name="vf" fmla="val 115470"/>
                </a:avLst>
              </a:prstGeom>
              <a:solidFill>
                <a:srgbClr val="ABBA2C"/>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21"/>
              <p:cNvSpPr txBox="1"/>
              <p:nvPr/>
            </p:nvSpPr>
            <p:spPr>
              <a:xfrm>
                <a:off x="3601821" y="1503714"/>
                <a:ext cx="877200" cy="1008300"/>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400"/>
                  <a:buFont typeface="David"/>
                  <a:buNone/>
                </a:pPr>
                <a:r>
                  <a:rPr lang="iw" sz="1200" b="0" i="0" u="none" strike="noStrike" cap="none">
                    <a:solidFill>
                      <a:srgbClr val="342E22"/>
                    </a:solidFill>
                    <a:latin typeface="David"/>
                    <a:ea typeface="David"/>
                    <a:cs typeface="David"/>
                    <a:sym typeface="David"/>
                  </a:rPr>
                  <a:t>חשיפת והתנסות לתהליכי הוראה </a:t>
                </a:r>
                <a:r>
                  <a:rPr lang="iw" sz="1200" b="1" i="0" u="none" strike="noStrike" cap="none">
                    <a:solidFill>
                      <a:srgbClr val="342E22"/>
                    </a:solidFill>
                    <a:latin typeface="David"/>
                    <a:ea typeface="David"/>
                    <a:cs typeface="David"/>
                    <a:sym typeface="David"/>
                  </a:rPr>
                  <a:t>בגישה חדשנית בהוראת המדעים</a:t>
                </a:r>
                <a:endParaRPr sz="1200" b="0" i="0" u="none" strike="noStrike" cap="none">
                  <a:solidFill>
                    <a:srgbClr val="342E22"/>
                  </a:solidFill>
                  <a:latin typeface="Arial"/>
                  <a:ea typeface="Arial"/>
                  <a:cs typeface="Arial"/>
                  <a:sym typeface="Arial"/>
                </a:endParaRPr>
              </a:p>
            </p:txBody>
          </p:sp>
          <p:sp>
            <p:nvSpPr>
              <p:cNvPr id="329" name="Google Shape;329;p21"/>
              <p:cNvSpPr/>
              <p:nvPr/>
            </p:nvSpPr>
            <p:spPr>
              <a:xfrm>
                <a:off x="5678071" y="295122"/>
                <a:ext cx="1194900" cy="879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21"/>
              <p:cNvSpPr/>
              <p:nvPr/>
            </p:nvSpPr>
            <p:spPr>
              <a:xfrm rot="5400000">
                <a:off x="1937896" y="3829872"/>
                <a:ext cx="1464900" cy="1274700"/>
              </a:xfrm>
              <a:prstGeom prst="hexagon">
                <a:avLst>
                  <a:gd name="adj" fmla="val 25000"/>
                  <a:gd name="vf" fmla="val 115470"/>
                </a:avLst>
              </a:prstGeom>
              <a:solidFill>
                <a:srgbClr val="CBDD3D"/>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 name="Google Shape;331;p21"/>
              <p:cNvSpPr txBox="1"/>
              <p:nvPr/>
            </p:nvSpPr>
            <p:spPr>
              <a:xfrm>
                <a:off x="2231746" y="3963073"/>
                <a:ext cx="877200" cy="10083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sp>
            <p:nvSpPr>
              <p:cNvPr id="332" name="Google Shape;332;p21"/>
              <p:cNvSpPr/>
              <p:nvPr/>
            </p:nvSpPr>
            <p:spPr>
              <a:xfrm rot="5400000">
                <a:off x="1939963" y="1370513"/>
                <a:ext cx="1464900" cy="1274700"/>
              </a:xfrm>
              <a:prstGeom prst="hexagon">
                <a:avLst>
                  <a:gd name="adj" fmla="val 25000"/>
                  <a:gd name="vf" fmla="val 115470"/>
                </a:avLst>
              </a:prstGeom>
              <a:solidFill>
                <a:srgbClr val="DDED6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1"/>
              <p:cNvSpPr txBox="1"/>
              <p:nvPr/>
            </p:nvSpPr>
            <p:spPr>
              <a:xfrm>
                <a:off x="2233813" y="1503714"/>
                <a:ext cx="877200" cy="1008300"/>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434343"/>
                  </a:buClr>
                  <a:buSzPts val="1400"/>
                  <a:buFont typeface="David"/>
                  <a:buNone/>
                </a:pPr>
                <a:r>
                  <a:rPr lang="iw" sz="1200" b="0" i="0" u="none" strike="noStrike" cap="none">
                    <a:solidFill>
                      <a:srgbClr val="342E22"/>
                    </a:solidFill>
                    <a:latin typeface="David"/>
                    <a:ea typeface="David"/>
                    <a:cs typeface="David"/>
                    <a:sym typeface="David"/>
                  </a:rPr>
                  <a:t>הרחבת </a:t>
                </a:r>
                <a:r>
                  <a:rPr lang="iw" sz="1200" b="1" i="0" u="none" strike="noStrike" cap="none">
                    <a:solidFill>
                      <a:srgbClr val="342E22"/>
                    </a:solidFill>
                    <a:latin typeface="David"/>
                    <a:ea typeface="David"/>
                    <a:cs typeface="David"/>
                    <a:sym typeface="David"/>
                  </a:rPr>
                  <a:t>הידע הביולוגי</a:t>
                </a:r>
                <a:r>
                  <a:rPr lang="iw" sz="1200" b="0" i="0" u="none" strike="noStrike" cap="none">
                    <a:solidFill>
                      <a:srgbClr val="342E22"/>
                    </a:solidFill>
                    <a:latin typeface="David"/>
                    <a:ea typeface="David"/>
                    <a:cs typeface="David"/>
                    <a:sym typeface="David"/>
                  </a:rPr>
                  <a:t> ופיתוח </a:t>
                </a:r>
                <a:r>
                  <a:rPr lang="iw" sz="1200" b="1" i="0" u="none" strike="noStrike" cap="none">
                    <a:solidFill>
                      <a:srgbClr val="342E22"/>
                    </a:solidFill>
                    <a:latin typeface="David"/>
                    <a:ea typeface="David"/>
                    <a:cs typeface="David"/>
                    <a:sym typeface="David"/>
                  </a:rPr>
                  <a:t>מיומנויות של טכנולוגיה שיתופית</a:t>
                </a:r>
                <a:endParaRPr sz="1200" b="0" i="0" u="none" strike="noStrike" cap="none">
                  <a:solidFill>
                    <a:srgbClr val="342E22"/>
                  </a:solidFill>
                  <a:latin typeface="Arial"/>
                  <a:ea typeface="Arial"/>
                  <a:cs typeface="Arial"/>
                  <a:sym typeface="Arial"/>
                </a:endParaRPr>
              </a:p>
            </p:txBody>
          </p:sp>
          <p:sp>
            <p:nvSpPr>
              <p:cNvPr id="334" name="Google Shape;334;p21"/>
              <p:cNvSpPr/>
              <p:nvPr/>
            </p:nvSpPr>
            <p:spPr>
              <a:xfrm>
                <a:off x="1818950" y="1538635"/>
                <a:ext cx="1582200" cy="879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21"/>
              <p:cNvSpPr/>
              <p:nvPr/>
            </p:nvSpPr>
            <p:spPr>
              <a:xfrm rot="5400000">
                <a:off x="4732486" y="1308417"/>
                <a:ext cx="1464900" cy="1274700"/>
              </a:xfrm>
              <a:prstGeom prst="hexagon">
                <a:avLst>
                  <a:gd name="adj" fmla="val 25000"/>
                  <a:gd name="vf" fmla="val 115470"/>
                </a:avLst>
              </a:prstGeom>
              <a:solidFill>
                <a:srgbClr val="EAF889"/>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21"/>
              <p:cNvSpPr/>
              <p:nvPr/>
            </p:nvSpPr>
            <p:spPr>
              <a:xfrm rot="5400000">
                <a:off x="4049593" y="2584242"/>
                <a:ext cx="1464900" cy="1274700"/>
              </a:xfrm>
              <a:prstGeom prst="hexagon">
                <a:avLst>
                  <a:gd name="adj" fmla="val 25000"/>
                  <a:gd name="vf" fmla="val 115470"/>
                </a:avLst>
              </a:prstGeom>
              <a:solidFill>
                <a:srgbClr val="F4FE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21"/>
              <p:cNvSpPr txBox="1"/>
              <p:nvPr/>
            </p:nvSpPr>
            <p:spPr>
              <a:xfrm>
                <a:off x="4343443" y="2717443"/>
                <a:ext cx="877200" cy="1008300"/>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000000"/>
                  </a:buClr>
                  <a:buSzPts val="1400"/>
                  <a:buFont typeface="David"/>
                  <a:buNone/>
                </a:pPr>
                <a:r>
                  <a:rPr lang="iw" sz="1200" b="1" i="0" u="none" strike="noStrike" cap="none">
                    <a:solidFill>
                      <a:srgbClr val="342E22"/>
                    </a:solidFill>
                    <a:latin typeface="David"/>
                    <a:ea typeface="David"/>
                    <a:cs typeface="David"/>
                    <a:sym typeface="David"/>
                  </a:rPr>
                  <a:t>הידוק הקשרים</a:t>
                </a:r>
                <a:r>
                  <a:rPr lang="iw" sz="1200" b="0" i="0" u="none" strike="noStrike" cap="none">
                    <a:solidFill>
                      <a:srgbClr val="342E22"/>
                    </a:solidFill>
                    <a:latin typeface="David"/>
                    <a:ea typeface="David"/>
                    <a:cs typeface="David"/>
                    <a:sym typeface="David"/>
                  </a:rPr>
                  <a:t> בין קהילה לבין בית הספר</a:t>
                </a:r>
                <a:endParaRPr sz="1200" b="0" i="0" u="none" strike="noStrike" cap="none">
                  <a:solidFill>
                    <a:srgbClr val="342E22"/>
                  </a:solidFill>
                  <a:latin typeface="Arial"/>
                  <a:ea typeface="Arial"/>
                  <a:cs typeface="Arial"/>
                  <a:sym typeface="Arial"/>
                </a:endParaRPr>
              </a:p>
            </p:txBody>
          </p:sp>
          <p:sp>
            <p:nvSpPr>
              <p:cNvPr id="338" name="Google Shape;338;p21"/>
              <p:cNvSpPr/>
              <p:nvPr/>
            </p:nvSpPr>
            <p:spPr>
              <a:xfrm>
                <a:off x="5997315" y="2571597"/>
                <a:ext cx="1635000" cy="879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 name="Google Shape;339;p21"/>
              <p:cNvSpPr/>
              <p:nvPr/>
            </p:nvSpPr>
            <p:spPr>
              <a:xfrm rot="5400000">
                <a:off x="2673056" y="2584242"/>
                <a:ext cx="1464900" cy="1274700"/>
              </a:xfrm>
              <a:prstGeom prst="hexagon">
                <a:avLst>
                  <a:gd name="adj" fmla="val 25000"/>
                  <a:gd name="vf" fmla="val 115470"/>
                </a:avLst>
              </a:prstGeom>
              <a:solidFill>
                <a:srgbClr val="EAF889"/>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21"/>
              <p:cNvSpPr txBox="1"/>
              <p:nvPr/>
            </p:nvSpPr>
            <p:spPr>
              <a:xfrm>
                <a:off x="2966906" y="2717443"/>
                <a:ext cx="877200" cy="10083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sp>
            <p:nvSpPr>
              <p:cNvPr id="341" name="Google Shape;341;p21"/>
              <p:cNvSpPr/>
              <p:nvPr/>
            </p:nvSpPr>
            <p:spPr>
              <a:xfrm rot="5400000">
                <a:off x="3358687" y="3827754"/>
                <a:ext cx="1464900" cy="1274700"/>
              </a:xfrm>
              <a:prstGeom prst="hexagon">
                <a:avLst>
                  <a:gd name="adj" fmla="val 25000"/>
                  <a:gd name="vf" fmla="val 115470"/>
                </a:avLst>
              </a:prstGeom>
              <a:solidFill>
                <a:srgbClr val="DDED60"/>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21"/>
              <p:cNvSpPr txBox="1"/>
              <p:nvPr/>
            </p:nvSpPr>
            <p:spPr>
              <a:xfrm>
                <a:off x="3652537" y="3960955"/>
                <a:ext cx="877200" cy="1008300"/>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rgbClr val="434343"/>
                  </a:buClr>
                  <a:buSzPts val="1400"/>
                  <a:buFont typeface="David"/>
                  <a:buNone/>
                </a:pPr>
                <a:r>
                  <a:rPr lang="iw" sz="1200" b="0" i="0" u="none" strike="noStrike" cap="none">
                    <a:solidFill>
                      <a:srgbClr val="342E22"/>
                    </a:solidFill>
                    <a:latin typeface="David"/>
                    <a:ea typeface="David"/>
                    <a:cs typeface="David"/>
                    <a:sym typeface="David"/>
                  </a:rPr>
                  <a:t>פיתוח</a:t>
                </a:r>
                <a:r>
                  <a:rPr lang="iw" sz="1200" b="1" i="0" u="none" strike="noStrike" cap="none">
                    <a:solidFill>
                      <a:srgbClr val="342E22"/>
                    </a:solidFill>
                    <a:latin typeface="David"/>
                    <a:ea typeface="David"/>
                    <a:cs typeface="David"/>
                    <a:sym typeface="David"/>
                  </a:rPr>
                  <a:t> קהילת מורים לומדים</a:t>
                </a:r>
                <a:endParaRPr sz="1200" b="0" i="0" u="none" strike="noStrike" cap="none">
                  <a:solidFill>
                    <a:srgbClr val="342E22"/>
                  </a:solidFill>
                  <a:latin typeface="Arial"/>
                  <a:ea typeface="Arial"/>
                  <a:cs typeface="Arial"/>
                  <a:sym typeface="Arial"/>
                </a:endParaRPr>
              </a:p>
            </p:txBody>
          </p:sp>
          <p:sp>
            <p:nvSpPr>
              <p:cNvPr id="343" name="Google Shape;343;p21"/>
              <p:cNvSpPr/>
              <p:nvPr/>
            </p:nvSpPr>
            <p:spPr>
              <a:xfrm>
                <a:off x="1818950" y="4025659"/>
                <a:ext cx="1582200" cy="879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 name="Google Shape;344;p21"/>
              <p:cNvSpPr/>
              <p:nvPr/>
            </p:nvSpPr>
            <p:spPr>
              <a:xfrm rot="5400000">
                <a:off x="4735224" y="3827754"/>
                <a:ext cx="1464900" cy="1274700"/>
              </a:xfrm>
              <a:prstGeom prst="hexagon">
                <a:avLst>
                  <a:gd name="adj" fmla="val 25000"/>
                  <a:gd name="vf" fmla="val 115470"/>
                </a:avLst>
              </a:prstGeom>
              <a:solidFill>
                <a:srgbClr val="CBDD3D"/>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21"/>
              <p:cNvSpPr txBox="1"/>
              <p:nvPr/>
            </p:nvSpPr>
            <p:spPr>
              <a:xfrm>
                <a:off x="5029074" y="3960955"/>
                <a:ext cx="877200" cy="10083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lt1"/>
                  </a:solidFill>
                  <a:latin typeface="Arial"/>
                  <a:ea typeface="Arial"/>
                  <a:cs typeface="Arial"/>
                  <a:sym typeface="Arial"/>
                </a:endParaRPr>
              </a:p>
            </p:txBody>
          </p:sp>
        </p:grpSp>
        <p:sp>
          <p:nvSpPr>
            <p:cNvPr id="346" name="Google Shape;346;p21"/>
            <p:cNvSpPr txBox="1"/>
            <p:nvPr/>
          </p:nvSpPr>
          <p:spPr>
            <a:xfrm>
              <a:off x="4912716" y="3828834"/>
              <a:ext cx="1235700" cy="1231200"/>
            </a:xfrm>
            <a:prstGeom prst="rect">
              <a:avLst/>
            </a:prstGeom>
            <a:noFill/>
            <a:ln>
              <a:noFill/>
            </a:ln>
          </p:spPr>
          <p:txBody>
            <a:bodyPr spcFirstLastPara="1" wrap="square" lIns="91425" tIns="45700" rIns="91425" bIns="45700" anchor="t" anchorCtr="0">
              <a:noAutofit/>
            </a:bodyPr>
            <a:lstStyle/>
            <a:p>
              <a:pPr marL="0" marR="0" lvl="0" indent="0" algn="ctr" rtl="1">
                <a:lnSpc>
                  <a:spcPct val="100000"/>
                </a:lnSpc>
                <a:spcBef>
                  <a:spcPts val="0"/>
                </a:spcBef>
                <a:spcAft>
                  <a:spcPts val="0"/>
                </a:spcAft>
                <a:buNone/>
              </a:pPr>
              <a:r>
                <a:rPr lang="iw" sz="1200" b="0" i="0" u="none" strike="noStrike" cap="none">
                  <a:solidFill>
                    <a:srgbClr val="434343"/>
                  </a:solidFill>
                  <a:latin typeface="David"/>
                  <a:ea typeface="David"/>
                  <a:cs typeface="David"/>
                  <a:sym typeface="David"/>
                </a:rPr>
                <a:t>התנסות </a:t>
              </a:r>
              <a:r>
                <a:rPr lang="iw" sz="1200" b="1" i="0" u="none" strike="noStrike" cap="none">
                  <a:solidFill>
                    <a:srgbClr val="434343"/>
                  </a:solidFill>
                  <a:latin typeface="David"/>
                  <a:ea typeface="David"/>
                  <a:cs typeface="David"/>
                  <a:sym typeface="David"/>
                </a:rPr>
                <a:t>בעיבוד תכנים</a:t>
              </a:r>
              <a:r>
                <a:rPr lang="iw" sz="1200" b="0" i="0" u="none" strike="noStrike" cap="none">
                  <a:solidFill>
                    <a:srgbClr val="434343"/>
                  </a:solidFill>
                  <a:latin typeface="David"/>
                  <a:ea typeface="David"/>
                  <a:cs typeface="David"/>
                  <a:sym typeface="David"/>
                </a:rPr>
                <a:t> והתאמתם לחברה הישראלית,  והפיכתה למשאב זמין להוראה</a:t>
              </a:r>
              <a:endParaRPr sz="1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347" name="Google Shape;347;p21"/>
            <p:cNvSpPr txBox="1"/>
            <p:nvPr/>
          </p:nvSpPr>
          <p:spPr>
            <a:xfrm>
              <a:off x="2851447" y="2511725"/>
              <a:ext cx="1332900" cy="1535700"/>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iw" sz="1200" b="0" i="0" u="none" strike="noStrike" cap="none">
                  <a:solidFill>
                    <a:srgbClr val="434343"/>
                  </a:solidFill>
                  <a:latin typeface="David"/>
                  <a:ea typeface="David"/>
                  <a:cs typeface="David"/>
                  <a:sym typeface="David"/>
                </a:rPr>
                <a:t>התנסות מורים </a:t>
              </a:r>
              <a:r>
                <a:rPr lang="iw" sz="1200" b="1" i="0" u="none" strike="noStrike" cap="none">
                  <a:solidFill>
                    <a:srgbClr val="434343"/>
                  </a:solidFill>
                  <a:latin typeface="David"/>
                  <a:ea typeface="David"/>
                  <a:cs typeface="David"/>
                  <a:sym typeface="David"/>
                </a:rPr>
                <a:t>במחקר פעולה, </a:t>
              </a:r>
              <a:r>
                <a:rPr lang="iw" sz="1200" b="0" i="0" u="none" strike="noStrike" cap="none">
                  <a:solidFill>
                    <a:srgbClr val="434343"/>
                  </a:solidFill>
                  <a:latin typeface="David"/>
                  <a:ea typeface="David"/>
                  <a:cs typeface="David"/>
                  <a:sym typeface="David"/>
                </a:rPr>
                <a:t>ומעקב אחרי התהליכים הקוגניטיביים והרגשים שעוברים תלמידיהם</a:t>
              </a:r>
              <a:endParaRPr sz="1200" b="0" i="0" u="none" strike="noStrike" cap="none">
                <a:solidFill>
                  <a:srgbClr val="434343"/>
                </a:solidFill>
                <a:latin typeface="David"/>
                <a:ea typeface="David"/>
                <a:cs typeface="David"/>
                <a:sym typeface="David"/>
              </a:endParaRPr>
            </a:p>
            <a:p>
              <a:pPr marL="0" marR="0" lvl="0" indent="0" algn="l" rtl="0">
                <a:lnSpc>
                  <a:spcPct val="100000"/>
                </a:lnSpc>
                <a:spcBef>
                  <a:spcPts val="420"/>
                </a:spcBef>
                <a:spcAft>
                  <a:spcPts val="0"/>
                </a:spcAft>
                <a:buNone/>
              </a:pPr>
              <a:endParaRPr sz="1400" b="0" i="0" u="none" strike="noStrike" cap="none">
                <a:solidFill>
                  <a:srgbClr val="000000"/>
                </a:solidFill>
                <a:latin typeface="Arial"/>
                <a:ea typeface="Arial"/>
                <a:cs typeface="Arial"/>
                <a:sym typeface="Arial"/>
              </a:endParaRPr>
            </a:p>
          </p:txBody>
        </p:sp>
        <p:sp>
          <p:nvSpPr>
            <p:cNvPr id="348" name="Google Shape;348;p21"/>
            <p:cNvSpPr txBox="1"/>
            <p:nvPr/>
          </p:nvSpPr>
          <p:spPr>
            <a:xfrm>
              <a:off x="2196355" y="3867555"/>
              <a:ext cx="1062300" cy="8310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iw" sz="1200" b="0" i="0" u="none" strike="noStrike" cap="none">
                  <a:solidFill>
                    <a:srgbClr val="434343"/>
                  </a:solidFill>
                  <a:latin typeface="David"/>
                  <a:ea typeface="David"/>
                  <a:cs typeface="David"/>
                  <a:sym typeface="David"/>
                </a:rPr>
                <a:t>פיתוח </a:t>
              </a:r>
              <a:r>
                <a:rPr lang="iw" sz="1200" b="1" i="0" u="none" strike="noStrike" cap="none">
                  <a:solidFill>
                    <a:srgbClr val="434343"/>
                  </a:solidFill>
                  <a:latin typeface="David"/>
                  <a:ea typeface="David"/>
                  <a:cs typeface="David"/>
                  <a:sym typeface="David"/>
                </a:rPr>
                <a:t>מיומנויות של טכנולוגיה שיתופית</a:t>
              </a:r>
              <a:endParaRPr sz="1200" b="1" i="0" u="none" strike="noStrike" cap="none">
                <a:solidFill>
                  <a:srgbClr val="434343"/>
                </a:solidFill>
                <a:latin typeface="David"/>
                <a:ea typeface="David"/>
                <a:cs typeface="David"/>
                <a:sym typeface="David"/>
              </a:endParaRPr>
            </a:p>
          </p:txBody>
        </p:sp>
      </p:grpSp>
      <p:sp>
        <p:nvSpPr>
          <p:cNvPr id="349" name="Google Shape;349;p21"/>
          <p:cNvSpPr txBox="1"/>
          <p:nvPr/>
        </p:nvSpPr>
        <p:spPr>
          <a:xfrm>
            <a:off x="3866750" y="1175425"/>
            <a:ext cx="1119000" cy="707400"/>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rgbClr val="000000"/>
              </a:buClr>
              <a:buFont typeface="Arial"/>
              <a:buNone/>
            </a:pPr>
            <a:r>
              <a:rPr lang="iw" sz="1600" b="1">
                <a:solidFill>
                  <a:srgbClr val="434343"/>
                </a:solidFill>
                <a:latin typeface="David"/>
                <a:ea typeface="David"/>
                <a:cs typeface="David"/>
                <a:sym typeface="David"/>
              </a:rPr>
              <a:t>מטרות ההשתלמות</a:t>
            </a:r>
            <a:endParaRPr sz="1600" b="1">
              <a:solidFill>
                <a:srgbClr val="434343"/>
              </a:solidFill>
              <a:latin typeface="David"/>
              <a:ea typeface="David"/>
              <a:cs typeface="David"/>
              <a:sym typeface="Davi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22"/>
          <p:cNvSpPr txBox="1">
            <a:spLocks noGrp="1"/>
          </p:cNvSpPr>
          <p:nvPr>
            <p:ph type="title"/>
          </p:nvPr>
        </p:nvSpPr>
        <p:spPr>
          <a:xfrm>
            <a:off x="265500" y="1238850"/>
            <a:ext cx="4045200" cy="998400"/>
          </a:xfrm>
          <a:prstGeom prst="rect">
            <a:avLst/>
          </a:prstGeom>
          <a:noFill/>
          <a:ln>
            <a:noFill/>
          </a:ln>
        </p:spPr>
        <p:txBody>
          <a:bodyPr spcFirstLastPara="1" wrap="square" lIns="91425" tIns="91425" rIns="91425" bIns="91425" anchor="b" anchorCtr="0">
            <a:noAutofit/>
          </a:bodyPr>
          <a:lstStyle/>
          <a:p>
            <a:pPr marL="0" lvl="0" indent="0" algn="ctr" rtl="1">
              <a:lnSpc>
                <a:spcPct val="100000"/>
              </a:lnSpc>
              <a:spcBef>
                <a:spcPts val="0"/>
              </a:spcBef>
              <a:spcAft>
                <a:spcPts val="0"/>
              </a:spcAft>
              <a:buSzPts val="4200"/>
              <a:buNone/>
            </a:pPr>
            <a:r>
              <a:rPr lang="iw">
                <a:latin typeface="David"/>
                <a:ea typeface="David"/>
                <a:cs typeface="David"/>
                <a:sym typeface="David"/>
              </a:rPr>
              <a:t>תודה רבה!</a:t>
            </a:r>
            <a:endParaRPr>
              <a:latin typeface="David"/>
              <a:ea typeface="David"/>
              <a:cs typeface="David"/>
              <a:sym typeface="David"/>
            </a:endParaRPr>
          </a:p>
          <a:p>
            <a:pPr marL="0" lvl="0" indent="0" algn="ctr" rtl="1">
              <a:lnSpc>
                <a:spcPct val="100000"/>
              </a:lnSpc>
              <a:spcBef>
                <a:spcPts val="0"/>
              </a:spcBef>
              <a:spcAft>
                <a:spcPts val="0"/>
              </a:spcAft>
              <a:buSzPts val="4200"/>
              <a:buNone/>
            </a:pPr>
            <a:endParaRPr sz="1400">
              <a:latin typeface="David"/>
              <a:ea typeface="David"/>
              <a:cs typeface="David"/>
              <a:sym typeface="David"/>
            </a:endParaRPr>
          </a:p>
        </p:txBody>
      </p:sp>
      <p:sp>
        <p:nvSpPr>
          <p:cNvPr id="355" name="Google Shape;355;p22"/>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p>
            <a:pPr marL="0" lvl="0" indent="0" algn="ctr" rtl="1">
              <a:lnSpc>
                <a:spcPct val="115000"/>
              </a:lnSpc>
              <a:spcBef>
                <a:spcPts val="0"/>
              </a:spcBef>
              <a:spcAft>
                <a:spcPts val="0"/>
              </a:spcAft>
              <a:buSzPts val="1800"/>
              <a:buNone/>
            </a:pPr>
            <a:r>
              <a:rPr lang="iw" sz="3500" b="1">
                <a:latin typeface="David"/>
                <a:ea typeface="David"/>
                <a:cs typeface="David"/>
                <a:sym typeface="David"/>
              </a:rPr>
              <a:t>יצירת קשר</a:t>
            </a:r>
            <a:endParaRPr sz="3500" b="1">
              <a:latin typeface="David"/>
              <a:ea typeface="David"/>
              <a:cs typeface="David"/>
              <a:sym typeface="David"/>
            </a:endParaRPr>
          </a:p>
          <a:p>
            <a:pPr marL="0" lvl="0" indent="0" algn="r" rtl="1">
              <a:lnSpc>
                <a:spcPct val="115000"/>
              </a:lnSpc>
              <a:spcBef>
                <a:spcPts val="0"/>
              </a:spcBef>
              <a:spcAft>
                <a:spcPts val="0"/>
              </a:spcAft>
              <a:buSzPts val="1800"/>
              <a:buNone/>
            </a:pPr>
            <a:r>
              <a:rPr lang="iw" sz="1900" b="1">
                <a:solidFill>
                  <a:srgbClr val="FFFFFF"/>
                </a:solidFill>
                <a:latin typeface="David"/>
                <a:ea typeface="David"/>
                <a:cs typeface="David"/>
                <a:sym typeface="David"/>
              </a:rPr>
              <a:t>עידית אדלר</a:t>
            </a:r>
            <a:endParaRPr sz="1900" b="1">
              <a:solidFill>
                <a:srgbClr val="FFFFFF"/>
              </a:solidFill>
              <a:latin typeface="David"/>
              <a:ea typeface="David"/>
              <a:cs typeface="David"/>
              <a:sym typeface="David"/>
            </a:endParaRPr>
          </a:p>
          <a:p>
            <a:pPr marL="0" lvl="0" indent="0" algn="r" rtl="1">
              <a:lnSpc>
                <a:spcPct val="115000"/>
              </a:lnSpc>
              <a:spcBef>
                <a:spcPts val="0"/>
              </a:spcBef>
              <a:spcAft>
                <a:spcPts val="0"/>
              </a:spcAft>
              <a:buSzPts val="1800"/>
              <a:buNone/>
            </a:pPr>
            <a:r>
              <a:rPr lang="iw" sz="1900" u="sng">
                <a:solidFill>
                  <a:srgbClr val="FFFFFF"/>
                </a:solidFill>
                <a:latin typeface="David"/>
                <a:ea typeface="David"/>
                <a:cs typeface="David"/>
                <a:sym typeface="David"/>
                <a:hlinkClick r:id="rId3"/>
              </a:rPr>
              <a:t>iditadler@tauex.tau.ac.il</a:t>
            </a:r>
            <a:endParaRPr sz="1900">
              <a:solidFill>
                <a:srgbClr val="FFFFFF"/>
              </a:solidFill>
              <a:latin typeface="David"/>
              <a:ea typeface="David"/>
              <a:cs typeface="David"/>
              <a:sym typeface="David"/>
            </a:endParaRPr>
          </a:p>
          <a:p>
            <a:pPr marL="0" lvl="0" indent="0" algn="r" rtl="1">
              <a:lnSpc>
                <a:spcPct val="115000"/>
              </a:lnSpc>
              <a:spcBef>
                <a:spcPts val="0"/>
              </a:spcBef>
              <a:spcAft>
                <a:spcPts val="0"/>
              </a:spcAft>
              <a:buSzPts val="1800"/>
              <a:buNone/>
            </a:pPr>
            <a:endParaRPr sz="1900">
              <a:solidFill>
                <a:srgbClr val="FFFFFF"/>
              </a:solidFill>
              <a:latin typeface="David"/>
              <a:ea typeface="David"/>
              <a:cs typeface="David"/>
              <a:sym typeface="David"/>
            </a:endParaRPr>
          </a:p>
          <a:p>
            <a:pPr marL="0" lvl="0" indent="0" algn="r" rtl="1">
              <a:lnSpc>
                <a:spcPct val="115000"/>
              </a:lnSpc>
              <a:spcBef>
                <a:spcPts val="0"/>
              </a:spcBef>
              <a:spcAft>
                <a:spcPts val="0"/>
              </a:spcAft>
              <a:buSzPts val="1800"/>
              <a:buNone/>
            </a:pPr>
            <a:r>
              <a:rPr lang="iw" sz="1900" b="1">
                <a:solidFill>
                  <a:srgbClr val="FFFFFF"/>
                </a:solidFill>
                <a:latin typeface="David"/>
                <a:ea typeface="David"/>
                <a:cs typeface="David"/>
                <a:sym typeface="David"/>
              </a:rPr>
              <a:t> איסלאם עקאד</a:t>
            </a:r>
            <a:endParaRPr sz="1900" b="1">
              <a:solidFill>
                <a:srgbClr val="FFFFFF"/>
              </a:solidFill>
              <a:latin typeface="David"/>
              <a:ea typeface="David"/>
              <a:cs typeface="David"/>
              <a:sym typeface="David"/>
            </a:endParaRPr>
          </a:p>
          <a:p>
            <a:pPr marL="0" lvl="0" indent="0" algn="r" rtl="1">
              <a:lnSpc>
                <a:spcPct val="115000"/>
              </a:lnSpc>
              <a:spcBef>
                <a:spcPts val="0"/>
              </a:spcBef>
              <a:spcAft>
                <a:spcPts val="0"/>
              </a:spcAft>
              <a:buSzPts val="1800"/>
              <a:buNone/>
            </a:pPr>
            <a:r>
              <a:rPr lang="iw" sz="1900" u="sng">
                <a:solidFill>
                  <a:srgbClr val="FFFFFF"/>
                </a:solidFill>
                <a:latin typeface="David"/>
                <a:ea typeface="David"/>
                <a:cs typeface="David"/>
                <a:sym typeface="David"/>
                <a:hlinkClick r:id="rId4"/>
              </a:rPr>
              <a:t>islam.akad@gmail.com</a:t>
            </a:r>
            <a:endParaRPr sz="1900">
              <a:solidFill>
                <a:srgbClr val="FFFFFF"/>
              </a:solidFill>
              <a:latin typeface="David"/>
              <a:ea typeface="David"/>
              <a:cs typeface="David"/>
              <a:sym typeface="David"/>
            </a:endParaRPr>
          </a:p>
          <a:p>
            <a:pPr marL="0" lvl="0" indent="0" algn="r" rtl="1">
              <a:lnSpc>
                <a:spcPct val="115000"/>
              </a:lnSpc>
              <a:spcBef>
                <a:spcPts val="0"/>
              </a:spcBef>
              <a:spcAft>
                <a:spcPts val="0"/>
              </a:spcAft>
              <a:buSzPts val="1800"/>
              <a:buNone/>
            </a:pPr>
            <a:endParaRPr sz="1900">
              <a:solidFill>
                <a:srgbClr val="FFFFFF"/>
              </a:solidFill>
              <a:latin typeface="David"/>
              <a:ea typeface="David"/>
              <a:cs typeface="David"/>
              <a:sym typeface="David"/>
            </a:endParaRPr>
          </a:p>
        </p:txBody>
      </p:sp>
      <p:pic>
        <p:nvPicPr>
          <p:cNvPr id="356" name="Google Shape;356;p22"/>
          <p:cNvPicPr preferRelativeResize="0"/>
          <p:nvPr/>
        </p:nvPicPr>
        <p:blipFill rotWithShape="1">
          <a:blip r:embed="rId5">
            <a:alphaModFix/>
          </a:blip>
          <a:srcRect/>
          <a:stretch/>
        </p:blipFill>
        <p:spPr>
          <a:xfrm>
            <a:off x="479425" y="2237250"/>
            <a:ext cx="3230995" cy="2123225"/>
          </a:xfrm>
          <a:prstGeom prst="rect">
            <a:avLst/>
          </a:prstGeom>
          <a:noFill/>
          <a:ln>
            <a:noFill/>
          </a:ln>
        </p:spPr>
      </p:pic>
      <p:pic>
        <p:nvPicPr>
          <p:cNvPr id="357" name="Google Shape;357;p22"/>
          <p:cNvPicPr preferRelativeResize="0"/>
          <p:nvPr/>
        </p:nvPicPr>
        <p:blipFill rotWithShape="1">
          <a:blip r:embed="rId6">
            <a:alphaModFix/>
          </a:blip>
          <a:srcRect/>
          <a:stretch/>
        </p:blipFill>
        <p:spPr>
          <a:xfrm>
            <a:off x="172300" y="180625"/>
            <a:ext cx="1135407" cy="707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g8a7e8c6158_0_28"/>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3" name="Google Shape;363;g8a7e8c6158_0_28"/>
          <p:cNvSpPr txBox="1">
            <a:spLocks noGrp="1"/>
          </p:cNvSpPr>
          <p:nvPr>
            <p:ph type="body" idx="1"/>
          </p:nvPr>
        </p:nvSpPr>
        <p:spPr>
          <a:xfrm>
            <a:off x="311700" y="1312400"/>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364" name="Google Shape;364;g8a7e8c6158_0_28"/>
          <p:cNvPicPr preferRelativeResize="0"/>
          <p:nvPr/>
        </p:nvPicPr>
        <p:blipFill rotWithShape="1">
          <a:blip r:embed="rId3">
            <a:alphaModFix/>
          </a:blip>
          <a:srcRect l="1681" t="53137" r="79513" b="27450"/>
          <a:stretch/>
        </p:blipFill>
        <p:spPr>
          <a:xfrm>
            <a:off x="6494588" y="3738613"/>
            <a:ext cx="1719627" cy="997976"/>
          </a:xfrm>
          <a:prstGeom prst="rect">
            <a:avLst/>
          </a:prstGeom>
          <a:noFill/>
          <a:ln>
            <a:noFill/>
          </a:ln>
        </p:spPr>
      </p:pic>
      <p:pic>
        <p:nvPicPr>
          <p:cNvPr id="365" name="Google Shape;365;g8a7e8c6158_0_28"/>
          <p:cNvPicPr preferRelativeResize="0"/>
          <p:nvPr/>
        </p:nvPicPr>
        <p:blipFill rotWithShape="1">
          <a:blip r:embed="rId4">
            <a:alphaModFix/>
          </a:blip>
          <a:srcRect l="59620" t="50172" r="20230" b="34298"/>
          <a:stretch/>
        </p:blipFill>
        <p:spPr>
          <a:xfrm>
            <a:off x="3650775" y="2734288"/>
            <a:ext cx="1842451" cy="798374"/>
          </a:xfrm>
          <a:prstGeom prst="rect">
            <a:avLst/>
          </a:prstGeom>
          <a:noFill/>
          <a:ln>
            <a:noFill/>
          </a:ln>
        </p:spPr>
      </p:pic>
      <p:pic>
        <p:nvPicPr>
          <p:cNvPr id="366" name="Google Shape;366;g8a7e8c6158_0_28"/>
          <p:cNvPicPr preferRelativeResize="0"/>
          <p:nvPr/>
        </p:nvPicPr>
        <p:blipFill rotWithShape="1">
          <a:blip r:embed="rId5">
            <a:alphaModFix/>
          </a:blip>
          <a:srcRect l="10496" t="17363" r="39685" b="36046"/>
          <a:stretch/>
        </p:blipFill>
        <p:spPr>
          <a:xfrm>
            <a:off x="-92125" y="2510325"/>
            <a:ext cx="3715599" cy="2395175"/>
          </a:xfrm>
          <a:prstGeom prst="rect">
            <a:avLst/>
          </a:prstGeom>
          <a:noFill/>
          <a:ln>
            <a:noFill/>
          </a:ln>
        </p:spPr>
      </p:pic>
      <p:pic>
        <p:nvPicPr>
          <p:cNvPr id="367" name="Google Shape;367;g8a7e8c6158_0_28"/>
          <p:cNvPicPr preferRelativeResize="0"/>
          <p:nvPr/>
        </p:nvPicPr>
        <p:blipFill rotWithShape="1">
          <a:blip r:embed="rId6">
            <a:alphaModFix/>
          </a:blip>
          <a:srcRect l="9789" t="18877" r="39669" b="31246"/>
          <a:stretch/>
        </p:blipFill>
        <p:spPr>
          <a:xfrm>
            <a:off x="-191925" y="0"/>
            <a:ext cx="4621451" cy="2564076"/>
          </a:xfrm>
          <a:prstGeom prst="rect">
            <a:avLst/>
          </a:prstGeom>
          <a:noFill/>
          <a:ln>
            <a:noFill/>
          </a:ln>
        </p:spPr>
      </p:pic>
      <p:pic>
        <p:nvPicPr>
          <p:cNvPr id="368" name="Google Shape;368;g8a7e8c6158_0_28"/>
          <p:cNvPicPr preferRelativeResize="0"/>
          <p:nvPr/>
        </p:nvPicPr>
        <p:blipFill rotWithShape="1">
          <a:blip r:embed="rId7">
            <a:alphaModFix/>
          </a:blip>
          <a:srcRect l="25249" t="19499" r="54601" b="36897"/>
          <a:stretch/>
        </p:blipFill>
        <p:spPr>
          <a:xfrm>
            <a:off x="5073723" y="997075"/>
            <a:ext cx="1895024" cy="2305624"/>
          </a:xfrm>
          <a:prstGeom prst="rect">
            <a:avLst/>
          </a:prstGeom>
          <a:noFill/>
          <a:ln>
            <a:noFill/>
          </a:ln>
        </p:spPr>
      </p:pic>
      <p:sp>
        <p:nvSpPr>
          <p:cNvPr id="369" name="Google Shape;369;g8a7e8c6158_0_28"/>
          <p:cNvSpPr txBox="1"/>
          <p:nvPr/>
        </p:nvSpPr>
        <p:spPr>
          <a:xfrm>
            <a:off x="3414125" y="729313"/>
            <a:ext cx="1090200" cy="1381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w">
                <a:latin typeface="Open Sans"/>
                <a:ea typeface="Open Sans"/>
                <a:cs typeface="Open Sans"/>
                <a:sym typeface="Open Sans"/>
              </a:rPr>
              <a:t>יצאתי לרחוב ושיתוף השאלות עם האנשים היה מעניין ולכן אני חושבת לעשות יותר ניסויים כאלה בתחומי דעת אחרים</a:t>
            </a:r>
            <a:endParaRPr>
              <a:latin typeface="Open Sans"/>
              <a:ea typeface="Open Sans"/>
              <a:cs typeface="Open Sans"/>
              <a:sym typeface="Open Sans"/>
            </a:endParaRPr>
          </a:p>
        </p:txBody>
      </p:sp>
      <p:sp>
        <p:nvSpPr>
          <p:cNvPr id="370" name="Google Shape;370;g8a7e8c6158_0_28"/>
          <p:cNvSpPr txBox="1"/>
          <p:nvPr/>
        </p:nvSpPr>
        <p:spPr>
          <a:xfrm>
            <a:off x="-92125" y="107825"/>
            <a:ext cx="2533500" cy="1381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w">
                <a:latin typeface="Open Sans"/>
                <a:ea typeface="Open Sans"/>
                <a:cs typeface="Open Sans"/>
                <a:sym typeface="Open Sans"/>
              </a:rPr>
              <a:t>ידעתי שרוב האנשים בחברה מודעים שמחלת הסכרת לא מסוכנת אם והחולה חי לפי אורח חיים בריא ובנוסף אם הוא קיבל  תמיכה מהסובבים אותו </a:t>
            </a: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p:txBody>
      </p:sp>
      <p:sp>
        <p:nvSpPr>
          <p:cNvPr id="371" name="Google Shape;371;g8a7e8c6158_0_28"/>
          <p:cNvSpPr txBox="1"/>
          <p:nvPr/>
        </p:nvSpPr>
        <p:spPr>
          <a:xfrm>
            <a:off x="-1853100" y="2571750"/>
            <a:ext cx="2164800" cy="2395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w">
                <a:latin typeface="Open Sans"/>
                <a:ea typeface="Open Sans"/>
                <a:cs typeface="Open Sans"/>
                <a:sym typeface="Open Sans"/>
              </a:rPr>
              <a:t>שיטת החקר הייתה חוויה מעניינת מאוד ומועילה עבורי ,למדנו והבנו ממנה הרבה </a:t>
            </a:r>
            <a:endParaRPr>
              <a:latin typeface="Open Sans"/>
              <a:ea typeface="Open Sans"/>
              <a:cs typeface="Open Sans"/>
              <a:sym typeface="Open Sans"/>
            </a:endParaRPr>
          </a:p>
          <a:p>
            <a:pPr marL="0" lvl="0" indent="0" algn="l" rtl="0">
              <a:spcBef>
                <a:spcPts val="0"/>
              </a:spcBef>
              <a:spcAft>
                <a:spcPts val="0"/>
              </a:spcAft>
              <a:buNone/>
            </a:pPr>
            <a:r>
              <a:rPr lang="iw">
                <a:latin typeface="Open Sans"/>
                <a:ea typeface="Open Sans"/>
                <a:cs typeface="Open Sans"/>
                <a:sym typeface="Open Sans"/>
              </a:rPr>
              <a:t>המחקר הזה מאוד תרם לי ,במיוחד הראיון עם הרופא אשר דרכו הבנתי יותר אודות המחלה ולמדתי כי למצב הנפשי יש השפעה רבה על איכות חיי החולה הן מהראיון עם החולה והן מהרופא </a:t>
            </a:r>
            <a:endParaRPr>
              <a:latin typeface="Open Sans"/>
              <a:ea typeface="Open Sans"/>
              <a:cs typeface="Open Sans"/>
              <a:sym typeface="Open Sans"/>
            </a:endParaRPr>
          </a:p>
        </p:txBody>
      </p:sp>
      <p:sp>
        <p:nvSpPr>
          <p:cNvPr id="372" name="Google Shape;372;g8a7e8c6158_0_28"/>
          <p:cNvSpPr txBox="1"/>
          <p:nvPr/>
        </p:nvSpPr>
        <p:spPr>
          <a:xfrm>
            <a:off x="4298900" y="2882100"/>
            <a:ext cx="1504800" cy="70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w">
                <a:latin typeface="Open Sans"/>
                <a:ea typeface="Open Sans"/>
                <a:cs typeface="Open Sans"/>
                <a:sym typeface="Open Sans"/>
              </a:rPr>
              <a:t>כאשר שאלתי את השאלות לאבא שלי הוא אמר שהמחלה נהיית חלק בלתי נפרד מחייו וכי הוא הולך לפי דיאטה </a:t>
            </a:r>
            <a:endParaRPr>
              <a:latin typeface="Open Sans"/>
              <a:ea typeface="Open Sans"/>
              <a:cs typeface="Open Sans"/>
              <a:sym typeface="Open Sans"/>
            </a:endParaRPr>
          </a:p>
        </p:txBody>
      </p:sp>
      <p:sp>
        <p:nvSpPr>
          <p:cNvPr id="373" name="Google Shape;373;g8a7e8c6158_0_28"/>
          <p:cNvSpPr txBox="1"/>
          <p:nvPr/>
        </p:nvSpPr>
        <p:spPr>
          <a:xfrm>
            <a:off x="5493225" y="4025300"/>
            <a:ext cx="2164800" cy="875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w">
                <a:latin typeface="Open Sans"/>
                <a:ea typeface="Open Sans"/>
                <a:cs typeface="Open Sans"/>
                <a:sym typeface="Open Sans"/>
              </a:rPr>
              <a:t>הרגשתי התלהבות כי אנחנו שבחרנו את הרעיון של המחקר והראיון והיינו  הראשונים שבחרנו בה והתלהבתי כשהתחלתי בראיון</a:t>
            </a:r>
            <a:endParaRPr>
              <a:latin typeface="Open Sans"/>
              <a:ea typeface="Open Sans"/>
              <a:cs typeface="Open Sans"/>
              <a:sym typeface="Open Sans"/>
            </a:endParaRPr>
          </a:p>
        </p:txBody>
      </p:sp>
      <p:sp>
        <p:nvSpPr>
          <p:cNvPr id="374" name="Google Shape;374;g8a7e8c6158_0_28"/>
          <p:cNvSpPr txBox="1"/>
          <p:nvPr/>
        </p:nvSpPr>
        <p:spPr>
          <a:xfrm>
            <a:off x="7397000" y="1152425"/>
            <a:ext cx="1642800" cy="189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w">
                <a:latin typeface="Open Sans"/>
                <a:ea typeface="Open Sans"/>
                <a:cs typeface="Open Sans"/>
                <a:sym typeface="Open Sans"/>
              </a:rPr>
              <a:t>נוכל לומר כי יש בחברה אנשים מודעים למחלה ומודעים איך להתנהג איתו אבל לא מוכן למשל במסיבות לא שומרים לשים אוכל ללא סוכר</a:t>
            </a:r>
            <a:endParaRPr>
              <a:latin typeface="Open Sans"/>
              <a:ea typeface="Open Sans"/>
              <a:cs typeface="Open Sans"/>
              <a:sym typeface="Ope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g8a5efa5138_1_6"/>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80" name="Google Shape;380;g8a5efa5138_1_6"/>
          <p:cNvPicPr preferRelativeResize="0"/>
          <p:nvPr/>
        </p:nvPicPr>
        <p:blipFill rotWithShape="1">
          <a:blip r:embed="rId3">
            <a:alphaModFix/>
          </a:blip>
          <a:srcRect l="5894" t="6316" r="5468" b="6681"/>
          <a:stretch/>
        </p:blipFill>
        <p:spPr>
          <a:xfrm>
            <a:off x="4833000" y="1580525"/>
            <a:ext cx="4204500" cy="2524825"/>
          </a:xfrm>
          <a:prstGeom prst="rect">
            <a:avLst/>
          </a:prstGeom>
          <a:noFill/>
          <a:ln>
            <a:noFill/>
          </a:ln>
        </p:spPr>
      </p:pic>
      <p:sp>
        <p:nvSpPr>
          <p:cNvPr id="381" name="Google Shape;381;g8a5efa5138_1_6"/>
          <p:cNvSpPr/>
          <p:nvPr/>
        </p:nvSpPr>
        <p:spPr>
          <a:xfrm>
            <a:off x="368434" y="821103"/>
            <a:ext cx="3501300" cy="3501300"/>
          </a:xfrm>
          <a:prstGeom prst="ellipse">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2" name="Google Shape;382;g8a5efa5138_1_6"/>
          <p:cNvGrpSpPr/>
          <p:nvPr/>
        </p:nvGrpSpPr>
        <p:grpSpPr>
          <a:xfrm>
            <a:off x="909526" y="405752"/>
            <a:ext cx="2166000" cy="2166000"/>
            <a:chOff x="3611776" y="414352"/>
            <a:chExt cx="2166000" cy="2166000"/>
          </a:xfrm>
        </p:grpSpPr>
        <p:sp>
          <p:nvSpPr>
            <p:cNvPr id="383" name="Google Shape;383;g8a5efa5138_1_6"/>
            <p:cNvSpPr/>
            <p:nvPr/>
          </p:nvSpPr>
          <p:spPr>
            <a:xfrm>
              <a:off x="3611776" y="414352"/>
              <a:ext cx="2166000" cy="2166000"/>
            </a:xfrm>
            <a:prstGeom prst="ellipse">
              <a:avLst/>
            </a:prstGeom>
            <a:solidFill>
              <a:srgbClr val="66666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g8a5efa5138_1_6"/>
            <p:cNvSpPr txBox="1"/>
            <p:nvPr/>
          </p:nvSpPr>
          <p:spPr>
            <a:xfrm>
              <a:off x="3967546" y="1027503"/>
              <a:ext cx="1496100" cy="702900"/>
            </a:xfrm>
            <a:prstGeom prst="rect">
              <a:avLst/>
            </a:prstGeom>
            <a:solidFill>
              <a:srgbClr val="66666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w" sz="2400">
                  <a:solidFill>
                    <a:srgbClr val="FFFFFF"/>
                  </a:solidFill>
                  <a:latin typeface="Roboto"/>
                  <a:ea typeface="Roboto"/>
                  <a:cs typeface="Roboto"/>
                  <a:sym typeface="Roboto"/>
                </a:rPr>
                <a:t>נפשי</a:t>
              </a:r>
              <a:endParaRPr sz="2400">
                <a:solidFill>
                  <a:srgbClr val="FFFFFF"/>
                </a:solidFill>
                <a:latin typeface="Roboto"/>
                <a:ea typeface="Roboto"/>
                <a:cs typeface="Roboto"/>
                <a:sym typeface="Roboto"/>
              </a:endParaRPr>
            </a:p>
          </p:txBody>
        </p:sp>
      </p:grpSp>
      <p:grpSp>
        <p:nvGrpSpPr>
          <p:cNvPr id="385" name="Google Shape;385;g8a5efa5138_1_6"/>
          <p:cNvGrpSpPr/>
          <p:nvPr/>
        </p:nvGrpSpPr>
        <p:grpSpPr>
          <a:xfrm>
            <a:off x="2166008" y="1759939"/>
            <a:ext cx="4294813" cy="2166000"/>
            <a:chOff x="2281133" y="2143789"/>
            <a:chExt cx="4294813" cy="2166000"/>
          </a:xfrm>
        </p:grpSpPr>
        <p:sp>
          <p:nvSpPr>
            <p:cNvPr id="386" name="Google Shape;386;g8a5efa5138_1_6"/>
            <p:cNvSpPr/>
            <p:nvPr/>
          </p:nvSpPr>
          <p:spPr>
            <a:xfrm>
              <a:off x="2281133" y="2143789"/>
              <a:ext cx="2166000" cy="2166000"/>
            </a:xfrm>
            <a:prstGeom prst="ellipse">
              <a:avLst/>
            </a:pr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w"/>
                <a:t>ח</a:t>
              </a:r>
              <a:endParaRPr/>
            </a:p>
          </p:txBody>
        </p:sp>
        <p:sp>
          <p:nvSpPr>
            <p:cNvPr id="387" name="Google Shape;387;g8a5efa5138_1_6"/>
            <p:cNvSpPr txBox="1"/>
            <p:nvPr/>
          </p:nvSpPr>
          <p:spPr>
            <a:xfrm>
              <a:off x="5079846" y="2834728"/>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w" sz="1000">
                  <a:solidFill>
                    <a:srgbClr val="FFFFFF"/>
                  </a:solidFill>
                  <a:latin typeface="Roboto"/>
                  <a:ea typeface="Roboto"/>
                  <a:cs typeface="Roboto"/>
                  <a:sym typeface="Roboto"/>
                </a:rPr>
                <a:t>Vestibulum congue </a:t>
              </a:r>
              <a:endParaRPr sz="1000">
                <a:solidFill>
                  <a:srgbClr val="FFFFFF"/>
                </a:solidFill>
                <a:latin typeface="Roboto"/>
                <a:ea typeface="Roboto"/>
                <a:cs typeface="Roboto"/>
                <a:sym typeface="Roboto"/>
              </a:endParaRPr>
            </a:p>
          </p:txBody>
        </p:sp>
      </p:grpSp>
      <p:grpSp>
        <p:nvGrpSpPr>
          <p:cNvPr id="388" name="Google Shape;388;g8a5efa5138_1_6"/>
          <p:cNvGrpSpPr/>
          <p:nvPr/>
        </p:nvGrpSpPr>
        <p:grpSpPr>
          <a:xfrm>
            <a:off x="1" y="1836714"/>
            <a:ext cx="2166000" cy="2166000"/>
            <a:chOff x="2702876" y="2032864"/>
            <a:chExt cx="2166000" cy="2166000"/>
          </a:xfrm>
        </p:grpSpPr>
        <p:sp>
          <p:nvSpPr>
            <p:cNvPr id="389" name="Google Shape;389;g8a5efa5138_1_6"/>
            <p:cNvSpPr/>
            <p:nvPr/>
          </p:nvSpPr>
          <p:spPr>
            <a:xfrm>
              <a:off x="2702876" y="2032864"/>
              <a:ext cx="2166000" cy="2166000"/>
            </a:xfrm>
            <a:prstGeom prst="ellipse">
              <a:avLst/>
            </a:prstGeom>
            <a:solidFill>
              <a:srgbClr val="9999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g8a5efa5138_1_6"/>
            <p:cNvSpPr txBox="1"/>
            <p:nvPr/>
          </p:nvSpPr>
          <p:spPr>
            <a:xfrm>
              <a:off x="2855281" y="2834728"/>
              <a:ext cx="1496100" cy="702900"/>
            </a:xfrm>
            <a:prstGeom prst="rect">
              <a:avLst/>
            </a:prstGeom>
            <a:solidFill>
              <a:srgbClr val="99999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iw" sz="2400">
                  <a:solidFill>
                    <a:srgbClr val="FFFFFF"/>
                  </a:solidFill>
                  <a:latin typeface="Roboto"/>
                  <a:ea typeface="Roboto"/>
                  <a:cs typeface="Roboto"/>
                  <a:sym typeface="Roboto"/>
                </a:rPr>
                <a:t>בריאותי/ תורשתי</a:t>
              </a:r>
              <a:endParaRPr sz="2400">
                <a:solidFill>
                  <a:srgbClr val="FFFFFF"/>
                </a:solidFill>
                <a:latin typeface="Roboto"/>
                <a:ea typeface="Roboto"/>
                <a:cs typeface="Roboto"/>
                <a:sym typeface="Roboto"/>
              </a:endParaRPr>
            </a:p>
          </p:txBody>
        </p:sp>
      </p:grpSp>
      <p:sp>
        <p:nvSpPr>
          <p:cNvPr id="391" name="Google Shape;391;g8a5efa5138_1_6"/>
          <p:cNvSpPr/>
          <p:nvPr/>
        </p:nvSpPr>
        <p:spPr>
          <a:xfrm>
            <a:off x="1440500" y="2172150"/>
            <a:ext cx="1525200" cy="1341600"/>
          </a:xfrm>
          <a:prstGeom prst="ellipse">
            <a:avLst/>
          </a:prstGeom>
          <a:solidFill>
            <a:srgbClr val="EFEF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iw" sz="2400"/>
              <a:t>חולה הסכרת</a:t>
            </a:r>
            <a:endParaRPr sz="2400"/>
          </a:p>
        </p:txBody>
      </p:sp>
      <p:sp>
        <p:nvSpPr>
          <p:cNvPr id="392" name="Google Shape;392;g8a5efa5138_1_6"/>
          <p:cNvSpPr txBox="1"/>
          <p:nvPr/>
        </p:nvSpPr>
        <p:spPr>
          <a:xfrm>
            <a:off x="2965700" y="2115600"/>
            <a:ext cx="1525200" cy="91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w" sz="2400">
                <a:latin typeface="Open Sans"/>
                <a:ea typeface="Open Sans"/>
                <a:cs typeface="Open Sans"/>
                <a:sym typeface="Open Sans"/>
              </a:rPr>
              <a:t>סביבתי /התנהגותי קהילתי</a:t>
            </a:r>
            <a:endParaRPr sz="2400">
              <a:latin typeface="Open Sans"/>
              <a:ea typeface="Open Sans"/>
              <a:cs typeface="Open Sans"/>
              <a:sym typeface="Open Sans"/>
            </a:endParaRPr>
          </a:p>
        </p:txBody>
      </p:sp>
      <p:sp>
        <p:nvSpPr>
          <p:cNvPr id="393" name="Google Shape;393;g8a5efa5138_1_6"/>
          <p:cNvSpPr txBox="1"/>
          <p:nvPr/>
        </p:nvSpPr>
        <p:spPr>
          <a:xfrm>
            <a:off x="3700200" y="210300"/>
            <a:ext cx="5443800" cy="513900"/>
          </a:xfrm>
          <a:prstGeom prst="rect">
            <a:avLst/>
          </a:prstGeom>
          <a:noFill/>
          <a:ln>
            <a:noFill/>
          </a:ln>
        </p:spPr>
        <p:txBody>
          <a:bodyPr spcFirstLastPara="1" wrap="square" lIns="91425" tIns="91425" rIns="91425" bIns="91425" anchor="t" anchorCtr="0">
            <a:noAutofit/>
          </a:bodyPr>
          <a:lstStyle/>
          <a:p>
            <a:pPr marL="0" lvl="0" indent="0" algn="r" rtl="1">
              <a:spcBef>
                <a:spcPts val="0"/>
              </a:spcBef>
              <a:spcAft>
                <a:spcPts val="0"/>
              </a:spcAft>
              <a:buNone/>
            </a:pPr>
            <a:r>
              <a:rPr lang="iw" sz="2000" b="1">
                <a:latin typeface="Open Sans"/>
                <a:ea typeface="Open Sans"/>
                <a:cs typeface="Open Sans"/>
                <a:sym typeface="Open Sans"/>
              </a:rPr>
              <a:t>איך נוכל לשפר את איכות החיים של חולי הסכרת?</a:t>
            </a:r>
            <a:endParaRPr sz="2000" b="1">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pic>
        <p:nvPicPr>
          <p:cNvPr id="398" name="Google Shape;398;p24"/>
          <p:cNvPicPr preferRelativeResize="0"/>
          <p:nvPr/>
        </p:nvPicPr>
        <p:blipFill rotWithShape="1">
          <a:blip r:embed="rId3">
            <a:alphaModFix/>
          </a:blip>
          <a:srcRect/>
          <a:stretch/>
        </p:blipFill>
        <p:spPr>
          <a:xfrm>
            <a:off x="661038" y="152400"/>
            <a:ext cx="7821925" cy="48387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3"/>
          <p:cNvSpPr txBox="1">
            <a:spLocks noGrp="1"/>
          </p:cNvSpPr>
          <p:nvPr>
            <p:ph type="title"/>
          </p:nvPr>
        </p:nvSpPr>
        <p:spPr>
          <a:xfrm>
            <a:off x="448125" y="1120475"/>
            <a:ext cx="7733400" cy="2760000"/>
          </a:xfrm>
          <a:prstGeom prst="rect">
            <a:avLst/>
          </a:prstGeom>
          <a:noFill/>
          <a:ln>
            <a:noFill/>
          </a:ln>
        </p:spPr>
        <p:txBody>
          <a:bodyPr spcFirstLastPara="1" wrap="square" lIns="91425" tIns="91425" rIns="91425" bIns="91425" anchor="t" anchorCtr="0">
            <a:noAutofit/>
          </a:bodyPr>
          <a:lstStyle/>
          <a:p>
            <a:pPr marL="457200" lvl="0" indent="-374650" algn="r" rtl="1">
              <a:lnSpc>
                <a:spcPct val="115000"/>
              </a:lnSpc>
              <a:spcBef>
                <a:spcPts val="0"/>
              </a:spcBef>
              <a:spcAft>
                <a:spcPts val="0"/>
              </a:spcAft>
              <a:buSzPts val="2300"/>
              <a:buFont typeface="David"/>
              <a:buAutoNum type="arabicParenBoth"/>
            </a:pPr>
            <a:r>
              <a:rPr lang="iw" sz="2300" b="0">
                <a:solidFill>
                  <a:srgbClr val="000000"/>
                </a:solidFill>
                <a:latin typeface="David"/>
                <a:ea typeface="David"/>
                <a:cs typeface="David"/>
                <a:sym typeface="David"/>
              </a:rPr>
              <a:t>הצגת גישת ההוראה - למידה מבוססת פרויקטים בהשראת הקהילה -  Community-inspired PBL - </a:t>
            </a:r>
            <a:r>
              <a:rPr lang="iw" sz="2300">
                <a:solidFill>
                  <a:schemeClr val="accent2"/>
                </a:solidFill>
                <a:latin typeface="David"/>
                <a:ea typeface="David"/>
                <a:cs typeface="David"/>
                <a:sym typeface="David"/>
              </a:rPr>
              <a:t>מה הגישה ומה עקרונותיה?</a:t>
            </a:r>
            <a:endParaRPr sz="2300">
              <a:solidFill>
                <a:schemeClr val="accent2"/>
              </a:solidFill>
              <a:latin typeface="David"/>
              <a:ea typeface="David"/>
              <a:cs typeface="David"/>
              <a:sym typeface="David"/>
            </a:endParaRPr>
          </a:p>
          <a:p>
            <a:pPr marL="0" lvl="0" indent="0" algn="r" rtl="1">
              <a:lnSpc>
                <a:spcPct val="100000"/>
              </a:lnSpc>
              <a:spcBef>
                <a:spcPts val="0"/>
              </a:spcBef>
              <a:spcAft>
                <a:spcPts val="0"/>
              </a:spcAft>
              <a:buSzPts val="3600"/>
              <a:buNone/>
            </a:pPr>
            <a:endParaRPr b="0">
              <a:solidFill>
                <a:srgbClr val="000000"/>
              </a:solidFill>
              <a:latin typeface="David"/>
              <a:ea typeface="David"/>
              <a:cs typeface="David"/>
              <a:sym typeface="David"/>
            </a:endParaRPr>
          </a:p>
          <a:p>
            <a:pPr marL="0" lvl="0" indent="0" algn="r" rtl="1">
              <a:lnSpc>
                <a:spcPct val="100000"/>
              </a:lnSpc>
              <a:spcBef>
                <a:spcPts val="0"/>
              </a:spcBef>
              <a:spcAft>
                <a:spcPts val="0"/>
              </a:spcAft>
              <a:buSzPts val="3600"/>
              <a:buNone/>
            </a:pPr>
            <a:endParaRPr>
              <a:latin typeface="David"/>
              <a:ea typeface="David"/>
              <a:cs typeface="David"/>
              <a:sym typeface="David"/>
            </a:endParaRPr>
          </a:p>
        </p:txBody>
      </p:sp>
      <p:pic>
        <p:nvPicPr>
          <p:cNvPr id="83" name="Google Shape;83;p3"/>
          <p:cNvPicPr preferRelativeResize="0"/>
          <p:nvPr/>
        </p:nvPicPr>
        <p:blipFill rotWithShape="1">
          <a:blip r:embed="rId3">
            <a:alphaModFix/>
          </a:blip>
          <a:srcRect/>
          <a:stretch/>
        </p:blipFill>
        <p:spPr>
          <a:xfrm>
            <a:off x="172300" y="180625"/>
            <a:ext cx="1135407" cy="707400"/>
          </a:xfrm>
          <a:prstGeom prst="rect">
            <a:avLst/>
          </a:prstGeom>
          <a:noFill/>
          <a:ln>
            <a:noFill/>
          </a:ln>
        </p:spPr>
      </p:pic>
      <p:pic>
        <p:nvPicPr>
          <p:cNvPr id="84" name="Google Shape;84;p3"/>
          <p:cNvPicPr preferRelativeResize="0"/>
          <p:nvPr/>
        </p:nvPicPr>
        <p:blipFill rotWithShape="1">
          <a:blip r:embed="rId4">
            <a:alphaModFix/>
          </a:blip>
          <a:srcRect/>
          <a:stretch/>
        </p:blipFill>
        <p:spPr>
          <a:xfrm>
            <a:off x="3247747" y="2302800"/>
            <a:ext cx="2507700" cy="2319627"/>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g89f3d27f9e_0_8"/>
          <p:cNvSpPr txBox="1"/>
          <p:nvPr/>
        </p:nvSpPr>
        <p:spPr>
          <a:xfrm>
            <a:off x="0" y="0"/>
            <a:ext cx="3000000" cy="30000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0"/>
              </a:spcBef>
              <a:spcAft>
                <a:spcPts val="0"/>
              </a:spcAft>
              <a:buNone/>
            </a:pPr>
            <a:r>
              <a:rPr lang="iw"/>
              <a:t>•</a:t>
            </a:r>
            <a:r>
              <a:rPr lang="iw">
                <a:solidFill>
                  <a:srgbClr val="FFFFFF"/>
                </a:solidFill>
              </a:rPr>
              <a:t>תופעה</a:t>
            </a:r>
            <a:endParaRPr>
              <a:solidFill>
                <a:srgbClr val="FFFFFF"/>
              </a:solidFill>
            </a:endParaRPr>
          </a:p>
        </p:txBody>
      </p:sp>
      <p:pic>
        <p:nvPicPr>
          <p:cNvPr id="404" name="Google Shape;404;g89f3d27f9e_0_8"/>
          <p:cNvPicPr preferRelativeResize="0"/>
          <p:nvPr/>
        </p:nvPicPr>
        <p:blipFill>
          <a:blip r:embed="rId3">
            <a:alphaModFix/>
          </a:blip>
          <a:stretch>
            <a:fillRect/>
          </a:stretch>
        </p:blipFill>
        <p:spPr>
          <a:xfrm>
            <a:off x="846750" y="107475"/>
            <a:ext cx="4342525" cy="4928550"/>
          </a:xfrm>
          <a:prstGeom prst="rect">
            <a:avLst/>
          </a:prstGeom>
          <a:noFill/>
          <a:ln>
            <a:noFill/>
          </a:ln>
        </p:spPr>
      </p:pic>
      <p:sp>
        <p:nvSpPr>
          <p:cNvPr id="405" name="Google Shape;405;g89f3d27f9e_0_8"/>
          <p:cNvSpPr txBox="1">
            <a:spLocks noGrp="1"/>
          </p:cNvSpPr>
          <p:nvPr>
            <p:ph type="title"/>
          </p:nvPr>
        </p:nvSpPr>
        <p:spPr>
          <a:xfrm>
            <a:off x="5501900" y="224175"/>
            <a:ext cx="3487500" cy="1147200"/>
          </a:xfrm>
          <a:prstGeom prst="rect">
            <a:avLst/>
          </a:prstGeom>
        </p:spPr>
        <p:txBody>
          <a:bodyPr spcFirstLastPara="1" wrap="square" lIns="91425" tIns="91425" rIns="91425" bIns="91425" anchor="t" anchorCtr="0">
            <a:noAutofit/>
          </a:bodyPr>
          <a:lstStyle/>
          <a:p>
            <a:pPr marL="0" lvl="0" indent="0" algn="ctr" rtl="1">
              <a:spcBef>
                <a:spcPts val="0"/>
              </a:spcBef>
              <a:spcAft>
                <a:spcPts val="0"/>
              </a:spcAft>
              <a:buNone/>
            </a:pPr>
            <a:r>
              <a:rPr lang="iw" sz="2400">
                <a:latin typeface="David"/>
                <a:ea typeface="David"/>
                <a:cs typeface="David"/>
                <a:sym typeface="David"/>
              </a:rPr>
              <a:t>"הבריאות בידיים שלנו"</a:t>
            </a:r>
            <a:endParaRPr sz="2400">
              <a:latin typeface="David"/>
              <a:ea typeface="David"/>
              <a:cs typeface="David"/>
              <a:sym typeface="David"/>
            </a:endParaRPr>
          </a:p>
          <a:p>
            <a:pPr marL="0" lvl="0" indent="0" algn="ctr" rtl="1">
              <a:spcBef>
                <a:spcPts val="0"/>
              </a:spcBef>
              <a:spcAft>
                <a:spcPts val="0"/>
              </a:spcAft>
              <a:buNone/>
            </a:pPr>
            <a:r>
              <a:rPr lang="iw" sz="2400">
                <a:latin typeface="David"/>
                <a:ea typeface="David"/>
                <a:cs typeface="David"/>
                <a:sym typeface="David"/>
              </a:rPr>
              <a:t>יחידה בנושא סכרת</a:t>
            </a:r>
            <a:endParaRPr/>
          </a:p>
        </p:txBody>
      </p:sp>
      <p:pic>
        <p:nvPicPr>
          <p:cNvPr id="406" name="Google Shape;406;g89f3d27f9e_0_8"/>
          <p:cNvPicPr preferRelativeResize="0"/>
          <p:nvPr/>
        </p:nvPicPr>
        <p:blipFill>
          <a:blip r:embed="rId4">
            <a:alphaModFix/>
          </a:blip>
          <a:stretch>
            <a:fillRect/>
          </a:stretch>
        </p:blipFill>
        <p:spPr>
          <a:xfrm>
            <a:off x="6180300" y="3000000"/>
            <a:ext cx="2275749" cy="1595550"/>
          </a:xfrm>
          <a:prstGeom prst="rect">
            <a:avLst/>
          </a:prstGeom>
          <a:noFill/>
          <a:ln>
            <a:noFill/>
          </a:ln>
        </p:spPr>
      </p:pic>
      <p:pic>
        <p:nvPicPr>
          <p:cNvPr id="407" name="Google Shape;407;g89f3d27f9e_0_8"/>
          <p:cNvPicPr preferRelativeResize="0"/>
          <p:nvPr/>
        </p:nvPicPr>
        <p:blipFill rotWithShape="1">
          <a:blip r:embed="rId5">
            <a:alphaModFix/>
          </a:blip>
          <a:srcRect t="16060" b="18305"/>
          <a:stretch/>
        </p:blipFill>
        <p:spPr>
          <a:xfrm>
            <a:off x="5429100" y="1250001"/>
            <a:ext cx="3487500" cy="140854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4"/>
          <p:cNvSpPr txBox="1">
            <a:spLocks noGrp="1"/>
          </p:cNvSpPr>
          <p:nvPr>
            <p:ph type="title"/>
          </p:nvPr>
        </p:nvSpPr>
        <p:spPr>
          <a:xfrm>
            <a:off x="3024962" y="534325"/>
            <a:ext cx="5823286" cy="993000"/>
          </a:xfrm>
          <a:prstGeom prst="rect">
            <a:avLst/>
          </a:prstGeom>
          <a:noFill/>
          <a:ln>
            <a:noFill/>
          </a:ln>
        </p:spPr>
        <p:txBody>
          <a:bodyPr spcFirstLastPara="1" wrap="square" lIns="91425" tIns="91425" rIns="91425" bIns="91425" anchor="t" anchorCtr="0">
            <a:noAutofit/>
          </a:bodyPr>
          <a:lstStyle/>
          <a:p>
            <a:pPr marL="0" lvl="0" indent="0" algn="ctr" rtl="1">
              <a:lnSpc>
                <a:spcPct val="100000"/>
              </a:lnSpc>
              <a:spcBef>
                <a:spcPts val="0"/>
              </a:spcBef>
              <a:spcAft>
                <a:spcPts val="0"/>
              </a:spcAft>
              <a:buClr>
                <a:schemeClr val="dk1"/>
              </a:buClr>
              <a:buSzPts val="1100"/>
              <a:buFont typeface="Arial"/>
              <a:buNone/>
            </a:pPr>
            <a:r>
              <a:rPr lang="iw" sz="2400">
                <a:latin typeface="David"/>
                <a:ea typeface="David"/>
                <a:cs typeface="David"/>
                <a:sym typeface="David"/>
              </a:rPr>
              <a:t>Community-inspired PBL</a:t>
            </a:r>
            <a:endParaRPr sz="2400">
              <a:latin typeface="David"/>
              <a:ea typeface="David"/>
              <a:cs typeface="David"/>
              <a:sym typeface="David"/>
            </a:endParaRPr>
          </a:p>
          <a:p>
            <a:pPr marL="0" lvl="0" indent="0" algn="ctr" rtl="1">
              <a:lnSpc>
                <a:spcPct val="100000"/>
              </a:lnSpc>
              <a:spcBef>
                <a:spcPts val="0"/>
              </a:spcBef>
              <a:spcAft>
                <a:spcPts val="0"/>
              </a:spcAft>
              <a:buSzPts val="3600"/>
              <a:buNone/>
            </a:pPr>
            <a:r>
              <a:rPr lang="iw" sz="2400">
                <a:latin typeface="David"/>
                <a:ea typeface="David"/>
                <a:cs typeface="David"/>
                <a:sym typeface="David"/>
              </a:rPr>
              <a:t>למידה מבוססת פרויקטים בהשראת קהילה</a:t>
            </a:r>
            <a:endParaRPr sz="1400" b="1">
              <a:latin typeface="David"/>
              <a:ea typeface="David"/>
              <a:cs typeface="David"/>
              <a:sym typeface="David"/>
            </a:endParaRPr>
          </a:p>
        </p:txBody>
      </p:sp>
      <p:sp>
        <p:nvSpPr>
          <p:cNvPr id="90" name="Google Shape;90;p4"/>
          <p:cNvSpPr txBox="1">
            <a:spLocks noGrp="1"/>
          </p:cNvSpPr>
          <p:nvPr>
            <p:ph type="body" idx="1"/>
          </p:nvPr>
        </p:nvSpPr>
        <p:spPr>
          <a:xfrm>
            <a:off x="4816550" y="1622750"/>
            <a:ext cx="4069500" cy="2008800"/>
          </a:xfrm>
          <a:prstGeom prst="rect">
            <a:avLst/>
          </a:prstGeom>
          <a:noFill/>
          <a:ln>
            <a:noFill/>
          </a:ln>
        </p:spPr>
        <p:txBody>
          <a:bodyPr spcFirstLastPara="1" wrap="square" lIns="91425" tIns="91425" rIns="91425" bIns="91425" anchor="t" anchorCtr="0">
            <a:noAutofit/>
          </a:bodyPr>
          <a:lstStyle/>
          <a:p>
            <a:pPr marL="0" lvl="0" indent="0" algn="ctr" rtl="1">
              <a:lnSpc>
                <a:spcPct val="115000"/>
              </a:lnSpc>
              <a:spcBef>
                <a:spcPts val="1200"/>
              </a:spcBef>
              <a:spcAft>
                <a:spcPts val="0"/>
              </a:spcAft>
              <a:buSzPts val="1800"/>
              <a:buNone/>
            </a:pPr>
            <a:r>
              <a:rPr lang="iw">
                <a:solidFill>
                  <a:srgbClr val="666666"/>
                </a:solidFill>
                <a:latin typeface="David"/>
                <a:ea typeface="David"/>
                <a:cs typeface="David"/>
                <a:sym typeface="David"/>
              </a:rPr>
              <a:t>גישת ההוראה </a:t>
            </a:r>
            <a:r>
              <a:rPr lang="iw" b="1">
                <a:solidFill>
                  <a:schemeClr val="accent2"/>
                </a:solidFill>
                <a:latin typeface="David"/>
                <a:ea typeface="David"/>
                <a:cs typeface="David"/>
                <a:sym typeface="David"/>
              </a:rPr>
              <a:t>למידה מבוססת פרויקטים בהשראת הקהילה</a:t>
            </a:r>
            <a:r>
              <a:rPr lang="iw" b="1">
                <a:solidFill>
                  <a:srgbClr val="666666"/>
                </a:solidFill>
                <a:latin typeface="David"/>
                <a:ea typeface="David"/>
                <a:cs typeface="David"/>
                <a:sym typeface="David"/>
              </a:rPr>
              <a:t> </a:t>
            </a:r>
            <a:r>
              <a:rPr lang="iw">
                <a:solidFill>
                  <a:srgbClr val="666666"/>
                </a:solidFill>
                <a:latin typeface="David"/>
                <a:ea typeface="David"/>
                <a:cs typeface="David"/>
                <a:sym typeface="David"/>
              </a:rPr>
              <a:t>מחברת בין למידה בסביבה פורמאלית ובין למידה בסביבה בלתי פורמאלית באמצעות מעורבות חברתית, כאמצעי לקידום למידה משמעותית</a:t>
            </a:r>
            <a:endParaRPr sz="1400">
              <a:solidFill>
                <a:srgbClr val="434343"/>
              </a:solidFill>
              <a:latin typeface="David"/>
              <a:ea typeface="David"/>
              <a:cs typeface="David"/>
              <a:sym typeface="David"/>
            </a:endParaRPr>
          </a:p>
        </p:txBody>
      </p:sp>
      <p:pic>
        <p:nvPicPr>
          <p:cNvPr id="91" name="Google Shape;91;p4"/>
          <p:cNvPicPr preferRelativeResize="0"/>
          <p:nvPr/>
        </p:nvPicPr>
        <p:blipFill rotWithShape="1">
          <a:blip r:embed="rId3">
            <a:alphaModFix/>
          </a:blip>
          <a:srcRect/>
          <a:stretch/>
        </p:blipFill>
        <p:spPr>
          <a:xfrm>
            <a:off x="172300" y="180625"/>
            <a:ext cx="1135407" cy="707400"/>
          </a:xfrm>
          <a:prstGeom prst="rect">
            <a:avLst/>
          </a:prstGeom>
          <a:noFill/>
          <a:ln>
            <a:noFill/>
          </a:ln>
        </p:spPr>
      </p:pic>
      <p:grpSp>
        <p:nvGrpSpPr>
          <p:cNvPr id="92" name="Google Shape;92;p4"/>
          <p:cNvGrpSpPr/>
          <p:nvPr/>
        </p:nvGrpSpPr>
        <p:grpSpPr>
          <a:xfrm>
            <a:off x="334941" y="508641"/>
            <a:ext cx="4276132" cy="4522708"/>
            <a:chOff x="1256429" y="-169332"/>
            <a:chExt cx="4276132" cy="4522708"/>
          </a:xfrm>
        </p:grpSpPr>
        <p:sp>
          <p:nvSpPr>
            <p:cNvPr id="93" name="Google Shape;93;p4"/>
            <p:cNvSpPr/>
            <p:nvPr/>
          </p:nvSpPr>
          <p:spPr>
            <a:xfrm>
              <a:off x="2844800" y="1828800"/>
              <a:ext cx="2235200" cy="2235200"/>
            </a:xfrm>
            <a:custGeom>
              <a:avLst/>
              <a:gdLst/>
              <a:ahLst/>
              <a:cxnLst/>
              <a:rect l="l" t="t" r="r" b="b"/>
              <a:pathLst>
                <a:path w="120000" h="120000" extrusionOk="0">
                  <a:moveTo>
                    <a:pt x="85177" y="19133"/>
                  </a:moveTo>
                  <a:lnTo>
                    <a:pt x="94511" y="11300"/>
                  </a:lnTo>
                  <a:lnTo>
                    <a:pt x="101967" y="17557"/>
                  </a:lnTo>
                  <a:lnTo>
                    <a:pt x="95875" y="28109"/>
                  </a:lnTo>
                  <a:lnTo>
                    <a:pt x="95875" y="28109"/>
                  </a:lnTo>
                  <a:cubicBezTo>
                    <a:pt x="100207" y="32983"/>
                    <a:pt x="103501" y="38688"/>
                    <a:pt x="105555" y="44877"/>
                  </a:cubicBezTo>
                  <a:lnTo>
                    <a:pt x="117740" y="44877"/>
                  </a:lnTo>
                  <a:lnTo>
                    <a:pt x="119431" y="54463"/>
                  </a:lnTo>
                  <a:lnTo>
                    <a:pt x="107980" y="58630"/>
                  </a:lnTo>
                  <a:lnTo>
                    <a:pt x="107980" y="58630"/>
                  </a:lnTo>
                  <a:cubicBezTo>
                    <a:pt x="108167" y="65148"/>
                    <a:pt x="107023" y="71636"/>
                    <a:pt x="104618" y="77697"/>
                  </a:cubicBezTo>
                  <a:lnTo>
                    <a:pt x="113953" y="85530"/>
                  </a:lnTo>
                  <a:lnTo>
                    <a:pt x="109086" y="93960"/>
                  </a:lnTo>
                  <a:lnTo>
                    <a:pt x="97636" y="89792"/>
                  </a:lnTo>
                  <a:cubicBezTo>
                    <a:pt x="93588" y="94905"/>
                    <a:pt x="88542" y="99139"/>
                    <a:pt x="82804" y="102237"/>
                  </a:cubicBezTo>
                  <a:lnTo>
                    <a:pt x="84920" y="114237"/>
                  </a:lnTo>
                  <a:lnTo>
                    <a:pt x="75773" y="117566"/>
                  </a:lnTo>
                  <a:lnTo>
                    <a:pt x="69681" y="107014"/>
                  </a:lnTo>
                  <a:lnTo>
                    <a:pt x="69681" y="107014"/>
                  </a:lnTo>
                  <a:cubicBezTo>
                    <a:pt x="63294" y="108329"/>
                    <a:pt x="56706" y="108329"/>
                    <a:pt x="50319" y="107014"/>
                  </a:cubicBezTo>
                  <a:lnTo>
                    <a:pt x="44227" y="117566"/>
                  </a:lnTo>
                  <a:lnTo>
                    <a:pt x="35080" y="114237"/>
                  </a:lnTo>
                  <a:lnTo>
                    <a:pt x="37196" y="102237"/>
                  </a:lnTo>
                  <a:lnTo>
                    <a:pt x="37196" y="102237"/>
                  </a:lnTo>
                  <a:cubicBezTo>
                    <a:pt x="31458" y="99139"/>
                    <a:pt x="26412" y="94905"/>
                    <a:pt x="22364" y="89792"/>
                  </a:cubicBezTo>
                  <a:lnTo>
                    <a:pt x="10914" y="93960"/>
                  </a:lnTo>
                  <a:lnTo>
                    <a:pt x="6047" y="85530"/>
                  </a:lnTo>
                  <a:lnTo>
                    <a:pt x="15382" y="77697"/>
                  </a:lnTo>
                  <a:lnTo>
                    <a:pt x="15382" y="77697"/>
                  </a:lnTo>
                  <a:cubicBezTo>
                    <a:pt x="12977" y="71636"/>
                    <a:pt x="11833" y="65148"/>
                    <a:pt x="12020" y="58630"/>
                  </a:cubicBezTo>
                  <a:lnTo>
                    <a:pt x="569" y="54463"/>
                  </a:lnTo>
                  <a:lnTo>
                    <a:pt x="2260" y="44877"/>
                  </a:lnTo>
                  <a:lnTo>
                    <a:pt x="14445" y="44877"/>
                  </a:lnTo>
                  <a:lnTo>
                    <a:pt x="14445" y="44877"/>
                  </a:lnTo>
                  <a:cubicBezTo>
                    <a:pt x="16499" y="38688"/>
                    <a:pt x="19793" y="32983"/>
                    <a:pt x="24125" y="28109"/>
                  </a:cubicBezTo>
                  <a:lnTo>
                    <a:pt x="18033" y="17557"/>
                  </a:lnTo>
                  <a:lnTo>
                    <a:pt x="25489" y="11300"/>
                  </a:lnTo>
                  <a:lnTo>
                    <a:pt x="34823" y="19133"/>
                  </a:lnTo>
                  <a:lnTo>
                    <a:pt x="34823" y="19133"/>
                  </a:lnTo>
                  <a:cubicBezTo>
                    <a:pt x="40375" y="15712"/>
                    <a:pt x="46566" y="13459"/>
                    <a:pt x="53017" y="12511"/>
                  </a:cubicBezTo>
                  <a:lnTo>
                    <a:pt x="55133" y="511"/>
                  </a:lnTo>
                  <a:lnTo>
                    <a:pt x="64867" y="511"/>
                  </a:lnTo>
                  <a:lnTo>
                    <a:pt x="66983" y="12511"/>
                  </a:lnTo>
                  <a:lnTo>
                    <a:pt x="66983" y="12511"/>
                  </a:lnTo>
                  <a:cubicBezTo>
                    <a:pt x="73434" y="13459"/>
                    <a:pt x="79625" y="15712"/>
                    <a:pt x="85177" y="19133"/>
                  </a:cubicBezTo>
                  <a:close/>
                </a:path>
              </a:pathLst>
            </a:custGeom>
            <a:solidFill>
              <a:schemeClr val="accent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4"/>
            <p:cNvSpPr txBox="1"/>
            <p:nvPr/>
          </p:nvSpPr>
          <p:spPr>
            <a:xfrm>
              <a:off x="3294175" y="2352385"/>
              <a:ext cx="1336450" cy="1148939"/>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הבנה של נושאים מדעיים ופיתוח אוריינות מדעית</a:t>
              </a:r>
              <a:endParaRPr sz="1600" b="1" i="0" u="none" strike="noStrike" cap="none">
                <a:solidFill>
                  <a:schemeClr val="lt1"/>
                </a:solidFill>
                <a:latin typeface="Arial"/>
                <a:ea typeface="Arial"/>
                <a:cs typeface="Arial"/>
                <a:sym typeface="Arial"/>
              </a:endParaRPr>
            </a:p>
          </p:txBody>
        </p:sp>
        <p:sp>
          <p:nvSpPr>
            <p:cNvPr id="95" name="Google Shape;95;p4"/>
            <p:cNvSpPr/>
            <p:nvPr/>
          </p:nvSpPr>
          <p:spPr>
            <a:xfrm>
              <a:off x="1544320" y="1300480"/>
              <a:ext cx="1625600" cy="1625600"/>
            </a:xfrm>
            <a:custGeom>
              <a:avLst/>
              <a:gdLst/>
              <a:ahLst/>
              <a:cxnLst/>
              <a:rect l="l" t="t" r="r" b="b"/>
              <a:pathLst>
                <a:path w="120000" h="120000" extrusionOk="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rgbClr val="4AB6AB"/>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4"/>
            <p:cNvSpPr txBox="1"/>
            <p:nvPr/>
          </p:nvSpPr>
          <p:spPr>
            <a:xfrm>
              <a:off x="1953570" y="1712203"/>
              <a:ext cx="807100" cy="802154"/>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מיומנויות חקר </a:t>
              </a:r>
              <a:endParaRPr sz="1600" b="1" i="0" u="none" strike="noStrike" cap="none">
                <a:solidFill>
                  <a:schemeClr val="lt1"/>
                </a:solidFill>
                <a:latin typeface="Arial"/>
                <a:ea typeface="Arial"/>
                <a:cs typeface="Arial"/>
                <a:sym typeface="Arial"/>
              </a:endParaRPr>
            </a:p>
          </p:txBody>
        </p:sp>
        <p:sp>
          <p:nvSpPr>
            <p:cNvPr id="97" name="Google Shape;97;p4"/>
            <p:cNvSpPr/>
            <p:nvPr/>
          </p:nvSpPr>
          <p:spPr>
            <a:xfrm rot="-900000">
              <a:off x="2454821" y="178981"/>
              <a:ext cx="1592756" cy="1592756"/>
            </a:xfrm>
            <a:custGeom>
              <a:avLst/>
              <a:gdLst/>
              <a:ahLst/>
              <a:cxnLst/>
              <a:rect l="l" t="t" r="r" b="b"/>
              <a:pathLst>
                <a:path w="120000" h="120000" extrusionOk="0">
                  <a:moveTo>
                    <a:pt x="89790" y="30393"/>
                  </a:moveTo>
                  <a:lnTo>
                    <a:pt x="107494" y="25057"/>
                  </a:lnTo>
                  <a:lnTo>
                    <a:pt x="114008" y="36341"/>
                  </a:lnTo>
                  <a:lnTo>
                    <a:pt x="100535" y="49005"/>
                  </a:lnTo>
                  <a:cubicBezTo>
                    <a:pt x="102488" y="56205"/>
                    <a:pt x="102488" y="63795"/>
                    <a:pt x="100535" y="70995"/>
                  </a:cubicBezTo>
                  <a:lnTo>
                    <a:pt x="114008" y="83659"/>
                  </a:lnTo>
                  <a:lnTo>
                    <a:pt x="107494" y="94943"/>
                  </a:lnTo>
                  <a:lnTo>
                    <a:pt x="89790" y="89607"/>
                  </a:lnTo>
                  <a:lnTo>
                    <a:pt x="89790" y="89607"/>
                  </a:lnTo>
                  <a:cubicBezTo>
                    <a:pt x="84531" y="94898"/>
                    <a:pt x="77957" y="98693"/>
                    <a:pt x="70746" y="100602"/>
                  </a:cubicBezTo>
                  <a:lnTo>
                    <a:pt x="66514" y="118602"/>
                  </a:lnTo>
                  <a:lnTo>
                    <a:pt x="53486" y="118602"/>
                  </a:lnTo>
                  <a:lnTo>
                    <a:pt x="49254" y="100602"/>
                  </a:lnTo>
                  <a:lnTo>
                    <a:pt x="49254" y="100602"/>
                  </a:lnTo>
                  <a:cubicBezTo>
                    <a:pt x="42043" y="98693"/>
                    <a:pt x="35469" y="94898"/>
                    <a:pt x="30210" y="89607"/>
                  </a:cubicBezTo>
                  <a:lnTo>
                    <a:pt x="12506" y="94943"/>
                  </a:lnTo>
                  <a:lnTo>
                    <a:pt x="5992" y="83659"/>
                  </a:lnTo>
                  <a:lnTo>
                    <a:pt x="19465" y="70995"/>
                  </a:lnTo>
                  <a:lnTo>
                    <a:pt x="19465" y="70995"/>
                  </a:lnTo>
                  <a:cubicBezTo>
                    <a:pt x="17512" y="63795"/>
                    <a:pt x="17512" y="56205"/>
                    <a:pt x="19465" y="49005"/>
                  </a:cubicBezTo>
                  <a:lnTo>
                    <a:pt x="5992" y="36341"/>
                  </a:lnTo>
                  <a:lnTo>
                    <a:pt x="12506" y="25057"/>
                  </a:lnTo>
                  <a:lnTo>
                    <a:pt x="30210" y="30393"/>
                  </a:lnTo>
                  <a:lnTo>
                    <a:pt x="30210" y="30393"/>
                  </a:lnTo>
                  <a:cubicBezTo>
                    <a:pt x="35469" y="25102"/>
                    <a:pt x="42043" y="21307"/>
                    <a:pt x="49254" y="19398"/>
                  </a:cubicBezTo>
                  <a:lnTo>
                    <a:pt x="53486" y="1398"/>
                  </a:lnTo>
                  <a:lnTo>
                    <a:pt x="66514" y="1398"/>
                  </a:lnTo>
                  <a:lnTo>
                    <a:pt x="70746" y="19398"/>
                  </a:lnTo>
                  <a:lnTo>
                    <a:pt x="70746" y="19398"/>
                  </a:lnTo>
                  <a:cubicBezTo>
                    <a:pt x="77957" y="21307"/>
                    <a:pt x="84531" y="25102"/>
                    <a:pt x="89790" y="30393"/>
                  </a:cubicBezTo>
                  <a:close/>
                </a:path>
              </a:pathLst>
            </a:custGeom>
            <a:solidFill>
              <a:schemeClr val="accent4"/>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4"/>
            <p:cNvSpPr txBox="1"/>
            <p:nvPr/>
          </p:nvSpPr>
          <p:spPr>
            <a:xfrm>
              <a:off x="2804160" y="528320"/>
              <a:ext cx="894080" cy="89408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66666"/>
                </a:buClr>
                <a:buSzPts val="1800"/>
                <a:buFont typeface="David"/>
                <a:buNone/>
              </a:pPr>
              <a:r>
                <a:rPr lang="iw" sz="1600" b="1" i="0" u="none" strike="noStrike" cap="none">
                  <a:solidFill>
                    <a:schemeClr val="lt1"/>
                  </a:solidFill>
                  <a:latin typeface="David"/>
                  <a:ea typeface="David"/>
                  <a:cs typeface="David"/>
                  <a:sym typeface="David"/>
                </a:rPr>
                <a:t>למידה חברתית רגשית</a:t>
              </a:r>
              <a:endParaRPr sz="1600" b="1" i="0" u="none" strike="noStrike" cap="none">
                <a:solidFill>
                  <a:schemeClr val="lt1"/>
                </a:solidFill>
                <a:latin typeface="Arial"/>
                <a:ea typeface="Arial"/>
                <a:cs typeface="Arial"/>
                <a:sym typeface="Arial"/>
              </a:endParaRPr>
            </a:p>
          </p:txBody>
        </p:sp>
        <p:sp>
          <p:nvSpPr>
            <p:cNvPr id="99" name="Google Shape;99;p4"/>
            <p:cNvSpPr/>
            <p:nvPr/>
          </p:nvSpPr>
          <p:spPr>
            <a:xfrm>
              <a:off x="2671505" y="1492320"/>
              <a:ext cx="2861056" cy="2861056"/>
            </a:xfrm>
            <a:custGeom>
              <a:avLst/>
              <a:gdLst/>
              <a:ahLst/>
              <a:cxnLst/>
              <a:rect l="l" t="t" r="r" b="b"/>
              <a:pathLst>
                <a:path w="120000" h="120000" extrusionOk="0">
                  <a:moveTo>
                    <a:pt x="54575" y="4013"/>
                  </a:moveTo>
                  <a:lnTo>
                    <a:pt x="54575" y="4013"/>
                  </a:lnTo>
                  <a:cubicBezTo>
                    <a:pt x="77695" y="1773"/>
                    <a:pt x="99815" y="13974"/>
                    <a:pt x="110252" y="34726"/>
                  </a:cubicBezTo>
                  <a:cubicBezTo>
                    <a:pt x="120689" y="55478"/>
                    <a:pt x="117296" y="80511"/>
                    <a:pt x="101713" y="97736"/>
                  </a:cubicBezTo>
                  <a:lnTo>
                    <a:pt x="104270" y="100466"/>
                  </a:lnTo>
                  <a:lnTo>
                    <a:pt x="96534" y="98998"/>
                  </a:lnTo>
                  <a:lnTo>
                    <a:pt x="95297" y="90887"/>
                  </a:lnTo>
                  <a:lnTo>
                    <a:pt x="97853" y="93616"/>
                  </a:lnTo>
                  <a:cubicBezTo>
                    <a:pt x="111679" y="78048"/>
                    <a:pt x="114562" y="55603"/>
                    <a:pt x="105122" y="37045"/>
                  </a:cubicBezTo>
                  <a:cubicBezTo>
                    <a:pt x="95681" y="18488"/>
                    <a:pt x="75841" y="7603"/>
                    <a:pt x="55118" y="961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4"/>
            <p:cNvSpPr/>
            <p:nvPr/>
          </p:nvSpPr>
          <p:spPr>
            <a:xfrm>
              <a:off x="1256429" y="941355"/>
              <a:ext cx="2078736" cy="2078736"/>
            </a:xfrm>
            <a:custGeom>
              <a:avLst/>
              <a:gdLst/>
              <a:ahLst/>
              <a:cxnLst/>
              <a:rect l="l" t="t" r="r" b="b"/>
              <a:pathLst>
                <a:path w="120000" h="120000" extrusionOk="0">
                  <a:moveTo>
                    <a:pt x="38835" y="9410"/>
                  </a:moveTo>
                  <a:lnTo>
                    <a:pt x="41823" y="16553"/>
                  </a:lnTo>
                  <a:lnTo>
                    <a:pt x="41823" y="16553"/>
                  </a:lnTo>
                  <a:cubicBezTo>
                    <a:pt x="23032" y="24414"/>
                    <a:pt x="11425" y="43464"/>
                    <a:pt x="13055" y="63768"/>
                  </a:cubicBezTo>
                  <a:lnTo>
                    <a:pt x="18064" y="62671"/>
                  </a:lnTo>
                  <a:lnTo>
                    <a:pt x="10211" y="70899"/>
                  </a:lnTo>
                  <a:lnTo>
                    <a:pt x="417" y="66534"/>
                  </a:lnTo>
                  <a:lnTo>
                    <a:pt x="5431" y="65437"/>
                  </a:lnTo>
                  <a:lnTo>
                    <a:pt x="5431" y="65437"/>
                  </a:lnTo>
                  <a:cubicBezTo>
                    <a:pt x="3042" y="41449"/>
                    <a:pt x="16596" y="18714"/>
                    <a:pt x="38835" y="9410"/>
                  </a:cubicBezTo>
                  <a:close/>
                </a:path>
              </a:pathLst>
            </a:custGeom>
            <a:solidFill>
              <a:srgbClr val="4AB6A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4"/>
            <p:cNvSpPr/>
            <p:nvPr/>
          </p:nvSpPr>
          <p:spPr>
            <a:xfrm>
              <a:off x="2086400" y="-169332"/>
              <a:ext cx="2241296" cy="2241296"/>
            </a:xfrm>
            <a:custGeom>
              <a:avLst/>
              <a:gdLst/>
              <a:ahLst/>
              <a:cxnLst/>
              <a:rect l="l" t="t" r="r" b="b"/>
              <a:pathLst>
                <a:path w="120000" h="120000" extrusionOk="0">
                  <a:moveTo>
                    <a:pt x="4986" y="64681"/>
                  </a:moveTo>
                  <a:lnTo>
                    <a:pt x="4986" y="64681"/>
                  </a:lnTo>
                  <a:cubicBezTo>
                    <a:pt x="3682" y="49360"/>
                    <a:pt x="8826" y="34190"/>
                    <a:pt x="19179" y="22822"/>
                  </a:cubicBezTo>
                  <a:lnTo>
                    <a:pt x="16020" y="19256"/>
                  </a:lnTo>
                  <a:lnTo>
                    <a:pt x="25771" y="21357"/>
                  </a:lnTo>
                  <a:lnTo>
                    <a:pt x="27129" y="31797"/>
                  </a:lnTo>
                  <a:lnTo>
                    <a:pt x="23972" y="28233"/>
                  </a:lnTo>
                  <a:lnTo>
                    <a:pt x="23972" y="28233"/>
                  </a:lnTo>
                  <a:cubicBezTo>
                    <a:pt x="15304" y="38065"/>
                    <a:pt x="11029" y="51012"/>
                    <a:pt x="12141" y="64072"/>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2" name="Google Shape;102;p4"/>
          <p:cNvSpPr txBox="1">
            <a:spLocks noGrp="1"/>
          </p:cNvSpPr>
          <p:nvPr>
            <p:ph type="body" idx="1"/>
          </p:nvPr>
        </p:nvSpPr>
        <p:spPr>
          <a:xfrm>
            <a:off x="4936500" y="3848475"/>
            <a:ext cx="4069500" cy="86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w" sz="1100">
                <a:solidFill>
                  <a:srgbClr val="000000"/>
                </a:solidFill>
                <a:latin typeface="Times New Roman"/>
                <a:ea typeface="Times New Roman"/>
                <a:cs typeface="Times New Roman"/>
                <a:sym typeface="Times New Roman"/>
              </a:rPr>
              <a:t>Adler, I., Bayer, I., Morales, C.J., Tal, T., &amp; Krajcik, J. (</a:t>
            </a:r>
            <a:r>
              <a:rPr lang="iw" sz="1100" i="1">
                <a:solidFill>
                  <a:srgbClr val="000000"/>
                </a:solidFill>
                <a:latin typeface="Times New Roman"/>
                <a:ea typeface="Times New Roman"/>
                <a:cs typeface="Times New Roman"/>
                <a:sym typeface="Times New Roman"/>
              </a:rPr>
              <a:t>Submitted JRST</a:t>
            </a:r>
            <a:r>
              <a:rPr lang="iw" sz="1100">
                <a:solidFill>
                  <a:srgbClr val="000000"/>
                </a:solidFill>
                <a:latin typeface="Times New Roman"/>
                <a:ea typeface="Times New Roman"/>
                <a:cs typeface="Times New Roman"/>
                <a:sym typeface="Times New Roman"/>
              </a:rPr>
              <a:t>). </a:t>
            </a:r>
            <a:r>
              <a:rPr lang="iw" sz="1100" i="1">
                <a:solidFill>
                  <a:srgbClr val="000000"/>
                </a:solidFill>
                <a:latin typeface="Times New Roman"/>
                <a:ea typeface="Times New Roman"/>
                <a:cs typeface="Times New Roman"/>
                <a:sym typeface="Times New Roman"/>
              </a:rPr>
              <a:t>Health in Our Hands</a:t>
            </a:r>
            <a:r>
              <a:rPr lang="iw" sz="1100">
                <a:solidFill>
                  <a:srgbClr val="000000"/>
                </a:solidFill>
                <a:latin typeface="Times New Roman"/>
                <a:ea typeface="Times New Roman"/>
                <a:cs typeface="Times New Roman"/>
                <a:sym typeface="Times New Roman"/>
              </a:rPr>
              <a:t>: A community-inspired project-based learning approach to support social and emotional learning</a:t>
            </a:r>
            <a:endParaRPr sz="1100">
              <a:solidFill>
                <a:srgbClr val="000000"/>
              </a:solidFill>
              <a:latin typeface="Times New Roman"/>
              <a:ea typeface="Times New Roman"/>
              <a:cs typeface="Times New Roman"/>
              <a:sym typeface="Times New Roman"/>
            </a:endParaRPr>
          </a:p>
          <a:p>
            <a:pPr marL="0" lvl="0" indent="0" algn="ctr" rtl="1">
              <a:lnSpc>
                <a:spcPct val="115000"/>
              </a:lnSpc>
              <a:spcBef>
                <a:spcPts val="1200"/>
              </a:spcBef>
              <a:spcAft>
                <a:spcPts val="0"/>
              </a:spcAft>
              <a:buSzPts val="1800"/>
              <a:buNone/>
            </a:pPr>
            <a:endParaRPr sz="1400">
              <a:solidFill>
                <a:srgbClr val="434343"/>
              </a:solidFill>
              <a:latin typeface="David"/>
              <a:ea typeface="David"/>
              <a:cs typeface="David"/>
              <a:sym typeface="Davi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6"/>
          <p:cNvPicPr preferRelativeResize="0"/>
          <p:nvPr/>
        </p:nvPicPr>
        <p:blipFill rotWithShape="1">
          <a:blip r:embed="rId3">
            <a:alphaModFix/>
          </a:blip>
          <a:srcRect/>
          <a:stretch/>
        </p:blipFill>
        <p:spPr>
          <a:xfrm>
            <a:off x="172300" y="180625"/>
            <a:ext cx="1135407" cy="707400"/>
          </a:xfrm>
          <a:prstGeom prst="rect">
            <a:avLst/>
          </a:prstGeom>
          <a:noFill/>
          <a:ln>
            <a:noFill/>
          </a:ln>
        </p:spPr>
      </p:pic>
      <p:sp>
        <p:nvSpPr>
          <p:cNvPr id="108" name="Google Shape;108;p6"/>
          <p:cNvSpPr/>
          <p:nvPr/>
        </p:nvSpPr>
        <p:spPr>
          <a:xfrm>
            <a:off x="5037682" y="973665"/>
            <a:ext cx="3934017" cy="2672515"/>
          </a:xfrm>
          <a:prstGeom prst="roundRect">
            <a:avLst>
              <a:gd name="adj" fmla="val 16667"/>
            </a:avLst>
          </a:prstGeom>
          <a:solidFill>
            <a:srgbClr val="B7B7B7"/>
          </a:solidFill>
          <a:ln w="12700" cap="flat" cmpd="sng">
            <a:solidFill>
              <a:srgbClr val="AF50BF"/>
            </a:solidFill>
            <a:prstDash val="solid"/>
            <a:miter lim="800000"/>
            <a:headEnd type="none" w="sm" len="sm"/>
            <a:tailEnd type="none" w="sm" len="sm"/>
          </a:ln>
        </p:spPr>
        <p:txBody>
          <a:bodyPr spcFirstLastPara="1" wrap="square" lIns="91425" tIns="45700" rIns="91425" bIns="45700" anchor="ctr" anchorCtr="0">
            <a:noAutofit/>
          </a:bodyPr>
          <a:lstStyle/>
          <a:p>
            <a:pPr marL="228600" marR="0" lvl="0" indent="-228600" algn="r" rtl="1">
              <a:lnSpc>
                <a:spcPct val="100000"/>
              </a:lnSpc>
              <a:spcBef>
                <a:spcPts val="0"/>
              </a:spcBef>
              <a:spcAft>
                <a:spcPts val="0"/>
              </a:spcAft>
              <a:buClr>
                <a:srgbClr val="FFFFFF"/>
              </a:buClr>
              <a:buSzPts val="1800"/>
              <a:buFont typeface="Arial"/>
              <a:buAutoNum type="arabicPeriod"/>
            </a:pPr>
            <a:r>
              <a:rPr lang="iw" sz="1800" b="0" i="0" u="none" strike="noStrike" cap="none">
                <a:solidFill>
                  <a:srgbClr val="FFFFFF"/>
                </a:solidFill>
                <a:latin typeface="Calibri"/>
                <a:ea typeface="Calibri"/>
                <a:cs typeface="Calibri"/>
                <a:sym typeface="Calibri"/>
              </a:rPr>
              <a:t>המטרה: מענה לשאלה משמעותית </a:t>
            </a:r>
            <a:endParaRPr/>
          </a:p>
          <a:p>
            <a:pPr marL="228600" marR="0" lvl="0" indent="-228600" algn="r" rtl="1">
              <a:lnSpc>
                <a:spcPct val="100000"/>
              </a:lnSpc>
              <a:spcBef>
                <a:spcPts val="0"/>
              </a:spcBef>
              <a:spcAft>
                <a:spcPts val="0"/>
              </a:spcAft>
              <a:buClr>
                <a:srgbClr val="FFFFFF"/>
              </a:buClr>
              <a:buSzPts val="1800"/>
              <a:buFont typeface="Arial"/>
              <a:buAutoNum type="arabicPeriod"/>
            </a:pPr>
            <a:r>
              <a:rPr lang="iw" sz="1800" b="0" i="0" u="none" strike="noStrike" cap="none">
                <a:solidFill>
                  <a:srgbClr val="FFFFFF"/>
                </a:solidFill>
                <a:latin typeface="Calibri"/>
                <a:ea typeface="Calibri"/>
                <a:cs typeface="Calibri"/>
                <a:sym typeface="Calibri"/>
              </a:rPr>
              <a:t>שימוש במיומנויות החקר המדעיות </a:t>
            </a:r>
            <a:endParaRPr/>
          </a:p>
          <a:p>
            <a:pPr marL="228600" marR="0" lvl="0" indent="-228600" algn="r" rtl="1">
              <a:lnSpc>
                <a:spcPct val="100000"/>
              </a:lnSpc>
              <a:spcBef>
                <a:spcPts val="0"/>
              </a:spcBef>
              <a:spcAft>
                <a:spcPts val="0"/>
              </a:spcAft>
              <a:buClr>
                <a:srgbClr val="FFFFFF"/>
              </a:buClr>
              <a:buSzPts val="1800"/>
              <a:buFont typeface="Arial"/>
              <a:buAutoNum type="arabicPeriod"/>
            </a:pPr>
            <a:r>
              <a:rPr lang="iw" sz="1800" b="0" i="0" u="none" strike="noStrike" cap="none">
                <a:solidFill>
                  <a:srgbClr val="FFFFFF"/>
                </a:solidFill>
                <a:latin typeface="Calibri"/>
                <a:ea typeface="Calibri"/>
                <a:cs typeface="Calibri"/>
                <a:sym typeface="Calibri"/>
              </a:rPr>
              <a:t>למידה </a:t>
            </a:r>
            <a:r>
              <a:rPr lang="iw" sz="1800">
                <a:solidFill>
                  <a:srgbClr val="FFFFFF"/>
                </a:solidFill>
                <a:latin typeface="Calibri"/>
                <a:ea typeface="Calibri"/>
                <a:cs typeface="Calibri"/>
                <a:sym typeface="Calibri"/>
              </a:rPr>
              <a:t>שיתופית</a:t>
            </a:r>
            <a:endParaRPr/>
          </a:p>
          <a:p>
            <a:pPr marL="228600" marR="0" lvl="0" indent="-228600" algn="r" rtl="1">
              <a:lnSpc>
                <a:spcPct val="100000"/>
              </a:lnSpc>
              <a:spcBef>
                <a:spcPts val="0"/>
              </a:spcBef>
              <a:spcAft>
                <a:spcPts val="0"/>
              </a:spcAft>
              <a:buClr>
                <a:srgbClr val="FFFFFF"/>
              </a:buClr>
              <a:buSzPts val="1800"/>
              <a:buFont typeface="Arial"/>
              <a:buAutoNum type="arabicPeriod"/>
            </a:pPr>
            <a:r>
              <a:rPr lang="iw" sz="1800" b="0" i="0" u="none" strike="noStrike" cap="none">
                <a:solidFill>
                  <a:srgbClr val="FFFFFF"/>
                </a:solidFill>
                <a:latin typeface="Calibri"/>
                <a:ea typeface="Calibri"/>
                <a:cs typeface="Calibri"/>
                <a:sym typeface="Calibri"/>
              </a:rPr>
              <a:t>יצירת תוצרים המתייחסים לשאלה המנחה </a:t>
            </a:r>
            <a:endParaRPr/>
          </a:p>
          <a:p>
            <a:pPr marL="228600" marR="0" lvl="0" indent="-228600" algn="r" rtl="1">
              <a:lnSpc>
                <a:spcPct val="100000"/>
              </a:lnSpc>
              <a:spcBef>
                <a:spcPts val="0"/>
              </a:spcBef>
              <a:spcAft>
                <a:spcPts val="0"/>
              </a:spcAft>
              <a:buClr>
                <a:srgbClr val="FFFFFF"/>
              </a:buClr>
              <a:buSzPts val="1800"/>
              <a:buFont typeface="Arial"/>
              <a:buAutoNum type="arabicPeriod"/>
            </a:pPr>
            <a:r>
              <a:rPr lang="iw" sz="1800" b="0" i="0" u="none" strike="noStrike" cap="none">
                <a:solidFill>
                  <a:srgbClr val="FFFFFF"/>
                </a:solidFill>
                <a:latin typeface="Calibri"/>
                <a:ea typeface="Calibri"/>
                <a:cs typeface="Calibri"/>
                <a:sym typeface="Calibri"/>
              </a:rPr>
              <a:t>פיגומי למידה </a:t>
            </a:r>
            <a:endParaRPr/>
          </a:p>
          <a:p>
            <a:pPr marL="228600" marR="0" lvl="0" indent="-228600" algn="r" rtl="1">
              <a:lnSpc>
                <a:spcPct val="100000"/>
              </a:lnSpc>
              <a:spcBef>
                <a:spcPts val="0"/>
              </a:spcBef>
              <a:spcAft>
                <a:spcPts val="0"/>
              </a:spcAft>
              <a:buClr>
                <a:srgbClr val="FFFFFF"/>
              </a:buClr>
              <a:buSzPts val="1800"/>
              <a:buFont typeface="Arial"/>
              <a:buAutoNum type="arabicPeriod"/>
            </a:pPr>
            <a:r>
              <a:rPr lang="iw" sz="1800" b="0" i="0" u="none" strike="noStrike" cap="none">
                <a:solidFill>
                  <a:srgbClr val="FFFFFF"/>
                </a:solidFill>
                <a:latin typeface="Calibri"/>
                <a:ea typeface="Calibri"/>
                <a:cs typeface="Calibri"/>
                <a:sym typeface="Calibri"/>
              </a:rPr>
              <a:t>שימוש בטכנולוגיה</a:t>
            </a:r>
            <a:endParaRPr/>
          </a:p>
        </p:txBody>
      </p:sp>
      <p:sp>
        <p:nvSpPr>
          <p:cNvPr id="109" name="Google Shape;109;p6"/>
          <p:cNvSpPr/>
          <p:nvPr/>
        </p:nvSpPr>
        <p:spPr>
          <a:xfrm>
            <a:off x="956958" y="973665"/>
            <a:ext cx="3934017" cy="2672515"/>
          </a:xfrm>
          <a:prstGeom prst="roundRect">
            <a:avLst>
              <a:gd name="adj" fmla="val 16667"/>
            </a:avLst>
          </a:prstGeom>
          <a:solidFill>
            <a:srgbClr val="B7B7B7"/>
          </a:solidFill>
          <a:ln w="12700" cap="flat" cmpd="sng">
            <a:solidFill>
              <a:srgbClr val="AF50BF"/>
            </a:solidFill>
            <a:prstDash val="solid"/>
            <a:miter lim="800000"/>
            <a:headEnd type="none" w="sm" len="sm"/>
            <a:tailEnd type="none" w="sm" len="sm"/>
          </a:ln>
        </p:spPr>
        <p:txBody>
          <a:bodyPr spcFirstLastPara="1" wrap="square" lIns="91425" tIns="45700" rIns="91425" bIns="45700" anchor="ctr" anchorCtr="0">
            <a:noAutofit/>
          </a:bodyPr>
          <a:lstStyle/>
          <a:p>
            <a:pPr marL="342900" marR="0" lvl="0" indent="-342900" algn="r" rtl="1">
              <a:lnSpc>
                <a:spcPct val="100000"/>
              </a:lnSpc>
              <a:spcBef>
                <a:spcPts val="0"/>
              </a:spcBef>
              <a:spcAft>
                <a:spcPts val="0"/>
              </a:spcAft>
              <a:buClr>
                <a:srgbClr val="FFFFFF"/>
              </a:buClr>
              <a:buSzPts val="1800"/>
              <a:buFont typeface="Arial"/>
              <a:buAutoNum type="arabicPeriod"/>
            </a:pPr>
            <a:r>
              <a:rPr lang="iw" sz="1800" b="0" i="0" u="none" strike="noStrike" cap="none">
                <a:solidFill>
                  <a:srgbClr val="FFFFFF"/>
                </a:solidFill>
                <a:latin typeface="Calibri"/>
                <a:ea typeface="Calibri"/>
                <a:cs typeface="Calibri"/>
                <a:sym typeface="Calibri"/>
              </a:rPr>
              <a:t>התופעה המדעית ממוקדת בנושא בריאותי קריטי, והגורמים החברתיים העומדים בבסיסה</a:t>
            </a:r>
            <a:endParaRPr/>
          </a:p>
          <a:p>
            <a:pPr marL="342900" marR="0" lvl="0" indent="-342900" algn="r" rtl="1">
              <a:lnSpc>
                <a:spcPct val="100000"/>
              </a:lnSpc>
              <a:spcBef>
                <a:spcPts val="0"/>
              </a:spcBef>
              <a:spcAft>
                <a:spcPts val="0"/>
              </a:spcAft>
              <a:buClr>
                <a:srgbClr val="FFFFFF"/>
              </a:buClr>
              <a:buSzPts val="1800"/>
              <a:buFont typeface="Arial"/>
              <a:buAutoNum type="arabicPeriod"/>
            </a:pPr>
            <a:r>
              <a:rPr lang="iw" sz="1800" b="0" i="0" u="none" strike="noStrike" cap="none">
                <a:solidFill>
                  <a:srgbClr val="FFFFFF"/>
                </a:solidFill>
                <a:latin typeface="Calibri"/>
                <a:ea typeface="Calibri"/>
                <a:cs typeface="Calibri"/>
                <a:sym typeface="Calibri"/>
              </a:rPr>
              <a:t>מינוף של תרבויות וחוויות אישיות כחלק מתהליך למידת המדעים </a:t>
            </a:r>
            <a:endParaRPr/>
          </a:p>
          <a:p>
            <a:pPr marL="342900" marR="0" lvl="0" indent="-342900" algn="r" rtl="1">
              <a:lnSpc>
                <a:spcPct val="100000"/>
              </a:lnSpc>
              <a:spcBef>
                <a:spcPts val="0"/>
              </a:spcBef>
              <a:spcAft>
                <a:spcPts val="0"/>
              </a:spcAft>
              <a:buClr>
                <a:srgbClr val="FFFFFF"/>
              </a:buClr>
              <a:buSzPts val="1800"/>
              <a:buFont typeface="Arial"/>
              <a:buAutoNum type="arabicPeriod"/>
            </a:pPr>
            <a:r>
              <a:rPr lang="iw" sz="1800" b="0" i="0" u="none" strike="noStrike" cap="none">
                <a:solidFill>
                  <a:srgbClr val="FFFFFF"/>
                </a:solidFill>
                <a:latin typeface="Calibri"/>
                <a:ea typeface="Calibri"/>
                <a:cs typeface="Calibri"/>
                <a:sym typeface="Calibri"/>
              </a:rPr>
              <a:t>קשרים קהילתיים ומשפחתיים מובנים בתהליכי הלמידה לחיזוק הקשר בין למידה בסביבה פורמליות ובלתי פורמליות.</a:t>
            </a:r>
            <a:endParaRPr sz="1800" b="0" i="0" u="none" strike="noStrike" cap="none">
              <a:solidFill>
                <a:srgbClr val="FFFFFF"/>
              </a:solidFill>
              <a:latin typeface="Calibri"/>
              <a:ea typeface="Calibri"/>
              <a:cs typeface="Calibri"/>
              <a:sym typeface="Calibri"/>
            </a:endParaRPr>
          </a:p>
        </p:txBody>
      </p:sp>
      <p:sp>
        <p:nvSpPr>
          <p:cNvPr id="110" name="Google Shape;110;p6"/>
          <p:cNvSpPr/>
          <p:nvPr/>
        </p:nvSpPr>
        <p:spPr>
          <a:xfrm>
            <a:off x="1018067" y="3779875"/>
            <a:ext cx="7953632" cy="1240252"/>
          </a:xfrm>
          <a:prstGeom prst="roundRect">
            <a:avLst>
              <a:gd name="adj" fmla="val 16667"/>
            </a:avLst>
          </a:prstGeom>
          <a:solidFill>
            <a:srgbClr val="B7B7B7"/>
          </a:solidFill>
          <a:ln w="12700" cap="flat" cmpd="sng">
            <a:solidFill>
              <a:srgbClr val="AF50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rgbClr val="FFFFFF"/>
              </a:buClr>
              <a:buSzPts val="1600"/>
              <a:buFont typeface="Arial"/>
              <a:buNone/>
            </a:pPr>
            <a:r>
              <a:rPr lang="iw" sz="1600" b="1" i="0" u="none" strike="noStrike" cap="none">
                <a:solidFill>
                  <a:srgbClr val="FFFFFF"/>
                </a:solidFill>
                <a:latin typeface="Arial"/>
                <a:ea typeface="Arial"/>
                <a:cs typeface="Arial"/>
                <a:sym typeface="Arial"/>
              </a:rPr>
              <a:t>“</a:t>
            </a:r>
            <a:r>
              <a:rPr lang="iw" sz="1600" b="0" i="0" u="none" strike="noStrike" cap="none">
                <a:solidFill>
                  <a:srgbClr val="FFFFFF"/>
                </a:solidFill>
                <a:latin typeface="Arial"/>
                <a:ea typeface="Arial"/>
                <a:cs typeface="Arial"/>
                <a:sym typeface="Arial"/>
              </a:rPr>
              <a:t>הבריאות בידיים שלנו"</a:t>
            </a:r>
            <a:endParaRPr sz="1600" b="0" i="0" u="none" strike="noStrike" cap="none">
              <a:solidFill>
                <a:srgbClr val="FFFFFF"/>
              </a:solidFill>
              <a:latin typeface="Arial"/>
              <a:ea typeface="Arial"/>
              <a:cs typeface="Arial"/>
              <a:sym typeface="Arial"/>
            </a:endParaRPr>
          </a:p>
          <a:p>
            <a:pPr marL="0" marR="0" lvl="0" indent="0" algn="r" rtl="1">
              <a:lnSpc>
                <a:spcPct val="100000"/>
              </a:lnSpc>
              <a:spcBef>
                <a:spcPts val="0"/>
              </a:spcBef>
              <a:spcAft>
                <a:spcPts val="0"/>
              </a:spcAft>
              <a:buClr>
                <a:srgbClr val="FFFFFF"/>
              </a:buClr>
              <a:buSzPts val="1600"/>
              <a:buFont typeface="Arial"/>
              <a:buNone/>
            </a:pPr>
            <a:r>
              <a:rPr lang="iw" sz="1600" b="0" i="0" u="none" strike="noStrike" cap="none">
                <a:solidFill>
                  <a:srgbClr val="FFFFFF"/>
                </a:solidFill>
                <a:latin typeface="Arial"/>
                <a:ea typeface="Arial"/>
                <a:cs typeface="Arial"/>
                <a:sym typeface="Arial"/>
              </a:rPr>
              <a:t>יחידה בנושא סוכרת שפותחה בהתאם לגישה למידה מבוססת פרויקטים בהשראת קהילה</a:t>
            </a:r>
            <a:endParaRPr/>
          </a:p>
          <a:p>
            <a:pPr marL="342900" marR="0" lvl="0" indent="-342900" algn="r" rtl="1">
              <a:lnSpc>
                <a:spcPct val="100000"/>
              </a:lnSpc>
              <a:spcBef>
                <a:spcPts val="0"/>
              </a:spcBef>
              <a:spcAft>
                <a:spcPts val="0"/>
              </a:spcAft>
              <a:buClr>
                <a:srgbClr val="FFFFFF"/>
              </a:buClr>
              <a:buSzPts val="1600"/>
              <a:buFont typeface="Arial"/>
              <a:buAutoNum type="arabicPeriod"/>
            </a:pPr>
            <a:r>
              <a:rPr lang="iw" sz="1600" b="0" i="0" u="none" strike="noStrike" cap="none">
                <a:solidFill>
                  <a:srgbClr val="FFFFFF"/>
                </a:solidFill>
                <a:latin typeface="Arial"/>
                <a:ea typeface="Arial"/>
                <a:cs typeface="Arial"/>
                <a:sym typeface="Arial"/>
              </a:rPr>
              <a:t>יחידת הוראה בכיתה</a:t>
            </a:r>
            <a:endParaRPr/>
          </a:p>
          <a:p>
            <a:pPr marL="342900" marR="0" lvl="0" indent="-342900" algn="r" rtl="1">
              <a:lnSpc>
                <a:spcPct val="100000"/>
              </a:lnSpc>
              <a:spcBef>
                <a:spcPts val="0"/>
              </a:spcBef>
              <a:spcAft>
                <a:spcPts val="0"/>
              </a:spcAft>
              <a:buClr>
                <a:srgbClr val="FFFFFF"/>
              </a:buClr>
              <a:buSzPts val="1600"/>
              <a:buFont typeface="Arial"/>
              <a:buAutoNum type="arabicPeriod"/>
            </a:pPr>
            <a:r>
              <a:rPr lang="iw" sz="1600" b="0" i="0" u="none" strike="noStrike" cap="none">
                <a:solidFill>
                  <a:srgbClr val="FFFFFF"/>
                </a:solidFill>
                <a:latin typeface="Arial"/>
                <a:ea typeface="Arial"/>
                <a:cs typeface="Arial"/>
                <a:sym typeface="Arial"/>
              </a:rPr>
              <a:t>פרויקט חקר מדעי-חברתי</a:t>
            </a:r>
            <a:endParaRPr/>
          </a:p>
          <a:p>
            <a:pPr marL="342900" marR="0" lvl="0" indent="-342900" algn="r" rtl="1">
              <a:lnSpc>
                <a:spcPct val="100000"/>
              </a:lnSpc>
              <a:spcBef>
                <a:spcPts val="0"/>
              </a:spcBef>
              <a:spcAft>
                <a:spcPts val="0"/>
              </a:spcAft>
              <a:buClr>
                <a:srgbClr val="FFFFFF"/>
              </a:buClr>
              <a:buSzPts val="1600"/>
              <a:buFont typeface="Arial"/>
              <a:buAutoNum type="arabicPeriod"/>
            </a:pPr>
            <a:r>
              <a:rPr lang="iw" sz="1600" b="0" i="0" u="none" strike="noStrike" cap="none">
                <a:solidFill>
                  <a:srgbClr val="FFFFFF"/>
                </a:solidFill>
                <a:latin typeface="Arial"/>
                <a:ea typeface="Arial"/>
                <a:cs typeface="Arial"/>
                <a:sym typeface="Arial"/>
              </a:rPr>
              <a:t>שיתוף הקהילה בתוצרי הלמידה</a:t>
            </a:r>
            <a:endParaRPr/>
          </a:p>
        </p:txBody>
      </p:sp>
      <p:sp>
        <p:nvSpPr>
          <p:cNvPr id="111" name="Google Shape;111;p6"/>
          <p:cNvSpPr/>
          <p:nvPr/>
        </p:nvSpPr>
        <p:spPr>
          <a:xfrm>
            <a:off x="1018067" y="180625"/>
            <a:ext cx="3872908" cy="659347"/>
          </a:xfrm>
          <a:prstGeom prst="roundRect">
            <a:avLst>
              <a:gd name="adj" fmla="val 16667"/>
            </a:avLst>
          </a:prstGeom>
          <a:solidFill>
            <a:srgbClr val="B7B7B7"/>
          </a:solidFill>
          <a:ln w="12700" cap="flat" cmpd="sng">
            <a:solidFill>
              <a:srgbClr val="AF50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2000"/>
              <a:buFont typeface="Arial"/>
              <a:buNone/>
            </a:pPr>
            <a:r>
              <a:rPr lang="iw" sz="2000" b="1" i="0" u="none" strike="noStrike" cap="none">
                <a:solidFill>
                  <a:srgbClr val="FFFFFF"/>
                </a:solidFill>
                <a:latin typeface="Calibri"/>
                <a:ea typeface="Calibri"/>
                <a:cs typeface="Calibri"/>
                <a:sym typeface="Calibri"/>
              </a:rPr>
              <a:t>השראת קהילה</a:t>
            </a:r>
            <a:endParaRPr sz="3200" b="1" i="0" u="none" strike="noStrike" cap="none">
              <a:solidFill>
                <a:srgbClr val="FFFFFF"/>
              </a:solidFill>
              <a:latin typeface="Calibri"/>
              <a:ea typeface="Calibri"/>
              <a:cs typeface="Calibri"/>
              <a:sym typeface="Calibri"/>
            </a:endParaRPr>
          </a:p>
        </p:txBody>
      </p:sp>
      <p:sp>
        <p:nvSpPr>
          <p:cNvPr id="112" name="Google Shape;112;p6"/>
          <p:cNvSpPr/>
          <p:nvPr/>
        </p:nvSpPr>
        <p:spPr>
          <a:xfrm>
            <a:off x="5037682" y="180625"/>
            <a:ext cx="3934017" cy="659347"/>
          </a:xfrm>
          <a:prstGeom prst="roundRect">
            <a:avLst>
              <a:gd name="adj" fmla="val 16667"/>
            </a:avLst>
          </a:prstGeom>
          <a:solidFill>
            <a:srgbClr val="B7B7B7"/>
          </a:solidFill>
          <a:ln w="12700" cap="flat" cmpd="sng">
            <a:solidFill>
              <a:srgbClr val="AF50B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2000"/>
              <a:buFont typeface="Arial"/>
              <a:buNone/>
            </a:pPr>
            <a:r>
              <a:rPr lang="iw" sz="2000" b="1" i="0" u="none" strike="noStrike" cap="none">
                <a:solidFill>
                  <a:srgbClr val="FFFFFF"/>
                </a:solidFill>
                <a:latin typeface="Calibri"/>
                <a:ea typeface="Calibri"/>
                <a:cs typeface="Calibri"/>
                <a:sym typeface="Calibri"/>
              </a:rPr>
              <a:t>למידה מבוססת פרויקטים</a:t>
            </a:r>
            <a:endParaRPr sz="3200" b="1" i="0" u="none" strike="noStrike" cap="none">
              <a:solidFill>
                <a:srgbClr val="FFFFFF"/>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5"/>
          <p:cNvSpPr txBox="1"/>
          <p:nvPr/>
        </p:nvSpPr>
        <p:spPr>
          <a:xfrm>
            <a:off x="58500" y="3834308"/>
            <a:ext cx="9085500" cy="1180225"/>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iw" sz="1800" b="1" i="0" u="none" strike="noStrike" cap="none">
                <a:solidFill>
                  <a:schemeClr val="lt1"/>
                </a:solidFill>
                <a:latin typeface="Arial"/>
                <a:ea typeface="Arial"/>
                <a:cs typeface="Arial"/>
                <a:sym typeface="Arial"/>
              </a:rPr>
              <a:t>Learning is  “... a social phenomenon constituted in the experienced, lived-in world, through legitimate peripheral participation in ongoing social practice” </a:t>
            </a:r>
            <a:endParaRPr/>
          </a:p>
          <a:p>
            <a:pPr marL="0" marR="0" lvl="0" indent="0" algn="ctr" rtl="0">
              <a:lnSpc>
                <a:spcPct val="100000"/>
              </a:lnSpc>
              <a:spcBef>
                <a:spcPts val="0"/>
              </a:spcBef>
              <a:spcAft>
                <a:spcPts val="0"/>
              </a:spcAft>
              <a:buNone/>
            </a:pPr>
            <a:r>
              <a:rPr lang="iw" sz="1600" b="0" i="0" u="none" strike="noStrike" cap="none">
                <a:solidFill>
                  <a:schemeClr val="lt1"/>
                </a:solidFill>
                <a:latin typeface="Arial"/>
                <a:ea typeface="Arial"/>
                <a:cs typeface="Arial"/>
                <a:sym typeface="Arial"/>
              </a:rPr>
              <a:t>(Lave, 1991, p. 64)</a:t>
            </a:r>
            <a:endParaRPr/>
          </a:p>
          <a:p>
            <a:pPr marL="0" marR="0" lvl="0" indent="0" algn="l" rtl="0">
              <a:lnSpc>
                <a:spcPct val="100000"/>
              </a:lnSpc>
              <a:spcBef>
                <a:spcPts val="0"/>
              </a:spcBef>
              <a:spcAft>
                <a:spcPts val="0"/>
              </a:spcAft>
              <a:buNone/>
            </a:pPr>
            <a:br>
              <a:rPr lang="iw" sz="1800" b="0" i="0" u="none" strike="noStrike" cap="none">
                <a:solidFill>
                  <a:srgbClr val="000000"/>
                </a:solidFill>
                <a:latin typeface="Arial"/>
                <a:ea typeface="Arial"/>
                <a:cs typeface="Arial"/>
                <a:sym typeface="Arial"/>
              </a:rPr>
            </a:br>
            <a:endParaRPr sz="1700" b="0" i="0" u="none" strike="noStrike" cap="none">
              <a:solidFill>
                <a:srgbClr val="FFFFFF"/>
              </a:solidFill>
              <a:latin typeface="Open Sans"/>
              <a:ea typeface="Open Sans"/>
              <a:cs typeface="Open Sans"/>
              <a:sym typeface="Open Sans"/>
            </a:endParaRPr>
          </a:p>
        </p:txBody>
      </p:sp>
      <p:pic>
        <p:nvPicPr>
          <p:cNvPr id="118" name="Google Shape;118;p5"/>
          <p:cNvPicPr preferRelativeResize="0"/>
          <p:nvPr/>
        </p:nvPicPr>
        <p:blipFill rotWithShape="1">
          <a:blip r:embed="rId3">
            <a:alphaModFix/>
          </a:blip>
          <a:srcRect/>
          <a:stretch/>
        </p:blipFill>
        <p:spPr>
          <a:xfrm>
            <a:off x="2803408" y="180625"/>
            <a:ext cx="3887550" cy="3550625"/>
          </a:xfrm>
          <a:prstGeom prst="rect">
            <a:avLst/>
          </a:prstGeom>
          <a:noFill/>
          <a:ln w="38100" cap="flat" cmpd="sng">
            <a:solidFill>
              <a:schemeClr val="dk1"/>
            </a:solidFill>
            <a:prstDash val="solid"/>
            <a:round/>
            <a:headEnd type="none" w="sm" len="sm"/>
            <a:tailEnd type="none" w="sm" len="sm"/>
          </a:ln>
        </p:spPr>
      </p:pic>
      <p:pic>
        <p:nvPicPr>
          <p:cNvPr id="119" name="Google Shape;119;p5"/>
          <p:cNvPicPr preferRelativeResize="0"/>
          <p:nvPr/>
        </p:nvPicPr>
        <p:blipFill rotWithShape="1">
          <a:blip r:embed="rId4">
            <a:alphaModFix/>
          </a:blip>
          <a:srcRect/>
          <a:stretch/>
        </p:blipFill>
        <p:spPr>
          <a:xfrm>
            <a:off x="172300" y="180625"/>
            <a:ext cx="1135407" cy="707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8"/>
          <p:cNvSpPr txBox="1">
            <a:spLocks noGrp="1"/>
          </p:cNvSpPr>
          <p:nvPr>
            <p:ph type="title"/>
          </p:nvPr>
        </p:nvSpPr>
        <p:spPr>
          <a:xfrm>
            <a:off x="451000" y="575276"/>
            <a:ext cx="4045200" cy="473100"/>
          </a:xfrm>
          <a:prstGeom prst="rect">
            <a:avLst/>
          </a:prstGeom>
          <a:noFill/>
          <a:ln>
            <a:noFill/>
          </a:ln>
        </p:spPr>
        <p:txBody>
          <a:bodyPr spcFirstLastPara="1" wrap="square" lIns="91425" tIns="91425" rIns="91425" bIns="91425" anchor="b" anchorCtr="0">
            <a:noAutofit/>
          </a:bodyPr>
          <a:lstStyle/>
          <a:p>
            <a:pPr marL="0" lvl="0" indent="0" algn="ctr" rtl="1">
              <a:lnSpc>
                <a:spcPct val="100000"/>
              </a:lnSpc>
              <a:spcBef>
                <a:spcPts val="0"/>
              </a:spcBef>
              <a:spcAft>
                <a:spcPts val="0"/>
              </a:spcAft>
              <a:buSzPts val="4200"/>
              <a:buNone/>
            </a:pPr>
            <a:r>
              <a:rPr lang="iw" sz="2400">
                <a:latin typeface="David"/>
                <a:ea typeface="David"/>
                <a:cs typeface="David"/>
                <a:sym typeface="David"/>
              </a:rPr>
              <a:t>ייחודיות הגישה</a:t>
            </a:r>
            <a:endParaRPr sz="2400">
              <a:latin typeface="David"/>
              <a:ea typeface="David"/>
              <a:cs typeface="David"/>
              <a:sym typeface="David"/>
            </a:endParaRPr>
          </a:p>
        </p:txBody>
      </p:sp>
      <p:sp>
        <p:nvSpPr>
          <p:cNvPr id="125" name="Google Shape;125;p8"/>
          <p:cNvSpPr txBox="1">
            <a:spLocks noGrp="1"/>
          </p:cNvSpPr>
          <p:nvPr>
            <p:ph type="body" idx="2"/>
          </p:nvPr>
        </p:nvSpPr>
        <p:spPr>
          <a:xfrm>
            <a:off x="139700" y="707250"/>
            <a:ext cx="4323900" cy="4378200"/>
          </a:xfrm>
          <a:prstGeom prst="rect">
            <a:avLst/>
          </a:prstGeom>
          <a:noFill/>
          <a:ln>
            <a:noFill/>
          </a:ln>
        </p:spPr>
        <p:txBody>
          <a:bodyPr spcFirstLastPara="1" wrap="square" lIns="91425" tIns="91425" rIns="91425" bIns="91425" anchor="ctr" anchorCtr="0">
            <a:noAutofit/>
          </a:bodyPr>
          <a:lstStyle/>
          <a:p>
            <a:pPr marL="0" lvl="0" indent="0" algn="ctr" rtl="1">
              <a:lnSpc>
                <a:spcPct val="115000"/>
              </a:lnSpc>
              <a:spcBef>
                <a:spcPts val="1200"/>
              </a:spcBef>
              <a:spcAft>
                <a:spcPts val="0"/>
              </a:spcAft>
              <a:buClr>
                <a:schemeClr val="dk1"/>
              </a:buClr>
              <a:buSzPts val="1100"/>
              <a:buFont typeface="Arial"/>
              <a:buNone/>
            </a:pPr>
            <a:r>
              <a:rPr lang="iw" b="1">
                <a:solidFill>
                  <a:srgbClr val="666666"/>
                </a:solidFill>
                <a:latin typeface="David"/>
                <a:ea typeface="David"/>
                <a:cs typeface="David"/>
                <a:sym typeface="David"/>
              </a:rPr>
              <a:t>מעורבות קהילתית</a:t>
            </a:r>
            <a:endParaRPr b="1">
              <a:solidFill>
                <a:srgbClr val="666666"/>
              </a:solidFill>
              <a:latin typeface="David"/>
              <a:ea typeface="David"/>
              <a:cs typeface="David"/>
              <a:sym typeface="David"/>
            </a:endParaRPr>
          </a:p>
          <a:p>
            <a:pPr marL="0" lvl="0" indent="0" algn="r" rtl="1">
              <a:lnSpc>
                <a:spcPct val="115000"/>
              </a:lnSpc>
              <a:spcBef>
                <a:spcPts val="1200"/>
              </a:spcBef>
              <a:spcAft>
                <a:spcPts val="0"/>
              </a:spcAft>
              <a:buClr>
                <a:schemeClr val="dk1"/>
              </a:buClr>
              <a:buSzPts val="1100"/>
              <a:buFont typeface="Arial"/>
              <a:buNone/>
            </a:pPr>
            <a:r>
              <a:rPr lang="iw" b="1">
                <a:solidFill>
                  <a:srgbClr val="666666"/>
                </a:solidFill>
                <a:latin typeface="David"/>
                <a:ea typeface="David"/>
                <a:cs typeface="David"/>
                <a:sym typeface="David"/>
              </a:rPr>
              <a:t>ברמה הארגונית: שת"פ בין הגופים לקידם ההוראה והלמידה</a:t>
            </a:r>
            <a:endParaRPr b="1">
              <a:solidFill>
                <a:srgbClr val="666666"/>
              </a:solidFill>
              <a:latin typeface="David"/>
              <a:ea typeface="David"/>
              <a:cs typeface="David"/>
              <a:sym typeface="David"/>
            </a:endParaRPr>
          </a:p>
          <a:p>
            <a:pPr marL="0" lvl="0" indent="0" algn="r" rtl="1">
              <a:lnSpc>
                <a:spcPct val="115000"/>
              </a:lnSpc>
              <a:spcBef>
                <a:spcPts val="1200"/>
              </a:spcBef>
              <a:spcAft>
                <a:spcPts val="0"/>
              </a:spcAft>
              <a:buClr>
                <a:schemeClr val="dk1"/>
              </a:buClr>
              <a:buSzPts val="1100"/>
              <a:buFont typeface="Arial"/>
              <a:buNone/>
            </a:pPr>
            <a:r>
              <a:rPr lang="iw" sz="1400" b="1">
                <a:solidFill>
                  <a:srgbClr val="000000"/>
                </a:solidFill>
                <a:latin typeface="David"/>
                <a:ea typeface="David"/>
                <a:cs typeface="David"/>
                <a:sym typeface="David"/>
              </a:rPr>
              <a:t>מי היא הקהילה?</a:t>
            </a:r>
            <a:endParaRPr sz="1400" b="1">
              <a:solidFill>
                <a:srgbClr val="000000"/>
              </a:solidFill>
              <a:latin typeface="David"/>
              <a:ea typeface="David"/>
              <a:cs typeface="David"/>
              <a:sym typeface="David"/>
            </a:endParaRPr>
          </a:p>
          <a:p>
            <a:pPr marL="457200" lvl="0" indent="-317500" algn="r" rtl="1">
              <a:lnSpc>
                <a:spcPct val="115000"/>
              </a:lnSpc>
              <a:spcBef>
                <a:spcPts val="0"/>
              </a:spcBef>
              <a:spcAft>
                <a:spcPts val="0"/>
              </a:spcAft>
              <a:buClr>
                <a:srgbClr val="000000"/>
              </a:buClr>
              <a:buSzPts val="1400"/>
              <a:buFont typeface="David"/>
              <a:buChar char="●"/>
            </a:pPr>
            <a:r>
              <a:rPr lang="iw" sz="1400">
                <a:solidFill>
                  <a:srgbClr val="000000"/>
                </a:solidFill>
                <a:latin typeface="David"/>
                <a:ea typeface="David"/>
                <a:cs typeface="David"/>
                <a:sym typeface="David"/>
              </a:rPr>
              <a:t>הקהילה כוללת את המורה והתלמידים המתגבשים בהליך הלימוד כקבוצת מחקר</a:t>
            </a:r>
            <a:endParaRPr sz="1400">
              <a:solidFill>
                <a:srgbClr val="000000"/>
              </a:solidFill>
              <a:latin typeface="David"/>
              <a:ea typeface="David"/>
              <a:cs typeface="David"/>
              <a:sym typeface="David"/>
            </a:endParaRPr>
          </a:p>
          <a:p>
            <a:pPr marL="457200" lvl="0" indent="-317500" algn="r" rtl="1">
              <a:lnSpc>
                <a:spcPct val="115000"/>
              </a:lnSpc>
              <a:spcBef>
                <a:spcPts val="0"/>
              </a:spcBef>
              <a:spcAft>
                <a:spcPts val="0"/>
              </a:spcAft>
              <a:buClr>
                <a:srgbClr val="000000"/>
              </a:buClr>
              <a:buSzPts val="1400"/>
              <a:buFont typeface="David"/>
              <a:buChar char="●"/>
            </a:pPr>
            <a:r>
              <a:rPr lang="iw" sz="1400">
                <a:solidFill>
                  <a:srgbClr val="000000"/>
                </a:solidFill>
                <a:latin typeface="David"/>
                <a:ea typeface="David"/>
                <a:cs typeface="David"/>
                <a:sym typeface="David"/>
              </a:rPr>
              <a:t>משפחות</a:t>
            </a:r>
            <a:endParaRPr sz="1400">
              <a:solidFill>
                <a:srgbClr val="000000"/>
              </a:solidFill>
              <a:latin typeface="David"/>
              <a:ea typeface="David"/>
              <a:cs typeface="David"/>
              <a:sym typeface="David"/>
            </a:endParaRPr>
          </a:p>
          <a:p>
            <a:pPr marL="457200" lvl="0" indent="-317500" algn="r" rtl="1">
              <a:lnSpc>
                <a:spcPct val="115000"/>
              </a:lnSpc>
              <a:spcBef>
                <a:spcPts val="0"/>
              </a:spcBef>
              <a:spcAft>
                <a:spcPts val="0"/>
              </a:spcAft>
              <a:buClr>
                <a:srgbClr val="000000"/>
              </a:buClr>
              <a:buSzPts val="1400"/>
              <a:buFont typeface="David"/>
              <a:buChar char="●"/>
            </a:pPr>
            <a:r>
              <a:rPr lang="iw" sz="1400">
                <a:solidFill>
                  <a:srgbClr val="000000"/>
                </a:solidFill>
                <a:latin typeface="David"/>
                <a:ea typeface="David"/>
                <a:cs typeface="David"/>
                <a:sym typeface="David"/>
              </a:rPr>
              <a:t>ארגונים מקומיים, כגון: וועד הורים מקומי ומחוזי, עיריות, ספריות, מתנס"ים</a:t>
            </a:r>
            <a:endParaRPr sz="1400">
              <a:solidFill>
                <a:srgbClr val="000000"/>
              </a:solidFill>
              <a:latin typeface="David"/>
              <a:ea typeface="David"/>
              <a:cs typeface="David"/>
              <a:sym typeface="David"/>
            </a:endParaRPr>
          </a:p>
          <a:p>
            <a:pPr marL="457200" lvl="0" indent="-317500" algn="r" rtl="1">
              <a:lnSpc>
                <a:spcPct val="115000"/>
              </a:lnSpc>
              <a:spcBef>
                <a:spcPts val="0"/>
              </a:spcBef>
              <a:spcAft>
                <a:spcPts val="0"/>
              </a:spcAft>
              <a:buClr>
                <a:srgbClr val="000000"/>
              </a:buClr>
              <a:buSzPts val="1400"/>
              <a:buFont typeface="David"/>
              <a:buChar char="●"/>
            </a:pPr>
            <a:r>
              <a:rPr lang="iw" sz="1400">
                <a:solidFill>
                  <a:srgbClr val="000000"/>
                </a:solidFill>
                <a:latin typeface="David"/>
                <a:ea typeface="David"/>
                <a:cs typeface="David"/>
                <a:sym typeface="David"/>
              </a:rPr>
              <a:t>ארגונים גדולים, כגון: עמותת סוכרת</a:t>
            </a:r>
            <a:endParaRPr sz="1400">
              <a:solidFill>
                <a:srgbClr val="000000"/>
              </a:solidFill>
              <a:latin typeface="David"/>
              <a:ea typeface="David"/>
              <a:cs typeface="David"/>
              <a:sym typeface="David"/>
            </a:endParaRPr>
          </a:p>
          <a:p>
            <a:pPr marL="0" lvl="0" indent="0" algn="r" rtl="1">
              <a:lnSpc>
                <a:spcPct val="115000"/>
              </a:lnSpc>
              <a:spcBef>
                <a:spcPts val="0"/>
              </a:spcBef>
              <a:spcAft>
                <a:spcPts val="0"/>
              </a:spcAft>
              <a:buSzPts val="1800"/>
              <a:buNone/>
            </a:pPr>
            <a:endParaRPr sz="1400">
              <a:solidFill>
                <a:srgbClr val="000000"/>
              </a:solidFill>
              <a:latin typeface="David"/>
              <a:ea typeface="David"/>
              <a:cs typeface="David"/>
              <a:sym typeface="David"/>
            </a:endParaRPr>
          </a:p>
          <a:p>
            <a:pPr marL="0" lvl="0" indent="0" algn="r" rtl="1">
              <a:lnSpc>
                <a:spcPct val="115000"/>
              </a:lnSpc>
              <a:spcBef>
                <a:spcPts val="0"/>
              </a:spcBef>
              <a:spcAft>
                <a:spcPts val="0"/>
              </a:spcAft>
              <a:buSzPts val="1800"/>
              <a:buNone/>
            </a:pPr>
            <a:r>
              <a:rPr lang="iw" sz="1400">
                <a:solidFill>
                  <a:srgbClr val="000000"/>
                </a:solidFill>
                <a:latin typeface="David"/>
                <a:ea typeface="David"/>
                <a:cs typeface="David"/>
                <a:sym typeface="David"/>
              </a:rPr>
              <a:t>השותפות בהוראה ובלמידה מביא לאיחוד בין סביבות הלמידה הפורמאליות ובין סביבות הלמידה הא-פורמאליות</a:t>
            </a:r>
            <a:endParaRPr sz="1400">
              <a:solidFill>
                <a:srgbClr val="000000"/>
              </a:solidFill>
              <a:latin typeface="David"/>
              <a:ea typeface="David"/>
              <a:cs typeface="David"/>
              <a:sym typeface="David"/>
            </a:endParaRPr>
          </a:p>
        </p:txBody>
      </p:sp>
      <p:pic>
        <p:nvPicPr>
          <p:cNvPr id="126" name="Google Shape;126;p8"/>
          <p:cNvPicPr preferRelativeResize="0"/>
          <p:nvPr/>
        </p:nvPicPr>
        <p:blipFill rotWithShape="1">
          <a:blip r:embed="rId3">
            <a:alphaModFix/>
          </a:blip>
          <a:srcRect/>
          <a:stretch/>
        </p:blipFill>
        <p:spPr>
          <a:xfrm>
            <a:off x="4742725" y="1514475"/>
            <a:ext cx="4172676" cy="2828926"/>
          </a:xfrm>
          <a:prstGeom prst="rect">
            <a:avLst/>
          </a:prstGeom>
          <a:noFill/>
          <a:ln>
            <a:noFill/>
          </a:ln>
        </p:spPr>
      </p:pic>
      <p:pic>
        <p:nvPicPr>
          <p:cNvPr id="127" name="Google Shape;127;p8"/>
          <p:cNvPicPr preferRelativeResize="0"/>
          <p:nvPr/>
        </p:nvPicPr>
        <p:blipFill rotWithShape="1">
          <a:blip r:embed="rId4">
            <a:alphaModFix/>
          </a:blip>
          <a:srcRect/>
          <a:stretch/>
        </p:blipFill>
        <p:spPr>
          <a:xfrm>
            <a:off x="172300" y="180625"/>
            <a:ext cx="1135407" cy="707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7"/>
          <p:cNvSpPr txBox="1">
            <a:spLocks noGrp="1"/>
          </p:cNvSpPr>
          <p:nvPr>
            <p:ph type="title"/>
          </p:nvPr>
        </p:nvSpPr>
        <p:spPr>
          <a:xfrm>
            <a:off x="279050" y="534325"/>
            <a:ext cx="4045200" cy="473100"/>
          </a:xfrm>
          <a:prstGeom prst="rect">
            <a:avLst/>
          </a:prstGeom>
          <a:noFill/>
          <a:ln>
            <a:noFill/>
          </a:ln>
        </p:spPr>
        <p:txBody>
          <a:bodyPr spcFirstLastPara="1" wrap="square" lIns="91425" tIns="91425" rIns="91425" bIns="91425" anchor="b" anchorCtr="0">
            <a:noAutofit/>
          </a:bodyPr>
          <a:lstStyle/>
          <a:p>
            <a:pPr marL="0" lvl="0" indent="0" algn="ctr" rtl="1">
              <a:lnSpc>
                <a:spcPct val="100000"/>
              </a:lnSpc>
              <a:spcBef>
                <a:spcPts val="0"/>
              </a:spcBef>
              <a:spcAft>
                <a:spcPts val="0"/>
              </a:spcAft>
              <a:buSzPts val="4200"/>
              <a:buNone/>
            </a:pPr>
            <a:r>
              <a:rPr lang="iw" sz="2400">
                <a:latin typeface="David"/>
                <a:ea typeface="David"/>
                <a:cs typeface="David"/>
                <a:sym typeface="David"/>
              </a:rPr>
              <a:t>ייחודיות הגישה</a:t>
            </a:r>
            <a:endParaRPr sz="2400">
              <a:latin typeface="David"/>
              <a:ea typeface="David"/>
              <a:cs typeface="David"/>
              <a:sym typeface="David"/>
            </a:endParaRPr>
          </a:p>
        </p:txBody>
      </p:sp>
      <p:sp>
        <p:nvSpPr>
          <p:cNvPr id="133" name="Google Shape;133;p7"/>
          <p:cNvSpPr txBox="1">
            <a:spLocks noGrp="1"/>
          </p:cNvSpPr>
          <p:nvPr>
            <p:ph type="body" idx="2"/>
          </p:nvPr>
        </p:nvSpPr>
        <p:spPr>
          <a:xfrm>
            <a:off x="139700" y="707250"/>
            <a:ext cx="4323900" cy="4378200"/>
          </a:xfrm>
          <a:prstGeom prst="rect">
            <a:avLst/>
          </a:prstGeom>
          <a:noFill/>
          <a:ln>
            <a:noFill/>
          </a:ln>
        </p:spPr>
        <p:txBody>
          <a:bodyPr spcFirstLastPara="1" wrap="square" lIns="91425" tIns="91425" rIns="91425" bIns="91425" anchor="ctr" anchorCtr="0">
            <a:noAutofit/>
          </a:bodyPr>
          <a:lstStyle/>
          <a:p>
            <a:pPr marL="0" lvl="0" indent="0" algn="ctr" rtl="1">
              <a:lnSpc>
                <a:spcPct val="115000"/>
              </a:lnSpc>
              <a:spcBef>
                <a:spcPts val="1200"/>
              </a:spcBef>
              <a:spcAft>
                <a:spcPts val="0"/>
              </a:spcAft>
              <a:buClr>
                <a:schemeClr val="dk1"/>
              </a:buClr>
              <a:buSzPts val="1100"/>
              <a:buFont typeface="Arial"/>
              <a:buNone/>
            </a:pPr>
            <a:r>
              <a:rPr lang="iw" b="1">
                <a:solidFill>
                  <a:srgbClr val="666666"/>
                </a:solidFill>
                <a:latin typeface="David"/>
                <a:ea typeface="David"/>
                <a:cs typeface="David"/>
                <a:sym typeface="David"/>
              </a:rPr>
              <a:t>מעורבות קהילתית</a:t>
            </a:r>
            <a:endParaRPr b="1">
              <a:solidFill>
                <a:srgbClr val="666666"/>
              </a:solidFill>
              <a:latin typeface="David"/>
              <a:ea typeface="David"/>
              <a:cs typeface="David"/>
              <a:sym typeface="David"/>
            </a:endParaRPr>
          </a:p>
          <a:p>
            <a:pPr marL="0" lvl="0" indent="0" algn="r" rtl="1">
              <a:lnSpc>
                <a:spcPct val="115000"/>
              </a:lnSpc>
              <a:spcBef>
                <a:spcPts val="1200"/>
              </a:spcBef>
              <a:spcAft>
                <a:spcPts val="0"/>
              </a:spcAft>
              <a:buClr>
                <a:schemeClr val="dk1"/>
              </a:buClr>
              <a:buSzPts val="1100"/>
              <a:buFont typeface="Arial"/>
              <a:buNone/>
            </a:pPr>
            <a:r>
              <a:rPr lang="iw" b="1">
                <a:solidFill>
                  <a:srgbClr val="666666"/>
                </a:solidFill>
                <a:latin typeface="David"/>
                <a:ea typeface="David"/>
                <a:cs typeface="David"/>
                <a:sym typeface="David"/>
              </a:rPr>
              <a:t>ברמה הפדגוגית: שיתוף ידע תרבותי, חברתי, קהילתי בתהליך הלמידה </a:t>
            </a:r>
            <a:endParaRPr b="1">
              <a:solidFill>
                <a:srgbClr val="666666"/>
              </a:solidFill>
              <a:latin typeface="David"/>
              <a:ea typeface="David"/>
              <a:cs typeface="David"/>
              <a:sym typeface="David"/>
            </a:endParaRPr>
          </a:p>
          <a:p>
            <a:pPr marL="457200" lvl="0" indent="-317500" algn="r" rtl="1">
              <a:lnSpc>
                <a:spcPct val="115000"/>
              </a:lnSpc>
              <a:spcBef>
                <a:spcPts val="1200"/>
              </a:spcBef>
              <a:spcAft>
                <a:spcPts val="0"/>
              </a:spcAft>
              <a:buClr>
                <a:srgbClr val="000000"/>
              </a:buClr>
              <a:buSzPts val="1400"/>
              <a:buFont typeface="David"/>
              <a:buChar char="●"/>
            </a:pPr>
            <a:r>
              <a:rPr lang="iw" sz="1400">
                <a:solidFill>
                  <a:srgbClr val="000000"/>
                </a:solidFill>
                <a:latin typeface="David"/>
                <a:ea typeface="David"/>
                <a:cs typeface="David"/>
                <a:sym typeface="David"/>
              </a:rPr>
              <a:t>מעורבות קהילתית ומשפחתית בתהליכי ההוראה</a:t>
            </a:r>
            <a:endParaRPr sz="1400">
              <a:solidFill>
                <a:srgbClr val="000000"/>
              </a:solidFill>
              <a:latin typeface="David"/>
              <a:ea typeface="David"/>
              <a:cs typeface="David"/>
              <a:sym typeface="David"/>
            </a:endParaRPr>
          </a:p>
          <a:p>
            <a:pPr marL="457200" lvl="0" indent="-317500" algn="r" rtl="1">
              <a:lnSpc>
                <a:spcPct val="115000"/>
              </a:lnSpc>
              <a:spcBef>
                <a:spcPts val="0"/>
              </a:spcBef>
              <a:spcAft>
                <a:spcPts val="0"/>
              </a:spcAft>
              <a:buClr>
                <a:srgbClr val="000000"/>
              </a:buClr>
              <a:buSzPts val="1400"/>
              <a:buFont typeface="David"/>
              <a:buChar char="●"/>
            </a:pPr>
            <a:r>
              <a:rPr lang="iw" sz="1400">
                <a:solidFill>
                  <a:srgbClr val="000000"/>
                </a:solidFill>
                <a:latin typeface="David"/>
                <a:ea typeface="David"/>
                <a:cs typeface="David"/>
                <a:sym typeface="David"/>
              </a:rPr>
              <a:t>עבודות חקר סביבתיות – חברתיות – שימוש בידע המדעי לשיפור הבריאות בקהילה</a:t>
            </a:r>
            <a:endParaRPr sz="1400">
              <a:solidFill>
                <a:srgbClr val="000000"/>
              </a:solidFill>
              <a:latin typeface="David"/>
              <a:ea typeface="David"/>
              <a:cs typeface="David"/>
              <a:sym typeface="David"/>
            </a:endParaRPr>
          </a:p>
          <a:p>
            <a:pPr marL="457200" lvl="0" indent="-317500" algn="r" rtl="1">
              <a:lnSpc>
                <a:spcPct val="115000"/>
              </a:lnSpc>
              <a:spcBef>
                <a:spcPts val="0"/>
              </a:spcBef>
              <a:spcAft>
                <a:spcPts val="0"/>
              </a:spcAft>
              <a:buClr>
                <a:srgbClr val="000000"/>
              </a:buClr>
              <a:buSzPts val="1400"/>
              <a:buFont typeface="David"/>
              <a:buChar char="●"/>
            </a:pPr>
            <a:r>
              <a:rPr lang="iw" sz="1400">
                <a:solidFill>
                  <a:srgbClr val="000000"/>
                </a:solidFill>
                <a:latin typeface="David"/>
                <a:ea typeface="David"/>
                <a:cs typeface="David"/>
                <a:sym typeface="David"/>
              </a:rPr>
              <a:t>שיתוף הקהילה בתוצרי הלמידה וחילופי ידע בין תלמידים ואנשי הקהילה</a:t>
            </a:r>
            <a:endParaRPr sz="1400">
              <a:solidFill>
                <a:srgbClr val="000000"/>
              </a:solidFill>
              <a:latin typeface="David"/>
              <a:ea typeface="David"/>
              <a:cs typeface="David"/>
              <a:sym typeface="David"/>
            </a:endParaRPr>
          </a:p>
          <a:p>
            <a:pPr marL="0" lvl="0" indent="0" algn="r" rtl="1">
              <a:lnSpc>
                <a:spcPct val="115000"/>
              </a:lnSpc>
              <a:spcBef>
                <a:spcPts val="0"/>
              </a:spcBef>
              <a:spcAft>
                <a:spcPts val="0"/>
              </a:spcAft>
              <a:buSzPts val="1800"/>
              <a:buNone/>
            </a:pPr>
            <a:endParaRPr sz="1400">
              <a:solidFill>
                <a:srgbClr val="000000"/>
              </a:solidFill>
              <a:latin typeface="David"/>
              <a:ea typeface="David"/>
              <a:cs typeface="David"/>
              <a:sym typeface="David"/>
            </a:endParaRPr>
          </a:p>
          <a:p>
            <a:pPr marL="0" lvl="0" indent="0" algn="r" rtl="1">
              <a:lnSpc>
                <a:spcPct val="115000"/>
              </a:lnSpc>
              <a:spcBef>
                <a:spcPts val="0"/>
              </a:spcBef>
              <a:spcAft>
                <a:spcPts val="0"/>
              </a:spcAft>
              <a:buSzPts val="1800"/>
              <a:buNone/>
            </a:pPr>
            <a:r>
              <a:rPr lang="iw" sz="1400">
                <a:solidFill>
                  <a:srgbClr val="000000"/>
                </a:solidFill>
                <a:latin typeface="David"/>
                <a:ea typeface="David"/>
                <a:cs typeface="David"/>
                <a:sym typeface="David"/>
              </a:rPr>
              <a:t>עבודות החקר והצגות הסיום מאפשרת לקהילה למלא תפקיד פעיל בתהליכי ההוראה והלמידה, ומאפשרות לתלמידים להיות מעורבים בקהילה שלהם באמצעות מדע</a:t>
            </a:r>
            <a:endParaRPr sz="1400">
              <a:solidFill>
                <a:srgbClr val="000000"/>
              </a:solidFill>
              <a:latin typeface="David"/>
              <a:ea typeface="David"/>
              <a:cs typeface="David"/>
              <a:sym typeface="David"/>
            </a:endParaRPr>
          </a:p>
          <a:p>
            <a:pPr marL="0" lvl="0" indent="0" algn="r" rtl="1">
              <a:lnSpc>
                <a:spcPct val="115000"/>
              </a:lnSpc>
              <a:spcBef>
                <a:spcPts val="0"/>
              </a:spcBef>
              <a:spcAft>
                <a:spcPts val="0"/>
              </a:spcAft>
              <a:buSzPts val="1800"/>
              <a:buNone/>
            </a:pPr>
            <a:endParaRPr sz="1400">
              <a:solidFill>
                <a:srgbClr val="000000"/>
              </a:solidFill>
              <a:latin typeface="David"/>
              <a:ea typeface="David"/>
              <a:cs typeface="David"/>
              <a:sym typeface="David"/>
            </a:endParaRPr>
          </a:p>
          <a:p>
            <a:pPr marL="0" lvl="0" indent="0" algn="r" rtl="1">
              <a:lnSpc>
                <a:spcPct val="115000"/>
              </a:lnSpc>
              <a:spcBef>
                <a:spcPts val="0"/>
              </a:spcBef>
              <a:spcAft>
                <a:spcPts val="0"/>
              </a:spcAft>
              <a:buSzPts val="1800"/>
              <a:buNone/>
            </a:pPr>
            <a:endParaRPr sz="1400">
              <a:solidFill>
                <a:srgbClr val="000000"/>
              </a:solidFill>
              <a:latin typeface="David"/>
              <a:ea typeface="David"/>
              <a:cs typeface="David"/>
              <a:sym typeface="David"/>
            </a:endParaRPr>
          </a:p>
          <a:p>
            <a:pPr marL="0" lvl="0" indent="0" algn="r" rtl="1">
              <a:lnSpc>
                <a:spcPct val="115000"/>
              </a:lnSpc>
              <a:spcBef>
                <a:spcPts val="0"/>
              </a:spcBef>
              <a:spcAft>
                <a:spcPts val="0"/>
              </a:spcAft>
              <a:buSzPts val="1800"/>
              <a:buNone/>
            </a:pPr>
            <a:endParaRPr sz="1400">
              <a:solidFill>
                <a:srgbClr val="000000"/>
              </a:solidFill>
              <a:latin typeface="David"/>
              <a:ea typeface="David"/>
              <a:cs typeface="David"/>
              <a:sym typeface="David"/>
            </a:endParaRPr>
          </a:p>
        </p:txBody>
      </p:sp>
      <p:pic>
        <p:nvPicPr>
          <p:cNvPr id="134" name="Google Shape;134;p7"/>
          <p:cNvPicPr preferRelativeResize="0"/>
          <p:nvPr/>
        </p:nvPicPr>
        <p:blipFill rotWithShape="1">
          <a:blip r:embed="rId3">
            <a:alphaModFix/>
          </a:blip>
          <a:srcRect/>
          <a:stretch/>
        </p:blipFill>
        <p:spPr>
          <a:xfrm>
            <a:off x="4616000" y="1285875"/>
            <a:ext cx="4375601" cy="3173513"/>
          </a:xfrm>
          <a:prstGeom prst="rect">
            <a:avLst/>
          </a:prstGeom>
          <a:noFill/>
          <a:ln>
            <a:noFill/>
          </a:ln>
        </p:spPr>
      </p:pic>
      <p:pic>
        <p:nvPicPr>
          <p:cNvPr id="135" name="Google Shape;135;p7"/>
          <p:cNvPicPr preferRelativeResize="0"/>
          <p:nvPr/>
        </p:nvPicPr>
        <p:blipFill rotWithShape="1">
          <a:blip r:embed="rId4">
            <a:alphaModFix/>
          </a:blip>
          <a:srcRect/>
          <a:stretch/>
        </p:blipFill>
        <p:spPr>
          <a:xfrm>
            <a:off x="6483275" y="2305900"/>
            <a:ext cx="641050" cy="1133475"/>
          </a:xfrm>
          <a:prstGeom prst="rect">
            <a:avLst/>
          </a:prstGeom>
          <a:noFill/>
          <a:ln>
            <a:noFill/>
          </a:ln>
        </p:spPr>
      </p:pic>
      <p:pic>
        <p:nvPicPr>
          <p:cNvPr id="136" name="Google Shape;136;p7"/>
          <p:cNvPicPr preferRelativeResize="0"/>
          <p:nvPr/>
        </p:nvPicPr>
        <p:blipFill rotWithShape="1">
          <a:blip r:embed="rId5">
            <a:alphaModFix/>
          </a:blip>
          <a:srcRect/>
          <a:stretch/>
        </p:blipFill>
        <p:spPr>
          <a:xfrm>
            <a:off x="172300" y="180625"/>
            <a:ext cx="1135407" cy="707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9"/>
          <p:cNvSpPr txBox="1">
            <a:spLocks noGrp="1"/>
          </p:cNvSpPr>
          <p:nvPr>
            <p:ph type="title"/>
          </p:nvPr>
        </p:nvSpPr>
        <p:spPr>
          <a:xfrm>
            <a:off x="481750" y="1191750"/>
            <a:ext cx="7733400" cy="2760000"/>
          </a:xfrm>
          <a:prstGeom prst="rect">
            <a:avLst/>
          </a:prstGeom>
          <a:noFill/>
          <a:ln>
            <a:noFill/>
          </a:ln>
        </p:spPr>
        <p:txBody>
          <a:bodyPr spcFirstLastPara="1" wrap="square" lIns="91425" tIns="91425" rIns="91425" bIns="91425" anchor="t" anchorCtr="0">
            <a:noAutofit/>
          </a:bodyPr>
          <a:lstStyle/>
          <a:p>
            <a:pPr marL="0" lvl="0" indent="0" algn="r" rtl="1">
              <a:lnSpc>
                <a:spcPct val="115000"/>
              </a:lnSpc>
              <a:spcBef>
                <a:spcPts val="0"/>
              </a:spcBef>
              <a:spcAft>
                <a:spcPts val="0"/>
              </a:spcAft>
              <a:buSzPts val="3600"/>
              <a:buNone/>
            </a:pPr>
            <a:r>
              <a:rPr lang="iw" sz="2300" b="0">
                <a:latin typeface="David"/>
                <a:ea typeface="David"/>
                <a:cs typeface="David"/>
                <a:sym typeface="David"/>
              </a:rPr>
              <a:t>(2)</a:t>
            </a:r>
            <a:r>
              <a:rPr lang="iw" sz="2300" b="0">
                <a:solidFill>
                  <a:srgbClr val="000000"/>
                </a:solidFill>
                <a:latin typeface="David"/>
                <a:ea typeface="David"/>
                <a:cs typeface="David"/>
                <a:sym typeface="David"/>
              </a:rPr>
              <a:t> דוגמא מישראל - </a:t>
            </a:r>
            <a:r>
              <a:rPr lang="iw" sz="2300" b="0">
                <a:solidFill>
                  <a:schemeClr val="accent2"/>
                </a:solidFill>
                <a:latin typeface="David"/>
                <a:ea typeface="David"/>
                <a:cs typeface="David"/>
                <a:sym typeface="David"/>
              </a:rPr>
              <a:t>איך יישום הגישה נראה בכיתות בישראל?</a:t>
            </a:r>
            <a:r>
              <a:rPr lang="iw" sz="2300" b="0">
                <a:solidFill>
                  <a:srgbClr val="000000"/>
                </a:solidFill>
                <a:latin typeface="David"/>
                <a:ea typeface="David"/>
                <a:cs typeface="David"/>
                <a:sym typeface="David"/>
              </a:rPr>
              <a:t> </a:t>
            </a:r>
            <a:endParaRPr sz="2300" b="0">
              <a:solidFill>
                <a:schemeClr val="accent2"/>
              </a:solidFill>
              <a:latin typeface="David"/>
              <a:ea typeface="David"/>
              <a:cs typeface="David"/>
              <a:sym typeface="David"/>
            </a:endParaRPr>
          </a:p>
          <a:p>
            <a:pPr marL="0" lvl="0" indent="0" algn="r" rtl="1">
              <a:lnSpc>
                <a:spcPct val="100000"/>
              </a:lnSpc>
              <a:spcBef>
                <a:spcPts val="0"/>
              </a:spcBef>
              <a:spcAft>
                <a:spcPts val="0"/>
              </a:spcAft>
              <a:buSzPts val="3600"/>
              <a:buNone/>
            </a:pPr>
            <a:endParaRPr b="0">
              <a:solidFill>
                <a:srgbClr val="000000"/>
              </a:solidFill>
              <a:latin typeface="David"/>
              <a:ea typeface="David"/>
              <a:cs typeface="David"/>
              <a:sym typeface="David"/>
            </a:endParaRPr>
          </a:p>
          <a:p>
            <a:pPr marL="0" lvl="0" indent="0" algn="r" rtl="1">
              <a:lnSpc>
                <a:spcPct val="100000"/>
              </a:lnSpc>
              <a:spcBef>
                <a:spcPts val="0"/>
              </a:spcBef>
              <a:spcAft>
                <a:spcPts val="0"/>
              </a:spcAft>
              <a:buSzPts val="3600"/>
              <a:buNone/>
            </a:pPr>
            <a:endParaRPr>
              <a:latin typeface="David"/>
              <a:ea typeface="David"/>
              <a:cs typeface="David"/>
              <a:sym typeface="David"/>
            </a:endParaRPr>
          </a:p>
        </p:txBody>
      </p:sp>
      <p:pic>
        <p:nvPicPr>
          <p:cNvPr id="142" name="Google Shape;142;p9"/>
          <p:cNvPicPr preferRelativeResize="0"/>
          <p:nvPr/>
        </p:nvPicPr>
        <p:blipFill rotWithShape="1">
          <a:blip r:embed="rId3">
            <a:alphaModFix/>
          </a:blip>
          <a:srcRect/>
          <a:stretch/>
        </p:blipFill>
        <p:spPr>
          <a:xfrm>
            <a:off x="3247747" y="2302800"/>
            <a:ext cx="2507700" cy="2319627"/>
          </a:xfrm>
          <a:prstGeom prst="rect">
            <a:avLst/>
          </a:prstGeom>
          <a:noFill/>
          <a:ln>
            <a:noFill/>
          </a:ln>
        </p:spPr>
      </p:pic>
      <p:pic>
        <p:nvPicPr>
          <p:cNvPr id="143" name="Google Shape;143;p9"/>
          <p:cNvPicPr preferRelativeResize="0"/>
          <p:nvPr/>
        </p:nvPicPr>
        <p:blipFill rotWithShape="1">
          <a:blip r:embed="rId4">
            <a:alphaModFix/>
          </a:blip>
          <a:srcRect/>
          <a:stretch/>
        </p:blipFill>
        <p:spPr>
          <a:xfrm>
            <a:off x="172300" y="180625"/>
            <a:ext cx="1135407" cy="707400"/>
          </a:xfrm>
          <a:prstGeom prst="rect">
            <a:avLst/>
          </a:prstGeom>
          <a:noFill/>
          <a:ln>
            <a:noFill/>
          </a:ln>
        </p:spPr>
      </p:pic>
    </p:spTree>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3413</Words>
  <Application>Microsoft Office PowerPoint</Application>
  <PresentationFormat>‫הצגה על המסך (16:9)</PresentationFormat>
  <Paragraphs>302</Paragraphs>
  <Slides>30</Slides>
  <Notes>30</Notes>
  <HiddenSlides>0</HiddenSlides>
  <MMClips>0</MMClips>
  <ScaleCrop>false</ScaleCrop>
  <HeadingPairs>
    <vt:vector size="6" baseType="variant">
      <vt:variant>
        <vt:lpstr>גופנים בשימוש</vt:lpstr>
      </vt:variant>
      <vt:variant>
        <vt:i4>7</vt:i4>
      </vt:variant>
      <vt:variant>
        <vt:lpstr>ערכת נושא</vt:lpstr>
      </vt:variant>
      <vt:variant>
        <vt:i4>1</vt:i4>
      </vt:variant>
      <vt:variant>
        <vt:lpstr>כותרות שקופיות</vt:lpstr>
      </vt:variant>
      <vt:variant>
        <vt:i4>30</vt:i4>
      </vt:variant>
    </vt:vector>
  </HeadingPairs>
  <TitlesOfParts>
    <vt:vector size="38" baseType="lpstr">
      <vt:lpstr>David</vt:lpstr>
      <vt:lpstr>Roboto</vt:lpstr>
      <vt:lpstr>Open Sans</vt:lpstr>
      <vt:lpstr>PT Sans Narrow</vt:lpstr>
      <vt:lpstr>Calibri</vt:lpstr>
      <vt:lpstr>Arial</vt:lpstr>
      <vt:lpstr>Times New Roman</vt:lpstr>
      <vt:lpstr>Tropic</vt:lpstr>
      <vt:lpstr>למידה מבוססת פרויקטים בהשראת קהילה "הבריאות בידיים שלנו" איסלאם עקאד  עידית אדלר בית ספר קונסטנטינר לחינוך, אוניברסיטת תל-אביב  מפגש מקוון למורי הביולוגיה 6.2020</vt:lpstr>
      <vt:lpstr>אז מה על הפרק?...</vt:lpstr>
      <vt:lpstr>הצגת גישת ההוראה - למידה מבוססת פרויקטים בהשראת הקהילה -  Community-inspired PBL - מה הגישה ומה עקרונותיה?  </vt:lpstr>
      <vt:lpstr>Community-inspired PBL למידה מבוססת פרויקטים בהשראת קהילה</vt:lpstr>
      <vt:lpstr>מצגת של PowerPoint‏</vt:lpstr>
      <vt:lpstr>מצגת של PowerPoint‏</vt:lpstr>
      <vt:lpstr>ייחודיות הגישה</vt:lpstr>
      <vt:lpstr>ייחודיות הגישה</vt:lpstr>
      <vt:lpstr>(2) דוגמא מישראל - איך יישום הגישה נראה בכיתות בישראל?   </vt:lpstr>
      <vt:lpstr>חוויה אישית כמורה למדעים בחטיבה עליונה</vt:lpstr>
      <vt:lpstr>"הבריאות בידיים שלנו" יחידה בנושא סכרת</vt:lpstr>
      <vt:lpstr>חשיפה לתופעה איסוף מידע מהקהילה הקרובה</vt:lpstr>
      <vt:lpstr>שאילת שאלות פיתוח שאלת חקר מדעית-חברתית</vt:lpstr>
      <vt:lpstr>תכנון וביצוע מחקר</vt:lpstr>
      <vt:lpstr>ניתוח נתונים והסקת מסקנות</vt:lpstr>
      <vt:lpstr>שיתוף הקהילה בתוצרי הלמידה</vt:lpstr>
      <vt:lpstr>שיתוף הקהילה בתוצרי הלמידה - המשך...</vt:lpstr>
      <vt:lpstr>(3) מה חושבים התלמידים על ההתנסות?   </vt:lpstr>
      <vt:lpstr>הבנה של נושאים מדעיים ופיתוח אוריינות מדעית</vt:lpstr>
      <vt:lpstr>מיומנויות חקר</vt:lpstr>
      <vt:lpstr>למידה חברתית רגשית</vt:lpstr>
      <vt:lpstr>(4) דוגמא נוספת - איך אפשר להשתמש בעקרונות השיטה לפיתוח יחידות נוספות?  </vt:lpstr>
      <vt:lpstr>קורונה ואחריות חברתיות</vt:lpstr>
      <vt:lpstr>(5) רוצים להצטרף למסע? פרטים על השתלמות למורים</vt:lpstr>
      <vt:lpstr>ההשתלמות למורים</vt:lpstr>
      <vt:lpstr>תודה רבה! </vt:lpstr>
      <vt:lpstr>מצגת של PowerPoint‏</vt:lpstr>
      <vt:lpstr>מצגת של PowerPoint‏</vt:lpstr>
      <vt:lpstr>מצגת של PowerPoint‏</vt:lpstr>
      <vt:lpstr>"הבריאות בידיים שלנו" יחידה בנושא סכרת</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למידה מבוססת פרויקטים בהשראת קהילה "הבריאות בידיים שלנו" איסלאם עקאד  עידית אדלר בית ספר קונסטנטינר לחינוך, אוניברסיטת תל-אביב  מפגש מקוון למורי הביולוגיה 6.2020</dc:title>
  <dc:creator>Natasha Segal</dc:creator>
  <cp:lastModifiedBy>Natasha Segal</cp:lastModifiedBy>
  <cp:revision>1</cp:revision>
  <dcterms:modified xsi:type="dcterms:W3CDTF">2020-07-06T14:52:55Z</dcterms:modified>
</cp:coreProperties>
</file>