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embeddedFontLst>
    <p:embeddedFont>
      <p:font typeface="Calibri" panose="020F0502020204030204" pitchFamily="34" charset="0"/>
      <p:regular r:id="rId19"/>
      <p:bold r:id="rId20"/>
      <p:italic r:id="rId21"/>
      <p:boldItalic r:id="rId22"/>
    </p:embeddedFont>
    <p:embeddedFont>
      <p:font typeface="Open Sans" panose="020B0604020202020204" charset="0"/>
      <p:regular r:id="rId23"/>
      <p:bold r:id="rId24"/>
      <p:italic r:id="rId25"/>
      <p:boldItalic r:id="rId26"/>
    </p:embeddedFont>
    <p:embeddedFont>
      <p:font typeface="Open Sans Hebrew" panose="020B0604020202020204" charset="-79"/>
      <p:regular r:id="rId27"/>
      <p:bold r:id="rId28"/>
      <p:italic r:id="rId29"/>
      <p:boldItalic r:id="rId3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r:id="rId31" roundtripDataSignature="AMtx7mg/44kj9O2f5Ys8X9HEZw0mvyX7K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7.fntdata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29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6.fntdata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5.fntdata"/><Relationship Id="rId28" Type="http://schemas.openxmlformats.org/officeDocument/2006/relationships/font" Target="fonts/font10.fntdata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31" Type="http://customschemas.google.com/relationships/presentationmetadata" Target="meta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Relationship Id="rId27" Type="http://schemas.openxmlformats.org/officeDocument/2006/relationships/font" Target="fonts/font9.fntdata"/><Relationship Id="rId30" Type="http://schemas.openxmlformats.org/officeDocument/2006/relationships/font" Target="fonts/font12.fntdata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tzach\odrive\Karta%20Drive\Karta\RnD\Conferences\&#1502;&#1497;&#1496;&#1500;%202020\&#1500;&#1502;&#1492;%20&#1500;&#1488;%20&#1502;&#1500;&#1502;&#1491;&#1497;&#1501;%20&#1506;&#1501;%20&#1502;&#1508;&#1493;&#1514;%20&#1502;&#1493;&#1513;&#1490;&#1497;&#1501;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tzach\odrive\Karta%20Drive\Karta\RnD\Conferences\&#1502;&#1497;&#1496;&#1500;%202020\&#1500;&#1502;&#1492;%20&#1500;&#1488;%20&#1502;&#1500;&#1502;&#1491;&#1497;&#1501;%20&#1506;&#1501;%20&#1502;&#1508;&#1493;&#1514;%20&#1502;&#1493;&#1513;&#1490;&#1497;&#1501;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e-I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413069985429523"/>
          <c:y val="0.13344527017718094"/>
          <c:w val="0.55623474754041413"/>
          <c:h val="0.86655472982281911"/>
        </c:manualLayout>
      </c:layout>
      <c:pieChart>
        <c:varyColors val="1"/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0"/>
        </c:dLbls>
        <c:firstSliceAng val="36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he-IL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e-I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413069985429523"/>
          <c:y val="0.13344527017718094"/>
          <c:w val="0.55623474754041413"/>
          <c:h val="0.86655472982281911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6EC0-47FA-9CC3-45BED1AE278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6EC0-47FA-9CC3-45BED1AE278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6EC0-47FA-9CC3-45BED1AE278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6EC0-47FA-9CC3-45BED1AE2783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6EC0-47FA-9CC3-45BED1AE2783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B-6EC0-47FA-9CC3-45BED1AE2783}"/>
              </c:ext>
            </c:extLst>
          </c:dPt>
          <c:dLbls>
            <c:delete val="1"/>
          </c:dLbls>
          <c:cat>
            <c:strRef>
              <c:f>גיליון1!$A$1:$A$6</c:f>
              <c:strCache>
                <c:ptCount val="6"/>
                <c:pt idx="0">
                  <c:v>התלמידים לא יודעים למפות מושגים</c:v>
                </c:pt>
                <c:pt idx="1">
                  <c:v>המורים לא יודעים למפות מושגים</c:v>
                </c:pt>
                <c:pt idx="2">
                  <c:v>המורים לא יודעים ללמד למפות מושגים</c:v>
                </c:pt>
                <c:pt idx="3">
                  <c:v>נדרש המון זמן כדי ללמד למפות מושגים</c:v>
                </c:pt>
                <c:pt idx="4">
                  <c:v>משוב על מפות מושגים דורש הרבה זמן</c:v>
                </c:pt>
                <c:pt idx="5">
                  <c:v>אחר</c:v>
                </c:pt>
              </c:strCache>
            </c:strRef>
          </c:cat>
          <c:val>
            <c:numRef>
              <c:f>גיליון1!$B$1:$B$6</c:f>
              <c:numCache>
                <c:formatCode>General</c:formatCode>
                <c:ptCount val="6"/>
                <c:pt idx="0">
                  <c:v>14.4</c:v>
                </c:pt>
                <c:pt idx="1">
                  <c:v>14.4</c:v>
                </c:pt>
                <c:pt idx="2">
                  <c:v>24.8</c:v>
                </c:pt>
                <c:pt idx="3">
                  <c:v>20.8</c:v>
                </c:pt>
                <c:pt idx="4">
                  <c:v>16</c:v>
                </c:pt>
                <c:pt idx="5">
                  <c:v>9.6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6EC0-47FA-9CC3-45BED1AE2783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  <c:firstSliceAng val="36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he-IL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388620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1588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1588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1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w-IL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Google Shape;8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8" name="Google Shape;238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5" name="Google Shape;255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1" name="Google Shape;281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9" name="Google Shape;299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6" name="Google Shape;306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3" name="Google Shape;313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0" name="Google Shape;320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" name="Google Shape;15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5" name="Google Shape;165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2" name="Google Shape;17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5" name="Google Shape;185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1" name="Google Shape;211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כותרת ותוכן" type="obj">
  <p:cSld name="OBJECT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1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r" rt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1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r" rtl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7" name="Google Shape;17;p18"/>
          <p:cNvSpPr txBox="1">
            <a:spLocks noGrp="1"/>
          </p:cNvSpPr>
          <p:nvPr>
            <p:ph type="dt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18"/>
          <p:cNvSpPr txBox="1">
            <a:spLocks noGrp="1"/>
          </p:cNvSpPr>
          <p:nvPr>
            <p:ph type="sldNum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w-IL"/>
              <a:t>‹#›</a:t>
            </a:fld>
            <a:endParaRPr/>
          </a:p>
        </p:txBody>
      </p:sp>
    </p:spTree>
  </p:cSld>
  <p:clrMapOvr>
    <a:masterClrMapping/>
  </p:clrMapOvr>
  <p:transition spd="slow">
    <p:push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כותרת וטקסט אנכי" type="vertTx">
  <p:cSld name="VERTICAL_TEXT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2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r" rt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27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r" rtl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2" name="Google Shape;72;p27"/>
          <p:cNvSpPr txBox="1">
            <a:spLocks noGrp="1"/>
          </p:cNvSpPr>
          <p:nvPr>
            <p:ph type="dt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2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4" name="Google Shape;74;p27"/>
          <p:cNvSpPr txBox="1">
            <a:spLocks noGrp="1"/>
          </p:cNvSpPr>
          <p:nvPr>
            <p:ph type="sldNum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w-IL"/>
              <a:t>‹#›</a:t>
            </a:fld>
            <a:endParaRPr/>
          </a:p>
        </p:txBody>
      </p:sp>
    </p:spTree>
  </p:cSld>
  <p:clrMapOvr>
    <a:masterClrMapping/>
  </p:clrMapOvr>
  <p:transition spd="slow">
    <p:push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כותרת אנכית וטקסט" type="vertTitleAndTx">
  <p:cSld name="VERTICAL_TITLE_AND_VERTICAL_TEXT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28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r" rt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28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r" rtl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8" name="Google Shape;78;p28"/>
          <p:cNvSpPr txBox="1">
            <a:spLocks noGrp="1"/>
          </p:cNvSpPr>
          <p:nvPr>
            <p:ph type="dt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2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0" name="Google Shape;80;p28"/>
          <p:cNvSpPr txBox="1">
            <a:spLocks noGrp="1"/>
          </p:cNvSpPr>
          <p:nvPr>
            <p:ph type="sldNum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w-IL"/>
              <a:t>‹#›</a:t>
            </a:fld>
            <a:endParaRPr/>
          </a:p>
        </p:txBody>
      </p:sp>
    </p:spTree>
  </p:cSld>
  <p:clrMapOvr>
    <a:masterClrMapping/>
  </p:clrMapOvr>
  <p:transition spd="slow">
    <p:push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ריק" type="blank">
  <p:cSld name="BLANK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9"/>
          <p:cNvSpPr txBox="1">
            <a:spLocks noGrp="1"/>
          </p:cNvSpPr>
          <p:nvPr>
            <p:ph type="dt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2" name="Google Shape;22;p19"/>
          <p:cNvSpPr txBox="1">
            <a:spLocks noGrp="1"/>
          </p:cNvSpPr>
          <p:nvPr>
            <p:ph type="sldNum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w-IL"/>
              <a:t>‹#›</a:t>
            </a:fld>
            <a:endParaRPr/>
          </a:p>
        </p:txBody>
      </p:sp>
    </p:spTree>
  </p:cSld>
  <p:clrMapOvr>
    <a:masterClrMapping/>
  </p:clrMapOvr>
  <p:transition spd="slow">
    <p:push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כותרת בלבד" type="titleOnly">
  <p:cSld name="TITLE_ONLY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r" rt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20"/>
          <p:cNvSpPr txBox="1">
            <a:spLocks noGrp="1"/>
          </p:cNvSpPr>
          <p:nvPr>
            <p:ph type="dt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" name="Google Shape;27;p20"/>
          <p:cNvSpPr txBox="1">
            <a:spLocks noGrp="1"/>
          </p:cNvSpPr>
          <p:nvPr>
            <p:ph type="sldNum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w-IL"/>
              <a:t>‹#›</a:t>
            </a:fld>
            <a:endParaRPr/>
          </a:p>
        </p:txBody>
      </p:sp>
    </p:spTree>
  </p:cSld>
  <p:clrMapOvr>
    <a:masterClrMapping/>
  </p:clrMapOvr>
  <p:transition spd="slow">
    <p:push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שקופית כותרת" type="title">
  <p:cSld name="TITLE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21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 rt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ts val="6000"/>
              <a:buFont typeface="Open Sans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21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 rtl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31" name="Google Shape;31;p21"/>
          <p:cNvSpPr txBox="1">
            <a:spLocks noGrp="1"/>
          </p:cNvSpPr>
          <p:nvPr>
            <p:ph type="dt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21"/>
          <p:cNvSpPr txBox="1">
            <a:spLocks noGrp="1"/>
          </p:cNvSpPr>
          <p:nvPr>
            <p:ph type="sldNum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w-IL"/>
              <a:t>‹#›</a:t>
            </a:fld>
            <a:endParaRPr/>
          </a:p>
        </p:txBody>
      </p:sp>
      <p:pic>
        <p:nvPicPr>
          <p:cNvPr id="33" name="Google Shape;33;p2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086344" y="4798187"/>
            <a:ext cx="4105656" cy="20177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השוואה" type="twoTxTwoObj">
  <p:cSld name="TWO_OBJECTS_WITH_TEX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22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r" rt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22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r" rtl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 b="1"/>
            </a:lvl1pPr>
            <a:lvl2pPr marL="914400" lvl="1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7" name="Google Shape;37;p22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r" rtl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8" name="Google Shape;38;p22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r" rtl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 b="1"/>
            </a:lvl1pPr>
            <a:lvl2pPr marL="914400" lvl="1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22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r" rtl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22"/>
          <p:cNvSpPr txBox="1">
            <a:spLocks noGrp="1"/>
          </p:cNvSpPr>
          <p:nvPr>
            <p:ph type="dt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Google Shape;42;p22"/>
          <p:cNvSpPr txBox="1">
            <a:spLocks noGrp="1"/>
          </p:cNvSpPr>
          <p:nvPr>
            <p:ph type="sldNum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w-IL"/>
              <a:t>‹#›</a:t>
            </a:fld>
            <a:endParaRPr/>
          </a:p>
        </p:txBody>
      </p:sp>
    </p:spTree>
  </p:cSld>
  <p:clrMapOvr>
    <a:masterClrMapping/>
  </p:clrMapOvr>
  <p:transition spd="slow">
    <p:push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כותרת מקטע עליונה" type="secHead">
  <p:cSld name="SECTION_HEADER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23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r" rt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ts val="6000"/>
              <a:buFont typeface="Open Sans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23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r" rtl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46" name="Google Shape;46;p23"/>
          <p:cNvSpPr txBox="1">
            <a:spLocks noGrp="1"/>
          </p:cNvSpPr>
          <p:nvPr>
            <p:ph type="dt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23"/>
          <p:cNvSpPr txBox="1">
            <a:spLocks noGrp="1"/>
          </p:cNvSpPr>
          <p:nvPr>
            <p:ph type="sldNum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w-IL"/>
              <a:t>‹#›</a:t>
            </a:fld>
            <a:endParaRPr/>
          </a:p>
        </p:txBody>
      </p:sp>
    </p:spTree>
  </p:cSld>
  <p:clrMapOvr>
    <a:masterClrMapping/>
  </p:clrMapOvr>
  <p:transition spd="slow">
    <p:push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שני תכנים" type="twoObj">
  <p:cSld name="TWO_OBJECTS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r" rt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2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r" rtl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24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r" rtl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2" name="Google Shape;52;p24"/>
          <p:cNvSpPr txBox="1">
            <a:spLocks noGrp="1"/>
          </p:cNvSpPr>
          <p:nvPr>
            <p:ph type="dt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2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4" name="Google Shape;54;p24"/>
          <p:cNvSpPr txBox="1">
            <a:spLocks noGrp="1"/>
          </p:cNvSpPr>
          <p:nvPr>
            <p:ph type="sldNum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w-IL"/>
              <a:t>‹#›</a:t>
            </a:fld>
            <a:endParaRPr/>
          </a:p>
        </p:txBody>
      </p:sp>
    </p:spTree>
  </p:cSld>
  <p:clrMapOvr>
    <a:masterClrMapping/>
  </p:clrMapOvr>
  <p:transition spd="slow">
    <p:push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תוכן עם כיתוב" type="objTx">
  <p:cSld name="OBJECT_WITH_CAPTION_TEXT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25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r" rt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ts val="3200"/>
              <a:buFont typeface="Open Sans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25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r" rtl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200"/>
              <a:buChar char="•"/>
              <a:defRPr sz="3200"/>
            </a:lvl1pPr>
            <a:lvl2pPr marL="914400" lvl="1" indent="-4064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800"/>
              <a:buChar char="•"/>
              <a:defRPr sz="2800"/>
            </a:lvl2pPr>
            <a:lvl3pPr marL="1371600" lvl="2" indent="-3810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•"/>
              <a:defRPr sz="2400"/>
            </a:lvl3pPr>
            <a:lvl4pPr marL="1828800" lvl="3" indent="-355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•"/>
              <a:defRPr sz="2000"/>
            </a:lvl4pPr>
            <a:lvl5pPr marL="2286000" lvl="4" indent="-355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•"/>
              <a:defRPr sz="2000"/>
            </a:lvl5pPr>
            <a:lvl6pPr marL="2743200" lvl="5" indent="-355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8" name="Google Shape;58;p25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r" rtl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1pPr>
            <a:lvl2pPr marL="914400" lvl="1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/>
            </a:lvl3pPr>
            <a:lvl4pPr marL="1828800" lvl="3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4pPr>
            <a:lvl5pPr marL="2286000" lvl="4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5pPr>
            <a:lvl6pPr marL="2743200" lvl="5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9" name="Google Shape;59;p25"/>
          <p:cNvSpPr txBox="1">
            <a:spLocks noGrp="1"/>
          </p:cNvSpPr>
          <p:nvPr>
            <p:ph type="dt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1" name="Google Shape;61;p25"/>
          <p:cNvSpPr txBox="1">
            <a:spLocks noGrp="1"/>
          </p:cNvSpPr>
          <p:nvPr>
            <p:ph type="sldNum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w-IL"/>
              <a:t>‹#›</a:t>
            </a:fld>
            <a:endParaRPr/>
          </a:p>
        </p:txBody>
      </p:sp>
    </p:spTree>
  </p:cSld>
  <p:clrMapOvr>
    <a:masterClrMapping/>
  </p:clrMapOvr>
  <p:transition spd="slow">
    <p:push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תמונה עם כיתוב" type="picTx">
  <p:cSld name="PICTURE_WITH_CAPTION_TEX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26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r" rt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ts val="3200"/>
              <a:buFont typeface="Open Sans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26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r" rtl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B0F0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R="0" lvl="1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B0F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R="0" lvl="2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B0F0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R="0" lvl="3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B0F0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R="0" lvl="4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B0F0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R="0" lvl="5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5" name="Google Shape;65;p26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r" rtl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1pPr>
            <a:lvl2pPr marL="914400" lvl="1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/>
            </a:lvl3pPr>
            <a:lvl4pPr marL="1828800" lvl="3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4pPr>
            <a:lvl5pPr marL="2286000" lvl="4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5pPr>
            <a:lvl6pPr marL="2743200" lvl="5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6" name="Google Shape;66;p26"/>
          <p:cNvSpPr txBox="1">
            <a:spLocks noGrp="1"/>
          </p:cNvSpPr>
          <p:nvPr>
            <p:ph type="dt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Google Shape;68;p26"/>
          <p:cNvSpPr txBox="1">
            <a:spLocks noGrp="1"/>
          </p:cNvSpPr>
          <p:nvPr>
            <p:ph type="sldNum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w-IL"/>
              <a:t>‹#›</a:t>
            </a:fld>
            <a:endParaRPr/>
          </a:p>
        </p:txBody>
      </p:sp>
    </p:spTree>
  </p:cSld>
  <p:clrMapOvr>
    <a:masterClrMapping/>
  </p:clrMapOvr>
  <p:transition spd="slow">
    <p:push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r" rt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ts val="4400"/>
              <a:buFont typeface="Open Sans"/>
              <a:buNone/>
              <a:defRPr sz="4400" b="0" i="0" u="none" strike="noStrike" cap="none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r" rtl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B0F0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3810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B0F0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556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B0F0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B0F0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B0F0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r" rtl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7"/>
          <p:cNvSpPr txBox="1">
            <a:spLocks noGrp="1"/>
          </p:cNvSpPr>
          <p:nvPr>
            <p:ph type="dt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7"/>
          <p:cNvSpPr txBox="1">
            <a:spLocks noGrp="1"/>
          </p:cNvSpPr>
          <p:nvPr>
            <p:ph type="sldNum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w-IL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r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sl.kartahub.com/ALTNxn1SSZscTLaZ6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support@kartahub.com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artahub.com/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"/>
          <p:cNvSpPr txBox="1">
            <a:spLocks noGrp="1"/>
          </p:cNvSpPr>
          <p:nvPr>
            <p:ph type="title"/>
          </p:nvPr>
        </p:nvSpPr>
        <p:spPr>
          <a:xfrm>
            <a:off x="5125915" y="708904"/>
            <a:ext cx="6438427" cy="27200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ts val="4800"/>
              <a:buFont typeface="Open Sans"/>
              <a:buNone/>
            </a:pPr>
            <a:r>
              <a:rPr lang="iw-IL" sz="4800" dirty="0">
                <a:latin typeface="Open Sans Hebrew" panose="00000500000000000000" pitchFamily="2" charset="-79"/>
                <a:cs typeface="Open Sans Hebrew" panose="00000500000000000000" pitchFamily="2" charset="-79"/>
              </a:rPr>
              <a:t>אם מיפוי מושגים הוא כלי כל כך טוב למה משתמשים בו כל כך מעט?</a:t>
            </a:r>
            <a:endParaRPr dirty="0">
              <a:latin typeface="Open Sans Hebrew" panose="00000500000000000000" pitchFamily="2" charset="-79"/>
              <a:cs typeface="Open Sans Hebrew" panose="00000500000000000000" pitchFamily="2" charset="-79"/>
            </a:endParaRPr>
          </a:p>
        </p:txBody>
      </p:sp>
      <p:pic>
        <p:nvPicPr>
          <p:cNvPr id="86" name="Google Shape;86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7585" y="0"/>
            <a:ext cx="5143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0" name="Google Shape;240;p10"/>
          <p:cNvCxnSpPr>
            <a:stCxn id="241" idx="1"/>
            <a:endCxn id="242" idx="3"/>
          </p:cNvCxnSpPr>
          <p:nvPr/>
        </p:nvCxnSpPr>
        <p:spPr>
          <a:xfrm rot="10800000">
            <a:off x="2445894" y="4938470"/>
            <a:ext cx="2732400" cy="1195500"/>
          </a:xfrm>
          <a:prstGeom prst="straightConnector1">
            <a:avLst/>
          </a:prstGeom>
          <a:noFill/>
          <a:ln w="38100" cap="flat" cmpd="sng">
            <a:solidFill>
              <a:srgbClr val="595959"/>
            </a:solidFill>
            <a:prstDash val="solid"/>
            <a:miter lim="800000"/>
            <a:headEnd type="none" w="sm" len="sm"/>
            <a:tailEnd type="triangle" w="lg" len="lg"/>
          </a:ln>
        </p:spPr>
      </p:cxnSp>
      <p:sp>
        <p:nvSpPr>
          <p:cNvPr id="241" name="Google Shape;241;p10"/>
          <p:cNvSpPr/>
          <p:nvPr/>
        </p:nvSpPr>
        <p:spPr>
          <a:xfrm>
            <a:off x="5178294" y="5743254"/>
            <a:ext cx="2161088" cy="781432"/>
          </a:xfrm>
          <a:prstGeom prst="roundRect">
            <a:avLst>
              <a:gd name="adj" fmla="val 16667"/>
            </a:avLst>
          </a:prstGeom>
          <a:solidFill>
            <a:srgbClr val="D8D8D8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2000">
                <a:solidFill>
                  <a:schemeClr val="dk1"/>
                </a:solidFill>
                <a:latin typeface="Open Sans Hebrew" panose="00000500000000000000" pitchFamily="2" charset="-79"/>
                <a:ea typeface="Open Sans"/>
                <a:cs typeface="Open Sans Hebrew" panose="00000500000000000000" pitchFamily="2" charset="-79"/>
                <a:sym typeface="Open Sans"/>
              </a:rPr>
              <a:t>משפטים בדיבור ובכתיבה</a:t>
            </a:r>
            <a:endParaRPr>
              <a:latin typeface="Open Sans Hebrew" panose="00000500000000000000" pitchFamily="2" charset="-79"/>
              <a:cs typeface="Open Sans Hebrew" panose="00000500000000000000" pitchFamily="2" charset="-79"/>
            </a:endParaRPr>
          </a:p>
        </p:txBody>
      </p:sp>
      <p:sp>
        <p:nvSpPr>
          <p:cNvPr id="242" name="Google Shape;242;p10"/>
          <p:cNvSpPr/>
          <p:nvPr/>
        </p:nvSpPr>
        <p:spPr>
          <a:xfrm>
            <a:off x="789679" y="4597368"/>
            <a:ext cx="1656270" cy="682003"/>
          </a:xfrm>
          <a:prstGeom prst="roundRect">
            <a:avLst>
              <a:gd name="adj" fmla="val 16667"/>
            </a:avLst>
          </a:prstGeom>
          <a:solidFill>
            <a:srgbClr val="D8D8D8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2000">
                <a:solidFill>
                  <a:schemeClr val="dk1"/>
                </a:solidFill>
                <a:latin typeface="Open Sans Hebrew" panose="00000500000000000000" pitchFamily="2" charset="-79"/>
                <a:ea typeface="Open Sans"/>
                <a:cs typeface="Open Sans Hebrew" panose="00000500000000000000" pitchFamily="2" charset="-79"/>
                <a:sym typeface="Open Sans"/>
              </a:rPr>
              <a:t>מושג</a:t>
            </a:r>
            <a:endParaRPr>
              <a:latin typeface="Open Sans Hebrew" panose="00000500000000000000" pitchFamily="2" charset="-79"/>
              <a:cs typeface="Open Sans Hebrew" panose="00000500000000000000" pitchFamily="2" charset="-79"/>
            </a:endParaRPr>
          </a:p>
        </p:txBody>
      </p:sp>
      <p:cxnSp>
        <p:nvCxnSpPr>
          <p:cNvPr id="243" name="Google Shape;243;p10"/>
          <p:cNvCxnSpPr>
            <a:stCxn id="244" idx="1"/>
            <a:endCxn id="242" idx="3"/>
          </p:cNvCxnSpPr>
          <p:nvPr/>
        </p:nvCxnSpPr>
        <p:spPr>
          <a:xfrm flipH="1">
            <a:off x="2445894" y="3721379"/>
            <a:ext cx="2732400" cy="1217100"/>
          </a:xfrm>
          <a:prstGeom prst="straightConnector1">
            <a:avLst/>
          </a:prstGeom>
          <a:noFill/>
          <a:ln w="38100" cap="flat" cmpd="sng">
            <a:solidFill>
              <a:srgbClr val="595959"/>
            </a:solidFill>
            <a:prstDash val="solid"/>
            <a:miter lim="800000"/>
            <a:headEnd type="none" w="sm" len="sm"/>
            <a:tailEnd type="triangle" w="lg" len="lg"/>
          </a:ln>
        </p:spPr>
      </p:cxnSp>
      <p:sp>
        <p:nvSpPr>
          <p:cNvPr id="245" name="Google Shape;245;p10"/>
          <p:cNvSpPr txBox="1"/>
          <p:nvPr/>
        </p:nvSpPr>
        <p:spPr>
          <a:xfrm>
            <a:off x="3042862" y="5395830"/>
            <a:ext cx="1697735" cy="55399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1800">
                <a:solidFill>
                  <a:schemeClr val="dk1"/>
                </a:solidFill>
                <a:latin typeface="Open Sans Hebrew" panose="00000500000000000000" pitchFamily="2" charset="-79"/>
                <a:ea typeface="Open Sans"/>
                <a:cs typeface="Open Sans Hebrew" panose="00000500000000000000" pitchFamily="2" charset="-79"/>
                <a:sym typeface="Open Sans"/>
              </a:rPr>
              <a:t>לא תמיד מתחילים </a:t>
            </a:r>
            <a:endParaRPr>
              <a:latin typeface="Open Sans Hebrew" panose="00000500000000000000" pitchFamily="2" charset="-79"/>
              <a:cs typeface="Open Sans Hebrew" panose="00000500000000000000" pitchFamily="2" charset="-79"/>
            </a:endParaRPr>
          </a:p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1800">
                <a:solidFill>
                  <a:schemeClr val="dk1"/>
                </a:solidFill>
                <a:latin typeface="Open Sans Hebrew" panose="00000500000000000000" pitchFamily="2" charset="-79"/>
                <a:ea typeface="Open Sans"/>
                <a:cs typeface="Open Sans Hebrew" panose="00000500000000000000" pitchFamily="2" charset="-79"/>
                <a:sym typeface="Open Sans"/>
              </a:rPr>
              <a:t>ונגמרים ב</a:t>
            </a:r>
            <a:endParaRPr>
              <a:latin typeface="Open Sans Hebrew" panose="00000500000000000000" pitchFamily="2" charset="-79"/>
              <a:cs typeface="Open Sans Hebrew" panose="00000500000000000000" pitchFamily="2" charset="-79"/>
            </a:endParaRPr>
          </a:p>
        </p:txBody>
      </p:sp>
      <p:sp>
        <p:nvSpPr>
          <p:cNvPr id="244" name="Google Shape;244;p10"/>
          <p:cNvSpPr/>
          <p:nvPr/>
        </p:nvSpPr>
        <p:spPr>
          <a:xfrm>
            <a:off x="5178294" y="3309272"/>
            <a:ext cx="2161088" cy="824214"/>
          </a:xfrm>
          <a:prstGeom prst="roundRect">
            <a:avLst>
              <a:gd name="adj" fmla="val 10266"/>
            </a:avLst>
          </a:prstGeom>
          <a:solidFill>
            <a:srgbClr val="D8D8D8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2000">
                <a:solidFill>
                  <a:schemeClr val="dk1"/>
                </a:solidFill>
                <a:latin typeface="Open Sans Hebrew" panose="00000500000000000000" pitchFamily="2" charset="-79"/>
                <a:ea typeface="Open Sans"/>
                <a:cs typeface="Open Sans Hebrew" panose="00000500000000000000" pitchFamily="2" charset="-79"/>
                <a:sym typeface="Open Sans"/>
              </a:rPr>
              <a:t>מפת מושגים</a:t>
            </a:r>
            <a:endParaRPr>
              <a:latin typeface="Open Sans Hebrew" panose="00000500000000000000" pitchFamily="2" charset="-79"/>
              <a:cs typeface="Open Sans Hebrew" panose="00000500000000000000" pitchFamily="2" charset="-79"/>
            </a:endParaRPr>
          </a:p>
        </p:txBody>
      </p:sp>
      <p:cxnSp>
        <p:nvCxnSpPr>
          <p:cNvPr id="246" name="Google Shape;246;p10"/>
          <p:cNvCxnSpPr>
            <a:stCxn id="241" idx="0"/>
            <a:endCxn id="244" idx="2"/>
          </p:cNvCxnSpPr>
          <p:nvPr/>
        </p:nvCxnSpPr>
        <p:spPr>
          <a:xfrm rot="10800000">
            <a:off x="6258838" y="4133454"/>
            <a:ext cx="0" cy="1609800"/>
          </a:xfrm>
          <a:prstGeom prst="straightConnector1">
            <a:avLst/>
          </a:prstGeom>
          <a:noFill/>
          <a:ln w="38100" cap="flat" cmpd="sng">
            <a:solidFill>
              <a:srgbClr val="595959"/>
            </a:solidFill>
            <a:prstDash val="solid"/>
            <a:miter lim="800000"/>
            <a:headEnd type="none" w="sm" len="sm"/>
            <a:tailEnd type="triangle" w="lg" len="lg"/>
          </a:ln>
        </p:spPr>
      </p:cxnSp>
      <p:sp>
        <p:nvSpPr>
          <p:cNvPr id="247" name="Google Shape;247;p10"/>
          <p:cNvSpPr txBox="1"/>
          <p:nvPr/>
        </p:nvSpPr>
        <p:spPr>
          <a:xfrm>
            <a:off x="3051137" y="4029545"/>
            <a:ext cx="1510349" cy="55399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1800">
                <a:solidFill>
                  <a:schemeClr val="dk1"/>
                </a:solidFill>
                <a:latin typeface="Open Sans Hebrew" panose="00000500000000000000" pitchFamily="2" charset="-79"/>
                <a:ea typeface="Open Sans"/>
                <a:cs typeface="Open Sans Hebrew" panose="00000500000000000000" pitchFamily="2" charset="-79"/>
                <a:sym typeface="Open Sans"/>
              </a:rPr>
              <a:t>כל משפט בה</a:t>
            </a:r>
            <a:endParaRPr>
              <a:latin typeface="Open Sans Hebrew" panose="00000500000000000000" pitchFamily="2" charset="-79"/>
              <a:cs typeface="Open Sans Hebrew" panose="00000500000000000000" pitchFamily="2" charset="-79"/>
            </a:endParaRPr>
          </a:p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1800">
                <a:solidFill>
                  <a:schemeClr val="dk1"/>
                </a:solidFill>
                <a:latin typeface="Open Sans Hebrew" panose="00000500000000000000" pitchFamily="2" charset="-79"/>
                <a:ea typeface="Open Sans"/>
                <a:cs typeface="Open Sans Hebrew" panose="00000500000000000000" pitchFamily="2" charset="-79"/>
                <a:sym typeface="Open Sans"/>
              </a:rPr>
              <a:t>מתחיל ונגמר ב</a:t>
            </a:r>
            <a:endParaRPr>
              <a:latin typeface="Open Sans Hebrew" panose="00000500000000000000" pitchFamily="2" charset="-79"/>
              <a:cs typeface="Open Sans Hebrew" panose="00000500000000000000" pitchFamily="2" charset="-79"/>
            </a:endParaRPr>
          </a:p>
        </p:txBody>
      </p:sp>
      <p:sp>
        <p:nvSpPr>
          <p:cNvPr id="248" name="Google Shape;248;p10"/>
          <p:cNvSpPr txBox="1"/>
          <p:nvPr/>
        </p:nvSpPr>
        <p:spPr>
          <a:xfrm>
            <a:off x="5204831" y="4624195"/>
            <a:ext cx="1952563" cy="83099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1800">
                <a:solidFill>
                  <a:schemeClr val="dk1"/>
                </a:solidFill>
                <a:latin typeface="Open Sans Hebrew" panose="00000500000000000000" pitchFamily="2" charset="-79"/>
                <a:ea typeface="Open Sans"/>
                <a:cs typeface="Open Sans Hebrew" panose="00000500000000000000" pitchFamily="2" charset="-79"/>
                <a:sym typeface="Open Sans"/>
              </a:rPr>
              <a:t>לפעמים נצטרך לעוות </a:t>
            </a:r>
            <a:endParaRPr>
              <a:latin typeface="Open Sans Hebrew" panose="00000500000000000000" pitchFamily="2" charset="-79"/>
              <a:cs typeface="Open Sans Hebrew" panose="00000500000000000000" pitchFamily="2" charset="-79"/>
            </a:endParaRPr>
          </a:p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1800">
                <a:solidFill>
                  <a:schemeClr val="dk1"/>
                </a:solidFill>
                <a:latin typeface="Open Sans Hebrew" panose="00000500000000000000" pitchFamily="2" charset="-79"/>
                <a:ea typeface="Open Sans"/>
                <a:cs typeface="Open Sans Hebrew" panose="00000500000000000000" pitchFamily="2" charset="-79"/>
                <a:sym typeface="Open Sans"/>
              </a:rPr>
              <a:t>אותם מעט כדי </a:t>
            </a:r>
            <a:endParaRPr>
              <a:latin typeface="Open Sans Hebrew" panose="00000500000000000000" pitchFamily="2" charset="-79"/>
              <a:cs typeface="Open Sans Hebrew" panose="00000500000000000000" pitchFamily="2" charset="-79"/>
            </a:endParaRPr>
          </a:p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1800">
                <a:solidFill>
                  <a:schemeClr val="dk1"/>
                </a:solidFill>
                <a:latin typeface="Open Sans Hebrew" panose="00000500000000000000" pitchFamily="2" charset="-79"/>
                <a:ea typeface="Open Sans"/>
                <a:cs typeface="Open Sans Hebrew" panose="00000500000000000000" pitchFamily="2" charset="-79"/>
                <a:sym typeface="Open Sans"/>
              </a:rPr>
              <a:t>שיתאימו ל</a:t>
            </a:r>
            <a:endParaRPr>
              <a:latin typeface="Open Sans Hebrew" panose="00000500000000000000" pitchFamily="2" charset="-79"/>
              <a:cs typeface="Open Sans Hebrew" panose="00000500000000000000" pitchFamily="2" charset="-79"/>
            </a:endParaRPr>
          </a:p>
        </p:txBody>
      </p:sp>
      <p:sp>
        <p:nvSpPr>
          <p:cNvPr id="249" name="Google Shape;249;p10"/>
          <p:cNvSpPr txBox="1"/>
          <p:nvPr/>
        </p:nvSpPr>
        <p:spPr>
          <a:xfrm>
            <a:off x="9137939" y="2508615"/>
            <a:ext cx="1910037" cy="110799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3600">
                <a:solidFill>
                  <a:schemeClr val="dk1"/>
                </a:solidFill>
                <a:latin typeface="Open Sans Hebrew" panose="00000500000000000000" pitchFamily="2" charset="-79"/>
                <a:ea typeface="Open Sans"/>
                <a:cs typeface="Open Sans Hebrew" panose="00000500000000000000" pitchFamily="2" charset="-79"/>
                <a:sym typeface="Open Sans"/>
              </a:rPr>
              <a:t>איך עושים את זה?</a:t>
            </a:r>
            <a:endParaRPr>
              <a:latin typeface="Open Sans Hebrew" panose="00000500000000000000" pitchFamily="2" charset="-79"/>
              <a:cs typeface="Open Sans Hebrew" panose="00000500000000000000" pitchFamily="2" charset="-79"/>
            </a:endParaRPr>
          </a:p>
        </p:txBody>
      </p:sp>
      <p:sp>
        <p:nvSpPr>
          <p:cNvPr id="250" name="Google Shape;250;p10"/>
          <p:cNvSpPr/>
          <p:nvPr/>
        </p:nvSpPr>
        <p:spPr>
          <a:xfrm>
            <a:off x="4990977" y="3072168"/>
            <a:ext cx="2644481" cy="3657600"/>
          </a:xfrm>
          <a:prstGeom prst="roundRect">
            <a:avLst>
              <a:gd name="adj" fmla="val 10266"/>
            </a:avLst>
          </a:prstGeom>
          <a:solidFill>
            <a:srgbClr val="D8D8D8">
              <a:alpha val="16862"/>
            </a:srgbClr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dk1"/>
              </a:solidFill>
              <a:latin typeface="Open Sans Hebrew" panose="00000500000000000000" pitchFamily="2" charset="-79"/>
              <a:ea typeface="Open Sans"/>
              <a:cs typeface="Open Sans Hebrew" panose="00000500000000000000" pitchFamily="2" charset="-79"/>
              <a:sym typeface="Open Sans"/>
            </a:endParaRPr>
          </a:p>
        </p:txBody>
      </p:sp>
      <p:cxnSp>
        <p:nvCxnSpPr>
          <p:cNvPr id="251" name="Google Shape;251;p10"/>
          <p:cNvCxnSpPr/>
          <p:nvPr/>
        </p:nvCxnSpPr>
        <p:spPr>
          <a:xfrm flipH="1">
            <a:off x="7822775" y="3261784"/>
            <a:ext cx="1535071" cy="1321759"/>
          </a:xfrm>
          <a:prstGeom prst="straightConnector1">
            <a:avLst/>
          </a:prstGeom>
          <a:noFill/>
          <a:ln w="38100" cap="flat" cmpd="sng">
            <a:solidFill>
              <a:srgbClr val="595959"/>
            </a:solidFill>
            <a:prstDash val="solid"/>
            <a:miter lim="800000"/>
            <a:headEnd type="none" w="sm" len="sm"/>
            <a:tailEnd type="triangle" w="lg" len="lg"/>
          </a:ln>
        </p:spPr>
      </p:cxnSp>
      <p:sp>
        <p:nvSpPr>
          <p:cNvPr id="252" name="Google Shape;252;p1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ts val="4400"/>
              <a:buFont typeface="Open Sans"/>
              <a:buNone/>
            </a:pPr>
            <a:r>
              <a:rPr lang="iw-IL">
                <a:latin typeface="Open Sans Hebrew" panose="00000500000000000000" pitchFamily="2" charset="-79"/>
                <a:cs typeface="Open Sans Hebrew" panose="00000500000000000000" pitchFamily="2" charset="-79"/>
              </a:rPr>
              <a:t>ההבדל בין משפטים במפת מושגים למשפטים דבורים או כתובים</a:t>
            </a:r>
            <a:endParaRPr>
              <a:latin typeface="Open Sans Hebrew" panose="00000500000000000000" pitchFamily="2" charset="-79"/>
              <a:cs typeface="Open Sans Hebrew" panose="00000500000000000000" pitchFamily="2" charset="-79"/>
            </a:endParaRPr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1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1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1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ts val="4400"/>
              <a:buFont typeface="Open Sans"/>
              <a:buNone/>
            </a:pPr>
            <a:r>
              <a:rPr lang="iw-IL">
                <a:latin typeface="Open Sans Hebrew" panose="00000500000000000000" pitchFamily="2" charset="-79"/>
                <a:cs typeface="Open Sans Hebrew" panose="00000500000000000000" pitchFamily="2" charset="-79"/>
              </a:rPr>
              <a:t>נקפיד על שלושה כללים מבניים</a:t>
            </a:r>
            <a:endParaRPr>
              <a:latin typeface="Open Sans Hebrew" panose="00000500000000000000" pitchFamily="2" charset="-79"/>
              <a:cs typeface="Open Sans Hebrew" panose="00000500000000000000" pitchFamily="2" charset="-79"/>
            </a:endParaRPr>
          </a:p>
        </p:txBody>
      </p:sp>
      <p:sp>
        <p:nvSpPr>
          <p:cNvPr id="258" name="Google Shape;258;p11"/>
          <p:cNvSpPr txBox="1">
            <a:spLocks noGrp="1"/>
          </p:cNvSpPr>
          <p:nvPr>
            <p:ph type="body" idx="1"/>
          </p:nvPr>
        </p:nvSpPr>
        <p:spPr>
          <a:xfrm>
            <a:off x="838200" y="1547961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r" rt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iw-IL">
                <a:latin typeface="Open Sans Hebrew" panose="00000500000000000000" pitchFamily="2" charset="-79"/>
                <a:cs typeface="Open Sans Hebrew" panose="00000500000000000000" pitchFamily="2" charset="-79"/>
              </a:rPr>
              <a:t>פעלים – לרוב מופיעים בקישורים</a:t>
            </a:r>
            <a:endParaRPr>
              <a:latin typeface="Open Sans Hebrew" panose="00000500000000000000" pitchFamily="2" charset="-79"/>
              <a:cs typeface="Open Sans Hebrew" panose="00000500000000000000" pitchFamily="2" charset="-79"/>
            </a:endParaRPr>
          </a:p>
          <a:p>
            <a:pPr marL="228600" lvl="0" indent="-228600" algn="r" rtl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</a:pPr>
            <a:r>
              <a:rPr lang="iw-IL">
                <a:latin typeface="Open Sans Hebrew" panose="00000500000000000000" pitchFamily="2" charset="-79"/>
                <a:cs typeface="Open Sans Hebrew" panose="00000500000000000000" pitchFamily="2" charset="-79"/>
              </a:rPr>
              <a:t>מילות קישור ואותיות קישור – לרוב מופיעות בקישורים</a:t>
            </a:r>
            <a:endParaRPr>
              <a:latin typeface="Open Sans Hebrew" panose="00000500000000000000" pitchFamily="2" charset="-79"/>
              <a:cs typeface="Open Sans Hebrew" panose="00000500000000000000" pitchFamily="2" charset="-79"/>
            </a:endParaRPr>
          </a:p>
          <a:p>
            <a:pPr marL="228600" lvl="0" indent="-228600" algn="r" rtl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</a:pPr>
            <a:r>
              <a:rPr lang="iw-IL">
                <a:latin typeface="Open Sans Hebrew" panose="00000500000000000000" pitchFamily="2" charset="-79"/>
                <a:cs typeface="Open Sans Hebrew" panose="00000500000000000000" pitchFamily="2" charset="-79"/>
              </a:rPr>
              <a:t>כל זוג מושגים מקושר יוצר משפט תיקני, לפחות בקירוב</a:t>
            </a:r>
            <a:endParaRPr>
              <a:latin typeface="Open Sans Hebrew" panose="00000500000000000000" pitchFamily="2" charset="-79"/>
              <a:cs typeface="Open Sans Hebrew" panose="00000500000000000000" pitchFamily="2" charset="-79"/>
            </a:endParaRPr>
          </a:p>
        </p:txBody>
      </p:sp>
      <p:cxnSp>
        <p:nvCxnSpPr>
          <p:cNvPr id="259" name="Google Shape;259;p11"/>
          <p:cNvCxnSpPr>
            <a:stCxn id="260" idx="1"/>
            <a:endCxn id="261" idx="3"/>
          </p:cNvCxnSpPr>
          <p:nvPr/>
        </p:nvCxnSpPr>
        <p:spPr>
          <a:xfrm flipH="1" flipV="1">
            <a:off x="2494470" y="5064409"/>
            <a:ext cx="2732345" cy="1168773"/>
          </a:xfrm>
          <a:prstGeom prst="straightConnector1">
            <a:avLst/>
          </a:prstGeom>
          <a:noFill/>
          <a:ln w="38100" cap="flat" cmpd="sng">
            <a:solidFill>
              <a:srgbClr val="595959"/>
            </a:solidFill>
            <a:prstDash val="solid"/>
            <a:miter lim="800000"/>
            <a:headEnd type="none" w="sm" len="sm"/>
            <a:tailEnd type="triangle" w="lg" len="lg"/>
          </a:ln>
        </p:spPr>
      </p:cxnSp>
      <p:sp>
        <p:nvSpPr>
          <p:cNvPr id="260" name="Google Shape;260;p11"/>
          <p:cNvSpPr/>
          <p:nvPr/>
        </p:nvSpPr>
        <p:spPr>
          <a:xfrm>
            <a:off x="5226815" y="5842466"/>
            <a:ext cx="2161088" cy="781432"/>
          </a:xfrm>
          <a:prstGeom prst="roundRect">
            <a:avLst>
              <a:gd name="adj" fmla="val 16667"/>
            </a:avLst>
          </a:prstGeom>
          <a:solidFill>
            <a:srgbClr val="D8D8D8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2000">
                <a:solidFill>
                  <a:schemeClr val="dk1"/>
                </a:solidFill>
                <a:latin typeface="Open Sans Hebrew" panose="00000500000000000000" pitchFamily="2" charset="-79"/>
                <a:ea typeface="Open Sans"/>
                <a:cs typeface="Open Sans Hebrew" panose="00000500000000000000" pitchFamily="2" charset="-79"/>
                <a:sym typeface="Open Sans"/>
              </a:rPr>
              <a:t>משפטים בדיבור ובכתיבה</a:t>
            </a:r>
            <a:endParaRPr>
              <a:latin typeface="Open Sans Hebrew" panose="00000500000000000000" pitchFamily="2" charset="-79"/>
              <a:cs typeface="Open Sans Hebrew" panose="00000500000000000000" pitchFamily="2" charset="-79"/>
            </a:endParaRPr>
          </a:p>
        </p:txBody>
      </p:sp>
      <p:sp>
        <p:nvSpPr>
          <p:cNvPr id="261" name="Google Shape;261;p11"/>
          <p:cNvSpPr/>
          <p:nvPr/>
        </p:nvSpPr>
        <p:spPr>
          <a:xfrm>
            <a:off x="838200" y="4723407"/>
            <a:ext cx="1656270" cy="682003"/>
          </a:xfrm>
          <a:prstGeom prst="roundRect">
            <a:avLst>
              <a:gd name="adj" fmla="val 16667"/>
            </a:avLst>
          </a:prstGeom>
          <a:solidFill>
            <a:srgbClr val="D8D8D8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2000">
                <a:solidFill>
                  <a:schemeClr val="dk1"/>
                </a:solidFill>
                <a:latin typeface="Open Sans Hebrew" panose="00000500000000000000" pitchFamily="2" charset="-79"/>
                <a:ea typeface="Open Sans"/>
                <a:cs typeface="Open Sans Hebrew" panose="00000500000000000000" pitchFamily="2" charset="-79"/>
                <a:sym typeface="Open Sans"/>
              </a:rPr>
              <a:t>מושג</a:t>
            </a:r>
            <a:endParaRPr>
              <a:latin typeface="Open Sans Hebrew" panose="00000500000000000000" pitchFamily="2" charset="-79"/>
              <a:cs typeface="Open Sans Hebrew" panose="00000500000000000000" pitchFamily="2" charset="-79"/>
            </a:endParaRPr>
          </a:p>
        </p:txBody>
      </p:sp>
      <p:cxnSp>
        <p:nvCxnSpPr>
          <p:cNvPr id="262" name="Google Shape;262;p11"/>
          <p:cNvCxnSpPr>
            <a:stCxn id="263" idx="1"/>
            <a:endCxn id="261" idx="3"/>
          </p:cNvCxnSpPr>
          <p:nvPr/>
        </p:nvCxnSpPr>
        <p:spPr>
          <a:xfrm flipH="1">
            <a:off x="2494470" y="3820591"/>
            <a:ext cx="2732345" cy="1243818"/>
          </a:xfrm>
          <a:prstGeom prst="straightConnector1">
            <a:avLst/>
          </a:prstGeom>
          <a:noFill/>
          <a:ln w="38100" cap="flat" cmpd="sng">
            <a:solidFill>
              <a:srgbClr val="595959"/>
            </a:solidFill>
            <a:prstDash val="solid"/>
            <a:miter lim="800000"/>
            <a:headEnd type="none" w="sm" len="sm"/>
            <a:tailEnd type="triangle" w="lg" len="lg"/>
          </a:ln>
        </p:spPr>
      </p:cxnSp>
      <p:sp>
        <p:nvSpPr>
          <p:cNvPr id="264" name="Google Shape;264;p11"/>
          <p:cNvSpPr txBox="1"/>
          <p:nvPr/>
        </p:nvSpPr>
        <p:spPr>
          <a:xfrm>
            <a:off x="3091383" y="5495042"/>
            <a:ext cx="1697735" cy="55399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1800">
                <a:solidFill>
                  <a:schemeClr val="dk1"/>
                </a:solidFill>
                <a:latin typeface="Open Sans Hebrew" panose="00000500000000000000" pitchFamily="2" charset="-79"/>
                <a:ea typeface="Open Sans"/>
                <a:cs typeface="Open Sans Hebrew" panose="00000500000000000000" pitchFamily="2" charset="-79"/>
                <a:sym typeface="Open Sans"/>
              </a:rPr>
              <a:t>לא תמיד מתחילים </a:t>
            </a:r>
            <a:endParaRPr>
              <a:latin typeface="Open Sans Hebrew" panose="00000500000000000000" pitchFamily="2" charset="-79"/>
              <a:cs typeface="Open Sans Hebrew" panose="00000500000000000000" pitchFamily="2" charset="-79"/>
            </a:endParaRPr>
          </a:p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1800">
                <a:solidFill>
                  <a:schemeClr val="dk1"/>
                </a:solidFill>
                <a:latin typeface="Open Sans Hebrew" panose="00000500000000000000" pitchFamily="2" charset="-79"/>
                <a:ea typeface="Open Sans"/>
                <a:cs typeface="Open Sans Hebrew" panose="00000500000000000000" pitchFamily="2" charset="-79"/>
                <a:sym typeface="Open Sans"/>
              </a:rPr>
              <a:t>ונגמרים ב</a:t>
            </a:r>
            <a:endParaRPr>
              <a:latin typeface="Open Sans Hebrew" panose="00000500000000000000" pitchFamily="2" charset="-79"/>
              <a:cs typeface="Open Sans Hebrew" panose="00000500000000000000" pitchFamily="2" charset="-79"/>
            </a:endParaRPr>
          </a:p>
        </p:txBody>
      </p:sp>
      <p:sp>
        <p:nvSpPr>
          <p:cNvPr id="263" name="Google Shape;263;p11"/>
          <p:cNvSpPr/>
          <p:nvPr/>
        </p:nvSpPr>
        <p:spPr>
          <a:xfrm>
            <a:off x="5226815" y="3408484"/>
            <a:ext cx="2161088" cy="824214"/>
          </a:xfrm>
          <a:prstGeom prst="roundRect">
            <a:avLst>
              <a:gd name="adj" fmla="val 10266"/>
            </a:avLst>
          </a:prstGeom>
          <a:solidFill>
            <a:srgbClr val="D8D8D8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2000">
                <a:solidFill>
                  <a:schemeClr val="dk1"/>
                </a:solidFill>
                <a:latin typeface="Open Sans Hebrew" panose="00000500000000000000" pitchFamily="2" charset="-79"/>
                <a:ea typeface="Open Sans"/>
                <a:cs typeface="Open Sans Hebrew" panose="00000500000000000000" pitchFamily="2" charset="-79"/>
                <a:sym typeface="Open Sans"/>
              </a:rPr>
              <a:t>מפת מושגים</a:t>
            </a:r>
            <a:endParaRPr>
              <a:latin typeface="Open Sans Hebrew" panose="00000500000000000000" pitchFamily="2" charset="-79"/>
              <a:cs typeface="Open Sans Hebrew" panose="00000500000000000000" pitchFamily="2" charset="-79"/>
            </a:endParaRPr>
          </a:p>
        </p:txBody>
      </p:sp>
      <p:cxnSp>
        <p:nvCxnSpPr>
          <p:cNvPr id="265" name="Google Shape;265;p11"/>
          <p:cNvCxnSpPr>
            <a:stCxn id="260" idx="0"/>
            <a:endCxn id="263" idx="2"/>
          </p:cNvCxnSpPr>
          <p:nvPr/>
        </p:nvCxnSpPr>
        <p:spPr>
          <a:xfrm rot="10800000">
            <a:off x="6307359" y="4232666"/>
            <a:ext cx="0" cy="1609800"/>
          </a:xfrm>
          <a:prstGeom prst="straightConnector1">
            <a:avLst/>
          </a:prstGeom>
          <a:noFill/>
          <a:ln w="38100" cap="flat" cmpd="sng">
            <a:solidFill>
              <a:srgbClr val="595959"/>
            </a:solidFill>
            <a:prstDash val="solid"/>
            <a:miter lim="800000"/>
            <a:headEnd type="none" w="sm" len="sm"/>
            <a:tailEnd type="triangle" w="lg" len="lg"/>
          </a:ln>
        </p:spPr>
      </p:cxnSp>
      <p:sp>
        <p:nvSpPr>
          <p:cNvPr id="266" name="Google Shape;266;p11"/>
          <p:cNvSpPr txBox="1"/>
          <p:nvPr/>
        </p:nvSpPr>
        <p:spPr>
          <a:xfrm>
            <a:off x="3099658" y="4128757"/>
            <a:ext cx="1510349" cy="55399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1800">
                <a:solidFill>
                  <a:schemeClr val="dk1"/>
                </a:solidFill>
                <a:latin typeface="Open Sans Hebrew" panose="00000500000000000000" pitchFamily="2" charset="-79"/>
                <a:ea typeface="Open Sans"/>
                <a:cs typeface="Open Sans Hebrew" panose="00000500000000000000" pitchFamily="2" charset="-79"/>
                <a:sym typeface="Open Sans"/>
              </a:rPr>
              <a:t>כל משפט בה</a:t>
            </a:r>
            <a:endParaRPr>
              <a:latin typeface="Open Sans Hebrew" panose="00000500000000000000" pitchFamily="2" charset="-79"/>
              <a:cs typeface="Open Sans Hebrew" panose="00000500000000000000" pitchFamily="2" charset="-79"/>
            </a:endParaRPr>
          </a:p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1800">
                <a:solidFill>
                  <a:schemeClr val="dk1"/>
                </a:solidFill>
                <a:latin typeface="Open Sans Hebrew" panose="00000500000000000000" pitchFamily="2" charset="-79"/>
                <a:ea typeface="Open Sans"/>
                <a:cs typeface="Open Sans Hebrew" panose="00000500000000000000" pitchFamily="2" charset="-79"/>
                <a:sym typeface="Open Sans"/>
              </a:rPr>
              <a:t>מתחיל ונגמר ב</a:t>
            </a:r>
            <a:endParaRPr>
              <a:latin typeface="Open Sans Hebrew" panose="00000500000000000000" pitchFamily="2" charset="-79"/>
              <a:cs typeface="Open Sans Hebrew" panose="00000500000000000000" pitchFamily="2" charset="-79"/>
            </a:endParaRPr>
          </a:p>
        </p:txBody>
      </p:sp>
      <p:sp>
        <p:nvSpPr>
          <p:cNvPr id="267" name="Google Shape;267;p11"/>
          <p:cNvSpPr txBox="1"/>
          <p:nvPr/>
        </p:nvSpPr>
        <p:spPr>
          <a:xfrm>
            <a:off x="5253352" y="4723407"/>
            <a:ext cx="1952563" cy="83099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1800">
                <a:solidFill>
                  <a:schemeClr val="dk1"/>
                </a:solidFill>
                <a:latin typeface="Open Sans Hebrew" panose="00000500000000000000" pitchFamily="2" charset="-79"/>
                <a:ea typeface="Open Sans"/>
                <a:cs typeface="Open Sans Hebrew" panose="00000500000000000000" pitchFamily="2" charset="-79"/>
                <a:sym typeface="Open Sans"/>
              </a:rPr>
              <a:t>לפעמים נצטרך לעוות </a:t>
            </a:r>
            <a:endParaRPr>
              <a:latin typeface="Open Sans Hebrew" panose="00000500000000000000" pitchFamily="2" charset="-79"/>
              <a:cs typeface="Open Sans Hebrew" panose="00000500000000000000" pitchFamily="2" charset="-79"/>
            </a:endParaRPr>
          </a:p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1800">
                <a:solidFill>
                  <a:schemeClr val="dk1"/>
                </a:solidFill>
                <a:latin typeface="Open Sans Hebrew" panose="00000500000000000000" pitchFamily="2" charset="-79"/>
                <a:ea typeface="Open Sans"/>
                <a:cs typeface="Open Sans Hebrew" panose="00000500000000000000" pitchFamily="2" charset="-79"/>
                <a:sym typeface="Open Sans"/>
              </a:rPr>
              <a:t>אותם מעט כדי </a:t>
            </a:r>
            <a:endParaRPr>
              <a:latin typeface="Open Sans Hebrew" panose="00000500000000000000" pitchFamily="2" charset="-79"/>
              <a:cs typeface="Open Sans Hebrew" panose="00000500000000000000" pitchFamily="2" charset="-79"/>
            </a:endParaRPr>
          </a:p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1800">
                <a:solidFill>
                  <a:schemeClr val="dk1"/>
                </a:solidFill>
                <a:latin typeface="Open Sans Hebrew" panose="00000500000000000000" pitchFamily="2" charset="-79"/>
                <a:ea typeface="Open Sans"/>
                <a:cs typeface="Open Sans Hebrew" panose="00000500000000000000" pitchFamily="2" charset="-79"/>
                <a:sym typeface="Open Sans"/>
              </a:rPr>
              <a:t>שיתאימו ל</a:t>
            </a:r>
            <a:endParaRPr>
              <a:latin typeface="Open Sans Hebrew" panose="00000500000000000000" pitchFamily="2" charset="-79"/>
              <a:cs typeface="Open Sans Hebrew" panose="00000500000000000000" pitchFamily="2" charset="-79"/>
            </a:endParaRPr>
          </a:p>
        </p:txBody>
      </p:sp>
      <p:grpSp>
        <p:nvGrpSpPr>
          <p:cNvPr id="268" name="Google Shape;268;p11"/>
          <p:cNvGrpSpPr/>
          <p:nvPr/>
        </p:nvGrpSpPr>
        <p:grpSpPr>
          <a:xfrm>
            <a:off x="3081362" y="1998442"/>
            <a:ext cx="8159704" cy="4101621"/>
            <a:chOff x="3081362" y="1998442"/>
            <a:chExt cx="8159704" cy="4101621"/>
          </a:xfrm>
        </p:grpSpPr>
        <p:sp>
          <p:nvSpPr>
            <p:cNvPr id="269" name="Google Shape;269;p11"/>
            <p:cNvSpPr/>
            <p:nvPr/>
          </p:nvSpPr>
          <p:spPr>
            <a:xfrm>
              <a:off x="7205915" y="1998442"/>
              <a:ext cx="4035151" cy="556868"/>
            </a:xfrm>
            <a:prstGeom prst="ellipse">
              <a:avLst/>
            </a:prstGeom>
            <a:noFill/>
            <a:ln w="38100" cap="flat" cmpd="sng">
              <a:solidFill>
                <a:srgbClr val="00B050"/>
              </a:solidFill>
              <a:prstDash val="dash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1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Open Sans Hebrew" panose="00000500000000000000" pitchFamily="2" charset="-79"/>
                <a:ea typeface="Calibri"/>
                <a:cs typeface="Open Sans Hebrew" panose="00000500000000000000" pitchFamily="2" charset="-79"/>
                <a:sym typeface="Calibri"/>
              </a:endParaRPr>
            </a:p>
          </p:txBody>
        </p:sp>
        <p:sp>
          <p:nvSpPr>
            <p:cNvPr id="270" name="Google Shape;270;p11"/>
            <p:cNvSpPr/>
            <p:nvPr/>
          </p:nvSpPr>
          <p:spPr>
            <a:xfrm>
              <a:off x="3081362" y="4362534"/>
              <a:ext cx="320944" cy="360874"/>
            </a:xfrm>
            <a:prstGeom prst="ellipse">
              <a:avLst/>
            </a:prstGeom>
            <a:noFill/>
            <a:ln w="38100" cap="flat" cmpd="sng">
              <a:solidFill>
                <a:srgbClr val="00B050"/>
              </a:solidFill>
              <a:prstDash val="dash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1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Open Sans Hebrew" panose="00000500000000000000" pitchFamily="2" charset="-79"/>
                <a:ea typeface="Calibri"/>
                <a:cs typeface="Open Sans Hebrew" panose="00000500000000000000" pitchFamily="2" charset="-79"/>
                <a:sym typeface="Calibri"/>
              </a:endParaRPr>
            </a:p>
          </p:txBody>
        </p:sp>
        <p:sp>
          <p:nvSpPr>
            <p:cNvPr id="271" name="Google Shape;271;p11"/>
            <p:cNvSpPr/>
            <p:nvPr/>
          </p:nvSpPr>
          <p:spPr>
            <a:xfrm>
              <a:off x="5663256" y="5235097"/>
              <a:ext cx="320944" cy="360874"/>
            </a:xfrm>
            <a:prstGeom prst="ellipse">
              <a:avLst/>
            </a:prstGeom>
            <a:noFill/>
            <a:ln w="38100" cap="flat" cmpd="sng">
              <a:solidFill>
                <a:srgbClr val="00B050"/>
              </a:solidFill>
              <a:prstDash val="dash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1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Open Sans Hebrew" panose="00000500000000000000" pitchFamily="2" charset="-79"/>
                <a:ea typeface="Calibri"/>
                <a:cs typeface="Open Sans Hebrew" panose="00000500000000000000" pitchFamily="2" charset="-79"/>
                <a:sym typeface="Calibri"/>
              </a:endParaRPr>
            </a:p>
          </p:txBody>
        </p:sp>
        <p:sp>
          <p:nvSpPr>
            <p:cNvPr id="272" name="Google Shape;272;p11"/>
            <p:cNvSpPr/>
            <p:nvPr/>
          </p:nvSpPr>
          <p:spPr>
            <a:xfrm>
              <a:off x="3402306" y="5739189"/>
              <a:ext cx="320944" cy="360874"/>
            </a:xfrm>
            <a:prstGeom prst="ellipse">
              <a:avLst/>
            </a:prstGeom>
            <a:noFill/>
            <a:ln w="38100" cap="flat" cmpd="sng">
              <a:solidFill>
                <a:srgbClr val="00B050"/>
              </a:solidFill>
              <a:prstDash val="dash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1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Open Sans Hebrew" panose="00000500000000000000" pitchFamily="2" charset="-79"/>
                <a:ea typeface="Calibri"/>
                <a:cs typeface="Open Sans Hebrew" panose="00000500000000000000" pitchFamily="2" charset="-79"/>
                <a:sym typeface="Calibri"/>
              </a:endParaRPr>
            </a:p>
          </p:txBody>
        </p:sp>
      </p:grpSp>
      <p:grpSp>
        <p:nvGrpSpPr>
          <p:cNvPr id="273" name="Google Shape;273;p11"/>
          <p:cNvGrpSpPr/>
          <p:nvPr/>
        </p:nvGrpSpPr>
        <p:grpSpPr>
          <a:xfrm>
            <a:off x="3064846" y="1518640"/>
            <a:ext cx="8070792" cy="4500840"/>
            <a:chOff x="3064846" y="1518640"/>
            <a:chExt cx="8070792" cy="4500840"/>
          </a:xfrm>
        </p:grpSpPr>
        <p:sp>
          <p:nvSpPr>
            <p:cNvPr id="274" name="Google Shape;274;p11"/>
            <p:cNvSpPr/>
            <p:nvPr/>
          </p:nvSpPr>
          <p:spPr>
            <a:xfrm>
              <a:off x="10083452" y="1518640"/>
              <a:ext cx="1052186" cy="450481"/>
            </a:xfrm>
            <a:prstGeom prst="rect">
              <a:avLst/>
            </a:prstGeom>
            <a:noFill/>
            <a:ln w="38100" cap="flat" cmpd="sng">
              <a:solidFill>
                <a:srgbClr val="0070C0"/>
              </a:solidFill>
              <a:prstDash val="dash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1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Open Sans Hebrew" panose="00000500000000000000" pitchFamily="2" charset="-79"/>
                <a:ea typeface="Calibri"/>
                <a:cs typeface="Open Sans Hebrew" panose="00000500000000000000" pitchFamily="2" charset="-79"/>
                <a:sym typeface="Calibri"/>
              </a:endParaRPr>
            </a:p>
          </p:txBody>
        </p:sp>
        <p:sp>
          <p:nvSpPr>
            <p:cNvPr id="275" name="Google Shape;275;p11"/>
            <p:cNvSpPr/>
            <p:nvPr/>
          </p:nvSpPr>
          <p:spPr>
            <a:xfrm>
              <a:off x="5788959" y="4744388"/>
              <a:ext cx="679076" cy="244214"/>
            </a:xfrm>
            <a:prstGeom prst="rect">
              <a:avLst/>
            </a:prstGeom>
            <a:noFill/>
            <a:ln w="38100" cap="flat" cmpd="sng">
              <a:solidFill>
                <a:srgbClr val="0070C0"/>
              </a:solidFill>
              <a:prstDash val="dash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1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Open Sans Hebrew" panose="00000500000000000000" pitchFamily="2" charset="-79"/>
                <a:ea typeface="Calibri"/>
                <a:cs typeface="Open Sans Hebrew" panose="00000500000000000000" pitchFamily="2" charset="-79"/>
                <a:sym typeface="Calibri"/>
              </a:endParaRPr>
            </a:p>
          </p:txBody>
        </p:sp>
        <p:sp>
          <p:nvSpPr>
            <p:cNvPr id="276" name="Google Shape;276;p11"/>
            <p:cNvSpPr/>
            <p:nvPr/>
          </p:nvSpPr>
          <p:spPr>
            <a:xfrm>
              <a:off x="3402306" y="4411593"/>
              <a:ext cx="1146588" cy="262756"/>
            </a:xfrm>
            <a:prstGeom prst="rect">
              <a:avLst/>
            </a:prstGeom>
            <a:noFill/>
            <a:ln w="38100" cap="flat" cmpd="sng">
              <a:solidFill>
                <a:srgbClr val="0070C0"/>
              </a:solidFill>
              <a:prstDash val="dash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1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Open Sans Hebrew" panose="00000500000000000000" pitchFamily="2" charset="-79"/>
                <a:ea typeface="Calibri"/>
                <a:cs typeface="Open Sans Hebrew" panose="00000500000000000000" pitchFamily="2" charset="-79"/>
                <a:sym typeface="Calibri"/>
              </a:endParaRPr>
            </a:p>
          </p:txBody>
        </p:sp>
        <p:sp>
          <p:nvSpPr>
            <p:cNvPr id="277" name="Google Shape;277;p11"/>
            <p:cNvSpPr/>
            <p:nvPr/>
          </p:nvSpPr>
          <p:spPr>
            <a:xfrm>
              <a:off x="3064846" y="5526999"/>
              <a:ext cx="900315" cy="212190"/>
            </a:xfrm>
            <a:prstGeom prst="rect">
              <a:avLst/>
            </a:prstGeom>
            <a:noFill/>
            <a:ln w="38100" cap="flat" cmpd="sng">
              <a:solidFill>
                <a:srgbClr val="0070C0"/>
              </a:solidFill>
              <a:prstDash val="dash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1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Open Sans Hebrew" panose="00000500000000000000" pitchFamily="2" charset="-79"/>
                <a:ea typeface="Calibri"/>
                <a:cs typeface="Open Sans Hebrew" panose="00000500000000000000" pitchFamily="2" charset="-79"/>
                <a:sym typeface="Calibri"/>
              </a:endParaRPr>
            </a:p>
          </p:txBody>
        </p:sp>
        <p:sp>
          <p:nvSpPr>
            <p:cNvPr id="278" name="Google Shape;278;p11"/>
            <p:cNvSpPr/>
            <p:nvPr/>
          </p:nvSpPr>
          <p:spPr>
            <a:xfrm>
              <a:off x="3664324" y="5807290"/>
              <a:ext cx="786652" cy="212190"/>
            </a:xfrm>
            <a:prstGeom prst="rect">
              <a:avLst/>
            </a:prstGeom>
            <a:noFill/>
            <a:ln w="38100" cap="flat" cmpd="sng">
              <a:solidFill>
                <a:srgbClr val="0070C0"/>
              </a:solidFill>
              <a:prstDash val="dash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1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Open Sans Hebrew" panose="00000500000000000000" pitchFamily="2" charset="-79"/>
                <a:ea typeface="Calibri"/>
                <a:cs typeface="Open Sans Hebrew" panose="00000500000000000000" pitchFamily="2" charset="-79"/>
                <a:sym typeface="Calibri"/>
              </a:endParaRPr>
            </a:p>
          </p:txBody>
        </p:sp>
      </p:grpSp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12"/>
          <p:cNvSpPr txBox="1">
            <a:spLocks noGrp="1"/>
          </p:cNvSpPr>
          <p:nvPr>
            <p:ph type="title"/>
          </p:nvPr>
        </p:nvSpPr>
        <p:spPr>
          <a:xfrm>
            <a:off x="-2248953" y="289839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ts val="4400"/>
              <a:buFont typeface="Open Sans"/>
              <a:buNone/>
            </a:pPr>
            <a:r>
              <a:rPr lang="iw-IL" dirty="0">
                <a:latin typeface="Open Sans Hebrew" panose="00000500000000000000" pitchFamily="2" charset="-79"/>
                <a:cs typeface="Open Sans Hebrew" panose="00000500000000000000" pitchFamily="2" charset="-79"/>
              </a:rPr>
              <a:t>משובים למושג</a:t>
            </a:r>
            <a:endParaRPr dirty="0">
              <a:latin typeface="Open Sans Hebrew" panose="00000500000000000000" pitchFamily="2" charset="-79"/>
              <a:cs typeface="Open Sans Hebrew" panose="00000500000000000000" pitchFamily="2" charset="-79"/>
            </a:endParaRPr>
          </a:p>
        </p:txBody>
      </p:sp>
      <p:sp>
        <p:nvSpPr>
          <p:cNvPr id="284" name="Google Shape;284;p12"/>
          <p:cNvSpPr txBox="1">
            <a:spLocks noGrp="1"/>
          </p:cNvSpPr>
          <p:nvPr>
            <p:ph type="body" idx="1"/>
          </p:nvPr>
        </p:nvSpPr>
        <p:spPr>
          <a:xfrm>
            <a:off x="839788" y="1062181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r" rt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iw-IL" sz="2800">
                <a:solidFill>
                  <a:srgbClr val="00B0F0"/>
                </a:solidFill>
                <a:latin typeface="Open Sans Hebrew" panose="00000500000000000000" pitchFamily="2" charset="-79"/>
                <a:cs typeface="Open Sans Hebrew" panose="00000500000000000000" pitchFamily="2" charset="-79"/>
              </a:rPr>
              <a:t>משובים תוכניים</a:t>
            </a:r>
            <a:endParaRPr>
              <a:latin typeface="Open Sans Hebrew" panose="00000500000000000000" pitchFamily="2" charset="-79"/>
              <a:cs typeface="Open Sans Hebrew" panose="00000500000000000000" pitchFamily="2" charset="-79"/>
            </a:endParaRPr>
          </a:p>
        </p:txBody>
      </p:sp>
      <p:sp>
        <p:nvSpPr>
          <p:cNvPr id="285" name="Google Shape;285;p12"/>
          <p:cNvSpPr txBox="1">
            <a:spLocks noGrp="1"/>
          </p:cNvSpPr>
          <p:nvPr>
            <p:ph type="body" idx="2"/>
          </p:nvPr>
        </p:nvSpPr>
        <p:spPr>
          <a:xfrm>
            <a:off x="211016" y="1886092"/>
            <a:ext cx="5786560" cy="4682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r" rt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Char char="•"/>
            </a:pPr>
            <a:r>
              <a:rPr lang="iw-IL" sz="3200" dirty="0">
                <a:latin typeface="Open Sans Hebrew" panose="00000500000000000000" pitchFamily="2" charset="-79"/>
                <a:cs typeface="Open Sans Hebrew" panose="00000500000000000000" pitchFamily="2" charset="-79"/>
              </a:rPr>
              <a:t>הרלוונטיות של המושג לא ברורה</a:t>
            </a:r>
            <a:endParaRPr dirty="0">
              <a:latin typeface="Open Sans Hebrew" panose="00000500000000000000" pitchFamily="2" charset="-79"/>
              <a:cs typeface="Open Sans Hebrew" panose="00000500000000000000" pitchFamily="2" charset="-79"/>
            </a:endParaRPr>
          </a:p>
          <a:p>
            <a:pPr marL="228600" lvl="0" indent="-228600" algn="r" rtl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200"/>
              <a:buChar char="•"/>
            </a:pPr>
            <a:r>
              <a:rPr lang="iw-IL" sz="3200" dirty="0">
                <a:latin typeface="Open Sans Hebrew" panose="00000500000000000000" pitchFamily="2" charset="-79"/>
                <a:cs typeface="Open Sans Hebrew" panose="00000500000000000000" pitchFamily="2" charset="-79"/>
              </a:rPr>
              <a:t>המושג שייך לעולם המושגים של התשובה</a:t>
            </a:r>
            <a:endParaRPr dirty="0">
              <a:latin typeface="Open Sans Hebrew" panose="00000500000000000000" pitchFamily="2" charset="-79"/>
              <a:cs typeface="Open Sans Hebrew" panose="00000500000000000000" pitchFamily="2" charset="-79"/>
            </a:endParaRPr>
          </a:p>
          <a:p>
            <a:pPr marL="228600" lvl="0" indent="-25400" algn="r" rtl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200"/>
              <a:buNone/>
            </a:pPr>
            <a:endParaRPr sz="3200" dirty="0">
              <a:latin typeface="Open Sans Hebrew" panose="00000500000000000000" pitchFamily="2" charset="-79"/>
              <a:cs typeface="Open Sans Hebrew" panose="00000500000000000000" pitchFamily="2" charset="-79"/>
            </a:endParaRPr>
          </a:p>
          <a:p>
            <a:pPr marL="228600" lvl="0" indent="-25400" algn="r" rtl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200"/>
              <a:buNone/>
            </a:pPr>
            <a:endParaRPr sz="3200" dirty="0">
              <a:latin typeface="Open Sans Hebrew" panose="00000500000000000000" pitchFamily="2" charset="-79"/>
              <a:cs typeface="Open Sans Hebrew" panose="00000500000000000000" pitchFamily="2" charset="-79"/>
            </a:endParaRPr>
          </a:p>
          <a:p>
            <a:pPr marL="228600" lvl="0" indent="-228600" algn="r" rtl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200"/>
              <a:buChar char="•"/>
            </a:pPr>
            <a:r>
              <a:rPr lang="iw-IL" sz="3200" dirty="0">
                <a:latin typeface="Open Sans Hebrew" panose="00000500000000000000" pitchFamily="2" charset="-79"/>
                <a:cs typeface="Open Sans Hebrew" panose="00000500000000000000" pitchFamily="2" charset="-79"/>
              </a:rPr>
              <a:t>נכון</a:t>
            </a:r>
            <a:endParaRPr dirty="0">
              <a:latin typeface="Open Sans Hebrew" panose="00000500000000000000" pitchFamily="2" charset="-79"/>
              <a:cs typeface="Open Sans Hebrew" panose="00000500000000000000" pitchFamily="2" charset="-79"/>
            </a:endParaRPr>
          </a:p>
          <a:p>
            <a:pPr marL="228600" lvl="0" indent="-228600" algn="r" rtl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200"/>
              <a:buChar char="•"/>
            </a:pPr>
            <a:r>
              <a:rPr lang="iw-IL" sz="3200" dirty="0">
                <a:latin typeface="Open Sans Hebrew" panose="00000500000000000000" pitchFamily="2" charset="-79"/>
                <a:cs typeface="Open Sans Hebrew" panose="00000500000000000000" pitchFamily="2" charset="-79"/>
              </a:rPr>
              <a:t>לא נכון</a:t>
            </a:r>
            <a:endParaRPr dirty="0">
              <a:latin typeface="Open Sans Hebrew" panose="00000500000000000000" pitchFamily="2" charset="-79"/>
              <a:cs typeface="Open Sans Hebrew" panose="00000500000000000000" pitchFamily="2" charset="-79"/>
            </a:endParaRPr>
          </a:p>
        </p:txBody>
      </p:sp>
      <p:sp>
        <p:nvSpPr>
          <p:cNvPr id="286" name="Google Shape;286;p12"/>
          <p:cNvSpPr txBox="1">
            <a:spLocks noGrp="1"/>
          </p:cNvSpPr>
          <p:nvPr>
            <p:ph type="body" idx="3"/>
          </p:nvPr>
        </p:nvSpPr>
        <p:spPr>
          <a:xfrm>
            <a:off x="6172200" y="1062181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r" rt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iw-IL" sz="2800">
                <a:solidFill>
                  <a:srgbClr val="00B0F0"/>
                </a:solidFill>
                <a:latin typeface="Open Sans Hebrew" panose="00000500000000000000" pitchFamily="2" charset="-79"/>
                <a:cs typeface="Open Sans Hebrew" panose="00000500000000000000" pitchFamily="2" charset="-79"/>
              </a:rPr>
              <a:t>משובים מבניים </a:t>
            </a:r>
            <a:endParaRPr>
              <a:latin typeface="Open Sans Hebrew" panose="00000500000000000000" pitchFamily="2" charset="-79"/>
              <a:cs typeface="Open Sans Hebrew" panose="00000500000000000000" pitchFamily="2" charset="-79"/>
            </a:endParaRPr>
          </a:p>
        </p:txBody>
      </p:sp>
      <p:sp>
        <p:nvSpPr>
          <p:cNvPr id="287" name="Google Shape;287;p12"/>
          <p:cNvSpPr txBox="1">
            <a:spLocks noGrp="1"/>
          </p:cNvSpPr>
          <p:nvPr>
            <p:ph type="body" idx="4"/>
          </p:nvPr>
        </p:nvSpPr>
        <p:spPr>
          <a:xfrm>
            <a:off x="6172200" y="1886093"/>
            <a:ext cx="5183188" cy="44584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r" rt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Char char="•"/>
            </a:pPr>
            <a:r>
              <a:rPr lang="iw-IL" sz="3200">
                <a:latin typeface="Open Sans Hebrew" panose="00000500000000000000" pitchFamily="2" charset="-79"/>
                <a:cs typeface="Open Sans Hebrew" panose="00000500000000000000" pitchFamily="2" charset="-79"/>
              </a:rPr>
              <a:t>הוצא פועל לקישור</a:t>
            </a:r>
            <a:endParaRPr>
              <a:latin typeface="Open Sans Hebrew" panose="00000500000000000000" pitchFamily="2" charset="-79"/>
              <a:cs typeface="Open Sans Hebrew" panose="00000500000000000000" pitchFamily="2" charset="-79"/>
            </a:endParaRPr>
          </a:p>
          <a:p>
            <a:pPr marL="228600" lvl="0" indent="-228600" algn="r" rtl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200"/>
              <a:buChar char="•"/>
            </a:pPr>
            <a:r>
              <a:rPr lang="iw-IL" sz="3200">
                <a:latin typeface="Open Sans Hebrew" panose="00000500000000000000" pitchFamily="2" charset="-79"/>
                <a:cs typeface="Open Sans Hebrew" panose="00000500000000000000" pitchFamily="2" charset="-79"/>
              </a:rPr>
              <a:t>הוצא מילת קישור או אות קישור לקישור</a:t>
            </a:r>
            <a:endParaRPr>
              <a:latin typeface="Open Sans Hebrew" panose="00000500000000000000" pitchFamily="2" charset="-79"/>
              <a:cs typeface="Open Sans Hebrew" panose="00000500000000000000" pitchFamily="2" charset="-79"/>
            </a:endParaRPr>
          </a:p>
          <a:p>
            <a:pPr marL="0" lvl="0" indent="0" algn="r" rtl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200"/>
              <a:buNone/>
            </a:pPr>
            <a:endParaRPr sz="3200">
              <a:latin typeface="Open Sans Hebrew" panose="00000500000000000000" pitchFamily="2" charset="-79"/>
              <a:cs typeface="Open Sans Hebrew" panose="00000500000000000000" pitchFamily="2" charset="-79"/>
            </a:endParaRPr>
          </a:p>
          <a:p>
            <a:pPr marL="228600" lvl="0" indent="-25400" algn="r" rtl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200"/>
              <a:buNone/>
            </a:pPr>
            <a:endParaRPr sz="3200">
              <a:latin typeface="Open Sans Hebrew" panose="00000500000000000000" pitchFamily="2" charset="-79"/>
              <a:cs typeface="Open Sans Hebrew" panose="00000500000000000000" pitchFamily="2" charset="-79"/>
            </a:endParaRPr>
          </a:p>
          <a:p>
            <a:pPr marL="228600" lvl="0" indent="-228600" algn="r" rtl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200"/>
              <a:buChar char="•"/>
            </a:pPr>
            <a:r>
              <a:rPr lang="iw-IL" sz="3200">
                <a:latin typeface="Open Sans Hebrew" panose="00000500000000000000" pitchFamily="2" charset="-79"/>
                <a:cs typeface="Open Sans Hebrew" panose="00000500000000000000" pitchFamily="2" charset="-79"/>
              </a:rPr>
              <a:t>היגד יוצר משפט לא תיקני</a:t>
            </a:r>
            <a:endParaRPr>
              <a:latin typeface="Open Sans Hebrew" panose="00000500000000000000" pitchFamily="2" charset="-79"/>
              <a:cs typeface="Open Sans Hebrew" panose="00000500000000000000" pitchFamily="2" charset="-79"/>
            </a:endParaRPr>
          </a:p>
          <a:p>
            <a:pPr marL="228600" lvl="0" indent="-228600" algn="r" rtl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200"/>
              <a:buChar char="•"/>
            </a:pPr>
            <a:r>
              <a:rPr lang="iw-IL" sz="3200">
                <a:latin typeface="Open Sans Hebrew" panose="00000500000000000000" pitchFamily="2" charset="-79"/>
                <a:cs typeface="Open Sans Hebrew" panose="00000500000000000000" pitchFamily="2" charset="-79"/>
              </a:rPr>
              <a:t>הפוך את כיוון החץ</a:t>
            </a:r>
            <a:endParaRPr>
              <a:latin typeface="Open Sans Hebrew" panose="00000500000000000000" pitchFamily="2" charset="-79"/>
              <a:cs typeface="Open Sans Hebrew" panose="00000500000000000000" pitchFamily="2" charset="-79"/>
            </a:endParaRPr>
          </a:p>
          <a:p>
            <a:pPr marL="0" lvl="0" indent="0" algn="r" rtl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200"/>
              <a:buNone/>
            </a:pPr>
            <a:endParaRPr sz="3200">
              <a:latin typeface="Open Sans Hebrew" panose="00000500000000000000" pitchFamily="2" charset="-79"/>
              <a:cs typeface="Open Sans Hebrew" panose="00000500000000000000" pitchFamily="2" charset="-79"/>
            </a:endParaRPr>
          </a:p>
        </p:txBody>
      </p:sp>
      <p:sp>
        <p:nvSpPr>
          <p:cNvPr id="288" name="Google Shape;288;p12"/>
          <p:cNvSpPr txBox="1"/>
          <p:nvPr/>
        </p:nvSpPr>
        <p:spPr>
          <a:xfrm>
            <a:off x="4600135" y="3821913"/>
            <a:ext cx="3666512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r" rt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ts val="4400"/>
              <a:buFont typeface="Open Sans"/>
              <a:buNone/>
            </a:pPr>
            <a:r>
              <a:rPr lang="iw-IL" sz="4400">
                <a:solidFill>
                  <a:srgbClr val="00B0F0"/>
                </a:solidFill>
                <a:latin typeface="Open Sans Hebrew" panose="00000500000000000000" pitchFamily="2" charset="-79"/>
                <a:ea typeface="Open Sans"/>
                <a:cs typeface="Open Sans Hebrew" panose="00000500000000000000" pitchFamily="2" charset="-79"/>
                <a:sym typeface="Open Sans"/>
              </a:rPr>
              <a:t>משובים לקישור</a:t>
            </a:r>
            <a:endParaRPr>
              <a:latin typeface="Open Sans Hebrew" panose="00000500000000000000" pitchFamily="2" charset="-79"/>
              <a:cs typeface="Open Sans Hebrew" panose="00000500000000000000" pitchFamily="2" charset="-79"/>
            </a:endParaRPr>
          </a:p>
        </p:txBody>
      </p:sp>
      <p:pic>
        <p:nvPicPr>
          <p:cNvPr id="289" name="Google Shape;289;p12"/>
          <p:cNvPicPr preferRelativeResize="0"/>
          <p:nvPr/>
        </p:nvPicPr>
        <p:blipFill rotWithShape="1">
          <a:blip r:embed="rId3">
            <a:alphaModFix/>
          </a:blip>
          <a:srcRect t="1" r="54318" b="-2"/>
          <a:stretch/>
        </p:blipFill>
        <p:spPr>
          <a:xfrm>
            <a:off x="5706403" y="2501266"/>
            <a:ext cx="687579" cy="457264"/>
          </a:xfrm>
          <a:prstGeom prst="rect">
            <a:avLst/>
          </a:prstGeom>
          <a:noFill/>
          <a:ln>
            <a:noFill/>
          </a:ln>
        </p:spPr>
      </p:pic>
      <p:pic>
        <p:nvPicPr>
          <p:cNvPr id="290" name="Google Shape;290;p12"/>
          <p:cNvPicPr preferRelativeResize="0"/>
          <p:nvPr/>
        </p:nvPicPr>
        <p:blipFill rotWithShape="1">
          <a:blip r:embed="rId3">
            <a:alphaModFix/>
          </a:blip>
          <a:srcRect l="54319"/>
          <a:stretch/>
        </p:blipFill>
        <p:spPr>
          <a:xfrm>
            <a:off x="5690674" y="1943783"/>
            <a:ext cx="687579" cy="457264"/>
          </a:xfrm>
          <a:prstGeom prst="rect">
            <a:avLst/>
          </a:prstGeom>
          <a:noFill/>
          <a:ln>
            <a:noFill/>
          </a:ln>
        </p:spPr>
      </p:pic>
      <p:pic>
        <p:nvPicPr>
          <p:cNvPr id="291" name="Google Shape;291;p12"/>
          <p:cNvPicPr preferRelativeResize="0"/>
          <p:nvPr/>
        </p:nvPicPr>
        <p:blipFill rotWithShape="1">
          <a:blip r:embed="rId4">
            <a:alphaModFix/>
          </a:blip>
          <a:srcRect l="78257" t="-23539"/>
          <a:stretch/>
        </p:blipFill>
        <p:spPr>
          <a:xfrm>
            <a:off x="11048416" y="1823757"/>
            <a:ext cx="689744" cy="564903"/>
          </a:xfrm>
          <a:prstGeom prst="rect">
            <a:avLst/>
          </a:prstGeom>
          <a:noFill/>
          <a:ln>
            <a:noFill/>
          </a:ln>
        </p:spPr>
      </p:pic>
      <p:pic>
        <p:nvPicPr>
          <p:cNvPr id="292" name="Google Shape;292;p12"/>
          <p:cNvPicPr preferRelativeResize="0"/>
          <p:nvPr/>
        </p:nvPicPr>
        <p:blipFill rotWithShape="1">
          <a:blip r:embed="rId4">
            <a:alphaModFix/>
          </a:blip>
          <a:srcRect l="52314" r="26499" b="1359"/>
          <a:stretch/>
        </p:blipFill>
        <p:spPr>
          <a:xfrm>
            <a:off x="11048416" y="2498299"/>
            <a:ext cx="672029" cy="4510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93" name="Google Shape;293;p12"/>
          <p:cNvPicPr preferRelativeResize="0"/>
          <p:nvPr/>
        </p:nvPicPr>
        <p:blipFill rotWithShape="1">
          <a:blip r:embed="rId5">
            <a:alphaModFix/>
          </a:blip>
          <a:srcRect l="51644" r="27375"/>
          <a:stretch/>
        </p:blipFill>
        <p:spPr>
          <a:xfrm>
            <a:off x="11032866" y="5118072"/>
            <a:ext cx="687579" cy="4953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94" name="Google Shape;294;p12"/>
          <p:cNvPicPr preferRelativeResize="0"/>
          <p:nvPr/>
        </p:nvPicPr>
        <p:blipFill rotWithShape="1">
          <a:blip r:embed="rId5">
            <a:alphaModFix/>
          </a:blip>
          <a:srcRect l="76110" t="-1095" r="2907"/>
          <a:stretch/>
        </p:blipFill>
        <p:spPr>
          <a:xfrm>
            <a:off x="11006182" y="4600746"/>
            <a:ext cx="687579" cy="500793"/>
          </a:xfrm>
          <a:prstGeom prst="rect">
            <a:avLst/>
          </a:prstGeom>
          <a:noFill/>
          <a:ln>
            <a:noFill/>
          </a:ln>
        </p:spPr>
      </p:pic>
      <p:pic>
        <p:nvPicPr>
          <p:cNvPr id="295" name="Google Shape;295;p12"/>
          <p:cNvPicPr preferRelativeResize="0"/>
          <p:nvPr/>
        </p:nvPicPr>
        <p:blipFill rotWithShape="1">
          <a:blip r:embed="rId5">
            <a:alphaModFix/>
          </a:blip>
          <a:srcRect l="27364" t="7373" r="53474"/>
          <a:stretch/>
        </p:blipFill>
        <p:spPr>
          <a:xfrm>
            <a:off x="5704121" y="5235793"/>
            <a:ext cx="627961" cy="458839"/>
          </a:xfrm>
          <a:prstGeom prst="rect">
            <a:avLst/>
          </a:prstGeom>
          <a:noFill/>
          <a:ln>
            <a:noFill/>
          </a:ln>
        </p:spPr>
      </p:pic>
      <p:pic>
        <p:nvPicPr>
          <p:cNvPr id="296" name="Google Shape;296;p12"/>
          <p:cNvPicPr preferRelativeResize="0"/>
          <p:nvPr/>
        </p:nvPicPr>
        <p:blipFill rotWithShape="1">
          <a:blip r:embed="rId3">
            <a:alphaModFix/>
          </a:blip>
          <a:srcRect t="1" r="54318" b="-2"/>
          <a:stretch/>
        </p:blipFill>
        <p:spPr>
          <a:xfrm>
            <a:off x="5675053" y="4627835"/>
            <a:ext cx="687579" cy="45726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1" name="Google Shape;301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02" name="Google Shape;302;p13"/>
          <p:cNvSpPr txBox="1">
            <a:spLocks noGrp="1"/>
          </p:cNvSpPr>
          <p:nvPr>
            <p:ph type="sldNum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w-IL"/>
              <a:t>13</a:t>
            </a:fld>
            <a:endParaRPr/>
          </a:p>
        </p:txBody>
      </p:sp>
      <p:sp>
        <p:nvSpPr>
          <p:cNvPr id="303" name="Google Shape;303;p13"/>
          <p:cNvSpPr txBox="1">
            <a:spLocks noGrp="1"/>
          </p:cNvSpPr>
          <p:nvPr>
            <p:ph type="body" idx="4294967295"/>
          </p:nvPr>
        </p:nvSpPr>
        <p:spPr>
          <a:xfrm>
            <a:off x="1097280" y="4284598"/>
            <a:ext cx="10515600" cy="9823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r" rt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iw-IL" u="sng" dirty="0">
                <a:solidFill>
                  <a:schemeClr val="hlink"/>
                </a:solidFill>
                <a:latin typeface="Open Sans Hebrew" panose="00000500000000000000" pitchFamily="2" charset="-79"/>
                <a:cs typeface="Open Sans Hebrew" panose="00000500000000000000" pitchFamily="2" charset="-79"/>
                <a:hlinkClick r:id="rId4"/>
              </a:rPr>
              <a:t>קישור למיפגש</a:t>
            </a:r>
            <a:r>
              <a:rPr lang="iw-IL" dirty="0">
                <a:latin typeface="Open Sans Hebrew" panose="00000500000000000000" pitchFamily="2" charset="-79"/>
                <a:cs typeface="Open Sans Hebrew" panose="00000500000000000000" pitchFamily="2" charset="-79"/>
              </a:rPr>
              <a:t> הדגמה של הוספת מושגים וקישור</a:t>
            </a:r>
            <a:endParaRPr dirty="0">
              <a:latin typeface="Open Sans Hebrew" panose="00000500000000000000" pitchFamily="2" charset="-79"/>
              <a:cs typeface="Open Sans Hebrew" panose="00000500000000000000" pitchFamily="2" charset="-79"/>
            </a:endParaRPr>
          </a:p>
        </p:txBody>
      </p:sp>
    </p:spTree>
  </p:cSld>
  <p:clrMapOvr>
    <a:masterClrMapping/>
  </p:clrMapOvr>
  <p:transition spd="slow">
    <p:push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14"/>
          <p:cNvSpPr txBox="1">
            <a:spLocks noGrp="1"/>
          </p:cNvSpPr>
          <p:nvPr>
            <p:ph type="sldNum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w-IL"/>
              <a:t>14</a:t>
            </a:fld>
            <a:endParaRPr/>
          </a:p>
        </p:txBody>
      </p:sp>
      <p:pic>
        <p:nvPicPr>
          <p:cNvPr id="309" name="Google Shape;309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10" name="Google Shape;310;p14"/>
          <p:cNvSpPr/>
          <p:nvPr/>
        </p:nvSpPr>
        <p:spPr>
          <a:xfrm>
            <a:off x="5916057" y="4384713"/>
            <a:ext cx="1564395" cy="738130"/>
          </a:xfrm>
          <a:prstGeom prst="ellipse">
            <a:avLst/>
          </a:prstGeom>
          <a:noFill/>
          <a:ln w="57150" cap="flat" cmpd="sng">
            <a:solidFill>
              <a:schemeClr val="dk1"/>
            </a:solidFill>
            <a:prstDash val="dash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push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15"/>
          <p:cNvSpPr txBox="1">
            <a:spLocks noGrp="1"/>
          </p:cNvSpPr>
          <p:nvPr>
            <p:ph type="title"/>
          </p:nvPr>
        </p:nvSpPr>
        <p:spPr>
          <a:xfrm>
            <a:off x="4645239" y="576262"/>
            <a:ext cx="734366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r" rt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ts val="6000"/>
              <a:buFont typeface="Open Sans"/>
              <a:buNone/>
            </a:pPr>
            <a:r>
              <a:rPr lang="iw-IL">
                <a:latin typeface="Open Sans Hebrew" panose="00000500000000000000" pitchFamily="2" charset="-79"/>
                <a:cs typeface="Open Sans Hebrew" panose="00000500000000000000" pitchFamily="2" charset="-79"/>
              </a:rPr>
              <a:t>איך? </a:t>
            </a:r>
            <a:br>
              <a:rPr lang="iw-IL">
                <a:latin typeface="Open Sans Hebrew" panose="00000500000000000000" pitchFamily="2" charset="-79"/>
                <a:cs typeface="Open Sans Hebrew" panose="00000500000000000000" pitchFamily="2" charset="-79"/>
              </a:rPr>
            </a:br>
            <a:r>
              <a:rPr lang="iw-IL">
                <a:latin typeface="Open Sans Hebrew" panose="00000500000000000000" pitchFamily="2" charset="-79"/>
                <a:cs typeface="Open Sans Hebrew" panose="00000500000000000000" pitchFamily="2" charset="-79"/>
              </a:rPr>
              <a:t>מתי?</a:t>
            </a:r>
            <a:br>
              <a:rPr lang="iw-IL">
                <a:latin typeface="Open Sans Hebrew" panose="00000500000000000000" pitchFamily="2" charset="-79"/>
                <a:cs typeface="Open Sans Hebrew" panose="00000500000000000000" pitchFamily="2" charset="-79"/>
              </a:rPr>
            </a:br>
            <a:r>
              <a:rPr lang="iw-IL">
                <a:latin typeface="Open Sans Hebrew" panose="00000500000000000000" pitchFamily="2" charset="-79"/>
                <a:cs typeface="Open Sans Hebrew" panose="00000500000000000000" pitchFamily="2" charset="-79"/>
              </a:rPr>
              <a:t>כמה?</a:t>
            </a:r>
            <a:endParaRPr>
              <a:latin typeface="Open Sans Hebrew" panose="00000500000000000000" pitchFamily="2" charset="-79"/>
              <a:cs typeface="Open Sans Hebrew" panose="00000500000000000000" pitchFamily="2" charset="-79"/>
            </a:endParaRPr>
          </a:p>
        </p:txBody>
      </p:sp>
      <p:sp>
        <p:nvSpPr>
          <p:cNvPr id="316" name="Google Shape;316;p15"/>
          <p:cNvSpPr txBox="1">
            <a:spLocks noGrp="1"/>
          </p:cNvSpPr>
          <p:nvPr>
            <p:ph type="body" idx="1"/>
          </p:nvPr>
        </p:nvSpPr>
        <p:spPr>
          <a:xfrm>
            <a:off x="8217677" y="5561912"/>
            <a:ext cx="3771222" cy="1296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</a:pPr>
            <a:r>
              <a:rPr lang="en-US" u="sng" dirty="0">
                <a:solidFill>
                  <a:schemeClr val="hlin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3"/>
              </a:rPr>
              <a:t>www.kartahub.com</a:t>
            </a:r>
            <a:endParaRPr lang="he-IL" u="sng" dirty="0">
              <a:solidFill>
                <a:schemeClr val="hlink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hlinkClick r:id="rId3"/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</a:pPr>
            <a:r>
              <a:rPr lang="iw-IL" u="sng" dirty="0">
                <a:solidFill>
                  <a:schemeClr val="hlin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3"/>
              </a:rPr>
              <a:t>support@kartahub.com</a:t>
            </a:r>
            <a:r>
              <a:rPr lang="iw-IL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317" name="Google Shape;317;p1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1140616" y="-77118"/>
            <a:ext cx="9112745" cy="73454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16"/>
          <p:cNvSpPr txBox="1">
            <a:spLocks noGrp="1"/>
          </p:cNvSpPr>
          <p:nvPr>
            <p:ph type="ctrTitle"/>
          </p:nvPr>
        </p:nvSpPr>
        <p:spPr>
          <a:xfrm>
            <a:off x="1964675" y="0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ts val="6000"/>
              <a:buFont typeface="Open Sans"/>
              <a:buNone/>
            </a:pPr>
            <a:r>
              <a:rPr lang="iw-IL" dirty="0"/>
              <a:t>מוזמנים להתנסות</a:t>
            </a:r>
            <a:endParaRPr dirty="0"/>
          </a:p>
        </p:txBody>
      </p:sp>
      <p:sp>
        <p:nvSpPr>
          <p:cNvPr id="323" name="Google Shape;323;p16"/>
          <p:cNvSpPr txBox="1">
            <a:spLocks noGrp="1"/>
          </p:cNvSpPr>
          <p:nvPr>
            <p:ph type="subTitle" idx="1"/>
          </p:nvPr>
        </p:nvSpPr>
        <p:spPr>
          <a:xfrm>
            <a:off x="1964675" y="2479675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iw-IL" dirty="0"/>
              <a:t> </a:t>
            </a:r>
            <a:r>
              <a:rPr lang="iw-IL" u="sng" dirty="0">
                <a:solidFill>
                  <a:schemeClr val="hlink"/>
                </a:solidFill>
                <a:hlinkClick r:id="rId3"/>
              </a:rPr>
              <a:t>www.kartahub.com</a:t>
            </a:r>
            <a:r>
              <a:rPr lang="iw-IL" dirty="0"/>
              <a:t> </a:t>
            </a:r>
            <a:endParaRPr dirty="0"/>
          </a:p>
        </p:txBody>
      </p:sp>
      <p:pic>
        <p:nvPicPr>
          <p:cNvPr id="324" name="Google Shape;324;p16" descr="Colorful Flowers PNG Transparent Image | PNG Mart | Flower png ...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2555913"/>
            <a:ext cx="5594704" cy="43020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8" name="Google Shape;98;p2"/>
          <p:cNvGrpSpPr/>
          <p:nvPr/>
        </p:nvGrpSpPr>
        <p:grpSpPr>
          <a:xfrm>
            <a:off x="4472593" y="802099"/>
            <a:ext cx="2672291" cy="4713105"/>
            <a:chOff x="1668361" y="393423"/>
            <a:chExt cx="2661486" cy="5121782"/>
          </a:xfrm>
        </p:grpSpPr>
        <p:pic>
          <p:nvPicPr>
            <p:cNvPr id="99" name="Google Shape;99;p2"/>
            <p:cNvPicPr preferRelativeResize="0"/>
            <p:nvPr/>
          </p:nvPicPr>
          <p:blipFill rotWithShape="1">
            <a:blip r:embed="rId3">
              <a:alphaModFix/>
            </a:blip>
            <a:srcRect l="50555"/>
            <a:stretch/>
          </p:blipFill>
          <p:spPr>
            <a:xfrm>
              <a:off x="1668361" y="393423"/>
              <a:ext cx="2661486" cy="512178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0" name="Google Shape;100;p2"/>
            <p:cNvSpPr/>
            <p:nvPr/>
          </p:nvSpPr>
          <p:spPr>
            <a:xfrm>
              <a:off x="1862189" y="802101"/>
              <a:ext cx="2083496" cy="510037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1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w-IL" sz="2200" b="0" i="0" u="none" strike="noStrike" cap="none" dirty="0">
                  <a:solidFill>
                    <a:schemeClr val="dk1"/>
                  </a:solidFill>
                  <a:latin typeface="Open Sans Hebrew" panose="00000500000000000000" pitchFamily="2" charset="-79"/>
                  <a:ea typeface="Open Sans"/>
                  <a:cs typeface="Open Sans Hebrew" panose="00000500000000000000" pitchFamily="2" charset="-79"/>
                  <a:sym typeface="Open Sans"/>
                </a:rPr>
                <a:t>ידע=משמעות</a:t>
              </a:r>
              <a:endParaRPr sz="2200" b="0" i="0" u="none" strike="noStrike" cap="none" dirty="0">
                <a:solidFill>
                  <a:schemeClr val="dk1"/>
                </a:solidFill>
                <a:latin typeface="Open Sans Hebrew" panose="00000500000000000000" pitchFamily="2" charset="-79"/>
                <a:ea typeface="Open Sans"/>
                <a:cs typeface="Open Sans Hebrew" panose="00000500000000000000" pitchFamily="2" charset="-79"/>
                <a:sym typeface="Open Sans"/>
              </a:endParaRPr>
            </a:p>
          </p:txBody>
        </p:sp>
      </p:grpSp>
      <p:cxnSp>
        <p:nvCxnSpPr>
          <p:cNvPr id="91" name="Google Shape;91;p2"/>
          <p:cNvCxnSpPr>
            <a:cxnSpLocks/>
          </p:cNvCxnSpPr>
          <p:nvPr/>
        </p:nvCxnSpPr>
        <p:spPr>
          <a:xfrm flipH="1">
            <a:off x="6916615" y="2954314"/>
            <a:ext cx="2401223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lg" len="lg"/>
          </a:ln>
        </p:spPr>
      </p:cxnSp>
      <p:sp>
        <p:nvSpPr>
          <p:cNvPr id="92" name="Google Shape;92;p2"/>
          <p:cNvSpPr txBox="1"/>
          <p:nvPr/>
        </p:nvSpPr>
        <p:spPr>
          <a:xfrm>
            <a:off x="268000" y="6119325"/>
            <a:ext cx="60309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lvl="0" algn="just">
              <a:lnSpc>
                <a:spcPct val="90000"/>
              </a:lnSpc>
              <a:buClr>
                <a:srgbClr val="6EA0B0"/>
              </a:buClr>
              <a:buSzPts val="1734"/>
            </a:pPr>
            <a:r>
              <a:rPr lang="iw-IL" sz="2540" dirty="0">
                <a:solidFill>
                  <a:schemeClr val="tx1"/>
                </a:solidFill>
              </a:rPr>
              <a:t>Ausubel, 196</a:t>
            </a:r>
            <a:r>
              <a:rPr lang="en-US" sz="2540" dirty="0">
                <a:solidFill>
                  <a:schemeClr val="tx1"/>
                </a:solidFill>
              </a:rPr>
              <a:t>3, </a:t>
            </a:r>
            <a:r>
              <a:rPr lang="iw-IL" sz="2540" b="0" i="0" u="none" strike="noStrike" cap="none" dirty="0">
                <a:solidFill>
                  <a:schemeClr val="tx1"/>
                </a:solidFill>
                <a:sym typeface="Arial"/>
              </a:rPr>
              <a:t>Novak 19</a:t>
            </a:r>
            <a:r>
              <a:rPr lang="en-US" sz="2540" b="0" i="0" u="none" strike="noStrike" cap="none" dirty="0">
                <a:solidFill>
                  <a:schemeClr val="tx1"/>
                </a:solidFill>
                <a:sym typeface="Arial"/>
              </a:rPr>
              <a:t>8</a:t>
            </a:r>
            <a:r>
              <a:rPr lang="iw-IL" sz="2540" b="0" i="0" u="none" strike="noStrike" cap="none" dirty="0">
                <a:solidFill>
                  <a:schemeClr val="tx1"/>
                </a:solidFill>
                <a:sym typeface="Arial"/>
              </a:rPr>
              <a:t>4; ……2020</a:t>
            </a:r>
            <a:endParaRPr sz="1900" dirty="0">
              <a:solidFill>
                <a:schemeClr val="tx1"/>
              </a:solidFill>
            </a:endParaRPr>
          </a:p>
        </p:txBody>
      </p:sp>
      <p:sp>
        <p:nvSpPr>
          <p:cNvPr id="93" name="Google Shape;93;p2"/>
          <p:cNvSpPr txBox="1"/>
          <p:nvPr/>
        </p:nvSpPr>
        <p:spPr>
          <a:xfrm>
            <a:off x="7298415" y="2215650"/>
            <a:ext cx="1700193" cy="147732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2400" b="0" i="0" u="none" strike="noStrike" cap="none" dirty="0">
                <a:solidFill>
                  <a:srgbClr val="000000"/>
                </a:solidFill>
                <a:latin typeface="Open Sans Hebrew" panose="00000500000000000000" pitchFamily="2" charset="-79"/>
                <a:ea typeface="Open Sans"/>
                <a:cs typeface="Open Sans Hebrew" panose="00000500000000000000" pitchFamily="2" charset="-79"/>
                <a:sym typeface="Open Sans"/>
              </a:rPr>
              <a:t>באמצעות למידה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Open Sans Hebrew" panose="00000500000000000000" pitchFamily="2" charset="-79"/>
                <a:ea typeface="Open Sans"/>
                <a:cs typeface="Open Sans Hebrew" panose="00000500000000000000" pitchFamily="2" charset="-79"/>
                <a:sym typeface="Open Sans"/>
              </a:rPr>
              <a:t> </a:t>
            </a:r>
            <a:r>
              <a:rPr lang="he-IL" sz="2400" b="0" i="0" u="none" strike="noStrike" cap="none" dirty="0">
                <a:solidFill>
                  <a:srgbClr val="000000"/>
                </a:solidFill>
                <a:latin typeface="Open Sans Hebrew" panose="00000500000000000000" pitchFamily="2" charset="-79"/>
                <a:ea typeface="Open Sans"/>
                <a:cs typeface="Open Sans Hebrew" panose="00000500000000000000" pitchFamily="2" charset="-79"/>
                <a:sym typeface="Open Sans"/>
              </a:rPr>
              <a:t>משמעותית</a:t>
            </a:r>
            <a:r>
              <a:rPr lang="iw-IL" sz="2400" b="0" i="0" u="none" strike="noStrike" cap="none" dirty="0">
                <a:solidFill>
                  <a:srgbClr val="000000"/>
                </a:solidFill>
                <a:latin typeface="Open Sans Hebrew" panose="00000500000000000000" pitchFamily="2" charset="-79"/>
                <a:ea typeface="Open Sans"/>
                <a:cs typeface="Open Sans Hebrew" panose="00000500000000000000" pitchFamily="2" charset="-79"/>
                <a:sym typeface="Open Sans"/>
              </a:rPr>
              <a:t> הופך ל</a:t>
            </a:r>
            <a:endParaRPr dirty="0">
              <a:latin typeface="Open Sans Hebrew" panose="00000500000000000000" pitchFamily="2" charset="-79"/>
              <a:cs typeface="Open Sans Hebrew" panose="00000500000000000000" pitchFamily="2" charset="-79"/>
            </a:endParaRPr>
          </a:p>
        </p:txBody>
      </p:sp>
      <p:grpSp>
        <p:nvGrpSpPr>
          <p:cNvPr id="8" name="קבוצה 7">
            <a:extLst>
              <a:ext uri="{FF2B5EF4-FFF2-40B4-BE49-F238E27FC236}">
                <a16:creationId xmlns:a16="http://schemas.microsoft.com/office/drawing/2014/main" id="{F44A2673-8448-4FCA-925E-B2DA5CCF3ABB}"/>
              </a:ext>
            </a:extLst>
          </p:cNvPr>
          <p:cNvGrpSpPr/>
          <p:nvPr/>
        </p:nvGrpSpPr>
        <p:grpSpPr>
          <a:xfrm>
            <a:off x="9373260" y="802100"/>
            <a:ext cx="2168530" cy="4713104"/>
            <a:chOff x="9373260" y="802100"/>
            <a:chExt cx="2168530" cy="4713104"/>
          </a:xfrm>
        </p:grpSpPr>
        <p:grpSp>
          <p:nvGrpSpPr>
            <p:cNvPr id="94" name="Google Shape;94;p2"/>
            <p:cNvGrpSpPr/>
            <p:nvPr/>
          </p:nvGrpSpPr>
          <p:grpSpPr>
            <a:xfrm>
              <a:off x="9373260" y="802100"/>
              <a:ext cx="2168530" cy="4713104"/>
              <a:chOff x="8768611" y="438419"/>
              <a:chExt cx="2661486" cy="5265496"/>
            </a:xfrm>
          </p:grpSpPr>
          <p:pic>
            <p:nvPicPr>
              <p:cNvPr id="95" name="Google Shape;95;p2"/>
              <p:cNvPicPr preferRelativeResize="0"/>
              <p:nvPr/>
            </p:nvPicPr>
            <p:blipFill rotWithShape="1">
              <a:blip r:embed="rId3">
                <a:alphaModFix/>
              </a:blip>
              <a:srcRect l="2692" r="49213"/>
              <a:stretch/>
            </p:blipFill>
            <p:spPr>
              <a:xfrm>
                <a:off x="8768611" y="438419"/>
                <a:ext cx="2661486" cy="5265496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96" name="Google Shape;96;p2"/>
              <p:cNvSpPr/>
              <p:nvPr/>
            </p:nvSpPr>
            <p:spPr>
              <a:xfrm>
                <a:off x="9046167" y="771266"/>
                <a:ext cx="2001994" cy="510037"/>
              </a:xfrm>
              <a:prstGeom prst="rect">
                <a:avLst/>
              </a:prstGeom>
              <a:solidFill>
                <a:srgbClr val="E6E6E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iw-IL" sz="1800" b="0" i="0" u="none" strike="noStrike" cap="none">
                    <a:solidFill>
                      <a:schemeClr val="dk1"/>
                    </a:solidFill>
                    <a:latin typeface="Open Sans Hebrew" panose="00000500000000000000" pitchFamily="2" charset="-79"/>
                    <a:ea typeface="Open Sans Light"/>
                    <a:cs typeface="Open Sans Hebrew" panose="00000500000000000000" pitchFamily="2" charset="-79"/>
                    <a:sym typeface="Open Sans Light"/>
                  </a:rPr>
                  <a:t>מידע</a:t>
                </a:r>
                <a:endParaRPr>
                  <a:latin typeface="Open Sans Hebrew" panose="00000500000000000000" pitchFamily="2" charset="-79"/>
                  <a:cs typeface="Open Sans Hebrew" panose="00000500000000000000" pitchFamily="2" charset="-79"/>
                </a:endParaRPr>
              </a:p>
            </p:txBody>
          </p:sp>
          <p:sp>
            <p:nvSpPr>
              <p:cNvPr id="97" name="Google Shape;97;p2"/>
              <p:cNvSpPr/>
              <p:nvPr/>
            </p:nvSpPr>
            <p:spPr>
              <a:xfrm>
                <a:off x="8942658" y="837568"/>
                <a:ext cx="2341732" cy="510037"/>
              </a:xfrm>
              <a:prstGeom prst="rect">
                <a:avLst/>
              </a:prstGeom>
              <a:solidFill>
                <a:srgbClr val="E6E6E6"/>
              </a:solidFill>
              <a:ln>
                <a:noFill/>
              </a:ln>
            </p:spPr>
            <p:txBody>
              <a:bodyPr spcFirstLastPara="1" wrap="square" lIns="0" tIns="0" rIns="0" bIns="0" anchor="ctr" anchorCtr="0">
                <a:noAutofit/>
              </a:bodyPr>
              <a:lstStyle/>
              <a:p>
                <a:pPr marL="0" marR="0" lvl="0" indent="0" algn="ct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iw-IL" sz="2200" b="0" i="0" u="none" strike="noStrike" cap="none" dirty="0">
                    <a:solidFill>
                      <a:schemeClr val="dk1"/>
                    </a:solidFill>
                    <a:latin typeface="Open Sans Hebrew" panose="00000500000000000000" pitchFamily="2" charset="-79"/>
                    <a:ea typeface="Open Sans"/>
                    <a:cs typeface="Open Sans Hebrew" panose="00000500000000000000" pitchFamily="2" charset="-79"/>
                    <a:sym typeface="Open Sans"/>
                  </a:rPr>
                  <a:t>מידע</a:t>
                </a:r>
                <a:r>
                  <a:rPr lang="he-IL" sz="2200" b="0" i="0" u="none" strike="noStrike" cap="none" dirty="0">
                    <a:solidFill>
                      <a:schemeClr val="dk1"/>
                    </a:solidFill>
                    <a:latin typeface="Open Sans Hebrew" panose="00000500000000000000" pitchFamily="2" charset="-79"/>
                    <a:ea typeface="Open Sans"/>
                    <a:cs typeface="Open Sans Hebrew" panose="00000500000000000000" pitchFamily="2" charset="-79"/>
                    <a:sym typeface="Open Sans"/>
                  </a:rPr>
                  <a:t> חדש (עיגולים נפרדים)</a:t>
                </a:r>
                <a:endParaRPr sz="2200" b="0" i="0" u="none" strike="noStrike" cap="none" dirty="0">
                  <a:solidFill>
                    <a:schemeClr val="dk1"/>
                  </a:solidFill>
                  <a:latin typeface="Open Sans Hebrew" panose="00000500000000000000" pitchFamily="2" charset="-79"/>
                  <a:ea typeface="Open Sans"/>
                  <a:cs typeface="Open Sans Hebrew" panose="00000500000000000000" pitchFamily="2" charset="-79"/>
                  <a:sym typeface="Open Sans"/>
                </a:endParaRPr>
              </a:p>
            </p:txBody>
          </p:sp>
        </p:grpSp>
        <p:grpSp>
          <p:nvGrpSpPr>
            <p:cNvPr id="6" name="קבוצה 5">
              <a:extLst>
                <a:ext uri="{FF2B5EF4-FFF2-40B4-BE49-F238E27FC236}">
                  <a16:creationId xmlns:a16="http://schemas.microsoft.com/office/drawing/2014/main" id="{9F27910B-62C6-4D6C-A6FB-462D1C829F4D}"/>
                </a:ext>
              </a:extLst>
            </p:cNvPr>
            <p:cNvGrpSpPr/>
            <p:nvPr/>
          </p:nvGrpSpPr>
          <p:grpSpPr>
            <a:xfrm>
              <a:off x="9515070" y="2903395"/>
              <a:ext cx="1416698" cy="2181622"/>
              <a:chOff x="9515070" y="2903395"/>
              <a:chExt cx="1416698" cy="2181622"/>
            </a:xfrm>
          </p:grpSpPr>
          <p:pic>
            <p:nvPicPr>
              <p:cNvPr id="3" name="תמונה 2">
                <a:extLst>
                  <a:ext uri="{FF2B5EF4-FFF2-40B4-BE49-F238E27FC236}">
                    <a16:creationId xmlns:a16="http://schemas.microsoft.com/office/drawing/2014/main" id="{997024CE-0112-4BD7-9EC1-8A655DF94BD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r="7859"/>
              <a:stretch/>
            </p:blipFill>
            <p:spPr>
              <a:xfrm>
                <a:off x="9515070" y="2954314"/>
                <a:ext cx="1340499" cy="2130703"/>
              </a:xfrm>
              <a:prstGeom prst="rect">
                <a:avLst/>
              </a:prstGeom>
            </p:spPr>
          </p:pic>
          <p:sp>
            <p:nvSpPr>
              <p:cNvPr id="5" name="מלבן 4">
                <a:extLst>
                  <a:ext uri="{FF2B5EF4-FFF2-40B4-BE49-F238E27FC236}">
                    <a16:creationId xmlns:a16="http://schemas.microsoft.com/office/drawing/2014/main" id="{7DFB3D6A-363F-4DF5-A70B-77A3FA25B2CB}"/>
                  </a:ext>
                </a:extLst>
              </p:cNvPr>
              <p:cNvSpPr/>
              <p:nvPr/>
            </p:nvSpPr>
            <p:spPr>
              <a:xfrm>
                <a:off x="10746417" y="3862116"/>
                <a:ext cx="185351" cy="693408"/>
              </a:xfrm>
              <a:prstGeom prst="rect">
                <a:avLst/>
              </a:prstGeom>
              <a:solidFill>
                <a:srgbClr val="E6E6E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he-IL"/>
              </a:p>
            </p:txBody>
          </p:sp>
          <p:sp>
            <p:nvSpPr>
              <p:cNvPr id="16" name="מלבן 15">
                <a:extLst>
                  <a:ext uri="{FF2B5EF4-FFF2-40B4-BE49-F238E27FC236}">
                    <a16:creationId xmlns:a16="http://schemas.microsoft.com/office/drawing/2014/main" id="{4747B96E-DF87-49D8-9051-385E47E22934}"/>
                  </a:ext>
                </a:extLst>
              </p:cNvPr>
              <p:cNvSpPr/>
              <p:nvPr/>
            </p:nvSpPr>
            <p:spPr>
              <a:xfrm rot="21092218">
                <a:off x="9925827" y="2903395"/>
                <a:ext cx="219069" cy="161079"/>
              </a:xfrm>
              <a:prstGeom prst="rect">
                <a:avLst/>
              </a:prstGeom>
              <a:solidFill>
                <a:srgbClr val="E6E6E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he-IL"/>
              </a:p>
            </p:txBody>
          </p:sp>
        </p:grpSp>
        <p:pic>
          <p:nvPicPr>
            <p:cNvPr id="7" name="תמונה 6">
              <a:extLst>
                <a:ext uri="{FF2B5EF4-FFF2-40B4-BE49-F238E27FC236}">
                  <a16:creationId xmlns:a16="http://schemas.microsoft.com/office/drawing/2014/main" id="{2A6C6CC2-A871-437A-A03B-EA383B385F2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865816" y="4700937"/>
              <a:ext cx="263415" cy="360000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3"/>
          <p:cNvSpPr/>
          <p:nvPr/>
        </p:nvSpPr>
        <p:spPr>
          <a:xfrm>
            <a:off x="9266921" y="838027"/>
            <a:ext cx="1632178" cy="648000"/>
          </a:xfrm>
          <a:prstGeom prst="roundRect">
            <a:avLst>
              <a:gd name="adj" fmla="val 16667"/>
            </a:avLst>
          </a:prstGeom>
          <a:solidFill>
            <a:srgbClr val="0070C0"/>
          </a:solidFill>
          <a:ln w="28575" cap="flat" cmpd="sng">
            <a:solidFill>
              <a:srgbClr val="59595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Open Sans"/>
              <a:buNone/>
            </a:pPr>
            <a:r>
              <a:rPr lang="iw-IL" sz="2000" b="0" i="0" u="none" strike="noStrike" cap="none" dirty="0">
                <a:solidFill>
                  <a:srgbClr val="FFFFFF"/>
                </a:solidFill>
                <a:latin typeface="Open Sans Hebrew" panose="00000500000000000000" pitchFamily="2" charset="-79"/>
                <a:ea typeface="Open Sans"/>
                <a:cs typeface="Open Sans Hebrew" panose="00000500000000000000" pitchFamily="2" charset="-79"/>
                <a:sym typeface="Open Sans"/>
              </a:rPr>
              <a:t>למידה משמעותית</a:t>
            </a:r>
            <a:endParaRPr dirty="0">
              <a:latin typeface="Open Sans Hebrew" panose="00000500000000000000" pitchFamily="2" charset="-79"/>
              <a:cs typeface="Open Sans Hebrew" panose="00000500000000000000" pitchFamily="2" charset="-79"/>
            </a:endParaRPr>
          </a:p>
        </p:txBody>
      </p:sp>
      <p:sp>
        <p:nvSpPr>
          <p:cNvPr id="106" name="Google Shape;106;p3"/>
          <p:cNvSpPr/>
          <p:nvPr/>
        </p:nvSpPr>
        <p:spPr>
          <a:xfrm>
            <a:off x="1485355" y="851011"/>
            <a:ext cx="1564400" cy="648000"/>
          </a:xfrm>
          <a:prstGeom prst="roundRect">
            <a:avLst>
              <a:gd name="adj" fmla="val 7053"/>
            </a:avLst>
          </a:prstGeom>
          <a:solidFill>
            <a:srgbClr val="0070C0"/>
          </a:solidFill>
          <a:ln w="28575" cap="flat" cmpd="sng">
            <a:solidFill>
              <a:srgbClr val="59595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2000" b="0" i="0" u="none" strike="noStrike" cap="none">
                <a:solidFill>
                  <a:srgbClr val="FFFFFF"/>
                </a:solidFill>
                <a:latin typeface="Open Sans Hebrew" panose="00000500000000000000" pitchFamily="2" charset="-79"/>
                <a:ea typeface="Open Sans"/>
                <a:cs typeface="Open Sans Hebrew" panose="00000500000000000000" pitchFamily="2" charset="-79"/>
                <a:sym typeface="Open Sans"/>
              </a:rPr>
              <a:t>הבנה</a:t>
            </a:r>
            <a:endParaRPr>
              <a:latin typeface="Open Sans Hebrew" panose="00000500000000000000" pitchFamily="2" charset="-79"/>
              <a:cs typeface="Open Sans Hebrew" panose="00000500000000000000" pitchFamily="2" charset="-79"/>
            </a:endParaRPr>
          </a:p>
        </p:txBody>
      </p:sp>
      <p:sp>
        <p:nvSpPr>
          <p:cNvPr id="107" name="Google Shape;107;p3"/>
          <p:cNvSpPr/>
          <p:nvPr/>
        </p:nvSpPr>
        <p:spPr>
          <a:xfrm>
            <a:off x="4597893" y="2089702"/>
            <a:ext cx="3296838" cy="1179734"/>
          </a:xfrm>
          <a:prstGeom prst="roundRect">
            <a:avLst>
              <a:gd name="adj" fmla="val 16667"/>
            </a:avLst>
          </a:prstGeom>
          <a:solidFill>
            <a:schemeClr val="dk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Open Sans"/>
              <a:buNone/>
            </a:pPr>
            <a:r>
              <a:rPr lang="iw-IL" sz="2400" b="0" i="0" u="none" strike="noStrike" cap="none">
                <a:solidFill>
                  <a:srgbClr val="FFFFFF"/>
                </a:solidFill>
                <a:latin typeface="Open Sans Hebrew" panose="00000500000000000000" pitchFamily="2" charset="-79"/>
                <a:ea typeface="Open Sans"/>
                <a:cs typeface="Open Sans Hebrew" panose="00000500000000000000" pitchFamily="2" charset="-79"/>
                <a:sym typeface="Open Sans"/>
              </a:rPr>
              <a:t>קישור בין פיסות מידע חדשות לישנות</a:t>
            </a:r>
            <a:endParaRPr>
              <a:latin typeface="Open Sans Hebrew" panose="00000500000000000000" pitchFamily="2" charset="-79"/>
              <a:cs typeface="Open Sans Hebrew" panose="00000500000000000000" pitchFamily="2" charset="-79"/>
            </a:endParaRPr>
          </a:p>
        </p:txBody>
      </p:sp>
      <p:sp>
        <p:nvSpPr>
          <p:cNvPr id="108" name="Google Shape;108;p3"/>
          <p:cNvSpPr/>
          <p:nvPr/>
        </p:nvSpPr>
        <p:spPr>
          <a:xfrm>
            <a:off x="5454654" y="4569606"/>
            <a:ext cx="1583316" cy="596986"/>
          </a:xfrm>
          <a:prstGeom prst="roundRect">
            <a:avLst>
              <a:gd name="adj" fmla="val 16667"/>
            </a:avLst>
          </a:prstGeom>
          <a:solidFill>
            <a:srgbClr val="0070C0"/>
          </a:solidFill>
          <a:ln w="28575" cap="flat" cmpd="sng">
            <a:solidFill>
              <a:srgbClr val="59595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Open Sans"/>
              <a:buNone/>
            </a:pPr>
            <a:r>
              <a:rPr lang="iw-IL" sz="2000" b="0" i="0" u="none" strike="noStrike" cap="none">
                <a:solidFill>
                  <a:srgbClr val="FFFFFF"/>
                </a:solidFill>
                <a:latin typeface="Open Sans Hebrew" panose="00000500000000000000" pitchFamily="2" charset="-79"/>
                <a:ea typeface="Open Sans"/>
                <a:cs typeface="Open Sans Hebrew" panose="00000500000000000000" pitchFamily="2" charset="-79"/>
                <a:sym typeface="Open Sans"/>
              </a:rPr>
              <a:t>מפת מושגים</a:t>
            </a:r>
            <a:endParaRPr>
              <a:latin typeface="Open Sans Hebrew" panose="00000500000000000000" pitchFamily="2" charset="-79"/>
              <a:cs typeface="Open Sans Hebrew" panose="00000500000000000000" pitchFamily="2" charset="-79"/>
            </a:endParaRPr>
          </a:p>
        </p:txBody>
      </p:sp>
      <p:cxnSp>
        <p:nvCxnSpPr>
          <p:cNvPr id="109" name="Google Shape;109;p3"/>
          <p:cNvCxnSpPr>
            <a:stCxn id="105" idx="2"/>
            <a:endCxn id="107" idx="3"/>
          </p:cNvCxnSpPr>
          <p:nvPr/>
        </p:nvCxnSpPr>
        <p:spPr>
          <a:xfrm rot="5400000">
            <a:off x="8392210" y="988627"/>
            <a:ext cx="1193400" cy="2188200"/>
          </a:xfrm>
          <a:prstGeom prst="bentConnector2">
            <a:avLst/>
          </a:prstGeom>
          <a:noFill/>
          <a:ln w="19050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lg" len="lg"/>
          </a:ln>
        </p:spPr>
      </p:cxnSp>
      <p:sp>
        <p:nvSpPr>
          <p:cNvPr id="110" name="Google Shape;110;p3"/>
          <p:cNvSpPr txBox="1"/>
          <p:nvPr/>
        </p:nvSpPr>
        <p:spPr>
          <a:xfrm>
            <a:off x="9072572" y="1645329"/>
            <a:ext cx="1988045" cy="76944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Open Sans"/>
              <a:buNone/>
            </a:pPr>
            <a:r>
              <a:rPr lang="iw-IL" sz="2000" b="0" i="0" u="none" strike="noStrike" cap="none" dirty="0">
                <a:solidFill>
                  <a:srgbClr val="000000"/>
                </a:solidFill>
                <a:latin typeface="Open Sans Hebrew" panose="00000500000000000000" pitchFamily="2" charset="-79"/>
                <a:ea typeface="Open Sans"/>
                <a:cs typeface="Open Sans Hebrew" panose="00000500000000000000" pitchFamily="2" charset="-79"/>
                <a:sym typeface="Open Sans"/>
              </a:rPr>
              <a:t>ה</a:t>
            </a:r>
            <a:r>
              <a:rPr lang="he-IL" sz="2000" b="0" i="0" u="none" strike="noStrike" cap="none" dirty="0">
                <a:solidFill>
                  <a:srgbClr val="000000"/>
                </a:solidFill>
                <a:latin typeface="Open Sans Hebrew" panose="00000500000000000000" pitchFamily="2" charset="-79"/>
                <a:ea typeface="Open Sans"/>
                <a:cs typeface="Open Sans Hebrew" panose="00000500000000000000" pitchFamily="2" charset="-79"/>
                <a:sym typeface="Open Sans"/>
              </a:rPr>
              <a:t>י</a:t>
            </a:r>
            <a:r>
              <a:rPr lang="iw-IL" sz="2000" b="0" i="0" u="none" strike="noStrike" cap="none" dirty="0">
                <a:solidFill>
                  <a:srgbClr val="000000"/>
                </a:solidFill>
                <a:latin typeface="Open Sans Hebrew" panose="00000500000000000000" pitchFamily="2" charset="-79"/>
                <a:ea typeface="Open Sans"/>
                <a:cs typeface="Open Sans Hebrew" panose="00000500000000000000" pitchFamily="2" charset="-79"/>
                <a:sym typeface="Open Sans"/>
              </a:rPr>
              <a:t>א </a:t>
            </a:r>
            <a:r>
              <a:rPr lang="iw-IL" sz="2400" b="1" i="0" u="none" strike="noStrike" cap="none" dirty="0">
                <a:solidFill>
                  <a:srgbClr val="000000"/>
                </a:solidFill>
                <a:latin typeface="Open Sans Hebrew" panose="00000500000000000000" pitchFamily="2" charset="-79"/>
                <a:ea typeface="Open Sans"/>
                <a:cs typeface="Open Sans Hebrew" panose="00000500000000000000" pitchFamily="2" charset="-79"/>
                <a:sym typeface="Open Sans"/>
              </a:rPr>
              <a:t>התהליך</a:t>
            </a:r>
            <a:r>
              <a:rPr lang="iw-IL" sz="2000" b="0" i="0" u="none" strike="noStrike" cap="none" dirty="0">
                <a:solidFill>
                  <a:srgbClr val="000000"/>
                </a:solidFill>
                <a:latin typeface="Open Sans Hebrew" panose="00000500000000000000" pitchFamily="2" charset="-79"/>
                <a:ea typeface="Open Sans"/>
                <a:cs typeface="Open Sans Hebrew" panose="00000500000000000000" pitchFamily="2" charset="-79"/>
                <a:sym typeface="Open Sans"/>
              </a:rPr>
              <a:t> בו </a:t>
            </a:r>
            <a:endParaRPr dirty="0">
              <a:latin typeface="Open Sans Hebrew" panose="00000500000000000000" pitchFamily="2" charset="-79"/>
              <a:cs typeface="Open Sans Hebrew" panose="00000500000000000000" pitchFamily="2" charset="-79"/>
            </a:endParaRPr>
          </a:p>
          <a:p>
            <a:pPr marL="0" marR="0" lvl="0" indent="0" algn="ct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Open Sans"/>
              <a:buNone/>
            </a:pPr>
            <a:r>
              <a:rPr lang="iw-IL" sz="2000" b="0" i="0" u="none" strike="noStrike" cap="none" dirty="0">
                <a:solidFill>
                  <a:srgbClr val="000000"/>
                </a:solidFill>
                <a:latin typeface="Open Sans Hebrew" panose="00000500000000000000" pitchFamily="2" charset="-79"/>
                <a:ea typeface="Open Sans"/>
                <a:cs typeface="Open Sans Hebrew" panose="00000500000000000000" pitchFamily="2" charset="-79"/>
                <a:sym typeface="Open Sans"/>
              </a:rPr>
              <a:t>הלומד יוצר</a:t>
            </a:r>
            <a:endParaRPr dirty="0">
              <a:latin typeface="Open Sans Hebrew" panose="00000500000000000000" pitchFamily="2" charset="-79"/>
              <a:cs typeface="Open Sans Hebrew" panose="00000500000000000000" pitchFamily="2" charset="-79"/>
            </a:endParaRPr>
          </a:p>
        </p:txBody>
      </p:sp>
      <p:cxnSp>
        <p:nvCxnSpPr>
          <p:cNvPr id="111" name="Google Shape;111;p3"/>
          <p:cNvCxnSpPr>
            <a:stCxn id="106" idx="2"/>
            <a:endCxn id="107" idx="1"/>
          </p:cNvCxnSpPr>
          <p:nvPr/>
        </p:nvCxnSpPr>
        <p:spPr>
          <a:xfrm rot="-5400000" flipH="1">
            <a:off x="2842505" y="924061"/>
            <a:ext cx="1180500" cy="2330400"/>
          </a:xfrm>
          <a:prstGeom prst="bentConnector2">
            <a:avLst/>
          </a:prstGeom>
          <a:noFill/>
          <a:ln w="19050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lg" len="lg"/>
          </a:ln>
        </p:spPr>
      </p:cxnSp>
      <p:sp>
        <p:nvSpPr>
          <p:cNvPr id="112" name="Google Shape;112;p3"/>
          <p:cNvSpPr txBox="1"/>
          <p:nvPr/>
        </p:nvSpPr>
        <p:spPr>
          <a:xfrm>
            <a:off x="1167657" y="1598909"/>
            <a:ext cx="2162772" cy="76944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Open Sans"/>
              <a:buNone/>
            </a:pPr>
            <a:r>
              <a:rPr lang="iw-IL" sz="2000" b="0" i="0" u="none" strike="noStrike" cap="none" dirty="0">
                <a:solidFill>
                  <a:srgbClr val="000000"/>
                </a:solidFill>
                <a:latin typeface="Open Sans Hebrew" panose="00000500000000000000" pitchFamily="2" charset="-79"/>
                <a:ea typeface="Open Sans"/>
                <a:cs typeface="Open Sans Hebrew" panose="00000500000000000000" pitchFamily="2" charset="-79"/>
                <a:sym typeface="Open Sans"/>
              </a:rPr>
              <a:t>היא </a:t>
            </a:r>
            <a:r>
              <a:rPr lang="iw-IL" sz="2400" b="1" i="0" u="none" strike="noStrike" cap="none" dirty="0">
                <a:solidFill>
                  <a:srgbClr val="000000"/>
                </a:solidFill>
                <a:latin typeface="Open Sans Hebrew" panose="00000500000000000000" pitchFamily="2" charset="-79"/>
                <a:ea typeface="Open Sans"/>
                <a:cs typeface="Open Sans Hebrew" panose="00000500000000000000" pitchFamily="2" charset="-79"/>
                <a:sym typeface="Open Sans"/>
              </a:rPr>
              <a:t>המצב</a:t>
            </a:r>
            <a:r>
              <a:rPr lang="iw-IL" sz="2000" b="0" i="0" u="none" strike="noStrike" cap="none" dirty="0">
                <a:solidFill>
                  <a:srgbClr val="000000"/>
                </a:solidFill>
                <a:latin typeface="Open Sans Hebrew" panose="00000500000000000000" pitchFamily="2" charset="-79"/>
                <a:ea typeface="Open Sans"/>
                <a:cs typeface="Open Sans Hebrew" panose="00000500000000000000" pitchFamily="2" charset="-79"/>
                <a:sym typeface="Open Sans"/>
              </a:rPr>
              <a:t> בו </a:t>
            </a:r>
            <a:endParaRPr dirty="0">
              <a:latin typeface="Open Sans Hebrew" panose="00000500000000000000" pitchFamily="2" charset="-79"/>
              <a:cs typeface="Open Sans Hebrew" panose="00000500000000000000" pitchFamily="2" charset="-79"/>
            </a:endParaRPr>
          </a:p>
          <a:p>
            <a:pPr marL="0" marR="0" lvl="0" indent="0" algn="ct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Open Sans"/>
              <a:buNone/>
            </a:pPr>
            <a:r>
              <a:rPr lang="iw-IL" sz="2000" b="0" i="0" u="none" strike="noStrike" cap="none" dirty="0">
                <a:solidFill>
                  <a:srgbClr val="000000"/>
                </a:solidFill>
                <a:latin typeface="Open Sans Hebrew" panose="00000500000000000000" pitchFamily="2" charset="-79"/>
                <a:ea typeface="Open Sans"/>
                <a:cs typeface="Open Sans Hebrew" panose="00000500000000000000" pitchFamily="2" charset="-79"/>
                <a:sym typeface="Open Sans"/>
              </a:rPr>
              <a:t>בתודעת הלומד קיים</a:t>
            </a:r>
            <a:endParaRPr dirty="0">
              <a:latin typeface="Open Sans Hebrew" panose="00000500000000000000" pitchFamily="2" charset="-79"/>
              <a:cs typeface="Open Sans Hebrew" panose="00000500000000000000" pitchFamily="2" charset="-79"/>
            </a:endParaRPr>
          </a:p>
        </p:txBody>
      </p:sp>
      <p:cxnSp>
        <p:nvCxnSpPr>
          <p:cNvPr id="113" name="Google Shape;113;p3"/>
          <p:cNvCxnSpPr>
            <a:stCxn id="106" idx="3"/>
            <a:endCxn id="105" idx="1"/>
          </p:cNvCxnSpPr>
          <p:nvPr/>
        </p:nvCxnSpPr>
        <p:spPr>
          <a:xfrm rot="10800000" flipH="1">
            <a:off x="3049755" y="1162111"/>
            <a:ext cx="6217200" cy="1290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lg" len="lg"/>
          </a:ln>
        </p:spPr>
      </p:cxnSp>
      <p:sp>
        <p:nvSpPr>
          <p:cNvPr id="114" name="Google Shape;114;p3"/>
          <p:cNvSpPr txBox="1"/>
          <p:nvPr/>
        </p:nvSpPr>
        <p:spPr>
          <a:xfrm>
            <a:off x="5310005" y="886472"/>
            <a:ext cx="1648208" cy="40011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Open Sans"/>
              <a:buNone/>
            </a:pPr>
            <a:r>
              <a:rPr lang="iw-IL" sz="2000" b="0" i="0" u="none" strike="noStrike" cap="none" dirty="0">
                <a:solidFill>
                  <a:srgbClr val="000000"/>
                </a:solidFill>
                <a:latin typeface="Open Sans Hebrew" panose="00000500000000000000" pitchFamily="2" charset="-79"/>
                <a:ea typeface="Open Sans"/>
                <a:cs typeface="Open Sans Hebrew" panose="00000500000000000000" pitchFamily="2" charset="-79"/>
                <a:sym typeface="Open Sans"/>
              </a:rPr>
              <a:t>היא תוצאה של</a:t>
            </a:r>
            <a:endParaRPr dirty="0">
              <a:latin typeface="Open Sans Hebrew" panose="00000500000000000000" pitchFamily="2" charset="-79"/>
              <a:cs typeface="Open Sans Hebrew" panose="00000500000000000000" pitchFamily="2" charset="-79"/>
            </a:endParaRPr>
          </a:p>
        </p:txBody>
      </p:sp>
      <p:cxnSp>
        <p:nvCxnSpPr>
          <p:cNvPr id="115" name="Google Shape;115;p3"/>
          <p:cNvCxnSpPr>
            <a:stCxn id="107" idx="2"/>
            <a:endCxn id="108" idx="0"/>
          </p:cNvCxnSpPr>
          <p:nvPr/>
        </p:nvCxnSpPr>
        <p:spPr>
          <a:xfrm>
            <a:off x="6246312" y="3269436"/>
            <a:ext cx="0" cy="130020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lg" len="lg"/>
          </a:ln>
        </p:spPr>
      </p:cxnSp>
      <p:cxnSp>
        <p:nvCxnSpPr>
          <p:cNvPr id="116" name="Google Shape;116;p3"/>
          <p:cNvCxnSpPr>
            <a:stCxn id="108" idx="1"/>
            <a:endCxn id="106" idx="1"/>
          </p:cNvCxnSpPr>
          <p:nvPr/>
        </p:nvCxnSpPr>
        <p:spPr>
          <a:xfrm rot="10800000">
            <a:off x="1485354" y="1175099"/>
            <a:ext cx="3969300" cy="3693000"/>
          </a:xfrm>
          <a:prstGeom prst="bentConnector3">
            <a:avLst>
              <a:gd name="adj1" fmla="val 113333"/>
            </a:avLst>
          </a:prstGeom>
          <a:noFill/>
          <a:ln w="19050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lg" len="lg"/>
          </a:ln>
        </p:spPr>
      </p:cxnSp>
      <p:cxnSp>
        <p:nvCxnSpPr>
          <p:cNvPr id="117" name="Google Shape;117;p3"/>
          <p:cNvCxnSpPr>
            <a:stCxn id="105" idx="3"/>
            <a:endCxn id="108" idx="3"/>
          </p:cNvCxnSpPr>
          <p:nvPr/>
        </p:nvCxnSpPr>
        <p:spPr>
          <a:xfrm flipH="1">
            <a:off x="7038099" y="1162027"/>
            <a:ext cx="3861000" cy="3706200"/>
          </a:xfrm>
          <a:prstGeom prst="bentConnector3">
            <a:avLst>
              <a:gd name="adj1" fmla="val -5921"/>
            </a:avLst>
          </a:prstGeom>
          <a:noFill/>
          <a:ln w="19050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lg" len="lg"/>
          </a:ln>
        </p:spPr>
      </p:cxnSp>
      <p:sp>
        <p:nvSpPr>
          <p:cNvPr id="118" name="Google Shape;118;p3"/>
          <p:cNvSpPr txBox="1"/>
          <p:nvPr/>
        </p:nvSpPr>
        <p:spPr>
          <a:xfrm>
            <a:off x="187047" y="3436893"/>
            <a:ext cx="1542409" cy="70788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Open Sans"/>
              <a:buNone/>
            </a:pPr>
            <a:r>
              <a:rPr lang="iw-IL" sz="2000" b="0" i="0" u="none" strike="noStrike" cap="none" dirty="0">
                <a:solidFill>
                  <a:srgbClr val="000000"/>
                </a:solidFill>
                <a:latin typeface="Open Sans Hebrew" panose="00000500000000000000" pitchFamily="2" charset="-79"/>
                <a:ea typeface="Open Sans"/>
                <a:cs typeface="Open Sans Hebrew" panose="00000500000000000000" pitchFamily="2" charset="-79"/>
                <a:sym typeface="Open Sans"/>
              </a:rPr>
              <a:t>היא יצוג גרפי </a:t>
            </a:r>
            <a:endParaRPr dirty="0">
              <a:latin typeface="Open Sans Hebrew" panose="00000500000000000000" pitchFamily="2" charset="-79"/>
              <a:cs typeface="Open Sans Hebrew" panose="00000500000000000000" pitchFamily="2" charset="-79"/>
            </a:endParaRPr>
          </a:p>
          <a:p>
            <a:pPr marL="0" marR="0" lvl="0" indent="0" algn="ct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Open Sans"/>
              <a:buNone/>
            </a:pPr>
            <a:r>
              <a:rPr lang="iw-IL" sz="2000" b="0" i="0" u="none" strike="noStrike" cap="none" dirty="0">
                <a:solidFill>
                  <a:srgbClr val="000000"/>
                </a:solidFill>
                <a:latin typeface="Open Sans Hebrew" panose="00000500000000000000" pitchFamily="2" charset="-79"/>
                <a:ea typeface="Open Sans"/>
                <a:cs typeface="Open Sans Hebrew" panose="00000500000000000000" pitchFamily="2" charset="-79"/>
                <a:sym typeface="Open Sans"/>
              </a:rPr>
              <a:t>של</a:t>
            </a:r>
            <a:endParaRPr dirty="0">
              <a:latin typeface="Open Sans Hebrew" panose="00000500000000000000" pitchFamily="2" charset="-79"/>
              <a:cs typeface="Open Sans Hebrew" panose="00000500000000000000" pitchFamily="2" charset="-79"/>
            </a:endParaRPr>
          </a:p>
        </p:txBody>
      </p:sp>
      <p:sp>
        <p:nvSpPr>
          <p:cNvPr id="119" name="Google Shape;119;p3"/>
          <p:cNvSpPr txBox="1"/>
          <p:nvPr/>
        </p:nvSpPr>
        <p:spPr>
          <a:xfrm>
            <a:off x="10043351" y="3283004"/>
            <a:ext cx="2034531" cy="101566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Open Sans"/>
              <a:buNone/>
            </a:pPr>
            <a:r>
              <a:rPr lang="iw-IL" sz="2000" b="0" i="0" u="none" strike="noStrike" cap="none">
                <a:solidFill>
                  <a:srgbClr val="000000"/>
                </a:solidFill>
                <a:latin typeface="Open Sans Hebrew" panose="00000500000000000000" pitchFamily="2" charset="-79"/>
                <a:ea typeface="Open Sans"/>
                <a:cs typeface="Open Sans Hebrew" panose="00000500000000000000" pitchFamily="2" charset="-79"/>
                <a:sym typeface="Open Sans"/>
              </a:rPr>
              <a:t>ניתן להמחשה </a:t>
            </a:r>
            <a:endParaRPr>
              <a:latin typeface="Open Sans Hebrew" panose="00000500000000000000" pitchFamily="2" charset="-79"/>
              <a:cs typeface="Open Sans Hebrew" panose="00000500000000000000" pitchFamily="2" charset="-79"/>
            </a:endParaRPr>
          </a:p>
          <a:p>
            <a:pPr marL="0" marR="0" lvl="0" indent="0" algn="ct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Open Sans"/>
              <a:buNone/>
            </a:pPr>
            <a:r>
              <a:rPr lang="iw-IL" sz="2000" b="0" i="0" u="none" strike="noStrike" cap="none">
                <a:solidFill>
                  <a:srgbClr val="000000"/>
                </a:solidFill>
                <a:latin typeface="Open Sans Hebrew" panose="00000500000000000000" pitchFamily="2" charset="-79"/>
                <a:ea typeface="Open Sans"/>
                <a:cs typeface="Open Sans Hebrew" panose="00000500000000000000" pitchFamily="2" charset="-79"/>
                <a:sym typeface="Open Sans"/>
              </a:rPr>
              <a:t>באמצעות התהליך </a:t>
            </a:r>
            <a:endParaRPr>
              <a:latin typeface="Open Sans Hebrew" panose="00000500000000000000" pitchFamily="2" charset="-79"/>
              <a:cs typeface="Open Sans Hebrew" panose="00000500000000000000" pitchFamily="2" charset="-79"/>
            </a:endParaRPr>
          </a:p>
          <a:p>
            <a:pPr marL="0" marR="0" lvl="0" indent="0" algn="ct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Open Sans"/>
              <a:buNone/>
            </a:pPr>
            <a:r>
              <a:rPr lang="iw-IL" sz="2000" b="0" i="0" u="none" strike="noStrike" cap="none">
                <a:solidFill>
                  <a:srgbClr val="000000"/>
                </a:solidFill>
                <a:latin typeface="Open Sans Hebrew" panose="00000500000000000000" pitchFamily="2" charset="-79"/>
                <a:ea typeface="Open Sans"/>
                <a:cs typeface="Open Sans Hebrew" panose="00000500000000000000" pitchFamily="2" charset="-79"/>
                <a:sym typeface="Open Sans"/>
              </a:rPr>
              <a:t>של בניית</a:t>
            </a:r>
            <a:endParaRPr>
              <a:latin typeface="Open Sans Hebrew" panose="00000500000000000000" pitchFamily="2" charset="-79"/>
              <a:cs typeface="Open Sans Hebrew" panose="00000500000000000000" pitchFamily="2" charset="-79"/>
            </a:endParaRPr>
          </a:p>
        </p:txBody>
      </p:sp>
      <p:sp>
        <p:nvSpPr>
          <p:cNvPr id="120" name="Google Shape;120;p3"/>
          <p:cNvSpPr txBox="1"/>
          <p:nvPr/>
        </p:nvSpPr>
        <p:spPr>
          <a:xfrm>
            <a:off x="5592126" y="3436893"/>
            <a:ext cx="1308371" cy="70788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2000" b="0" i="0" u="none" strike="noStrike" cap="none" dirty="0">
                <a:solidFill>
                  <a:schemeClr val="dk1"/>
                </a:solidFill>
                <a:latin typeface="Open Sans Hebrew" panose="00000500000000000000" pitchFamily="2" charset="-79"/>
                <a:ea typeface="Open Sans"/>
                <a:cs typeface="Open Sans Hebrew" panose="00000500000000000000" pitchFamily="2" charset="-79"/>
                <a:sym typeface="Open Sans"/>
              </a:rPr>
              <a:t>באופן גרפי </a:t>
            </a:r>
            <a:endParaRPr dirty="0">
              <a:latin typeface="Open Sans Hebrew" panose="00000500000000000000" pitchFamily="2" charset="-79"/>
              <a:cs typeface="Open Sans Hebrew" panose="00000500000000000000" pitchFamily="2" charset="-79"/>
            </a:endParaRPr>
          </a:p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2000" b="0" i="0" u="none" strike="noStrike" cap="none" dirty="0">
                <a:solidFill>
                  <a:schemeClr val="dk1"/>
                </a:solidFill>
                <a:latin typeface="Open Sans Hebrew" panose="00000500000000000000" pitchFamily="2" charset="-79"/>
                <a:ea typeface="Open Sans"/>
                <a:cs typeface="Open Sans Hebrew" panose="00000500000000000000" pitchFamily="2" charset="-79"/>
                <a:sym typeface="Open Sans"/>
              </a:rPr>
              <a:t>יוצר</a:t>
            </a:r>
            <a:endParaRPr dirty="0">
              <a:latin typeface="Open Sans Hebrew" panose="00000500000000000000" pitchFamily="2" charset="-79"/>
              <a:cs typeface="Open Sans Hebrew" panose="00000500000000000000" pitchFamily="2" charset="-79"/>
            </a:endParaRPr>
          </a:p>
        </p:txBody>
      </p:sp>
      <p:sp>
        <p:nvSpPr>
          <p:cNvPr id="121" name="Google Shape;121;p3"/>
          <p:cNvSpPr/>
          <p:nvPr/>
        </p:nvSpPr>
        <p:spPr>
          <a:xfrm>
            <a:off x="1729456" y="6004483"/>
            <a:ext cx="2003203" cy="648000"/>
          </a:xfrm>
          <a:prstGeom prst="roundRect">
            <a:avLst>
              <a:gd name="adj" fmla="val 16667"/>
            </a:avLst>
          </a:prstGeom>
          <a:solidFill>
            <a:srgbClr val="0070C0"/>
          </a:solidFill>
          <a:ln w="28575" cap="flat" cmpd="sng">
            <a:solidFill>
              <a:srgbClr val="59595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2000" b="0" i="0" u="none" strike="noStrike" cap="none">
                <a:solidFill>
                  <a:srgbClr val="FFFFFF"/>
                </a:solidFill>
                <a:latin typeface="Open Sans Hebrew" panose="00000500000000000000" pitchFamily="2" charset="-79"/>
                <a:ea typeface="Open Sans"/>
                <a:cs typeface="Open Sans Hebrew" panose="00000500000000000000" pitchFamily="2" charset="-79"/>
                <a:sym typeface="Open Sans"/>
              </a:rPr>
              <a:t>הערכה</a:t>
            </a:r>
            <a:endParaRPr>
              <a:latin typeface="Open Sans Hebrew" panose="00000500000000000000" pitchFamily="2" charset="-79"/>
              <a:cs typeface="Open Sans Hebrew" panose="00000500000000000000" pitchFamily="2" charset="-79"/>
            </a:endParaRPr>
          </a:p>
        </p:txBody>
      </p:sp>
      <p:sp>
        <p:nvSpPr>
          <p:cNvPr id="122" name="Google Shape;122;p3"/>
          <p:cNvSpPr/>
          <p:nvPr/>
        </p:nvSpPr>
        <p:spPr>
          <a:xfrm>
            <a:off x="5244773" y="6004483"/>
            <a:ext cx="2003100" cy="648000"/>
          </a:xfrm>
          <a:prstGeom prst="roundRect">
            <a:avLst>
              <a:gd name="adj" fmla="val 16667"/>
            </a:avLst>
          </a:prstGeom>
          <a:solidFill>
            <a:srgbClr val="0070C0"/>
          </a:solidFill>
          <a:ln w="28575" cap="flat" cmpd="sng">
            <a:solidFill>
              <a:srgbClr val="59595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2000" b="0" i="0" u="none" strike="noStrike" cap="none" dirty="0">
                <a:solidFill>
                  <a:srgbClr val="FFFFFF"/>
                </a:solidFill>
                <a:latin typeface="Open Sans Hebrew" panose="00000500000000000000" pitchFamily="2" charset="-79"/>
                <a:ea typeface="Open Sans"/>
                <a:cs typeface="Open Sans Hebrew" panose="00000500000000000000" pitchFamily="2" charset="-79"/>
                <a:sym typeface="Open Sans"/>
              </a:rPr>
              <a:t>איתור תפיסות שגויות</a:t>
            </a:r>
            <a:endParaRPr dirty="0">
              <a:latin typeface="Open Sans Hebrew" panose="00000500000000000000" pitchFamily="2" charset="-79"/>
              <a:cs typeface="Open Sans Hebrew" panose="00000500000000000000" pitchFamily="2" charset="-79"/>
            </a:endParaRPr>
          </a:p>
        </p:txBody>
      </p:sp>
      <p:sp>
        <p:nvSpPr>
          <p:cNvPr id="123" name="Google Shape;123;p3"/>
          <p:cNvSpPr/>
          <p:nvPr/>
        </p:nvSpPr>
        <p:spPr>
          <a:xfrm>
            <a:off x="9261589" y="6004483"/>
            <a:ext cx="1610009" cy="648000"/>
          </a:xfrm>
          <a:prstGeom prst="roundRect">
            <a:avLst>
              <a:gd name="adj" fmla="val 16667"/>
            </a:avLst>
          </a:prstGeom>
          <a:solidFill>
            <a:srgbClr val="0070C0"/>
          </a:solidFill>
          <a:ln w="28575" cap="flat" cmpd="sng">
            <a:solidFill>
              <a:srgbClr val="59595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2000" b="0" i="0" u="none" strike="noStrike" cap="none">
                <a:solidFill>
                  <a:srgbClr val="FFFFFF"/>
                </a:solidFill>
                <a:latin typeface="Open Sans Hebrew" panose="00000500000000000000" pitchFamily="2" charset="-79"/>
                <a:ea typeface="Open Sans"/>
                <a:cs typeface="Open Sans Hebrew" panose="00000500000000000000" pitchFamily="2" charset="-79"/>
                <a:sym typeface="Open Sans"/>
              </a:rPr>
              <a:t>מיקוד ידע</a:t>
            </a:r>
            <a:endParaRPr>
              <a:latin typeface="Open Sans Hebrew" panose="00000500000000000000" pitchFamily="2" charset="-79"/>
              <a:cs typeface="Open Sans Hebrew" panose="00000500000000000000" pitchFamily="2" charset="-79"/>
            </a:endParaRPr>
          </a:p>
        </p:txBody>
      </p:sp>
      <p:cxnSp>
        <p:nvCxnSpPr>
          <p:cNvPr id="124" name="Google Shape;124;p3"/>
          <p:cNvCxnSpPr>
            <a:cxnSpLocks/>
            <a:stCxn id="108" idx="2"/>
            <a:endCxn id="123" idx="0"/>
          </p:cNvCxnSpPr>
          <p:nvPr/>
        </p:nvCxnSpPr>
        <p:spPr>
          <a:xfrm>
            <a:off x="6246312" y="5166592"/>
            <a:ext cx="3820282" cy="837891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lg" len="lg"/>
          </a:ln>
        </p:spPr>
      </p:cxnSp>
      <p:cxnSp>
        <p:nvCxnSpPr>
          <p:cNvPr id="125" name="Google Shape;125;p3"/>
          <p:cNvCxnSpPr>
            <a:cxnSpLocks/>
            <a:endCxn id="122" idx="0"/>
          </p:cNvCxnSpPr>
          <p:nvPr/>
        </p:nvCxnSpPr>
        <p:spPr>
          <a:xfrm>
            <a:off x="5052646" y="5474677"/>
            <a:ext cx="1193677" cy="529806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lg" len="lg"/>
          </a:ln>
        </p:spPr>
      </p:cxnSp>
      <p:cxnSp>
        <p:nvCxnSpPr>
          <p:cNvPr id="126" name="Google Shape;126;p3"/>
          <p:cNvCxnSpPr>
            <a:stCxn id="108" idx="2"/>
            <a:endCxn id="121" idx="0"/>
          </p:cNvCxnSpPr>
          <p:nvPr/>
        </p:nvCxnSpPr>
        <p:spPr>
          <a:xfrm flipH="1">
            <a:off x="2730912" y="5166592"/>
            <a:ext cx="3515400" cy="83790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lg" len="lg"/>
          </a:ln>
        </p:spPr>
      </p:cxnSp>
      <p:sp>
        <p:nvSpPr>
          <p:cNvPr id="127" name="Google Shape;127;p3"/>
          <p:cNvSpPr txBox="1"/>
          <p:nvPr/>
        </p:nvSpPr>
        <p:spPr>
          <a:xfrm>
            <a:off x="3609102" y="5251222"/>
            <a:ext cx="2003204" cy="64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he-IL" sz="2000" dirty="0">
                <a:solidFill>
                  <a:schemeClr val="dk1"/>
                </a:solidFill>
                <a:latin typeface="Open Sans Hebrew" panose="00000500000000000000" pitchFamily="2" charset="-79"/>
                <a:ea typeface="Open Sans"/>
                <a:cs typeface="Open Sans Hebrew" panose="00000500000000000000" pitchFamily="2" charset="-79"/>
                <a:sym typeface="Open Sans"/>
              </a:rPr>
              <a:t>שימוש בה </a:t>
            </a:r>
            <a:r>
              <a:rPr lang="iw-IL" sz="2000" dirty="0">
                <a:solidFill>
                  <a:schemeClr val="dk1"/>
                </a:solidFill>
                <a:latin typeface="Open Sans Hebrew" panose="00000500000000000000" pitchFamily="2" charset="-79"/>
                <a:ea typeface="Open Sans"/>
                <a:cs typeface="Open Sans Hebrew" panose="00000500000000000000" pitchFamily="2" charset="-79"/>
                <a:sym typeface="Open Sans"/>
              </a:rPr>
              <a:t>בהוראה   מאפשר </a:t>
            </a:r>
            <a:endParaRPr dirty="0">
              <a:latin typeface="Open Sans Hebrew" panose="00000500000000000000" pitchFamily="2" charset="-79"/>
              <a:cs typeface="Open Sans Hebrew" panose="00000500000000000000" pitchFamily="2" charset="-79"/>
            </a:endParaRPr>
          </a:p>
        </p:txBody>
      </p:sp>
      <p:sp>
        <p:nvSpPr>
          <p:cNvPr id="128" name="Google Shape;128;p3"/>
          <p:cNvSpPr txBox="1"/>
          <p:nvPr/>
        </p:nvSpPr>
        <p:spPr>
          <a:xfrm>
            <a:off x="7353635" y="5221222"/>
            <a:ext cx="1907954" cy="70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he-IL" sz="2000" dirty="0">
                <a:solidFill>
                  <a:schemeClr val="dk1"/>
                </a:solidFill>
                <a:latin typeface="Open Sans Hebrew" panose="00000500000000000000" pitchFamily="2" charset="-79"/>
                <a:ea typeface="Open Sans"/>
                <a:cs typeface="Open Sans Hebrew" panose="00000500000000000000" pitchFamily="2" charset="-79"/>
                <a:sym typeface="Open Sans"/>
              </a:rPr>
              <a:t>שימוש בה </a:t>
            </a:r>
            <a:r>
              <a:rPr lang="iw-IL" sz="2000" dirty="0">
                <a:solidFill>
                  <a:schemeClr val="dk1"/>
                </a:solidFill>
                <a:latin typeface="Open Sans Hebrew" panose="00000500000000000000" pitchFamily="2" charset="-79"/>
                <a:ea typeface="Open Sans"/>
                <a:cs typeface="Open Sans Hebrew" panose="00000500000000000000" pitchFamily="2" charset="-79"/>
                <a:sym typeface="Open Sans"/>
              </a:rPr>
              <a:t>בלמידה מאפשר </a:t>
            </a:r>
            <a:endParaRPr dirty="0">
              <a:latin typeface="Open Sans Hebrew" panose="00000500000000000000" pitchFamily="2" charset="-79"/>
              <a:cs typeface="Open Sans Hebrew" panose="00000500000000000000" pitchFamily="2" charset="-79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:push dir="r"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4"/>
          <p:cNvSpPr txBox="1"/>
          <p:nvPr/>
        </p:nvSpPr>
        <p:spPr>
          <a:xfrm>
            <a:off x="7544965" y="2572456"/>
            <a:ext cx="1700193" cy="73866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2400" b="0" i="0" u="none" strike="noStrike" cap="none">
                <a:solidFill>
                  <a:srgbClr val="000000"/>
                </a:solidFill>
                <a:latin typeface="Open Sans Hebrew" panose="00000500000000000000" pitchFamily="2" charset="-79"/>
                <a:ea typeface="Open Sans"/>
                <a:cs typeface="Open Sans Hebrew" panose="00000500000000000000" pitchFamily="2" charset="-79"/>
                <a:sym typeface="Open Sans"/>
              </a:rPr>
              <a:t>באמצעות למידה הופך ל</a:t>
            </a:r>
            <a:endParaRPr>
              <a:latin typeface="Open Sans Hebrew" panose="00000500000000000000" pitchFamily="2" charset="-79"/>
              <a:cs typeface="Open Sans Hebrew" panose="00000500000000000000" pitchFamily="2" charset="-79"/>
            </a:endParaRPr>
          </a:p>
        </p:txBody>
      </p:sp>
      <p:pic>
        <p:nvPicPr>
          <p:cNvPr id="134" name="Google Shape;134;p4"/>
          <p:cNvPicPr preferRelativeResize="0"/>
          <p:nvPr/>
        </p:nvPicPr>
        <p:blipFill rotWithShape="1">
          <a:blip r:embed="rId3">
            <a:alphaModFix/>
          </a:blip>
          <a:srcRect l="2692" r="49213"/>
          <a:stretch/>
        </p:blipFill>
        <p:spPr>
          <a:xfrm>
            <a:off x="9274612" y="425894"/>
            <a:ext cx="2661486" cy="5265496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4"/>
          <p:cNvSpPr/>
          <p:nvPr/>
        </p:nvSpPr>
        <p:spPr>
          <a:xfrm>
            <a:off x="9669800" y="817722"/>
            <a:ext cx="2001994" cy="510037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1800" b="0" i="0" u="none" strike="noStrike" cap="none">
                <a:solidFill>
                  <a:schemeClr val="dk1"/>
                </a:solidFill>
                <a:latin typeface="Open Sans Hebrew" panose="00000500000000000000" pitchFamily="2" charset="-79"/>
                <a:ea typeface="Open Sans Light"/>
                <a:cs typeface="Open Sans Hebrew" panose="00000500000000000000" pitchFamily="2" charset="-79"/>
                <a:sym typeface="Open Sans Light"/>
              </a:rPr>
              <a:t>מידע</a:t>
            </a:r>
            <a:endParaRPr>
              <a:latin typeface="Open Sans Hebrew" panose="00000500000000000000" pitchFamily="2" charset="-79"/>
              <a:cs typeface="Open Sans Hebrew" panose="00000500000000000000" pitchFamily="2" charset="-79"/>
            </a:endParaRPr>
          </a:p>
        </p:txBody>
      </p:sp>
      <p:sp>
        <p:nvSpPr>
          <p:cNvPr id="136" name="Google Shape;136;p4"/>
          <p:cNvSpPr/>
          <p:nvPr/>
        </p:nvSpPr>
        <p:spPr>
          <a:xfrm>
            <a:off x="9563607" y="828682"/>
            <a:ext cx="2083496" cy="510037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2800" b="0" i="0" u="none" strike="noStrike" cap="none">
                <a:solidFill>
                  <a:schemeClr val="dk1"/>
                </a:solidFill>
                <a:latin typeface="Open Sans Hebrew" panose="00000500000000000000" pitchFamily="2" charset="-79"/>
                <a:ea typeface="Open Sans"/>
                <a:cs typeface="Open Sans Hebrew" panose="00000500000000000000" pitchFamily="2" charset="-79"/>
                <a:sym typeface="Open Sans"/>
              </a:rPr>
              <a:t>מידע</a:t>
            </a:r>
            <a:endParaRPr sz="1800" b="0" i="0" u="none" strike="noStrike" cap="none">
              <a:solidFill>
                <a:schemeClr val="dk1"/>
              </a:solidFill>
              <a:latin typeface="Open Sans Hebrew" panose="00000500000000000000" pitchFamily="2" charset="-79"/>
              <a:ea typeface="Open Sans"/>
              <a:cs typeface="Open Sans Hebrew" panose="00000500000000000000" pitchFamily="2" charset="-79"/>
              <a:sym typeface="Open Sans"/>
            </a:endParaRPr>
          </a:p>
        </p:txBody>
      </p:sp>
      <p:grpSp>
        <p:nvGrpSpPr>
          <p:cNvPr id="137" name="Google Shape;137;p4"/>
          <p:cNvGrpSpPr/>
          <p:nvPr/>
        </p:nvGrpSpPr>
        <p:grpSpPr>
          <a:xfrm>
            <a:off x="4887066" y="497751"/>
            <a:ext cx="2661486" cy="5121782"/>
            <a:chOff x="4434739" y="425894"/>
            <a:chExt cx="2661486" cy="5121782"/>
          </a:xfrm>
        </p:grpSpPr>
        <p:pic>
          <p:nvPicPr>
            <p:cNvPr id="138" name="Google Shape;138;p4"/>
            <p:cNvPicPr preferRelativeResize="0"/>
            <p:nvPr/>
          </p:nvPicPr>
          <p:blipFill rotWithShape="1">
            <a:blip r:embed="rId3">
              <a:alphaModFix/>
            </a:blip>
            <a:srcRect l="50555"/>
            <a:stretch/>
          </p:blipFill>
          <p:spPr>
            <a:xfrm>
              <a:off x="4434739" y="425894"/>
              <a:ext cx="2661486" cy="512178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39" name="Google Shape;139;p4"/>
            <p:cNvSpPr/>
            <p:nvPr/>
          </p:nvSpPr>
          <p:spPr>
            <a:xfrm>
              <a:off x="4648578" y="845482"/>
              <a:ext cx="2083496" cy="510037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1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w-IL" sz="2800" b="0" i="0" u="none" strike="noStrike" cap="none">
                  <a:solidFill>
                    <a:schemeClr val="dk1"/>
                  </a:solidFill>
                  <a:latin typeface="Open Sans Hebrew" panose="00000500000000000000" pitchFamily="2" charset="-79"/>
                  <a:ea typeface="Open Sans"/>
                  <a:cs typeface="Open Sans Hebrew" panose="00000500000000000000" pitchFamily="2" charset="-79"/>
                  <a:sym typeface="Open Sans"/>
                </a:rPr>
                <a:t>ידע=משמעות</a:t>
              </a:r>
              <a:endParaRPr sz="1800" b="0" i="0" u="none" strike="noStrike" cap="none">
                <a:solidFill>
                  <a:schemeClr val="dk1"/>
                </a:solidFill>
                <a:latin typeface="Open Sans Hebrew" panose="00000500000000000000" pitchFamily="2" charset="-79"/>
                <a:ea typeface="Open Sans"/>
                <a:cs typeface="Open Sans Hebrew" panose="00000500000000000000" pitchFamily="2" charset="-79"/>
                <a:sym typeface="Open Sans"/>
              </a:endParaRPr>
            </a:p>
          </p:txBody>
        </p:sp>
      </p:grpSp>
      <p:cxnSp>
        <p:nvCxnSpPr>
          <p:cNvPr id="140" name="Google Shape;140;p4"/>
          <p:cNvCxnSpPr/>
          <p:nvPr/>
        </p:nvCxnSpPr>
        <p:spPr>
          <a:xfrm rot="10800000">
            <a:off x="7377830" y="2941788"/>
            <a:ext cx="1896783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lg" len="lg"/>
          </a:ln>
        </p:spPr>
      </p:cxnSp>
      <p:grpSp>
        <p:nvGrpSpPr>
          <p:cNvPr id="141" name="Google Shape;141;p4"/>
          <p:cNvGrpSpPr/>
          <p:nvPr/>
        </p:nvGrpSpPr>
        <p:grpSpPr>
          <a:xfrm>
            <a:off x="285356" y="380897"/>
            <a:ext cx="2661486" cy="5121782"/>
            <a:chOff x="285356" y="380897"/>
            <a:chExt cx="2661486" cy="5121782"/>
          </a:xfrm>
        </p:grpSpPr>
        <p:pic>
          <p:nvPicPr>
            <p:cNvPr id="142" name="Google Shape;142;p4"/>
            <p:cNvPicPr preferRelativeResize="0"/>
            <p:nvPr/>
          </p:nvPicPr>
          <p:blipFill rotWithShape="1">
            <a:blip r:embed="rId3">
              <a:alphaModFix/>
            </a:blip>
            <a:srcRect l="50555"/>
            <a:stretch/>
          </p:blipFill>
          <p:spPr>
            <a:xfrm>
              <a:off x="285356" y="380897"/>
              <a:ext cx="2661486" cy="512178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43" name="Google Shape;143;p4"/>
            <p:cNvSpPr/>
            <p:nvPr/>
          </p:nvSpPr>
          <p:spPr>
            <a:xfrm>
              <a:off x="420858" y="772724"/>
              <a:ext cx="2163011" cy="795789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1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w-IL" sz="2800" b="0" i="0" u="none" strike="noStrike" cap="none">
                  <a:solidFill>
                    <a:schemeClr val="dk1"/>
                  </a:solidFill>
                  <a:latin typeface="Open Sans Hebrew" panose="00000500000000000000" pitchFamily="2" charset="-79"/>
                  <a:ea typeface="Open Sans"/>
                  <a:cs typeface="Open Sans Hebrew" panose="00000500000000000000" pitchFamily="2" charset="-79"/>
                  <a:sym typeface="Open Sans"/>
                </a:rPr>
                <a:t>כישורי חשיבה גבוהים</a:t>
              </a:r>
              <a:endParaRPr sz="1800" b="0" i="0" u="none" strike="noStrike" cap="none">
                <a:solidFill>
                  <a:schemeClr val="dk1"/>
                </a:solidFill>
                <a:latin typeface="Open Sans Hebrew" panose="00000500000000000000" pitchFamily="2" charset="-79"/>
                <a:ea typeface="Open Sans"/>
                <a:cs typeface="Open Sans Hebrew" panose="00000500000000000000" pitchFamily="2" charset="-79"/>
                <a:sym typeface="Open Sans"/>
              </a:endParaRPr>
            </a:p>
          </p:txBody>
        </p:sp>
      </p:grpSp>
      <p:grpSp>
        <p:nvGrpSpPr>
          <p:cNvPr id="144" name="Google Shape;144;p4"/>
          <p:cNvGrpSpPr/>
          <p:nvPr/>
        </p:nvGrpSpPr>
        <p:grpSpPr>
          <a:xfrm>
            <a:off x="743482" y="2192738"/>
            <a:ext cx="1636463" cy="774102"/>
            <a:chOff x="743482" y="2192738"/>
            <a:chExt cx="1636463" cy="774102"/>
          </a:xfrm>
        </p:grpSpPr>
        <p:cxnSp>
          <p:nvCxnSpPr>
            <p:cNvPr id="145" name="Google Shape;145;p4"/>
            <p:cNvCxnSpPr/>
            <p:nvPr/>
          </p:nvCxnSpPr>
          <p:spPr>
            <a:xfrm rot="10800000" flipH="1">
              <a:off x="743482" y="2941788"/>
              <a:ext cx="315503" cy="25052"/>
            </a:xfrm>
            <a:prstGeom prst="straightConnector1">
              <a:avLst/>
            </a:prstGeom>
            <a:noFill/>
            <a:ln w="57150" cap="flat" cmpd="sng">
              <a:solidFill>
                <a:srgbClr val="FFFF00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146" name="Google Shape;146;p4"/>
            <p:cNvCxnSpPr/>
            <p:nvPr/>
          </p:nvCxnSpPr>
          <p:spPr>
            <a:xfrm rot="10800000">
              <a:off x="1027134" y="2606506"/>
              <a:ext cx="0" cy="360000"/>
            </a:xfrm>
            <a:prstGeom prst="straightConnector1">
              <a:avLst/>
            </a:prstGeom>
            <a:noFill/>
            <a:ln w="57150" cap="flat" cmpd="sng">
              <a:solidFill>
                <a:srgbClr val="FFFF00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147" name="Google Shape;147;p4"/>
            <p:cNvCxnSpPr/>
            <p:nvPr/>
          </p:nvCxnSpPr>
          <p:spPr>
            <a:xfrm>
              <a:off x="1027134" y="2635086"/>
              <a:ext cx="630296" cy="0"/>
            </a:xfrm>
            <a:prstGeom prst="straightConnector1">
              <a:avLst/>
            </a:prstGeom>
            <a:noFill/>
            <a:ln w="57150" cap="flat" cmpd="sng">
              <a:solidFill>
                <a:srgbClr val="FFFF00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148" name="Google Shape;148;p4"/>
            <p:cNvCxnSpPr/>
            <p:nvPr/>
          </p:nvCxnSpPr>
          <p:spPr>
            <a:xfrm>
              <a:off x="1645001" y="2221318"/>
              <a:ext cx="734944" cy="0"/>
            </a:xfrm>
            <a:prstGeom prst="straightConnector1">
              <a:avLst/>
            </a:prstGeom>
            <a:noFill/>
            <a:ln w="57150" cap="flat" cmpd="sng">
              <a:solidFill>
                <a:srgbClr val="FFFF00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149" name="Google Shape;149;p4"/>
            <p:cNvCxnSpPr/>
            <p:nvPr/>
          </p:nvCxnSpPr>
          <p:spPr>
            <a:xfrm>
              <a:off x="1645002" y="2192738"/>
              <a:ext cx="0" cy="468000"/>
            </a:xfrm>
            <a:prstGeom prst="straightConnector1">
              <a:avLst/>
            </a:prstGeom>
            <a:noFill/>
            <a:ln w="57150" cap="flat" cmpd="sng">
              <a:solidFill>
                <a:srgbClr val="FFFF00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  <p:sp>
        <p:nvSpPr>
          <p:cNvPr id="150" name="Google Shape;150;p4"/>
          <p:cNvSpPr txBox="1"/>
          <p:nvPr/>
        </p:nvSpPr>
        <p:spPr>
          <a:xfrm>
            <a:off x="2917387" y="2572456"/>
            <a:ext cx="1700193" cy="73866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2400" b="0" i="0" u="none" strike="noStrike" cap="none">
                <a:solidFill>
                  <a:srgbClr val="000000"/>
                </a:solidFill>
                <a:latin typeface="Open Sans Hebrew" panose="00000500000000000000" pitchFamily="2" charset="-79"/>
                <a:ea typeface="Open Sans"/>
                <a:cs typeface="Open Sans Hebrew" panose="00000500000000000000" pitchFamily="2" charset="-79"/>
                <a:sym typeface="Open Sans"/>
              </a:rPr>
              <a:t>מבוססים </a:t>
            </a:r>
            <a:endParaRPr>
              <a:latin typeface="Open Sans Hebrew" panose="00000500000000000000" pitchFamily="2" charset="-79"/>
              <a:cs typeface="Open Sans Hebrew" panose="00000500000000000000" pitchFamily="2" charset="-79"/>
            </a:endParaRPr>
          </a:p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2400" b="0" i="0" u="none" strike="noStrike" cap="none">
                <a:solidFill>
                  <a:srgbClr val="000000"/>
                </a:solidFill>
                <a:latin typeface="Open Sans Hebrew" panose="00000500000000000000" pitchFamily="2" charset="-79"/>
                <a:ea typeface="Open Sans"/>
                <a:cs typeface="Open Sans Hebrew" panose="00000500000000000000" pitchFamily="2" charset="-79"/>
                <a:sym typeface="Open Sans"/>
              </a:rPr>
              <a:t>על</a:t>
            </a:r>
            <a:endParaRPr>
              <a:latin typeface="Open Sans Hebrew" panose="00000500000000000000" pitchFamily="2" charset="-79"/>
              <a:cs typeface="Open Sans Hebrew" panose="00000500000000000000" pitchFamily="2" charset="-79"/>
            </a:endParaRPr>
          </a:p>
        </p:txBody>
      </p:sp>
      <p:cxnSp>
        <p:nvCxnSpPr>
          <p:cNvPr id="151" name="Google Shape;151;p4"/>
          <p:cNvCxnSpPr/>
          <p:nvPr/>
        </p:nvCxnSpPr>
        <p:spPr>
          <a:xfrm>
            <a:off x="2716420" y="2941788"/>
            <a:ext cx="21021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lg" len="lg"/>
          </a:ln>
        </p:spPr>
      </p:cxnSp>
      <p:sp>
        <p:nvSpPr>
          <p:cNvPr id="152" name="Google Shape;152;p4"/>
          <p:cNvSpPr txBox="1"/>
          <p:nvPr/>
        </p:nvSpPr>
        <p:spPr>
          <a:xfrm>
            <a:off x="260800" y="5347425"/>
            <a:ext cx="2768400" cy="147732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2400" b="0" i="0" u="none" strike="noStrike" cap="none">
                <a:solidFill>
                  <a:srgbClr val="000000"/>
                </a:solidFill>
                <a:latin typeface="Open Sans Hebrew" panose="00000500000000000000" pitchFamily="2" charset="-79"/>
                <a:ea typeface="Open Sans"/>
                <a:cs typeface="Open Sans Hebrew" panose="00000500000000000000" pitchFamily="2" charset="-79"/>
                <a:sym typeface="Open Sans"/>
              </a:rPr>
              <a:t>אנליזה, סינתזה, </a:t>
            </a:r>
            <a:endParaRPr sz="2400" b="0" i="0" u="none" strike="noStrike" cap="none">
              <a:solidFill>
                <a:srgbClr val="000000"/>
              </a:solidFill>
              <a:latin typeface="Open Sans Hebrew" panose="00000500000000000000" pitchFamily="2" charset="-79"/>
              <a:ea typeface="Open Sans"/>
              <a:cs typeface="Open Sans Hebrew" panose="00000500000000000000" pitchFamily="2" charset="-79"/>
              <a:sym typeface="Open Sans"/>
            </a:endParaRPr>
          </a:p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2400" b="0" i="0" u="none" strike="noStrike" cap="none">
                <a:solidFill>
                  <a:srgbClr val="000000"/>
                </a:solidFill>
                <a:latin typeface="Open Sans Hebrew" panose="00000500000000000000" pitchFamily="2" charset="-79"/>
                <a:ea typeface="Open Sans"/>
                <a:cs typeface="Open Sans Hebrew" panose="00000500000000000000" pitchFamily="2" charset="-79"/>
                <a:sym typeface="Open Sans"/>
              </a:rPr>
              <a:t>ניסוח שאלות פוריות, הסבר/נימוק, יצירתיות ועוד</a:t>
            </a:r>
            <a:endParaRPr>
              <a:latin typeface="Open Sans Hebrew" panose="00000500000000000000" pitchFamily="2" charset="-79"/>
              <a:cs typeface="Open Sans Hebrew" panose="00000500000000000000" pitchFamily="2" charset="-79"/>
            </a:endParaRPr>
          </a:p>
        </p:txBody>
      </p:sp>
      <p:sp>
        <p:nvSpPr>
          <p:cNvPr id="153" name="Google Shape;153;p4"/>
          <p:cNvSpPr/>
          <p:nvPr/>
        </p:nvSpPr>
        <p:spPr>
          <a:xfrm>
            <a:off x="2251500" y="2018575"/>
            <a:ext cx="336300" cy="336300"/>
          </a:xfrm>
          <a:prstGeom prst="ellipse">
            <a:avLst/>
          </a:prstGeom>
          <a:noFill/>
          <a:ln w="38100" cap="flat" cmpd="sng">
            <a:solidFill>
              <a:srgbClr val="FFF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Open Sans Hebrew" panose="00000500000000000000" pitchFamily="2" charset="-79"/>
              <a:cs typeface="Open Sans Hebrew" panose="00000500000000000000" pitchFamily="2" charset="-79"/>
            </a:endParaRPr>
          </a:p>
        </p:txBody>
      </p:sp>
      <p:sp>
        <p:nvSpPr>
          <p:cNvPr id="154" name="Google Shape;154;p4"/>
          <p:cNvSpPr/>
          <p:nvPr/>
        </p:nvSpPr>
        <p:spPr>
          <a:xfrm flipH="1">
            <a:off x="467400" y="2836200"/>
            <a:ext cx="336300" cy="292500"/>
          </a:xfrm>
          <a:prstGeom prst="ellipse">
            <a:avLst/>
          </a:prstGeom>
          <a:noFill/>
          <a:ln w="38100" cap="flat" cmpd="sng">
            <a:solidFill>
              <a:srgbClr val="FFF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Open Sans Hebrew" panose="00000500000000000000" pitchFamily="2" charset="-79"/>
              <a:cs typeface="Open Sans Hebrew" panose="00000500000000000000" pitchFamily="2" charset="-79"/>
            </a:endParaRPr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3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9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3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1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4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" name="Google Shape;159;p5"/>
          <p:cNvPicPr preferRelativeResize="0"/>
          <p:nvPr/>
        </p:nvPicPr>
        <p:blipFill rotWithShape="1">
          <a:blip r:embed="rId3">
            <a:alphaModFix/>
          </a:blip>
          <a:srcRect t="4294" b="10957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60" name="Google Shape;160;p5"/>
          <p:cNvGraphicFramePr/>
          <p:nvPr/>
        </p:nvGraphicFramePr>
        <p:xfrm>
          <a:off x="-1020705" y="804798"/>
          <a:ext cx="8543350" cy="6492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61" name="Google Shape;161;p5"/>
          <p:cNvSpPr txBox="1">
            <a:spLocks noGrp="1"/>
          </p:cNvSpPr>
          <p:nvPr>
            <p:ph type="sldNum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w-IL"/>
              <a:t>5</a:t>
            </a:fld>
            <a:endParaRPr/>
          </a:p>
        </p:txBody>
      </p:sp>
      <p:sp>
        <p:nvSpPr>
          <p:cNvPr id="162" name="Google Shape;162;p5"/>
          <p:cNvSpPr txBox="1"/>
          <p:nvPr/>
        </p:nvSpPr>
        <p:spPr>
          <a:xfrm>
            <a:off x="7475384" y="3531657"/>
            <a:ext cx="4458159" cy="3546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r" rt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ts val="4400"/>
              <a:buFont typeface="Open Sans"/>
              <a:buNone/>
            </a:pPr>
            <a:r>
              <a:rPr lang="iw-IL" sz="4400" b="0" i="0" u="none" strike="noStrike" cap="none" dirty="0">
                <a:solidFill>
                  <a:srgbClr val="00B0F0"/>
                </a:solidFill>
                <a:latin typeface="Open Sans Hebrew" panose="00000500000000000000" pitchFamily="2" charset="-79"/>
                <a:ea typeface="Open Sans"/>
                <a:cs typeface="Open Sans Hebrew" panose="00000500000000000000" pitchFamily="2" charset="-79"/>
                <a:sym typeface="Open Sans"/>
              </a:rPr>
              <a:t>אם מיפוי מושגים הוא כלי כל כך טוב למה משתמשים בו כל כך מעט? </a:t>
            </a:r>
            <a:endParaRPr dirty="0">
              <a:latin typeface="Open Sans Hebrew" panose="00000500000000000000" pitchFamily="2" charset="-79"/>
              <a:cs typeface="Open Sans Hebrew" panose="00000500000000000000" pitchFamily="2" charset="-79"/>
            </a:endParaRPr>
          </a:p>
        </p:txBody>
      </p:sp>
    </p:spTree>
  </p:cSld>
  <p:clrMapOvr>
    <a:masterClrMapping/>
  </p:clrMapOvr>
  <p:transition spd="slow">
    <p:push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6"/>
          <p:cNvSpPr txBox="1">
            <a:spLocks noGrp="1"/>
          </p:cNvSpPr>
          <p:nvPr>
            <p:ph type="ctrTitle"/>
          </p:nvPr>
        </p:nvSpPr>
        <p:spPr>
          <a:xfrm>
            <a:off x="1524000" y="256731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ts val="5400"/>
              <a:buFont typeface="Open Sans"/>
              <a:buNone/>
            </a:pPr>
            <a:r>
              <a:rPr lang="iw-IL" sz="5400" dirty="0">
                <a:latin typeface="Open Sans Hebrew" panose="00000500000000000000" pitchFamily="2" charset="-79"/>
                <a:cs typeface="Open Sans Hebrew" panose="00000500000000000000" pitchFamily="2" charset="-79"/>
              </a:rPr>
              <a:t>הכנסת מיפוי מושגים לכיתה בקלות וביעילות באמצעות כרטא</a:t>
            </a:r>
            <a:endParaRPr sz="3600" dirty="0">
              <a:solidFill>
                <a:schemeClr val="dk1"/>
              </a:solidFill>
              <a:latin typeface="Open Sans Hebrew" panose="00000500000000000000" pitchFamily="2" charset="-79"/>
              <a:cs typeface="Open Sans Hebrew" panose="00000500000000000000" pitchFamily="2" charset="-79"/>
            </a:endParaRPr>
          </a:p>
        </p:txBody>
      </p:sp>
      <p:sp>
        <p:nvSpPr>
          <p:cNvPr id="168" name="Google Shape;168;p6"/>
          <p:cNvSpPr txBox="1">
            <a:spLocks noGrp="1"/>
          </p:cNvSpPr>
          <p:nvPr>
            <p:ph type="subTitle" idx="1"/>
          </p:nvPr>
        </p:nvSpPr>
        <p:spPr>
          <a:xfrm>
            <a:off x="1524000" y="2644330"/>
            <a:ext cx="9814560" cy="20861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r" rtl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iw-IL" dirty="0">
                <a:latin typeface="Open Sans Hebrew" panose="00000500000000000000" pitchFamily="2" charset="-79"/>
                <a:cs typeface="Open Sans Hebrew" panose="00000500000000000000" pitchFamily="2" charset="-79"/>
              </a:rPr>
              <a:t>ד"ר צחי בר</a:t>
            </a:r>
            <a:r>
              <a:rPr lang="iw-IL" baseline="30000" dirty="0">
                <a:latin typeface="Open Sans Hebrew" panose="00000500000000000000" pitchFamily="2" charset="-79"/>
                <a:cs typeface="Open Sans Hebrew" panose="00000500000000000000" pitchFamily="2" charset="-79"/>
              </a:rPr>
              <a:t>1,2 </a:t>
            </a:r>
            <a:r>
              <a:rPr lang="iw-IL" dirty="0">
                <a:latin typeface="Open Sans Hebrew" panose="00000500000000000000" pitchFamily="2" charset="-79"/>
                <a:cs typeface="Open Sans Hebrew" panose="00000500000000000000" pitchFamily="2" charset="-79"/>
              </a:rPr>
              <a:t>ד"ר אסתי לסלו</a:t>
            </a:r>
            <a:r>
              <a:rPr lang="iw-IL" baseline="30000" dirty="0">
                <a:latin typeface="Open Sans Hebrew" panose="00000500000000000000" pitchFamily="2" charset="-79"/>
                <a:cs typeface="Open Sans Hebrew" panose="00000500000000000000" pitchFamily="2" charset="-79"/>
              </a:rPr>
              <a:t>3,4</a:t>
            </a:r>
            <a:endParaRPr dirty="0">
              <a:latin typeface="Open Sans Hebrew" panose="00000500000000000000" pitchFamily="2" charset="-79"/>
              <a:cs typeface="Open Sans Hebrew" panose="00000500000000000000" pitchFamily="2" charset="-79"/>
            </a:endParaRPr>
          </a:p>
          <a:p>
            <a:pPr marL="457200" lvl="0" indent="-457200" algn="r" rtl="1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AutoNum type="arabicPeriod"/>
            </a:pPr>
            <a:r>
              <a:rPr lang="iw-IL" dirty="0">
                <a:latin typeface="Open Sans Hebrew" panose="00000500000000000000" pitchFamily="2" charset="-79"/>
                <a:cs typeface="Open Sans Hebrew" panose="00000500000000000000" pitchFamily="2" charset="-79"/>
              </a:rPr>
              <a:t>שש שנתי על שם יצחק שמיר</a:t>
            </a:r>
            <a:endParaRPr dirty="0">
              <a:latin typeface="Open Sans Hebrew" panose="00000500000000000000" pitchFamily="2" charset="-79"/>
              <a:cs typeface="Open Sans Hebrew" panose="00000500000000000000" pitchFamily="2" charset="-79"/>
            </a:endParaRPr>
          </a:p>
          <a:p>
            <a:pPr marL="457200" lvl="0" indent="-457200" algn="r" rtl="1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AutoNum type="arabicPeriod"/>
            </a:pPr>
            <a:r>
              <a:rPr lang="iw-IL" dirty="0">
                <a:latin typeface="Open Sans Hebrew" panose="00000500000000000000" pitchFamily="2" charset="-79"/>
                <a:cs typeface="Open Sans Hebrew" panose="00000500000000000000" pitchFamily="2" charset="-79"/>
              </a:rPr>
              <a:t>כרטא הב</a:t>
            </a:r>
            <a:endParaRPr dirty="0">
              <a:latin typeface="Open Sans Hebrew" panose="00000500000000000000" pitchFamily="2" charset="-79"/>
              <a:cs typeface="Open Sans Hebrew" panose="00000500000000000000" pitchFamily="2" charset="-79"/>
            </a:endParaRPr>
          </a:p>
          <a:p>
            <a:pPr marL="457200" lvl="0" indent="-457200" algn="r" rtl="1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AutoNum type="arabicPeriod"/>
            </a:pPr>
            <a:r>
              <a:rPr lang="iw-IL" dirty="0">
                <a:latin typeface="Open Sans Hebrew" panose="00000500000000000000" pitchFamily="2" charset="-79"/>
                <a:cs typeface="Open Sans Hebrew" panose="00000500000000000000" pitchFamily="2" charset="-79"/>
              </a:rPr>
              <a:t>החוג למדעי המעבדה הרפואית המכללה האקדמית צפת </a:t>
            </a:r>
            <a:endParaRPr dirty="0">
              <a:latin typeface="Open Sans Hebrew" panose="00000500000000000000" pitchFamily="2" charset="-79"/>
              <a:cs typeface="Open Sans Hebrew" panose="00000500000000000000" pitchFamily="2" charset="-79"/>
            </a:endParaRPr>
          </a:p>
          <a:p>
            <a:pPr marL="457200" lvl="0" indent="-457200" algn="r" rtl="1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AutoNum type="arabicPeriod"/>
            </a:pPr>
            <a:r>
              <a:rPr lang="iw-IL" dirty="0">
                <a:latin typeface="Open Sans Hebrew" panose="00000500000000000000" pitchFamily="2" charset="-79"/>
                <a:cs typeface="Open Sans Hebrew" panose="00000500000000000000" pitchFamily="2" charset="-79"/>
              </a:rPr>
              <a:t>מחוז תל אביב במשרד החינוך</a:t>
            </a:r>
            <a:endParaRPr dirty="0">
              <a:latin typeface="Open Sans Hebrew" panose="00000500000000000000" pitchFamily="2" charset="-79"/>
              <a:cs typeface="Open Sans Hebrew" panose="00000500000000000000" pitchFamily="2" charset="-79"/>
            </a:endParaRPr>
          </a:p>
        </p:txBody>
      </p:sp>
      <p:sp>
        <p:nvSpPr>
          <p:cNvPr id="169" name="Google Shape;169;p6"/>
          <p:cNvSpPr txBox="1">
            <a:spLocks noGrp="1"/>
          </p:cNvSpPr>
          <p:nvPr>
            <p:ph type="sldNum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w-IL">
                <a:latin typeface="Open Sans Hebrew" panose="00000500000000000000" pitchFamily="2" charset="-79"/>
                <a:cs typeface="Open Sans Hebrew" panose="00000500000000000000" pitchFamily="2" charset="-79"/>
              </a:rPr>
              <a:t>6</a:t>
            </a:fld>
            <a:endParaRPr>
              <a:latin typeface="Open Sans Hebrew" panose="00000500000000000000" pitchFamily="2" charset="-79"/>
              <a:cs typeface="Open Sans Hebrew" panose="00000500000000000000" pitchFamily="2" charset="-79"/>
            </a:endParaRPr>
          </a:p>
        </p:txBody>
      </p:sp>
    </p:spTree>
  </p:cSld>
  <p:clrMapOvr>
    <a:masterClrMapping/>
  </p:clrMapOvr>
  <p:transition spd="slow">
    <p:push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7"/>
          <p:cNvSpPr txBox="1"/>
          <p:nvPr/>
        </p:nvSpPr>
        <p:spPr>
          <a:xfrm>
            <a:off x="528746" y="-186481"/>
            <a:ext cx="11134508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r" rt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ts val="4400"/>
              <a:buFont typeface="Open Sans"/>
              <a:buNone/>
            </a:pPr>
            <a:r>
              <a:rPr lang="iw-IL" sz="4400" b="0" i="0" u="none" strike="noStrike" cap="none">
                <a:solidFill>
                  <a:srgbClr val="00B0F0"/>
                </a:solidFill>
                <a:latin typeface="Open Sans Hebrew" panose="00000500000000000000" pitchFamily="2" charset="-79"/>
                <a:ea typeface="Open Sans"/>
                <a:cs typeface="Open Sans Hebrew" panose="00000500000000000000" pitchFamily="2" charset="-79"/>
                <a:sym typeface="Open Sans"/>
              </a:rPr>
              <a:t>אם מיפוי מושגים הוא כלי כל כך טוב למה משתמשים בו כל כך מעט? (N=62)</a:t>
            </a:r>
            <a:endParaRPr>
              <a:latin typeface="Open Sans Hebrew" panose="00000500000000000000" pitchFamily="2" charset="-79"/>
              <a:cs typeface="Open Sans Hebrew" panose="00000500000000000000" pitchFamily="2" charset="-79"/>
            </a:endParaRPr>
          </a:p>
        </p:txBody>
      </p:sp>
      <p:graphicFrame>
        <p:nvGraphicFramePr>
          <p:cNvPr id="175" name="Google Shape;175;p7"/>
          <p:cNvGraphicFramePr/>
          <p:nvPr>
            <p:extLst>
              <p:ext uri="{D42A27DB-BD31-4B8C-83A1-F6EECF244321}">
                <p14:modId xmlns:p14="http://schemas.microsoft.com/office/powerpoint/2010/main" val="3897824170"/>
              </p:ext>
            </p:extLst>
          </p:nvPr>
        </p:nvGraphicFramePr>
        <p:xfrm>
          <a:off x="1609621" y="673703"/>
          <a:ext cx="8543350" cy="6492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76" name="Google Shape;176;p7"/>
          <p:cNvSpPr txBox="1">
            <a:spLocks noGrp="1"/>
          </p:cNvSpPr>
          <p:nvPr>
            <p:ph type="sldNum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w-IL">
                <a:latin typeface="Open Sans Hebrew" panose="00000500000000000000" pitchFamily="2" charset="-79"/>
                <a:cs typeface="Open Sans Hebrew" panose="00000500000000000000" pitchFamily="2" charset="-79"/>
              </a:rPr>
              <a:t>7</a:t>
            </a:fld>
            <a:endParaRPr>
              <a:latin typeface="Open Sans Hebrew" panose="00000500000000000000" pitchFamily="2" charset="-79"/>
              <a:cs typeface="Open Sans Hebrew" panose="00000500000000000000" pitchFamily="2" charset="-79"/>
            </a:endParaRPr>
          </a:p>
        </p:txBody>
      </p:sp>
      <p:sp>
        <p:nvSpPr>
          <p:cNvPr id="177" name="Google Shape;177;p7"/>
          <p:cNvSpPr txBox="1"/>
          <p:nvPr/>
        </p:nvSpPr>
        <p:spPr>
          <a:xfrm>
            <a:off x="8019302" y="2062963"/>
            <a:ext cx="2680542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2400" b="0" i="0" u="none" strike="noStrike" cap="none" dirty="0">
                <a:solidFill>
                  <a:schemeClr val="dk1"/>
                </a:solidFill>
                <a:latin typeface="Open Sans Hebrew" panose="00000500000000000000" pitchFamily="2" charset="-79"/>
                <a:ea typeface="Open Sans"/>
                <a:cs typeface="Open Sans Hebrew" panose="00000500000000000000" pitchFamily="2" charset="-79"/>
                <a:sym typeface="Open Sans"/>
              </a:rPr>
              <a:t>התלמידים לא יודעים </a:t>
            </a:r>
            <a:endParaRPr dirty="0">
              <a:latin typeface="Open Sans Hebrew" panose="00000500000000000000" pitchFamily="2" charset="-79"/>
              <a:cs typeface="Open Sans Hebrew" panose="00000500000000000000" pitchFamily="2" charset="-79"/>
            </a:endParaRPr>
          </a:p>
          <a:p>
            <a:pPr marL="0" marR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2400" dirty="0">
                <a:solidFill>
                  <a:schemeClr val="dk1"/>
                </a:solidFill>
                <a:latin typeface="Open Sans Hebrew" panose="00000500000000000000" pitchFamily="2" charset="-79"/>
                <a:ea typeface="Open Sans"/>
                <a:cs typeface="Open Sans Hebrew" panose="00000500000000000000" pitchFamily="2" charset="-79"/>
                <a:sym typeface="Open Sans"/>
              </a:rPr>
              <a:t>למפות מושגים 14%</a:t>
            </a:r>
            <a:endParaRPr dirty="0">
              <a:latin typeface="Open Sans Hebrew" panose="00000500000000000000" pitchFamily="2" charset="-79"/>
              <a:cs typeface="Open Sans Hebrew" panose="00000500000000000000" pitchFamily="2" charset="-79"/>
            </a:endParaRPr>
          </a:p>
        </p:txBody>
      </p:sp>
      <p:sp>
        <p:nvSpPr>
          <p:cNvPr id="178" name="Google Shape;178;p7"/>
          <p:cNvSpPr txBox="1"/>
          <p:nvPr/>
        </p:nvSpPr>
        <p:spPr>
          <a:xfrm>
            <a:off x="8247241" y="3627123"/>
            <a:ext cx="2590774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2400">
                <a:solidFill>
                  <a:schemeClr val="dk1"/>
                </a:solidFill>
                <a:latin typeface="Open Sans Hebrew" panose="00000500000000000000" pitchFamily="2" charset="-79"/>
                <a:ea typeface="Open Sans"/>
                <a:cs typeface="Open Sans Hebrew" panose="00000500000000000000" pitchFamily="2" charset="-79"/>
                <a:sym typeface="Open Sans"/>
              </a:rPr>
              <a:t>המורים לא יודעים </a:t>
            </a:r>
            <a:endParaRPr>
              <a:latin typeface="Open Sans Hebrew" panose="00000500000000000000" pitchFamily="2" charset="-79"/>
              <a:cs typeface="Open Sans Hebrew" panose="00000500000000000000" pitchFamily="2" charset="-79"/>
            </a:endParaRPr>
          </a:p>
          <a:p>
            <a:pPr marL="0" marR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2400">
                <a:solidFill>
                  <a:schemeClr val="dk1"/>
                </a:solidFill>
                <a:latin typeface="Open Sans Hebrew" panose="00000500000000000000" pitchFamily="2" charset="-79"/>
                <a:ea typeface="Open Sans"/>
                <a:cs typeface="Open Sans Hebrew" panose="00000500000000000000" pitchFamily="2" charset="-79"/>
                <a:sym typeface="Open Sans"/>
              </a:rPr>
              <a:t>למפות מושגים 14%</a:t>
            </a:r>
            <a:endParaRPr>
              <a:latin typeface="Open Sans Hebrew" panose="00000500000000000000" pitchFamily="2" charset="-79"/>
              <a:cs typeface="Open Sans Hebrew" panose="00000500000000000000" pitchFamily="2" charset="-79"/>
            </a:endParaRPr>
          </a:p>
        </p:txBody>
      </p:sp>
      <p:sp>
        <p:nvSpPr>
          <p:cNvPr id="179" name="Google Shape;179;p7"/>
          <p:cNvSpPr txBox="1"/>
          <p:nvPr/>
        </p:nvSpPr>
        <p:spPr>
          <a:xfrm>
            <a:off x="7727127" y="5174024"/>
            <a:ext cx="2972717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2400">
                <a:solidFill>
                  <a:schemeClr val="dk1"/>
                </a:solidFill>
                <a:latin typeface="Open Sans Hebrew" panose="00000500000000000000" pitchFamily="2" charset="-79"/>
                <a:ea typeface="Open Sans"/>
                <a:cs typeface="Open Sans Hebrew" panose="00000500000000000000" pitchFamily="2" charset="-79"/>
                <a:sym typeface="Open Sans"/>
              </a:rPr>
              <a:t>התלמידים לא יודעים ללמד למפות מושגים 25%</a:t>
            </a:r>
            <a:endParaRPr>
              <a:latin typeface="Open Sans Hebrew" panose="00000500000000000000" pitchFamily="2" charset="-79"/>
              <a:cs typeface="Open Sans Hebrew" panose="00000500000000000000" pitchFamily="2" charset="-79"/>
            </a:endParaRPr>
          </a:p>
        </p:txBody>
      </p:sp>
      <p:sp>
        <p:nvSpPr>
          <p:cNvPr id="180" name="Google Shape;180;p7"/>
          <p:cNvSpPr txBox="1"/>
          <p:nvPr/>
        </p:nvSpPr>
        <p:spPr>
          <a:xfrm>
            <a:off x="545930" y="2673644"/>
            <a:ext cx="3166252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2400">
                <a:solidFill>
                  <a:schemeClr val="dk1"/>
                </a:solidFill>
                <a:latin typeface="Open Sans Hebrew" panose="00000500000000000000" pitchFamily="2" charset="-79"/>
                <a:ea typeface="Open Sans"/>
                <a:cs typeface="Open Sans Hebrew" panose="00000500000000000000" pitchFamily="2" charset="-79"/>
                <a:sym typeface="Open Sans"/>
              </a:rPr>
              <a:t>המשוב על מפות מושגים </a:t>
            </a:r>
            <a:endParaRPr>
              <a:latin typeface="Open Sans Hebrew" panose="00000500000000000000" pitchFamily="2" charset="-79"/>
              <a:cs typeface="Open Sans Hebrew" panose="00000500000000000000" pitchFamily="2" charset="-79"/>
            </a:endParaRPr>
          </a:p>
          <a:p>
            <a:pPr marL="0" marR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2400">
                <a:solidFill>
                  <a:schemeClr val="dk1"/>
                </a:solidFill>
                <a:latin typeface="Open Sans Hebrew" panose="00000500000000000000" pitchFamily="2" charset="-79"/>
                <a:ea typeface="Open Sans"/>
                <a:cs typeface="Open Sans Hebrew" panose="00000500000000000000" pitchFamily="2" charset="-79"/>
                <a:sym typeface="Open Sans"/>
              </a:rPr>
              <a:t>דורש הרבה זמן 16%</a:t>
            </a:r>
            <a:endParaRPr>
              <a:latin typeface="Open Sans Hebrew" panose="00000500000000000000" pitchFamily="2" charset="-79"/>
              <a:cs typeface="Open Sans Hebrew" panose="00000500000000000000" pitchFamily="2" charset="-79"/>
            </a:endParaRPr>
          </a:p>
        </p:txBody>
      </p:sp>
      <p:sp>
        <p:nvSpPr>
          <p:cNvPr id="181" name="Google Shape;181;p7"/>
          <p:cNvSpPr txBox="1"/>
          <p:nvPr/>
        </p:nvSpPr>
        <p:spPr>
          <a:xfrm>
            <a:off x="545930" y="4943192"/>
            <a:ext cx="309571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2400">
                <a:solidFill>
                  <a:schemeClr val="dk1"/>
                </a:solidFill>
                <a:latin typeface="Open Sans Hebrew" panose="00000500000000000000" pitchFamily="2" charset="-79"/>
                <a:ea typeface="Open Sans"/>
                <a:cs typeface="Open Sans Hebrew" panose="00000500000000000000" pitchFamily="2" charset="-79"/>
                <a:sym typeface="Open Sans"/>
              </a:rPr>
              <a:t>נדרש הרבה זמן </a:t>
            </a:r>
            <a:endParaRPr>
              <a:latin typeface="Open Sans Hebrew" panose="00000500000000000000" pitchFamily="2" charset="-79"/>
              <a:cs typeface="Open Sans Hebrew" panose="00000500000000000000" pitchFamily="2" charset="-79"/>
            </a:endParaRPr>
          </a:p>
          <a:p>
            <a:pPr marL="0" marR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2400">
                <a:solidFill>
                  <a:schemeClr val="dk1"/>
                </a:solidFill>
                <a:latin typeface="Open Sans Hebrew" panose="00000500000000000000" pitchFamily="2" charset="-79"/>
                <a:ea typeface="Open Sans"/>
                <a:cs typeface="Open Sans Hebrew" panose="00000500000000000000" pitchFamily="2" charset="-79"/>
                <a:sym typeface="Open Sans"/>
              </a:rPr>
              <a:t>ללמד מיפוי מושגים 21%</a:t>
            </a:r>
            <a:endParaRPr>
              <a:latin typeface="Open Sans Hebrew" panose="00000500000000000000" pitchFamily="2" charset="-79"/>
              <a:cs typeface="Open Sans Hebrew" panose="00000500000000000000" pitchFamily="2" charset="-79"/>
            </a:endParaRPr>
          </a:p>
        </p:txBody>
      </p:sp>
      <p:sp>
        <p:nvSpPr>
          <p:cNvPr id="2" name="מלבן 1">
            <a:extLst>
              <a:ext uri="{FF2B5EF4-FFF2-40B4-BE49-F238E27FC236}">
                <a16:creationId xmlns:a16="http://schemas.microsoft.com/office/drawing/2014/main" id="{FFC5D764-D739-45D0-92CA-B182D8768359}"/>
              </a:ext>
            </a:extLst>
          </p:cNvPr>
          <p:cNvSpPr/>
          <p:nvPr/>
        </p:nvSpPr>
        <p:spPr>
          <a:xfrm>
            <a:off x="7959502" y="1986305"/>
            <a:ext cx="3166252" cy="9534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12" name="מלבן 11">
            <a:extLst>
              <a:ext uri="{FF2B5EF4-FFF2-40B4-BE49-F238E27FC236}">
                <a16:creationId xmlns:a16="http://schemas.microsoft.com/office/drawing/2014/main" id="{69B5731C-651C-4FA6-BA6A-A9509C96E41C}"/>
              </a:ext>
            </a:extLst>
          </p:cNvPr>
          <p:cNvSpPr/>
          <p:nvPr/>
        </p:nvSpPr>
        <p:spPr>
          <a:xfrm>
            <a:off x="349099" y="5043263"/>
            <a:ext cx="3166252" cy="9534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13" name="מלבן 12">
            <a:extLst>
              <a:ext uri="{FF2B5EF4-FFF2-40B4-BE49-F238E27FC236}">
                <a16:creationId xmlns:a16="http://schemas.microsoft.com/office/drawing/2014/main" id="{6DB1189D-964C-468A-9307-AF715EE1C575}"/>
              </a:ext>
            </a:extLst>
          </p:cNvPr>
          <p:cNvSpPr/>
          <p:nvPr/>
        </p:nvSpPr>
        <p:spPr>
          <a:xfrm>
            <a:off x="8168683" y="5264968"/>
            <a:ext cx="3166252" cy="15930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14" name="מלבן 13">
            <a:extLst>
              <a:ext uri="{FF2B5EF4-FFF2-40B4-BE49-F238E27FC236}">
                <a16:creationId xmlns:a16="http://schemas.microsoft.com/office/drawing/2014/main" id="{542660E0-8350-4D7B-9299-4ABF67E650FD}"/>
              </a:ext>
            </a:extLst>
          </p:cNvPr>
          <p:cNvSpPr/>
          <p:nvPr/>
        </p:nvSpPr>
        <p:spPr>
          <a:xfrm>
            <a:off x="8247241" y="3590083"/>
            <a:ext cx="3166252" cy="9534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15" name="מלבן 14">
            <a:extLst>
              <a:ext uri="{FF2B5EF4-FFF2-40B4-BE49-F238E27FC236}">
                <a16:creationId xmlns:a16="http://schemas.microsoft.com/office/drawing/2014/main" id="{66D4FD68-3FD9-4A02-AF97-7693CC9859B5}"/>
              </a:ext>
            </a:extLst>
          </p:cNvPr>
          <p:cNvSpPr/>
          <p:nvPr/>
        </p:nvSpPr>
        <p:spPr>
          <a:xfrm>
            <a:off x="427657" y="2443505"/>
            <a:ext cx="3166252" cy="10611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</p:spTree>
  </p:cSld>
  <p:clrMapOvr>
    <a:masterClrMapping/>
  </p:clrMapOvr>
  <p:transition spd="slow">
    <p:push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8"/>
          <p:cNvSpPr/>
          <p:nvPr/>
        </p:nvSpPr>
        <p:spPr>
          <a:xfrm>
            <a:off x="9436108" y="2283623"/>
            <a:ext cx="1577691" cy="576000"/>
          </a:xfrm>
          <a:prstGeom prst="roundRect">
            <a:avLst>
              <a:gd name="adj" fmla="val 10266"/>
            </a:avLst>
          </a:prstGeom>
          <a:solidFill>
            <a:srgbClr val="D8D8D8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2000">
                <a:solidFill>
                  <a:schemeClr val="dk1"/>
                </a:solidFill>
                <a:latin typeface="Open Sans Hebrew" panose="00000500000000000000" pitchFamily="2" charset="-79"/>
                <a:ea typeface="Open Sans"/>
                <a:cs typeface="Open Sans Hebrew" panose="00000500000000000000" pitchFamily="2" charset="-79"/>
                <a:sym typeface="Open Sans"/>
              </a:rPr>
              <a:t>מורים רבים</a:t>
            </a:r>
            <a:endParaRPr>
              <a:latin typeface="Open Sans Hebrew" panose="00000500000000000000" pitchFamily="2" charset="-79"/>
              <a:cs typeface="Open Sans Hebrew" panose="00000500000000000000" pitchFamily="2" charset="-79"/>
            </a:endParaRPr>
          </a:p>
        </p:txBody>
      </p:sp>
      <p:cxnSp>
        <p:nvCxnSpPr>
          <p:cNvPr id="188" name="Google Shape;188;p8"/>
          <p:cNvCxnSpPr>
            <a:stCxn id="187" idx="2"/>
            <a:endCxn id="189" idx="0"/>
          </p:cNvCxnSpPr>
          <p:nvPr/>
        </p:nvCxnSpPr>
        <p:spPr>
          <a:xfrm>
            <a:off x="10224953" y="2859623"/>
            <a:ext cx="0" cy="1393200"/>
          </a:xfrm>
          <a:prstGeom prst="straightConnector1">
            <a:avLst/>
          </a:prstGeom>
          <a:noFill/>
          <a:ln w="38100" cap="flat" cmpd="sng">
            <a:solidFill>
              <a:srgbClr val="595959"/>
            </a:solidFill>
            <a:prstDash val="solid"/>
            <a:miter lim="800000"/>
            <a:headEnd type="none" w="sm" len="sm"/>
            <a:tailEnd type="triangle" w="lg" len="lg"/>
          </a:ln>
        </p:spPr>
      </p:cxnSp>
      <p:sp>
        <p:nvSpPr>
          <p:cNvPr id="190" name="Google Shape;190;p8"/>
          <p:cNvSpPr/>
          <p:nvPr/>
        </p:nvSpPr>
        <p:spPr>
          <a:xfrm>
            <a:off x="4162385" y="2291879"/>
            <a:ext cx="2706321" cy="576000"/>
          </a:xfrm>
          <a:prstGeom prst="roundRect">
            <a:avLst>
              <a:gd name="adj" fmla="val 10266"/>
            </a:avLst>
          </a:prstGeom>
          <a:solidFill>
            <a:srgbClr val="D8D8D8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2000">
                <a:solidFill>
                  <a:schemeClr val="dk1"/>
                </a:solidFill>
                <a:latin typeface="Open Sans Hebrew" panose="00000500000000000000" pitchFamily="2" charset="-79"/>
                <a:ea typeface="Open Sans"/>
                <a:cs typeface="Open Sans Hebrew" panose="00000500000000000000" pitchFamily="2" charset="-79"/>
                <a:sym typeface="Open Sans"/>
              </a:rPr>
              <a:t>טכניקה של מיפוי מושגים</a:t>
            </a:r>
            <a:endParaRPr>
              <a:latin typeface="Open Sans Hebrew" panose="00000500000000000000" pitchFamily="2" charset="-79"/>
              <a:cs typeface="Open Sans Hebrew" panose="00000500000000000000" pitchFamily="2" charset="-79"/>
            </a:endParaRPr>
          </a:p>
        </p:txBody>
      </p:sp>
      <p:cxnSp>
        <p:nvCxnSpPr>
          <p:cNvPr id="191" name="Google Shape;191;p8"/>
          <p:cNvCxnSpPr>
            <a:stCxn id="187" idx="1"/>
            <a:endCxn id="190" idx="3"/>
          </p:cNvCxnSpPr>
          <p:nvPr/>
        </p:nvCxnSpPr>
        <p:spPr>
          <a:xfrm flipH="1">
            <a:off x="6868708" y="2571623"/>
            <a:ext cx="2567400" cy="8400"/>
          </a:xfrm>
          <a:prstGeom prst="straightConnector1">
            <a:avLst/>
          </a:prstGeom>
          <a:noFill/>
          <a:ln w="38100" cap="flat" cmpd="sng">
            <a:solidFill>
              <a:srgbClr val="595959"/>
            </a:solidFill>
            <a:prstDash val="solid"/>
            <a:miter lim="800000"/>
            <a:headEnd type="none" w="sm" len="sm"/>
            <a:tailEnd type="triangle" w="lg" len="lg"/>
          </a:ln>
        </p:spPr>
      </p:cxnSp>
      <p:sp>
        <p:nvSpPr>
          <p:cNvPr id="192" name="Google Shape;192;p8"/>
          <p:cNvSpPr txBox="1"/>
          <p:nvPr/>
        </p:nvSpPr>
        <p:spPr>
          <a:xfrm>
            <a:off x="9613037" y="3224029"/>
            <a:ext cx="1223831" cy="55399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1800">
                <a:solidFill>
                  <a:schemeClr val="dk1"/>
                </a:solidFill>
                <a:latin typeface="Open Sans Hebrew" panose="00000500000000000000" pitchFamily="2" charset="-79"/>
                <a:ea typeface="Open Sans"/>
                <a:cs typeface="Open Sans Hebrew" panose="00000500000000000000" pitchFamily="2" charset="-79"/>
                <a:sym typeface="Open Sans"/>
              </a:rPr>
              <a:t>קשה להם ללמד עם</a:t>
            </a:r>
            <a:endParaRPr>
              <a:latin typeface="Open Sans Hebrew" panose="00000500000000000000" pitchFamily="2" charset="-79"/>
              <a:cs typeface="Open Sans Hebrew" panose="00000500000000000000" pitchFamily="2" charset="-79"/>
            </a:endParaRPr>
          </a:p>
        </p:txBody>
      </p:sp>
      <p:sp>
        <p:nvSpPr>
          <p:cNvPr id="189" name="Google Shape;189;p8"/>
          <p:cNvSpPr/>
          <p:nvPr/>
        </p:nvSpPr>
        <p:spPr>
          <a:xfrm>
            <a:off x="9436108" y="4252725"/>
            <a:ext cx="1577691" cy="576000"/>
          </a:xfrm>
          <a:prstGeom prst="roundRect">
            <a:avLst>
              <a:gd name="adj" fmla="val 10266"/>
            </a:avLst>
          </a:prstGeom>
          <a:solidFill>
            <a:srgbClr val="D8D8D8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2000">
                <a:solidFill>
                  <a:schemeClr val="dk1"/>
                </a:solidFill>
                <a:latin typeface="Open Sans Hebrew" panose="00000500000000000000" pitchFamily="2" charset="-79"/>
                <a:ea typeface="Open Sans"/>
                <a:cs typeface="Open Sans Hebrew" panose="00000500000000000000" pitchFamily="2" charset="-79"/>
                <a:sym typeface="Open Sans"/>
              </a:rPr>
              <a:t>מפות מושגים</a:t>
            </a:r>
            <a:endParaRPr>
              <a:latin typeface="Open Sans Hebrew" panose="00000500000000000000" pitchFamily="2" charset="-79"/>
              <a:cs typeface="Open Sans Hebrew" panose="00000500000000000000" pitchFamily="2" charset="-79"/>
            </a:endParaRPr>
          </a:p>
        </p:txBody>
      </p:sp>
      <p:sp>
        <p:nvSpPr>
          <p:cNvPr id="193" name="Google Shape;193;p8"/>
          <p:cNvSpPr/>
          <p:nvPr/>
        </p:nvSpPr>
        <p:spPr>
          <a:xfrm>
            <a:off x="5688105" y="4252726"/>
            <a:ext cx="1231245" cy="576000"/>
          </a:xfrm>
          <a:prstGeom prst="roundRect">
            <a:avLst>
              <a:gd name="adj" fmla="val 16667"/>
            </a:avLst>
          </a:prstGeom>
          <a:solidFill>
            <a:srgbClr val="D8D8D8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2000">
                <a:solidFill>
                  <a:schemeClr val="dk1"/>
                </a:solidFill>
                <a:latin typeface="Open Sans Hebrew" panose="00000500000000000000" pitchFamily="2" charset="-79"/>
                <a:ea typeface="Open Sans"/>
                <a:cs typeface="Open Sans Hebrew" panose="00000500000000000000" pitchFamily="2" charset="-79"/>
                <a:sym typeface="Open Sans"/>
              </a:rPr>
              <a:t>תלמידים</a:t>
            </a:r>
            <a:endParaRPr>
              <a:latin typeface="Open Sans Hebrew" panose="00000500000000000000" pitchFamily="2" charset="-79"/>
              <a:cs typeface="Open Sans Hebrew" panose="00000500000000000000" pitchFamily="2" charset="-79"/>
            </a:endParaRPr>
          </a:p>
        </p:txBody>
      </p:sp>
      <p:cxnSp>
        <p:nvCxnSpPr>
          <p:cNvPr id="194" name="Google Shape;194;p8"/>
          <p:cNvCxnSpPr>
            <a:stCxn id="193" idx="3"/>
            <a:endCxn id="189" idx="1"/>
          </p:cNvCxnSpPr>
          <p:nvPr/>
        </p:nvCxnSpPr>
        <p:spPr>
          <a:xfrm>
            <a:off x="6919350" y="4540726"/>
            <a:ext cx="2516700" cy="0"/>
          </a:xfrm>
          <a:prstGeom prst="straightConnector1">
            <a:avLst/>
          </a:prstGeom>
          <a:noFill/>
          <a:ln w="38100" cap="flat" cmpd="sng">
            <a:solidFill>
              <a:srgbClr val="595959"/>
            </a:solidFill>
            <a:prstDash val="solid"/>
            <a:miter lim="800000"/>
            <a:headEnd type="none" w="sm" len="sm"/>
            <a:tailEnd type="triangle" w="lg" len="lg"/>
          </a:ln>
        </p:spPr>
      </p:cxnSp>
      <p:sp>
        <p:nvSpPr>
          <p:cNvPr id="195" name="Google Shape;195;p8"/>
          <p:cNvSpPr txBox="1"/>
          <p:nvPr/>
        </p:nvSpPr>
        <p:spPr>
          <a:xfrm>
            <a:off x="7643004" y="4287021"/>
            <a:ext cx="1223831" cy="55399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1800">
                <a:solidFill>
                  <a:schemeClr val="dk1"/>
                </a:solidFill>
                <a:latin typeface="Open Sans Hebrew" panose="00000500000000000000" pitchFamily="2" charset="-79"/>
                <a:ea typeface="Open Sans"/>
                <a:cs typeface="Open Sans Hebrew" panose="00000500000000000000" pitchFamily="2" charset="-79"/>
                <a:sym typeface="Open Sans"/>
              </a:rPr>
              <a:t>לא יודעים לבנות</a:t>
            </a:r>
            <a:endParaRPr>
              <a:latin typeface="Open Sans Hebrew" panose="00000500000000000000" pitchFamily="2" charset="-79"/>
              <a:cs typeface="Open Sans Hebrew" panose="00000500000000000000" pitchFamily="2" charset="-79"/>
            </a:endParaRPr>
          </a:p>
        </p:txBody>
      </p:sp>
      <p:cxnSp>
        <p:nvCxnSpPr>
          <p:cNvPr id="196" name="Google Shape;196;p8"/>
          <p:cNvCxnSpPr>
            <a:stCxn id="197" idx="2"/>
            <a:endCxn id="198" idx="1"/>
          </p:cNvCxnSpPr>
          <p:nvPr/>
        </p:nvCxnSpPr>
        <p:spPr>
          <a:xfrm rot="-5400000" flipH="1">
            <a:off x="8160041" y="2444149"/>
            <a:ext cx="500700" cy="1750800"/>
          </a:xfrm>
          <a:prstGeom prst="bentConnector2">
            <a:avLst/>
          </a:prstGeom>
          <a:noFill/>
          <a:ln w="38100" cap="flat" cmpd="sng">
            <a:solidFill>
              <a:srgbClr val="595959"/>
            </a:solidFill>
            <a:prstDash val="solid"/>
            <a:miter lim="800000"/>
            <a:headEnd type="none" w="sm" len="sm"/>
            <a:tailEnd type="triangle" w="lg" len="lg"/>
          </a:ln>
        </p:spPr>
      </p:cxnSp>
      <p:cxnSp>
        <p:nvCxnSpPr>
          <p:cNvPr id="199" name="Google Shape;199;p8"/>
          <p:cNvCxnSpPr>
            <a:stCxn id="197" idx="2"/>
            <a:endCxn id="200" idx="0"/>
          </p:cNvCxnSpPr>
          <p:nvPr/>
        </p:nvCxnSpPr>
        <p:spPr>
          <a:xfrm rot="-5400000" flipH="1">
            <a:off x="7446641" y="3157549"/>
            <a:ext cx="1027500" cy="850800"/>
          </a:xfrm>
          <a:prstGeom prst="bentConnector3">
            <a:avLst>
              <a:gd name="adj1" fmla="val 49995"/>
            </a:avLst>
          </a:prstGeom>
          <a:noFill/>
          <a:ln w="38100" cap="flat" cmpd="sng">
            <a:solidFill>
              <a:srgbClr val="595959"/>
            </a:solidFill>
            <a:prstDash val="solid"/>
            <a:miter lim="800000"/>
            <a:headEnd type="none" w="sm" len="sm"/>
            <a:tailEnd type="triangle" w="lg" len="lg"/>
          </a:ln>
        </p:spPr>
      </p:cxnSp>
      <p:sp>
        <p:nvSpPr>
          <p:cNvPr id="201" name="Google Shape;201;p8"/>
          <p:cNvSpPr/>
          <p:nvPr/>
        </p:nvSpPr>
        <p:spPr>
          <a:xfrm>
            <a:off x="997960" y="4252725"/>
            <a:ext cx="2677222" cy="576000"/>
          </a:xfrm>
          <a:prstGeom prst="roundRect">
            <a:avLst>
              <a:gd name="adj" fmla="val 16667"/>
            </a:avLst>
          </a:prstGeom>
          <a:solidFill>
            <a:srgbClr val="D8D8D8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2000">
                <a:solidFill>
                  <a:schemeClr val="dk1"/>
                </a:solidFill>
                <a:latin typeface="Open Sans Hebrew" panose="00000500000000000000" pitchFamily="2" charset="-79"/>
                <a:ea typeface="Open Sans"/>
                <a:cs typeface="Open Sans Hebrew" panose="00000500000000000000" pitchFamily="2" charset="-79"/>
                <a:sym typeface="Open Sans"/>
              </a:rPr>
              <a:t>מפות מושגים לא קריאות</a:t>
            </a:r>
            <a:endParaRPr>
              <a:latin typeface="Open Sans Hebrew" panose="00000500000000000000" pitchFamily="2" charset="-79"/>
              <a:cs typeface="Open Sans Hebrew" panose="00000500000000000000" pitchFamily="2" charset="-79"/>
            </a:endParaRPr>
          </a:p>
        </p:txBody>
      </p:sp>
      <p:cxnSp>
        <p:nvCxnSpPr>
          <p:cNvPr id="202" name="Google Shape;202;p8"/>
          <p:cNvCxnSpPr>
            <a:stCxn id="201" idx="0"/>
            <a:endCxn id="187" idx="0"/>
          </p:cNvCxnSpPr>
          <p:nvPr/>
        </p:nvCxnSpPr>
        <p:spPr>
          <a:xfrm rot="-5400000">
            <a:off x="5296221" y="-676125"/>
            <a:ext cx="1969200" cy="7888500"/>
          </a:xfrm>
          <a:prstGeom prst="bentConnector3">
            <a:avLst>
              <a:gd name="adj1" fmla="val 138487"/>
            </a:avLst>
          </a:prstGeom>
          <a:noFill/>
          <a:ln w="38100" cap="flat" cmpd="sng">
            <a:solidFill>
              <a:srgbClr val="595959"/>
            </a:solidFill>
            <a:prstDash val="solid"/>
            <a:miter lim="800000"/>
            <a:headEnd type="none" w="sm" len="sm"/>
            <a:tailEnd type="triangle" w="lg" len="lg"/>
          </a:ln>
        </p:spPr>
      </p:cxnSp>
      <p:sp>
        <p:nvSpPr>
          <p:cNvPr id="203" name="Google Shape;203;p8"/>
          <p:cNvSpPr txBox="1"/>
          <p:nvPr/>
        </p:nvSpPr>
        <p:spPr>
          <a:xfrm>
            <a:off x="1708218" y="2947030"/>
            <a:ext cx="1100745" cy="55399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1800">
                <a:solidFill>
                  <a:schemeClr val="dk1"/>
                </a:solidFill>
                <a:latin typeface="Open Sans Hebrew" panose="00000500000000000000" pitchFamily="2" charset="-79"/>
                <a:ea typeface="Open Sans"/>
                <a:cs typeface="Open Sans Hebrew" panose="00000500000000000000" pitchFamily="2" charset="-79"/>
                <a:sym typeface="Open Sans"/>
              </a:rPr>
              <a:t>דורשות המון עבודה מה-</a:t>
            </a:r>
            <a:endParaRPr>
              <a:latin typeface="Open Sans Hebrew" panose="00000500000000000000" pitchFamily="2" charset="-79"/>
              <a:cs typeface="Open Sans Hebrew" panose="00000500000000000000" pitchFamily="2" charset="-79"/>
            </a:endParaRPr>
          </a:p>
        </p:txBody>
      </p:sp>
      <p:sp>
        <p:nvSpPr>
          <p:cNvPr id="204" name="Google Shape;204;p8"/>
          <p:cNvSpPr txBox="1"/>
          <p:nvPr/>
        </p:nvSpPr>
        <p:spPr>
          <a:xfrm>
            <a:off x="7781402" y="2283623"/>
            <a:ext cx="1043751" cy="55399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1800">
                <a:solidFill>
                  <a:schemeClr val="dk1"/>
                </a:solidFill>
                <a:latin typeface="Open Sans Hebrew" panose="00000500000000000000" pitchFamily="2" charset="-79"/>
                <a:ea typeface="Open Sans"/>
                <a:cs typeface="Open Sans Hebrew" panose="00000500000000000000" pitchFamily="2" charset="-79"/>
                <a:sym typeface="Open Sans"/>
              </a:rPr>
              <a:t>לא שולטים </a:t>
            </a:r>
            <a:endParaRPr>
              <a:latin typeface="Open Sans Hebrew" panose="00000500000000000000" pitchFamily="2" charset="-79"/>
              <a:cs typeface="Open Sans Hebrew" panose="00000500000000000000" pitchFamily="2" charset="-79"/>
            </a:endParaRPr>
          </a:p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1800">
                <a:solidFill>
                  <a:schemeClr val="dk1"/>
                </a:solidFill>
                <a:latin typeface="Open Sans Hebrew" panose="00000500000000000000" pitchFamily="2" charset="-79"/>
                <a:ea typeface="Open Sans"/>
                <a:cs typeface="Open Sans Hebrew" panose="00000500000000000000" pitchFamily="2" charset="-79"/>
                <a:sym typeface="Open Sans"/>
              </a:rPr>
              <a:t>ב</a:t>
            </a:r>
            <a:endParaRPr>
              <a:latin typeface="Open Sans Hebrew" panose="00000500000000000000" pitchFamily="2" charset="-79"/>
              <a:cs typeface="Open Sans Hebrew" panose="00000500000000000000" pitchFamily="2" charset="-79"/>
            </a:endParaRPr>
          </a:p>
        </p:txBody>
      </p:sp>
      <p:sp>
        <p:nvSpPr>
          <p:cNvPr id="200" name="Google Shape;200;p8"/>
          <p:cNvSpPr/>
          <p:nvPr/>
        </p:nvSpPr>
        <p:spPr>
          <a:xfrm>
            <a:off x="5620819" y="4096608"/>
            <a:ext cx="5530149" cy="827611"/>
          </a:xfrm>
          <a:prstGeom prst="roundRect">
            <a:avLst>
              <a:gd name="adj" fmla="val 10266"/>
            </a:avLst>
          </a:prstGeom>
          <a:solidFill>
            <a:srgbClr val="D8D8D8">
              <a:alpha val="16862"/>
            </a:srgbClr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dk1"/>
              </a:solidFill>
              <a:latin typeface="Open Sans Hebrew" panose="00000500000000000000" pitchFamily="2" charset="-79"/>
              <a:ea typeface="Open Sans"/>
              <a:cs typeface="Open Sans Hebrew" panose="00000500000000000000" pitchFamily="2" charset="-79"/>
              <a:sym typeface="Open Sans"/>
            </a:endParaRPr>
          </a:p>
        </p:txBody>
      </p:sp>
      <p:sp>
        <p:nvSpPr>
          <p:cNvPr id="205" name="Google Shape;205;p8"/>
          <p:cNvSpPr txBox="1"/>
          <p:nvPr/>
        </p:nvSpPr>
        <p:spPr>
          <a:xfrm>
            <a:off x="8135300" y="3412176"/>
            <a:ext cx="399697" cy="2769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1800">
                <a:solidFill>
                  <a:schemeClr val="dk1"/>
                </a:solidFill>
                <a:latin typeface="Open Sans Hebrew" panose="00000500000000000000" pitchFamily="2" charset="-79"/>
                <a:ea typeface="Open Sans"/>
                <a:cs typeface="Open Sans Hebrew" panose="00000500000000000000" pitchFamily="2" charset="-79"/>
                <a:sym typeface="Open Sans"/>
              </a:rPr>
              <a:t>לכן</a:t>
            </a:r>
            <a:endParaRPr>
              <a:latin typeface="Open Sans Hebrew" panose="00000500000000000000" pitchFamily="2" charset="-79"/>
              <a:cs typeface="Open Sans Hebrew" panose="00000500000000000000" pitchFamily="2" charset="-79"/>
            </a:endParaRPr>
          </a:p>
        </p:txBody>
      </p:sp>
      <p:sp>
        <p:nvSpPr>
          <p:cNvPr id="198" name="Google Shape;198;p8"/>
          <p:cNvSpPr/>
          <p:nvPr/>
        </p:nvSpPr>
        <p:spPr>
          <a:xfrm>
            <a:off x="9285666" y="2148160"/>
            <a:ext cx="1869150" cy="2843762"/>
          </a:xfrm>
          <a:prstGeom prst="roundRect">
            <a:avLst>
              <a:gd name="adj" fmla="val 10266"/>
            </a:avLst>
          </a:prstGeom>
          <a:solidFill>
            <a:srgbClr val="D8D8D8">
              <a:alpha val="16862"/>
            </a:srgbClr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dk1"/>
              </a:solidFill>
              <a:latin typeface="Open Sans Hebrew" panose="00000500000000000000" pitchFamily="2" charset="-79"/>
              <a:ea typeface="Open Sans"/>
              <a:cs typeface="Open Sans Hebrew" panose="00000500000000000000" pitchFamily="2" charset="-79"/>
              <a:sym typeface="Open Sans"/>
            </a:endParaRPr>
          </a:p>
        </p:txBody>
      </p:sp>
      <p:sp>
        <p:nvSpPr>
          <p:cNvPr id="197" name="Google Shape;197;p8"/>
          <p:cNvSpPr/>
          <p:nvPr/>
        </p:nvSpPr>
        <p:spPr>
          <a:xfrm>
            <a:off x="3969759" y="2128793"/>
            <a:ext cx="7130464" cy="940406"/>
          </a:xfrm>
          <a:prstGeom prst="roundRect">
            <a:avLst>
              <a:gd name="adj" fmla="val 10266"/>
            </a:avLst>
          </a:prstGeom>
          <a:solidFill>
            <a:srgbClr val="D8D8D8">
              <a:alpha val="16862"/>
            </a:srgbClr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dk1"/>
              </a:solidFill>
              <a:latin typeface="Open Sans Hebrew" panose="00000500000000000000" pitchFamily="2" charset="-79"/>
              <a:ea typeface="Open Sans"/>
              <a:cs typeface="Open Sans Hebrew" panose="00000500000000000000" pitchFamily="2" charset="-79"/>
              <a:sym typeface="Open Sans"/>
            </a:endParaRPr>
          </a:p>
        </p:txBody>
      </p:sp>
      <p:cxnSp>
        <p:nvCxnSpPr>
          <p:cNvPr id="206" name="Google Shape;206;p8"/>
          <p:cNvCxnSpPr>
            <a:stCxn id="200" idx="2"/>
            <a:endCxn id="201" idx="2"/>
          </p:cNvCxnSpPr>
          <p:nvPr/>
        </p:nvCxnSpPr>
        <p:spPr>
          <a:xfrm rot="5400000" flipH="1">
            <a:off x="5313594" y="1851919"/>
            <a:ext cx="95400" cy="6049200"/>
          </a:xfrm>
          <a:prstGeom prst="bentConnector3">
            <a:avLst>
              <a:gd name="adj1" fmla="val -239623"/>
            </a:avLst>
          </a:prstGeom>
          <a:noFill/>
          <a:ln w="38100" cap="flat" cmpd="sng">
            <a:solidFill>
              <a:srgbClr val="595959"/>
            </a:solidFill>
            <a:prstDash val="solid"/>
            <a:miter lim="800000"/>
            <a:headEnd type="none" w="sm" len="sm"/>
            <a:tailEnd type="triangle" w="lg" len="lg"/>
          </a:ln>
        </p:spPr>
      </p:cxnSp>
      <p:sp>
        <p:nvSpPr>
          <p:cNvPr id="207" name="Google Shape;207;p8"/>
          <p:cNvSpPr txBox="1"/>
          <p:nvPr/>
        </p:nvSpPr>
        <p:spPr>
          <a:xfrm>
            <a:off x="4279153" y="5089932"/>
            <a:ext cx="1408952" cy="2769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1800">
                <a:solidFill>
                  <a:schemeClr val="dk1"/>
                </a:solidFill>
                <a:latin typeface="Open Sans Hebrew" panose="00000500000000000000" pitchFamily="2" charset="-79"/>
                <a:ea typeface="Open Sans"/>
                <a:cs typeface="Open Sans Hebrew" panose="00000500000000000000" pitchFamily="2" charset="-79"/>
                <a:sym typeface="Open Sans"/>
              </a:rPr>
              <a:t>לכן הם בונים</a:t>
            </a:r>
            <a:endParaRPr>
              <a:latin typeface="Open Sans Hebrew" panose="00000500000000000000" pitchFamily="2" charset="-79"/>
              <a:cs typeface="Open Sans Hebrew" panose="00000500000000000000" pitchFamily="2" charset="-79"/>
            </a:endParaRPr>
          </a:p>
        </p:txBody>
      </p:sp>
      <p:sp>
        <p:nvSpPr>
          <p:cNvPr id="208" name="Google Shape;208;p8"/>
          <p:cNvSpPr txBox="1"/>
          <p:nvPr/>
        </p:nvSpPr>
        <p:spPr>
          <a:xfrm>
            <a:off x="672755" y="427275"/>
            <a:ext cx="11040649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ts val="4400"/>
              <a:buFont typeface="Open Sans"/>
              <a:buNone/>
            </a:pPr>
            <a:r>
              <a:rPr lang="iw-IL" sz="4400">
                <a:solidFill>
                  <a:srgbClr val="00B0F0"/>
                </a:solidFill>
                <a:latin typeface="Open Sans Hebrew" panose="00000500000000000000" pitchFamily="2" charset="-79"/>
                <a:ea typeface="Open Sans"/>
                <a:cs typeface="Open Sans Hebrew" panose="00000500000000000000" pitchFamily="2" charset="-79"/>
                <a:sym typeface="Open Sans"/>
              </a:rPr>
              <a:t>הסיבה בגללה מורים לא מלמדים עם מפות מושגים</a:t>
            </a:r>
            <a:endParaRPr>
              <a:latin typeface="Open Sans Hebrew" panose="00000500000000000000" pitchFamily="2" charset="-79"/>
              <a:cs typeface="Open Sans Hebrew" panose="00000500000000000000" pitchFamily="2" charset="-79"/>
            </a:endParaRPr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9"/>
          <p:cNvSpPr/>
          <p:nvPr/>
        </p:nvSpPr>
        <p:spPr>
          <a:xfrm>
            <a:off x="9436108" y="2283623"/>
            <a:ext cx="1577691" cy="576000"/>
          </a:xfrm>
          <a:prstGeom prst="roundRect">
            <a:avLst>
              <a:gd name="adj" fmla="val 10266"/>
            </a:avLst>
          </a:prstGeom>
          <a:solidFill>
            <a:srgbClr val="D8D8D8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2000">
                <a:solidFill>
                  <a:schemeClr val="dk1"/>
                </a:solidFill>
                <a:latin typeface="Open Sans Hebrew" panose="00000500000000000000" pitchFamily="2" charset="-79"/>
                <a:ea typeface="Open Sans"/>
                <a:cs typeface="Open Sans Hebrew" panose="00000500000000000000" pitchFamily="2" charset="-79"/>
                <a:sym typeface="Open Sans"/>
              </a:rPr>
              <a:t>מורים רבים</a:t>
            </a:r>
            <a:endParaRPr>
              <a:latin typeface="Open Sans Hebrew" panose="00000500000000000000" pitchFamily="2" charset="-79"/>
              <a:cs typeface="Open Sans Hebrew" panose="00000500000000000000" pitchFamily="2" charset="-79"/>
            </a:endParaRPr>
          </a:p>
        </p:txBody>
      </p:sp>
      <p:cxnSp>
        <p:nvCxnSpPr>
          <p:cNvPr id="214" name="Google Shape;214;p9"/>
          <p:cNvCxnSpPr>
            <a:stCxn id="213" idx="2"/>
            <a:endCxn id="215" idx="0"/>
          </p:cNvCxnSpPr>
          <p:nvPr/>
        </p:nvCxnSpPr>
        <p:spPr>
          <a:xfrm>
            <a:off x="10224953" y="2859623"/>
            <a:ext cx="0" cy="1393200"/>
          </a:xfrm>
          <a:prstGeom prst="straightConnector1">
            <a:avLst/>
          </a:prstGeom>
          <a:noFill/>
          <a:ln w="38100" cap="flat" cmpd="sng">
            <a:solidFill>
              <a:srgbClr val="595959"/>
            </a:solidFill>
            <a:prstDash val="solid"/>
            <a:miter lim="800000"/>
            <a:headEnd type="none" w="sm" len="sm"/>
            <a:tailEnd type="triangle" w="lg" len="lg"/>
          </a:ln>
        </p:spPr>
      </p:cxnSp>
      <p:sp>
        <p:nvSpPr>
          <p:cNvPr id="216" name="Google Shape;216;p9"/>
          <p:cNvSpPr/>
          <p:nvPr/>
        </p:nvSpPr>
        <p:spPr>
          <a:xfrm>
            <a:off x="4162385" y="2291879"/>
            <a:ext cx="2706321" cy="576000"/>
          </a:xfrm>
          <a:prstGeom prst="roundRect">
            <a:avLst>
              <a:gd name="adj" fmla="val 10266"/>
            </a:avLst>
          </a:prstGeom>
          <a:solidFill>
            <a:srgbClr val="D8D8D8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2000">
                <a:solidFill>
                  <a:schemeClr val="dk1"/>
                </a:solidFill>
                <a:latin typeface="Open Sans Hebrew" panose="00000500000000000000" pitchFamily="2" charset="-79"/>
                <a:ea typeface="Open Sans"/>
                <a:cs typeface="Open Sans Hebrew" panose="00000500000000000000" pitchFamily="2" charset="-79"/>
                <a:sym typeface="Open Sans"/>
              </a:rPr>
              <a:t>טכניקה של מיפוי מושגים</a:t>
            </a:r>
            <a:endParaRPr>
              <a:latin typeface="Open Sans Hebrew" panose="00000500000000000000" pitchFamily="2" charset="-79"/>
              <a:cs typeface="Open Sans Hebrew" panose="00000500000000000000" pitchFamily="2" charset="-79"/>
            </a:endParaRPr>
          </a:p>
        </p:txBody>
      </p:sp>
      <p:cxnSp>
        <p:nvCxnSpPr>
          <p:cNvPr id="217" name="Google Shape;217;p9"/>
          <p:cNvCxnSpPr>
            <a:stCxn id="213" idx="1"/>
            <a:endCxn id="216" idx="3"/>
          </p:cNvCxnSpPr>
          <p:nvPr/>
        </p:nvCxnSpPr>
        <p:spPr>
          <a:xfrm flipH="1">
            <a:off x="6868708" y="2571623"/>
            <a:ext cx="2567400" cy="8400"/>
          </a:xfrm>
          <a:prstGeom prst="straightConnector1">
            <a:avLst/>
          </a:prstGeom>
          <a:noFill/>
          <a:ln w="38100" cap="flat" cmpd="sng">
            <a:solidFill>
              <a:srgbClr val="595959"/>
            </a:solidFill>
            <a:prstDash val="solid"/>
            <a:miter lim="800000"/>
            <a:headEnd type="none" w="sm" len="sm"/>
            <a:tailEnd type="triangle" w="lg" len="lg"/>
          </a:ln>
        </p:spPr>
      </p:cxnSp>
      <p:sp>
        <p:nvSpPr>
          <p:cNvPr id="218" name="Google Shape;218;p9"/>
          <p:cNvSpPr txBox="1"/>
          <p:nvPr/>
        </p:nvSpPr>
        <p:spPr>
          <a:xfrm>
            <a:off x="9613037" y="3224029"/>
            <a:ext cx="1223831" cy="55399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1800">
                <a:solidFill>
                  <a:schemeClr val="dk1"/>
                </a:solidFill>
                <a:latin typeface="Open Sans Hebrew" panose="00000500000000000000" pitchFamily="2" charset="-79"/>
                <a:ea typeface="Open Sans"/>
                <a:cs typeface="Open Sans Hebrew" panose="00000500000000000000" pitchFamily="2" charset="-79"/>
                <a:sym typeface="Open Sans"/>
              </a:rPr>
              <a:t>קשה להם ללמד עם</a:t>
            </a:r>
            <a:endParaRPr>
              <a:latin typeface="Open Sans Hebrew" panose="00000500000000000000" pitchFamily="2" charset="-79"/>
              <a:cs typeface="Open Sans Hebrew" panose="00000500000000000000" pitchFamily="2" charset="-79"/>
            </a:endParaRPr>
          </a:p>
        </p:txBody>
      </p:sp>
      <p:sp>
        <p:nvSpPr>
          <p:cNvPr id="215" name="Google Shape;215;p9"/>
          <p:cNvSpPr/>
          <p:nvPr/>
        </p:nvSpPr>
        <p:spPr>
          <a:xfrm>
            <a:off x="9436108" y="4252725"/>
            <a:ext cx="1577691" cy="576000"/>
          </a:xfrm>
          <a:prstGeom prst="roundRect">
            <a:avLst>
              <a:gd name="adj" fmla="val 10266"/>
            </a:avLst>
          </a:prstGeom>
          <a:solidFill>
            <a:srgbClr val="D8D8D8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2000">
                <a:solidFill>
                  <a:schemeClr val="dk1"/>
                </a:solidFill>
                <a:latin typeface="Open Sans Hebrew" panose="00000500000000000000" pitchFamily="2" charset="-79"/>
                <a:ea typeface="Open Sans"/>
                <a:cs typeface="Open Sans Hebrew" panose="00000500000000000000" pitchFamily="2" charset="-79"/>
                <a:sym typeface="Open Sans"/>
              </a:rPr>
              <a:t>מפות מושגים</a:t>
            </a:r>
            <a:endParaRPr>
              <a:latin typeface="Open Sans Hebrew" panose="00000500000000000000" pitchFamily="2" charset="-79"/>
              <a:cs typeface="Open Sans Hebrew" panose="00000500000000000000" pitchFamily="2" charset="-79"/>
            </a:endParaRPr>
          </a:p>
        </p:txBody>
      </p:sp>
      <p:sp>
        <p:nvSpPr>
          <p:cNvPr id="219" name="Google Shape;219;p9"/>
          <p:cNvSpPr/>
          <p:nvPr/>
        </p:nvSpPr>
        <p:spPr>
          <a:xfrm>
            <a:off x="5688105" y="4252726"/>
            <a:ext cx="1231245" cy="576000"/>
          </a:xfrm>
          <a:prstGeom prst="roundRect">
            <a:avLst>
              <a:gd name="adj" fmla="val 16667"/>
            </a:avLst>
          </a:prstGeom>
          <a:solidFill>
            <a:srgbClr val="D8D8D8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2000">
                <a:solidFill>
                  <a:schemeClr val="dk1"/>
                </a:solidFill>
                <a:latin typeface="Open Sans Hebrew" panose="00000500000000000000" pitchFamily="2" charset="-79"/>
                <a:ea typeface="Open Sans"/>
                <a:cs typeface="Open Sans Hebrew" panose="00000500000000000000" pitchFamily="2" charset="-79"/>
                <a:sym typeface="Open Sans"/>
              </a:rPr>
              <a:t>תלמידים</a:t>
            </a:r>
            <a:endParaRPr>
              <a:latin typeface="Open Sans Hebrew" panose="00000500000000000000" pitchFamily="2" charset="-79"/>
              <a:cs typeface="Open Sans Hebrew" panose="00000500000000000000" pitchFamily="2" charset="-79"/>
            </a:endParaRPr>
          </a:p>
        </p:txBody>
      </p:sp>
      <p:cxnSp>
        <p:nvCxnSpPr>
          <p:cNvPr id="220" name="Google Shape;220;p9"/>
          <p:cNvCxnSpPr>
            <a:stCxn id="219" idx="3"/>
            <a:endCxn id="215" idx="1"/>
          </p:cNvCxnSpPr>
          <p:nvPr/>
        </p:nvCxnSpPr>
        <p:spPr>
          <a:xfrm>
            <a:off x="6919350" y="4540726"/>
            <a:ext cx="2516700" cy="0"/>
          </a:xfrm>
          <a:prstGeom prst="straightConnector1">
            <a:avLst/>
          </a:prstGeom>
          <a:noFill/>
          <a:ln w="38100" cap="flat" cmpd="sng">
            <a:solidFill>
              <a:srgbClr val="595959"/>
            </a:solidFill>
            <a:prstDash val="solid"/>
            <a:miter lim="800000"/>
            <a:headEnd type="none" w="sm" len="sm"/>
            <a:tailEnd type="triangle" w="lg" len="lg"/>
          </a:ln>
        </p:spPr>
      </p:cxnSp>
      <p:sp>
        <p:nvSpPr>
          <p:cNvPr id="221" name="Google Shape;221;p9"/>
          <p:cNvSpPr txBox="1"/>
          <p:nvPr/>
        </p:nvSpPr>
        <p:spPr>
          <a:xfrm>
            <a:off x="7643004" y="4287021"/>
            <a:ext cx="1223831" cy="55399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1800">
                <a:solidFill>
                  <a:schemeClr val="dk1"/>
                </a:solidFill>
                <a:latin typeface="Open Sans Hebrew" panose="00000500000000000000" pitchFamily="2" charset="-79"/>
                <a:ea typeface="Open Sans"/>
                <a:cs typeface="Open Sans Hebrew" panose="00000500000000000000" pitchFamily="2" charset="-79"/>
                <a:sym typeface="Open Sans"/>
              </a:rPr>
              <a:t>לא יודעים לבנות</a:t>
            </a:r>
            <a:endParaRPr>
              <a:latin typeface="Open Sans Hebrew" panose="00000500000000000000" pitchFamily="2" charset="-79"/>
              <a:cs typeface="Open Sans Hebrew" panose="00000500000000000000" pitchFamily="2" charset="-79"/>
            </a:endParaRPr>
          </a:p>
        </p:txBody>
      </p:sp>
      <p:cxnSp>
        <p:nvCxnSpPr>
          <p:cNvPr id="222" name="Google Shape;222;p9"/>
          <p:cNvCxnSpPr>
            <a:stCxn id="223" idx="2"/>
            <a:endCxn id="224" idx="1"/>
          </p:cNvCxnSpPr>
          <p:nvPr/>
        </p:nvCxnSpPr>
        <p:spPr>
          <a:xfrm rot="-5400000" flipH="1">
            <a:off x="8181686" y="2475007"/>
            <a:ext cx="512700" cy="1704600"/>
          </a:xfrm>
          <a:prstGeom prst="bentConnector2">
            <a:avLst/>
          </a:prstGeom>
          <a:noFill/>
          <a:ln w="38100" cap="flat" cmpd="sng">
            <a:solidFill>
              <a:srgbClr val="595959"/>
            </a:solidFill>
            <a:prstDash val="solid"/>
            <a:miter lim="800000"/>
            <a:headEnd type="none" w="sm" len="sm"/>
            <a:tailEnd type="triangle" w="lg" len="lg"/>
          </a:ln>
        </p:spPr>
      </p:cxnSp>
      <p:cxnSp>
        <p:nvCxnSpPr>
          <p:cNvPr id="225" name="Google Shape;225;p9"/>
          <p:cNvCxnSpPr>
            <a:stCxn id="223" idx="2"/>
            <a:endCxn id="226" idx="0"/>
          </p:cNvCxnSpPr>
          <p:nvPr/>
        </p:nvCxnSpPr>
        <p:spPr>
          <a:xfrm rot="-5400000" flipH="1">
            <a:off x="7472936" y="3183757"/>
            <a:ext cx="1025700" cy="800100"/>
          </a:xfrm>
          <a:prstGeom prst="bentConnector3">
            <a:avLst>
              <a:gd name="adj1" fmla="val 49998"/>
            </a:avLst>
          </a:prstGeom>
          <a:noFill/>
          <a:ln w="38100" cap="flat" cmpd="sng">
            <a:solidFill>
              <a:srgbClr val="595959"/>
            </a:solidFill>
            <a:prstDash val="solid"/>
            <a:miter lim="800000"/>
            <a:headEnd type="none" w="sm" len="sm"/>
            <a:tailEnd type="triangle" w="lg" len="lg"/>
          </a:ln>
        </p:spPr>
      </p:cxnSp>
      <p:sp>
        <p:nvSpPr>
          <p:cNvPr id="227" name="Google Shape;227;p9"/>
          <p:cNvSpPr/>
          <p:nvPr/>
        </p:nvSpPr>
        <p:spPr>
          <a:xfrm>
            <a:off x="997960" y="4252725"/>
            <a:ext cx="2677222" cy="576000"/>
          </a:xfrm>
          <a:prstGeom prst="roundRect">
            <a:avLst>
              <a:gd name="adj" fmla="val 16667"/>
            </a:avLst>
          </a:prstGeom>
          <a:solidFill>
            <a:srgbClr val="D8D8D8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2000">
                <a:solidFill>
                  <a:schemeClr val="dk1"/>
                </a:solidFill>
                <a:latin typeface="Open Sans Hebrew" panose="00000500000000000000" pitchFamily="2" charset="-79"/>
                <a:ea typeface="Open Sans"/>
                <a:cs typeface="Open Sans Hebrew" panose="00000500000000000000" pitchFamily="2" charset="-79"/>
                <a:sym typeface="Open Sans"/>
              </a:rPr>
              <a:t>מפות מושגים לא קריאות</a:t>
            </a:r>
            <a:endParaRPr>
              <a:latin typeface="Open Sans Hebrew" panose="00000500000000000000" pitchFamily="2" charset="-79"/>
              <a:cs typeface="Open Sans Hebrew" panose="00000500000000000000" pitchFamily="2" charset="-79"/>
            </a:endParaRPr>
          </a:p>
        </p:txBody>
      </p:sp>
      <p:cxnSp>
        <p:nvCxnSpPr>
          <p:cNvPr id="228" name="Google Shape;228;p9"/>
          <p:cNvCxnSpPr>
            <a:stCxn id="227" idx="0"/>
            <a:endCxn id="213" idx="0"/>
          </p:cNvCxnSpPr>
          <p:nvPr/>
        </p:nvCxnSpPr>
        <p:spPr>
          <a:xfrm rot="-5400000">
            <a:off x="5296221" y="-676125"/>
            <a:ext cx="1969200" cy="7888500"/>
          </a:xfrm>
          <a:prstGeom prst="bentConnector3">
            <a:avLst>
              <a:gd name="adj1" fmla="val 138487"/>
            </a:avLst>
          </a:prstGeom>
          <a:noFill/>
          <a:ln w="38100" cap="flat" cmpd="sng">
            <a:solidFill>
              <a:srgbClr val="595959"/>
            </a:solidFill>
            <a:prstDash val="solid"/>
            <a:miter lim="800000"/>
            <a:headEnd type="none" w="sm" len="sm"/>
            <a:tailEnd type="triangle" w="lg" len="lg"/>
          </a:ln>
        </p:spPr>
      </p:cxnSp>
      <p:sp>
        <p:nvSpPr>
          <p:cNvPr id="229" name="Google Shape;229;p9"/>
          <p:cNvSpPr txBox="1"/>
          <p:nvPr/>
        </p:nvSpPr>
        <p:spPr>
          <a:xfrm>
            <a:off x="1708218" y="2947030"/>
            <a:ext cx="1100745" cy="55399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1800">
                <a:solidFill>
                  <a:schemeClr val="dk1"/>
                </a:solidFill>
                <a:latin typeface="Open Sans Hebrew" panose="00000500000000000000" pitchFamily="2" charset="-79"/>
                <a:ea typeface="Open Sans"/>
                <a:cs typeface="Open Sans Hebrew" panose="00000500000000000000" pitchFamily="2" charset="-79"/>
                <a:sym typeface="Open Sans"/>
              </a:rPr>
              <a:t>דורשות המון עבודה מה-</a:t>
            </a:r>
            <a:endParaRPr>
              <a:latin typeface="Open Sans Hebrew" panose="00000500000000000000" pitchFamily="2" charset="-79"/>
              <a:cs typeface="Open Sans Hebrew" panose="00000500000000000000" pitchFamily="2" charset="-79"/>
            </a:endParaRPr>
          </a:p>
        </p:txBody>
      </p:sp>
      <p:sp>
        <p:nvSpPr>
          <p:cNvPr id="230" name="Google Shape;230;p9"/>
          <p:cNvSpPr txBox="1"/>
          <p:nvPr/>
        </p:nvSpPr>
        <p:spPr>
          <a:xfrm>
            <a:off x="7781402" y="2283623"/>
            <a:ext cx="1043751" cy="55399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1800">
                <a:solidFill>
                  <a:schemeClr val="dk1"/>
                </a:solidFill>
                <a:latin typeface="Open Sans Hebrew" panose="00000500000000000000" pitchFamily="2" charset="-79"/>
                <a:ea typeface="Open Sans"/>
                <a:cs typeface="Open Sans Hebrew" panose="00000500000000000000" pitchFamily="2" charset="-79"/>
                <a:sym typeface="Open Sans"/>
              </a:rPr>
              <a:t>לא שולטים </a:t>
            </a:r>
            <a:endParaRPr>
              <a:latin typeface="Open Sans Hebrew" panose="00000500000000000000" pitchFamily="2" charset="-79"/>
              <a:cs typeface="Open Sans Hebrew" panose="00000500000000000000" pitchFamily="2" charset="-79"/>
            </a:endParaRPr>
          </a:p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1800">
                <a:solidFill>
                  <a:schemeClr val="dk1"/>
                </a:solidFill>
                <a:latin typeface="Open Sans Hebrew" panose="00000500000000000000" pitchFamily="2" charset="-79"/>
                <a:ea typeface="Open Sans"/>
                <a:cs typeface="Open Sans Hebrew" panose="00000500000000000000" pitchFamily="2" charset="-79"/>
                <a:sym typeface="Open Sans"/>
              </a:rPr>
              <a:t>ב</a:t>
            </a:r>
            <a:endParaRPr>
              <a:latin typeface="Open Sans Hebrew" panose="00000500000000000000" pitchFamily="2" charset="-79"/>
              <a:cs typeface="Open Sans Hebrew" panose="00000500000000000000" pitchFamily="2" charset="-79"/>
            </a:endParaRPr>
          </a:p>
        </p:txBody>
      </p:sp>
      <p:sp>
        <p:nvSpPr>
          <p:cNvPr id="226" name="Google Shape;226;p9"/>
          <p:cNvSpPr/>
          <p:nvPr/>
        </p:nvSpPr>
        <p:spPr>
          <a:xfrm>
            <a:off x="5620819" y="4096608"/>
            <a:ext cx="5530149" cy="827611"/>
          </a:xfrm>
          <a:prstGeom prst="roundRect">
            <a:avLst>
              <a:gd name="adj" fmla="val 10266"/>
            </a:avLst>
          </a:prstGeom>
          <a:solidFill>
            <a:srgbClr val="D8D8D8">
              <a:alpha val="16862"/>
            </a:srgbClr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dk1"/>
              </a:solidFill>
              <a:latin typeface="Open Sans Hebrew" panose="00000500000000000000" pitchFamily="2" charset="-79"/>
              <a:ea typeface="Open Sans"/>
              <a:cs typeface="Open Sans Hebrew" panose="00000500000000000000" pitchFamily="2" charset="-79"/>
              <a:sym typeface="Open Sans"/>
            </a:endParaRPr>
          </a:p>
        </p:txBody>
      </p:sp>
      <p:sp>
        <p:nvSpPr>
          <p:cNvPr id="231" name="Google Shape;231;p9"/>
          <p:cNvSpPr txBox="1"/>
          <p:nvPr/>
        </p:nvSpPr>
        <p:spPr>
          <a:xfrm>
            <a:off x="8135300" y="3412176"/>
            <a:ext cx="399697" cy="2769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1800">
                <a:solidFill>
                  <a:schemeClr val="dk1"/>
                </a:solidFill>
                <a:latin typeface="Open Sans Hebrew" panose="00000500000000000000" pitchFamily="2" charset="-79"/>
                <a:ea typeface="Open Sans"/>
                <a:cs typeface="Open Sans Hebrew" panose="00000500000000000000" pitchFamily="2" charset="-79"/>
                <a:sym typeface="Open Sans"/>
              </a:rPr>
              <a:t>לכן</a:t>
            </a:r>
            <a:endParaRPr>
              <a:latin typeface="Open Sans Hebrew" panose="00000500000000000000" pitchFamily="2" charset="-79"/>
              <a:cs typeface="Open Sans Hebrew" panose="00000500000000000000" pitchFamily="2" charset="-79"/>
            </a:endParaRPr>
          </a:p>
        </p:txBody>
      </p:sp>
      <p:sp>
        <p:nvSpPr>
          <p:cNvPr id="224" name="Google Shape;224;p9"/>
          <p:cNvSpPr/>
          <p:nvPr/>
        </p:nvSpPr>
        <p:spPr>
          <a:xfrm>
            <a:off x="9290379" y="2161902"/>
            <a:ext cx="1869150" cy="2843762"/>
          </a:xfrm>
          <a:prstGeom prst="roundRect">
            <a:avLst>
              <a:gd name="adj" fmla="val 10266"/>
            </a:avLst>
          </a:prstGeom>
          <a:solidFill>
            <a:srgbClr val="D8D8D8">
              <a:alpha val="16862"/>
            </a:srgbClr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dk1"/>
              </a:solidFill>
              <a:latin typeface="Open Sans Hebrew" panose="00000500000000000000" pitchFamily="2" charset="-79"/>
              <a:ea typeface="Open Sans"/>
              <a:cs typeface="Open Sans Hebrew" panose="00000500000000000000" pitchFamily="2" charset="-79"/>
              <a:sym typeface="Open Sans"/>
            </a:endParaRPr>
          </a:p>
        </p:txBody>
      </p:sp>
      <p:sp>
        <p:nvSpPr>
          <p:cNvPr id="223" name="Google Shape;223;p9"/>
          <p:cNvSpPr/>
          <p:nvPr/>
        </p:nvSpPr>
        <p:spPr>
          <a:xfrm>
            <a:off x="4020504" y="2130551"/>
            <a:ext cx="7130464" cy="940406"/>
          </a:xfrm>
          <a:prstGeom prst="roundRect">
            <a:avLst>
              <a:gd name="adj" fmla="val 10266"/>
            </a:avLst>
          </a:prstGeom>
          <a:solidFill>
            <a:srgbClr val="D8D8D8">
              <a:alpha val="16862"/>
            </a:srgbClr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dk1"/>
              </a:solidFill>
              <a:latin typeface="Open Sans Hebrew" panose="00000500000000000000" pitchFamily="2" charset="-79"/>
              <a:ea typeface="Open Sans"/>
              <a:cs typeface="Open Sans Hebrew" panose="00000500000000000000" pitchFamily="2" charset="-79"/>
              <a:sym typeface="Open Sans"/>
            </a:endParaRPr>
          </a:p>
        </p:txBody>
      </p:sp>
      <p:cxnSp>
        <p:nvCxnSpPr>
          <p:cNvPr id="232" name="Google Shape;232;p9"/>
          <p:cNvCxnSpPr>
            <a:stCxn id="226" idx="2"/>
            <a:endCxn id="227" idx="2"/>
          </p:cNvCxnSpPr>
          <p:nvPr/>
        </p:nvCxnSpPr>
        <p:spPr>
          <a:xfrm rot="5400000" flipH="1">
            <a:off x="5313594" y="1851919"/>
            <a:ext cx="95400" cy="6049200"/>
          </a:xfrm>
          <a:prstGeom prst="bentConnector3">
            <a:avLst>
              <a:gd name="adj1" fmla="val -239623"/>
            </a:avLst>
          </a:prstGeom>
          <a:noFill/>
          <a:ln w="38100" cap="flat" cmpd="sng">
            <a:solidFill>
              <a:srgbClr val="595959"/>
            </a:solidFill>
            <a:prstDash val="solid"/>
            <a:miter lim="800000"/>
            <a:headEnd type="none" w="sm" len="sm"/>
            <a:tailEnd type="triangle" w="lg" len="lg"/>
          </a:ln>
        </p:spPr>
      </p:cxnSp>
      <p:sp>
        <p:nvSpPr>
          <p:cNvPr id="233" name="Google Shape;233;p9"/>
          <p:cNvSpPr txBox="1"/>
          <p:nvPr/>
        </p:nvSpPr>
        <p:spPr>
          <a:xfrm>
            <a:off x="4279153" y="5089932"/>
            <a:ext cx="1408952" cy="2769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iw-IL" sz="1800">
                <a:solidFill>
                  <a:schemeClr val="dk1"/>
                </a:solidFill>
                <a:latin typeface="Open Sans Hebrew" panose="00000500000000000000" pitchFamily="2" charset="-79"/>
                <a:ea typeface="Open Sans"/>
                <a:cs typeface="Open Sans Hebrew" panose="00000500000000000000" pitchFamily="2" charset="-79"/>
                <a:sym typeface="Open Sans"/>
              </a:rPr>
              <a:t>לכן הם בונים</a:t>
            </a:r>
            <a:endParaRPr>
              <a:latin typeface="Open Sans Hebrew" panose="00000500000000000000" pitchFamily="2" charset="-79"/>
              <a:cs typeface="Open Sans Hebrew" panose="00000500000000000000" pitchFamily="2" charset="-79"/>
            </a:endParaRPr>
          </a:p>
        </p:txBody>
      </p:sp>
      <p:sp>
        <p:nvSpPr>
          <p:cNvPr id="234" name="Google Shape;234;p9"/>
          <p:cNvSpPr txBox="1"/>
          <p:nvPr/>
        </p:nvSpPr>
        <p:spPr>
          <a:xfrm>
            <a:off x="672755" y="427275"/>
            <a:ext cx="11040649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ts val="4400"/>
              <a:buFont typeface="Open Sans"/>
              <a:buNone/>
            </a:pPr>
            <a:r>
              <a:rPr lang="iw-IL" sz="4400">
                <a:solidFill>
                  <a:srgbClr val="00B0F0"/>
                </a:solidFill>
                <a:latin typeface="Open Sans Hebrew" panose="00000500000000000000" pitchFamily="2" charset="-79"/>
                <a:ea typeface="Open Sans"/>
                <a:cs typeface="Open Sans Hebrew" panose="00000500000000000000" pitchFamily="2" charset="-79"/>
                <a:sym typeface="Open Sans"/>
              </a:rPr>
              <a:t>הסיבה בגללה מורים לא מלמדים עם מפות מושגים</a:t>
            </a:r>
            <a:endParaRPr>
              <a:latin typeface="Open Sans Hebrew" panose="00000500000000000000" pitchFamily="2" charset="-79"/>
              <a:cs typeface="Open Sans Hebrew" panose="00000500000000000000" pitchFamily="2" charset="-79"/>
            </a:endParaRPr>
          </a:p>
        </p:txBody>
      </p:sp>
      <p:sp>
        <p:nvSpPr>
          <p:cNvPr id="235" name="Google Shape;235;p9"/>
          <p:cNvSpPr txBox="1"/>
          <p:nvPr/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ts val="4400"/>
              <a:buFont typeface="Open Sans"/>
              <a:buNone/>
            </a:pPr>
            <a:r>
              <a:rPr lang="iw-IL" sz="4400">
                <a:solidFill>
                  <a:srgbClr val="00B0F0"/>
                </a:solidFill>
                <a:latin typeface="Open Sans Hebrew" panose="00000500000000000000" pitchFamily="2" charset="-79"/>
                <a:ea typeface="Open Sans"/>
                <a:cs typeface="Open Sans Hebrew" panose="00000500000000000000" pitchFamily="2" charset="-79"/>
                <a:sym typeface="Open Sans"/>
              </a:rPr>
              <a:t>באיזה מרכיב של מיפוי מושגים חשוב שמורים ישלטו?</a:t>
            </a:r>
            <a:endParaRPr>
              <a:latin typeface="Open Sans Hebrew" panose="00000500000000000000" pitchFamily="2" charset="-79"/>
              <a:cs typeface="Open Sans Hebrew" panose="00000500000000000000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ערכת נושא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ערכת נושא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484</Words>
  <Application>Microsoft Office PowerPoint</Application>
  <PresentationFormat>מסך רחב</PresentationFormat>
  <Paragraphs>133</Paragraphs>
  <Slides>16</Slides>
  <Notes>16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4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16</vt:i4>
      </vt:variant>
    </vt:vector>
  </HeadingPairs>
  <TitlesOfParts>
    <vt:vector size="21" baseType="lpstr">
      <vt:lpstr>Open Sans</vt:lpstr>
      <vt:lpstr>Open Sans Hebrew</vt:lpstr>
      <vt:lpstr>Calibri</vt:lpstr>
      <vt:lpstr>Arial</vt:lpstr>
      <vt:lpstr>ערכת נושא Office</vt:lpstr>
      <vt:lpstr>אם מיפוי מושגים הוא כלי כל כך טוב למה משתמשים בו כל כך מעט?</vt:lpstr>
      <vt:lpstr>מצגת של PowerPoint‏</vt:lpstr>
      <vt:lpstr>מצגת של PowerPoint‏</vt:lpstr>
      <vt:lpstr>מצגת של PowerPoint‏</vt:lpstr>
      <vt:lpstr>מצגת של PowerPoint‏</vt:lpstr>
      <vt:lpstr>הכנסת מיפוי מושגים לכיתה בקלות וביעילות באמצעות כרטא</vt:lpstr>
      <vt:lpstr>מצגת של PowerPoint‏</vt:lpstr>
      <vt:lpstr>מצגת של PowerPoint‏</vt:lpstr>
      <vt:lpstr>מצגת של PowerPoint‏</vt:lpstr>
      <vt:lpstr>ההבדל בין משפטים במפת מושגים למשפטים דבורים או כתובים</vt:lpstr>
      <vt:lpstr>נקפיד על שלושה כללים מבניים</vt:lpstr>
      <vt:lpstr>משובים למושג</vt:lpstr>
      <vt:lpstr>מצגת של PowerPoint‏</vt:lpstr>
      <vt:lpstr>מצגת של PowerPoint‏</vt:lpstr>
      <vt:lpstr>איך?  מתי? כמה?</vt:lpstr>
      <vt:lpstr>מוזמנים להתנסות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אם מיפוי מושגים הוא כלי כל כך טוב למה משתמשים בו כל כך מעט?</dc:title>
  <dc:creator>Tzachi Bar</dc:creator>
  <cp:lastModifiedBy>Natasha Segal</cp:lastModifiedBy>
  <cp:revision>15</cp:revision>
  <dcterms:created xsi:type="dcterms:W3CDTF">2020-06-02T10:06:46Z</dcterms:created>
  <dcterms:modified xsi:type="dcterms:W3CDTF">2020-07-06T14:56:56Z</dcterms:modified>
</cp:coreProperties>
</file>