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trictFirstAndLastChars="0" embedTrueTypeFonts="1" saveSubsetFonts="1" autoCompressPictures="0">
  <p:sldMasterIdLst>
    <p:sldMasterId id="2147483682" r:id="rId1"/>
  </p:sldMasterIdLst>
  <p:notesMasterIdLst>
    <p:notesMasterId r:id="rId14"/>
  </p:notesMasterIdLst>
  <p:sldIdLst>
    <p:sldId id="256" r:id="rId2"/>
    <p:sldId id="321" r:id="rId3"/>
    <p:sldId id="260" r:id="rId4"/>
    <p:sldId id="312" r:id="rId5"/>
    <p:sldId id="323" r:id="rId6"/>
    <p:sldId id="311" r:id="rId7"/>
    <p:sldId id="328" r:id="rId8"/>
    <p:sldId id="325" r:id="rId9"/>
    <p:sldId id="326" r:id="rId10"/>
    <p:sldId id="322" r:id="rId11"/>
    <p:sldId id="320" r:id="rId12"/>
    <p:sldId id="329" r:id="rId1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David" panose="020E0502060401010101" pitchFamily="34" charset="-79"/>
      <p:regular r:id="rId19"/>
      <p:bold r:id="rId20"/>
    </p:embeddedFont>
    <p:embeddedFont>
      <p:font typeface="Guttman Yad-Brush" panose="02010401010101010101" pitchFamily="2" charset="-79"/>
      <p:regular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3993"/>
    <a:srgbClr val="4E5F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0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20" y="8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10312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71561021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571561021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7700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715610215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5715610215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3423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715815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978170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שע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82;p38">
            <a:extLst>
              <a:ext uri="{FF2B5EF4-FFF2-40B4-BE49-F238E27FC236}">
                <a16:creationId xmlns:a16="http://schemas.microsoft.com/office/drawing/2014/main" id="{20F1F0C1-44D4-4419-9F11-4F1DA48D45BE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מציין מיקום טקסט 18">
            <a:extLst>
              <a:ext uri="{FF2B5EF4-FFF2-40B4-BE49-F238E27FC236}">
                <a16:creationId xmlns:a16="http://schemas.microsoft.com/office/drawing/2014/main" id="{005FA657-44CA-49E9-9870-373202F844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1497" y="2866633"/>
            <a:ext cx="3107192" cy="392113"/>
          </a:xfrm>
        </p:spPr>
        <p:txBody>
          <a:bodyPr/>
          <a:lstStyle>
            <a:lvl1pPr marL="114300" indent="0" algn="r" rtl="1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שם ושם משפחה + תפקיד</a:t>
            </a:r>
          </a:p>
        </p:txBody>
      </p:sp>
      <p:sp>
        <p:nvSpPr>
          <p:cNvPr id="20" name="מציין מיקום טקסט 18">
            <a:extLst>
              <a:ext uri="{FF2B5EF4-FFF2-40B4-BE49-F238E27FC236}">
                <a16:creationId xmlns:a16="http://schemas.microsoft.com/office/drawing/2014/main" id="{7B89800A-5BF1-4699-89ED-F92B0B9DD5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21128" y="3490921"/>
            <a:ext cx="3490922" cy="392113"/>
          </a:xfrm>
        </p:spPr>
        <p:txBody>
          <a:bodyPr/>
          <a:lstStyle>
            <a:lvl1pPr marL="114300" indent="0" algn="r" rtl="1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שם ושם משפחה</a:t>
            </a:r>
          </a:p>
        </p:txBody>
      </p:sp>
      <p:sp>
        <p:nvSpPr>
          <p:cNvPr id="21" name="מציין מיקום טקסט 18">
            <a:extLst>
              <a:ext uri="{FF2B5EF4-FFF2-40B4-BE49-F238E27FC236}">
                <a16:creationId xmlns:a16="http://schemas.microsoft.com/office/drawing/2014/main" id="{BA516F71-B536-4379-B41A-EE75615B2F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21128" y="4102240"/>
            <a:ext cx="3490922" cy="392113"/>
          </a:xfrm>
        </p:spPr>
        <p:txBody>
          <a:bodyPr/>
          <a:lstStyle>
            <a:lvl1pPr marL="114300" indent="0" algn="r" rtl="1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שם ושם משפחה</a:t>
            </a:r>
          </a:p>
        </p:txBody>
      </p:sp>
      <p:sp>
        <p:nvSpPr>
          <p:cNvPr id="22" name="מציין מיקום טקסט 18">
            <a:extLst>
              <a:ext uri="{FF2B5EF4-FFF2-40B4-BE49-F238E27FC236}">
                <a16:creationId xmlns:a16="http://schemas.microsoft.com/office/drawing/2014/main" id="{A6A0E0F3-605E-42FE-82E2-7784F2FED5F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372660"/>
            <a:ext cx="9143999" cy="1147807"/>
          </a:xfrm>
        </p:spPr>
        <p:txBody>
          <a:bodyPr/>
          <a:lstStyle>
            <a:lvl1pPr marL="114300" indent="0" algn="ctr" rtl="1">
              <a:buNone/>
              <a:defRPr lang="he-IL" sz="5400" b="0" i="0" u="none" strike="noStrike" cap="none" dirty="0" smtClean="0">
                <a:solidFill>
                  <a:srgbClr val="3939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he-IL" dirty="0"/>
              <a:t>שם המושב</a:t>
            </a:r>
          </a:p>
        </p:txBody>
      </p:sp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8AA227BA-26A7-4F79-9234-893F1D988199}"/>
              </a:ext>
            </a:extLst>
          </p:cNvPr>
          <p:cNvSpPr txBox="1"/>
          <p:nvPr userDrawn="1"/>
        </p:nvSpPr>
        <p:spPr>
          <a:xfrm>
            <a:off x="4661073" y="2915353"/>
            <a:ext cx="16407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he-IL" sz="1800" b="0" i="0" u="none" strike="noStrike" cap="none" dirty="0">
                <a:solidFill>
                  <a:schemeClr val="bg1"/>
                </a:solidFill>
                <a:latin typeface="Arial"/>
                <a:cs typeface="Arial"/>
                <a:sym typeface="Arial"/>
              </a:rPr>
              <a:t>מנחה המושב:</a:t>
            </a:r>
          </a:p>
        </p:txBody>
      </p:sp>
    </p:spTree>
    <p:extLst>
      <p:ext uri="{BB962C8B-B14F-4D97-AF65-F5344CB8AC3E}">
        <p14:creationId xmlns:p14="http://schemas.microsoft.com/office/powerpoint/2010/main" val="336755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ארבע תמונ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8" name="מציין מיקום של תמונה 2">
            <a:extLst>
              <a:ext uri="{FF2B5EF4-FFF2-40B4-BE49-F238E27FC236}">
                <a16:creationId xmlns:a16="http://schemas.microsoft.com/office/drawing/2014/main" id="{93CA998E-557C-42DE-88A6-94558D6E1FA0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1572183" y="969067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9" name="מציין מיקום של תמונה 2">
            <a:extLst>
              <a:ext uri="{FF2B5EF4-FFF2-40B4-BE49-F238E27FC236}">
                <a16:creationId xmlns:a16="http://schemas.microsoft.com/office/drawing/2014/main" id="{1EF3675F-EFB7-4C2C-B284-9C7A96B24385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1572183" y="3016665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10" name="מציין מיקום של תמונה 2">
            <a:extLst>
              <a:ext uri="{FF2B5EF4-FFF2-40B4-BE49-F238E27FC236}">
                <a16:creationId xmlns:a16="http://schemas.microsoft.com/office/drawing/2014/main" id="{51751345-7D5C-48E4-90A5-CE69F6DB6538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594243" y="969067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11" name="מציין מיקום של תמונה 2">
            <a:extLst>
              <a:ext uri="{FF2B5EF4-FFF2-40B4-BE49-F238E27FC236}">
                <a16:creationId xmlns:a16="http://schemas.microsoft.com/office/drawing/2014/main" id="{CF4B2409-FBE4-4496-99D1-AD2C8918DC84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4594243" y="3016665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4553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סרט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12" name="מציין מיקום של מדיה 3">
            <a:extLst>
              <a:ext uri="{FF2B5EF4-FFF2-40B4-BE49-F238E27FC236}">
                <a16:creationId xmlns:a16="http://schemas.microsoft.com/office/drawing/2014/main" id="{5BD374BE-F162-4F87-8987-6FCF8EDBA6D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933553" y="1013460"/>
            <a:ext cx="7276894" cy="3886200"/>
          </a:xfrm>
        </p:spPr>
        <p:txBody>
          <a:bodyPr/>
          <a:lstStyle>
            <a:lvl1pPr marL="0" indent="0" algn="r" rtl="1">
              <a:buFontTx/>
              <a:buNone/>
              <a:defRPr>
                <a:solidFill>
                  <a:srgbClr val="192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e-IL" dirty="0"/>
              <a:t>מיועד לסרטים</a:t>
            </a:r>
          </a:p>
        </p:txBody>
      </p:sp>
    </p:spTree>
    <p:extLst>
      <p:ext uri="{BB962C8B-B14F-4D97-AF65-F5344CB8AC3E}">
        <p14:creationId xmlns:p14="http://schemas.microsoft.com/office/powerpoint/2010/main" val="95627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הצגת המרצ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תמונה 9">
            <a:extLst>
              <a:ext uri="{FF2B5EF4-FFF2-40B4-BE49-F238E27FC236}">
                <a16:creationId xmlns:a16="http://schemas.microsoft.com/office/drawing/2014/main" id="{68C41E11-9F48-496A-9152-0C63E5C6DD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11" name="מציין מיקום טקסט 7">
            <a:extLst>
              <a:ext uri="{FF2B5EF4-FFF2-40B4-BE49-F238E27FC236}">
                <a16:creationId xmlns:a16="http://schemas.microsoft.com/office/drawing/2014/main" id="{C85FF235-0403-4E6C-9E9B-EA6257980C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05078" y="1373707"/>
            <a:ext cx="3317627" cy="752274"/>
          </a:xfrm>
        </p:spPr>
        <p:txBody>
          <a:bodyPr/>
          <a:lstStyle>
            <a:lvl1pPr marL="114300" indent="0" algn="r" rtl="1">
              <a:buNone/>
              <a:defRPr sz="28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שם ושם משפחה</a:t>
            </a:r>
          </a:p>
        </p:txBody>
      </p:sp>
      <p:sp>
        <p:nvSpPr>
          <p:cNvPr id="12" name="מציין מיקום טקסט 7">
            <a:extLst>
              <a:ext uri="{FF2B5EF4-FFF2-40B4-BE49-F238E27FC236}">
                <a16:creationId xmlns:a16="http://schemas.microsoft.com/office/drawing/2014/main" id="{7ADF50C0-8926-4581-AC36-698DB22B31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05078" y="2195612"/>
            <a:ext cx="3317627" cy="1614388"/>
          </a:xfrm>
        </p:spPr>
        <p:txBody>
          <a:bodyPr/>
          <a:lstStyle>
            <a:lvl1pPr marL="114300" indent="0" algn="r" rtl="1">
              <a:buNone/>
              <a:defRPr sz="24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הצגה קצרה</a:t>
            </a:r>
          </a:p>
        </p:txBody>
      </p:sp>
    </p:spTree>
    <p:extLst>
      <p:ext uri="{BB962C8B-B14F-4D97-AF65-F5344CB8AC3E}">
        <p14:creationId xmlns:p14="http://schemas.microsoft.com/office/powerpoint/2010/main" val="399681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E000BF8A-F33E-4DA9-9860-E20AE39FD9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433327E0-8AEB-4F28-B483-989CA10D92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9" name="מציין מיקום טקסט 7">
            <a:extLst>
              <a:ext uri="{FF2B5EF4-FFF2-40B4-BE49-F238E27FC236}">
                <a16:creationId xmlns:a16="http://schemas.microsoft.com/office/drawing/2014/main" id="{B3B13356-0EF3-4BFE-8DB9-732DE258408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3660" y="1112195"/>
            <a:ext cx="8099897" cy="3044758"/>
          </a:xfrm>
        </p:spPr>
        <p:txBody>
          <a:bodyPr/>
          <a:lstStyle>
            <a:lvl1pPr marL="114300" indent="0" algn="r">
              <a:buNone/>
              <a:defRPr sz="24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טקסט</a:t>
            </a:r>
          </a:p>
        </p:txBody>
      </p:sp>
    </p:spTree>
    <p:extLst>
      <p:ext uri="{BB962C8B-B14F-4D97-AF65-F5344CB8AC3E}">
        <p14:creationId xmlns:p14="http://schemas.microsoft.com/office/powerpoint/2010/main" val="1234649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עם טקסט בבולט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E000BF8A-F33E-4DA9-9860-E20AE39FD9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433327E0-8AEB-4F28-B483-989CA10D92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5" name="מציין מיקום טקסט 7">
            <a:extLst>
              <a:ext uri="{FF2B5EF4-FFF2-40B4-BE49-F238E27FC236}">
                <a16:creationId xmlns:a16="http://schemas.microsoft.com/office/drawing/2014/main" id="{7D29BA3A-BD41-470B-ABC8-856024F91F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3660" y="1112195"/>
            <a:ext cx="8099897" cy="3044758"/>
          </a:xfrm>
        </p:spPr>
        <p:txBody>
          <a:bodyPr/>
          <a:lstStyle>
            <a:lvl1pPr marL="457200" indent="-342900" algn="r" rtl="1">
              <a:buClr>
                <a:srgbClr val="393993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טקסט</a:t>
            </a:r>
          </a:p>
        </p:txBody>
      </p:sp>
    </p:spTree>
    <p:extLst>
      <p:ext uri="{BB962C8B-B14F-4D97-AF65-F5344CB8AC3E}">
        <p14:creationId xmlns:p14="http://schemas.microsoft.com/office/powerpoint/2010/main" val="63141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עם כותרת משנה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E000BF8A-F33E-4DA9-9860-E20AE39FD9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433327E0-8AEB-4F28-B483-989CA10D92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9" name="מציין מיקום טקסט 7">
            <a:extLst>
              <a:ext uri="{FF2B5EF4-FFF2-40B4-BE49-F238E27FC236}">
                <a16:creationId xmlns:a16="http://schemas.microsoft.com/office/drawing/2014/main" id="{B3B13356-0EF3-4BFE-8DB9-732DE258408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3660" y="1738009"/>
            <a:ext cx="8099897" cy="2418944"/>
          </a:xfrm>
        </p:spPr>
        <p:txBody>
          <a:bodyPr/>
          <a:lstStyle>
            <a:lvl1pPr marL="114300" indent="0" algn="r" rtl="1">
              <a:buNone/>
              <a:defRPr sz="24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טקסט</a:t>
            </a:r>
          </a:p>
        </p:txBody>
      </p:sp>
      <p:sp>
        <p:nvSpPr>
          <p:cNvPr id="5" name="מציין מיקום טקסט 7">
            <a:extLst>
              <a:ext uri="{FF2B5EF4-FFF2-40B4-BE49-F238E27FC236}">
                <a16:creationId xmlns:a16="http://schemas.microsoft.com/office/drawing/2014/main" id="{CF07B2F7-BE31-4F59-AD90-DDED96CCEA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6905" y="956553"/>
            <a:ext cx="8099897" cy="697149"/>
          </a:xfrm>
        </p:spPr>
        <p:txBody>
          <a:bodyPr/>
          <a:lstStyle>
            <a:lvl1pPr marL="114300" indent="0" algn="r" rtl="1">
              <a:buNone/>
              <a:defRPr sz="2400">
                <a:solidFill>
                  <a:srgbClr val="4E5FAA"/>
                </a:solidFill>
              </a:defRPr>
            </a:lvl1pPr>
          </a:lstStyle>
          <a:p>
            <a:pPr lvl="0"/>
            <a:r>
              <a:rPr lang="he-IL" dirty="0"/>
              <a:t>כותרת משנית</a:t>
            </a:r>
          </a:p>
        </p:txBody>
      </p:sp>
    </p:spTree>
    <p:extLst>
      <p:ext uri="{BB962C8B-B14F-4D97-AF65-F5344CB8AC3E}">
        <p14:creationId xmlns:p14="http://schemas.microsoft.com/office/powerpoint/2010/main" val="2896271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תמונה בצ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4" name="מציין מיקום של תמונה 2">
            <a:extLst>
              <a:ext uri="{FF2B5EF4-FFF2-40B4-BE49-F238E27FC236}">
                <a16:creationId xmlns:a16="http://schemas.microsoft.com/office/drawing/2014/main" id="{12CDEFF4-83AA-45CA-85E2-794245D1041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271393" y="1076526"/>
            <a:ext cx="5615322" cy="3787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</p:spTree>
    <p:extLst>
      <p:ext uri="{BB962C8B-B14F-4D97-AF65-F5344CB8AC3E}">
        <p14:creationId xmlns:p14="http://schemas.microsoft.com/office/powerpoint/2010/main" val="366010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תמונה בצד מלווה ב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4" name="מציין מיקום של תמונה 2">
            <a:extLst>
              <a:ext uri="{FF2B5EF4-FFF2-40B4-BE49-F238E27FC236}">
                <a16:creationId xmlns:a16="http://schemas.microsoft.com/office/drawing/2014/main" id="{12CDEFF4-83AA-45CA-85E2-794245D1041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271393" y="1076526"/>
            <a:ext cx="5615322" cy="3787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7" name="מציין מיקום טקסט 7">
            <a:extLst>
              <a:ext uri="{FF2B5EF4-FFF2-40B4-BE49-F238E27FC236}">
                <a16:creationId xmlns:a16="http://schemas.microsoft.com/office/drawing/2014/main" id="{CCCBCB9A-C392-4446-8E06-182D7462459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31149" y="1076526"/>
            <a:ext cx="2841458" cy="3080427"/>
          </a:xfrm>
        </p:spPr>
        <p:txBody>
          <a:bodyPr/>
          <a:lstStyle>
            <a:lvl1pPr marL="114300" indent="0" algn="r" rtl="1">
              <a:buNone/>
              <a:defRPr sz="24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טקסט</a:t>
            </a:r>
          </a:p>
        </p:txBody>
      </p:sp>
    </p:spTree>
    <p:extLst>
      <p:ext uri="{BB962C8B-B14F-4D97-AF65-F5344CB8AC3E}">
        <p14:creationId xmlns:p14="http://schemas.microsoft.com/office/powerpoint/2010/main" val="268933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תמונה באמצ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4" name="מציין מיקום של תמונה 2">
            <a:extLst>
              <a:ext uri="{FF2B5EF4-FFF2-40B4-BE49-F238E27FC236}">
                <a16:creationId xmlns:a16="http://schemas.microsoft.com/office/drawing/2014/main" id="{12CDEFF4-83AA-45CA-85E2-794245D1041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64339" y="1076526"/>
            <a:ext cx="5615322" cy="3787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</p:spTree>
    <p:extLst>
      <p:ext uri="{BB962C8B-B14F-4D97-AF65-F5344CB8AC3E}">
        <p14:creationId xmlns:p14="http://schemas.microsoft.com/office/powerpoint/2010/main" val="1484343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שלוש תמונ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7" name="מציין מיקום של תמונה 2">
            <a:extLst>
              <a:ext uri="{FF2B5EF4-FFF2-40B4-BE49-F238E27FC236}">
                <a16:creationId xmlns:a16="http://schemas.microsoft.com/office/drawing/2014/main" id="{CCBBFAED-E7E0-4BF2-AA49-CCA99C6D956E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962400" y="972197"/>
            <a:ext cx="4336455" cy="292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8" name="מציין מיקום של תמונה 2">
            <a:extLst>
              <a:ext uri="{FF2B5EF4-FFF2-40B4-BE49-F238E27FC236}">
                <a16:creationId xmlns:a16="http://schemas.microsoft.com/office/drawing/2014/main" id="{93CA998E-557C-42DE-88A6-94558D6E1FA0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949614" y="969067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9" name="מציין מיקום של תמונה 2">
            <a:extLst>
              <a:ext uri="{FF2B5EF4-FFF2-40B4-BE49-F238E27FC236}">
                <a16:creationId xmlns:a16="http://schemas.microsoft.com/office/drawing/2014/main" id="{1EF3675F-EFB7-4C2C-B284-9C7A96B24385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949614" y="3016665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243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7" r:id="rId1"/>
    <p:sldLayoutId id="2147483696" r:id="rId2"/>
    <p:sldLayoutId id="2147483688" r:id="rId3"/>
    <p:sldLayoutId id="2147483697" r:id="rId4"/>
    <p:sldLayoutId id="2147483689" r:id="rId5"/>
    <p:sldLayoutId id="2147483692" r:id="rId6"/>
    <p:sldLayoutId id="2147483690" r:id="rId7"/>
    <p:sldLayoutId id="2147483691" r:id="rId8"/>
    <p:sldLayoutId id="2147483693" r:id="rId9"/>
    <p:sldLayoutId id="2147483694" r:id="rId10"/>
    <p:sldLayoutId id="214748369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C21FEC24-E3F7-438C-8517-DC23302F3C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he-IL" dirty="0"/>
              <a:t>ד"ר טל וייס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1E8F739E-C323-497A-9B28-71BCE395BC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he-IL" dirty="0"/>
              <a:t>ד"ר שירי מסה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42EB9618-D72F-4851-856F-83FA17165F5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he-IL" dirty="0"/>
              <a:t>יואב </a:t>
            </a:r>
            <a:r>
              <a:rPr lang="he-IL" dirty="0" err="1"/>
              <a:t>פולבר</a:t>
            </a:r>
            <a:endParaRPr lang="he-IL" dirty="0"/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A1187172-BEF8-4A9C-B55C-CC111E8DA89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he-IL" dirty="0"/>
              <a:t>חוקרים מרחוק</a:t>
            </a:r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8354FBE1-C1B0-4D92-875F-123B9F77961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271319" y="3448052"/>
            <a:ext cx="564573" cy="564573"/>
          </a:xfrm>
          <a:prstGeom prst="rect">
            <a:avLst/>
          </a:prstGeom>
        </p:spPr>
      </p:pic>
      <p:pic>
        <p:nvPicPr>
          <p:cNvPr id="9" name="תמונה 8">
            <a:extLst>
              <a:ext uri="{FF2B5EF4-FFF2-40B4-BE49-F238E27FC236}">
                <a16:creationId xmlns:a16="http://schemas.microsoft.com/office/drawing/2014/main" id="{957317F8-221F-4911-9744-8BDC6919EC0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271319" y="2828061"/>
            <a:ext cx="564573" cy="564573"/>
          </a:xfrm>
          <a:prstGeom prst="rect">
            <a:avLst/>
          </a:prstGeom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F5E2C3E8-A38B-4E22-A7ED-0C1571F97D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274858" y="4068281"/>
            <a:ext cx="564573" cy="56457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74F01E0B-F7DA-4EF9-87B0-B4677704FD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ה – </a:t>
            </a:r>
            <a:r>
              <a:rPr lang="en-US" dirty="0"/>
              <a:t>MOOC</a:t>
            </a:r>
            <a:r>
              <a:rPr lang="he-IL" dirty="0"/>
              <a:t> כאמצעי ללמידה מרחוק</a:t>
            </a: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3"/>
          <a:srcRect l="18702" t="35494" r="23440" b="28324"/>
          <a:stretch/>
        </p:blipFill>
        <p:spPr>
          <a:xfrm>
            <a:off x="235454" y="1722580"/>
            <a:ext cx="8668499" cy="3047838"/>
          </a:xfrm>
          <a:prstGeom prst="rect">
            <a:avLst/>
          </a:prstGeom>
        </p:spPr>
      </p:pic>
      <p:sp>
        <p:nvSpPr>
          <p:cNvPr id="11" name="מציין מיקום טקסט 8">
            <a:extLst>
              <a:ext uri="{FF2B5EF4-FFF2-40B4-BE49-F238E27FC236}">
                <a16:creationId xmlns:a16="http://schemas.microsoft.com/office/drawing/2014/main" id="{F9EFA128-6B90-449B-B4D9-465CB56A81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18" y="762878"/>
            <a:ext cx="8930137" cy="1045373"/>
          </a:xfrm>
        </p:spPr>
        <p:txBody>
          <a:bodyPr/>
          <a:lstStyle/>
          <a:p>
            <a:pPr algn="ctr"/>
            <a:r>
              <a:rPr lang="he-IL" dirty="0"/>
              <a:t>איזה אסטרטגיות שרכשת בקורס אתה ממליץ להעביר למורים אחרים     כדי לעזור להם בלמידה מרחוק בימים אלו?</a:t>
            </a:r>
          </a:p>
        </p:txBody>
      </p:sp>
      <p:sp>
        <p:nvSpPr>
          <p:cNvPr id="2" name="אליפסה 1"/>
          <p:cNvSpPr/>
          <p:nvPr/>
        </p:nvSpPr>
        <p:spPr>
          <a:xfrm>
            <a:off x="1095375" y="3000375"/>
            <a:ext cx="1752600" cy="381000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28537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297B331A-13FB-4845-B276-04AFF6A6E0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אז מה עושים עכשיו?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90462" y="2146841"/>
            <a:ext cx="203171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לומד עצמאי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96988" y="1788960"/>
            <a:ext cx="2440969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תיכון אקדמי מקוון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1521" y="2146841"/>
            <a:ext cx="2440969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הוראת </a:t>
            </a:r>
            <a:r>
              <a:rPr lang="en-US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MOOC</a:t>
            </a:r>
            <a:endParaRPr lang="he-IL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cxnSp>
        <p:nvCxnSpPr>
          <p:cNvPr id="10" name="מחבר חץ ישר 9"/>
          <p:cNvCxnSpPr/>
          <p:nvPr/>
        </p:nvCxnSpPr>
        <p:spPr>
          <a:xfrm flipH="1">
            <a:off x="2836099" y="2850789"/>
            <a:ext cx="7187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חץ ישר 11"/>
          <p:cNvCxnSpPr/>
          <p:nvPr/>
        </p:nvCxnSpPr>
        <p:spPr>
          <a:xfrm flipH="1">
            <a:off x="6204313" y="2849079"/>
            <a:ext cx="7187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97368" y="2082147"/>
            <a:ext cx="2440969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הרשמה          להשתלמות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15456" y="1813311"/>
            <a:ext cx="244096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רכישת כלים, אסטרטגיות, מיומנויות </a:t>
            </a:r>
            <a:r>
              <a:rPr lang="he-IL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וחברים</a:t>
            </a:r>
          </a:p>
        </p:txBody>
      </p:sp>
    </p:spTree>
    <p:extLst>
      <p:ext uri="{BB962C8B-B14F-4D97-AF65-F5344CB8AC3E}">
        <p14:creationId xmlns:p14="http://schemas.microsoft.com/office/powerpoint/2010/main" val="108812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sz="quarter" idx="11"/>
          </p:nvPr>
        </p:nvSpPr>
        <p:spPr>
          <a:xfrm>
            <a:off x="1818390" y="2197406"/>
            <a:ext cx="5507220" cy="748689"/>
          </a:xfrm>
        </p:spPr>
        <p:txBody>
          <a:bodyPr/>
          <a:lstStyle/>
          <a:p>
            <a:pPr marL="114300" indent="0">
              <a:buNone/>
            </a:pPr>
            <a:r>
              <a:rPr lang="he-IL" sz="5400" dirty="0"/>
              <a:t>תודה על ההקשבה! </a:t>
            </a:r>
          </a:p>
        </p:txBody>
      </p:sp>
    </p:spTree>
    <p:extLst>
      <p:ext uri="{BB962C8B-B14F-4D97-AF65-F5344CB8AC3E}">
        <p14:creationId xmlns:p14="http://schemas.microsoft.com/office/powerpoint/2010/main" val="240686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2C71D790-A94C-44F3-B7FE-8E167302B8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he-IL" dirty="0"/>
              <a:t>שילוב </a:t>
            </a:r>
            <a:r>
              <a:rPr lang="en-US" dirty="0"/>
              <a:t>MOOC</a:t>
            </a:r>
            <a:r>
              <a:rPr lang="he-IL" dirty="0"/>
              <a:t> בתהליך ההוראה מרחוק</a:t>
            </a:r>
          </a:p>
        </p:txBody>
      </p:sp>
      <p:sp>
        <p:nvSpPr>
          <p:cNvPr id="4" name="מציין מיקום טקסט 7">
            <a:extLst>
              <a:ext uri="{FF2B5EF4-FFF2-40B4-BE49-F238E27FC236}">
                <a16:creationId xmlns:a16="http://schemas.microsoft.com/office/drawing/2014/main" id="{2C71D790-A94C-44F3-B7FE-8E167302B868}"/>
              </a:ext>
            </a:extLst>
          </p:cNvPr>
          <p:cNvSpPr txBox="1">
            <a:spLocks/>
          </p:cNvSpPr>
          <p:nvPr/>
        </p:nvSpPr>
        <p:spPr>
          <a:xfrm>
            <a:off x="-1712" y="799666"/>
            <a:ext cx="9144000" cy="817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14300" marR="0" lvl="0" indent="0" algn="ct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36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e-IL" dirty="0">
                <a:solidFill>
                  <a:srgbClr val="002060"/>
                </a:solidFill>
              </a:rPr>
              <a:t>תיכון אקדמי מקוון</a:t>
            </a:r>
          </a:p>
        </p:txBody>
      </p:sp>
      <p:sp>
        <p:nvSpPr>
          <p:cNvPr id="5" name="מציין מיקום טקסט 7">
            <a:extLst>
              <a:ext uri="{FF2B5EF4-FFF2-40B4-BE49-F238E27FC236}">
                <a16:creationId xmlns:a16="http://schemas.microsoft.com/office/drawing/2014/main" id="{2C71D790-A94C-44F3-B7FE-8E167302B868}"/>
              </a:ext>
            </a:extLst>
          </p:cNvPr>
          <p:cNvSpPr txBox="1">
            <a:spLocks/>
          </p:cNvSpPr>
          <p:nvPr/>
        </p:nvSpPr>
        <p:spPr>
          <a:xfrm>
            <a:off x="-3422" y="4239798"/>
            <a:ext cx="9144000" cy="817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14300" marR="0" lvl="0" indent="0" algn="ct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36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e-IL" dirty="0">
                <a:solidFill>
                  <a:srgbClr val="002060"/>
                </a:solidFill>
              </a:rPr>
              <a:t>המטרה: התלמיד הופך ללומד עצמאי</a:t>
            </a:r>
          </a:p>
        </p:txBody>
      </p:sp>
      <p:pic>
        <p:nvPicPr>
          <p:cNvPr id="2050" name="Picture 2" descr="Photo of Flying Bir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4" t="28414" r="-1" b="29398"/>
          <a:stretch/>
        </p:blipFill>
        <p:spPr bwMode="auto">
          <a:xfrm>
            <a:off x="2903979" y="1753452"/>
            <a:ext cx="3329197" cy="2486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087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994" y="819748"/>
            <a:ext cx="5877188" cy="4406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16" y="3688422"/>
            <a:ext cx="2296218" cy="1291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248571" y="1002278"/>
            <a:ext cx="542223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3600" b="1" dirty="0">
                <a:latin typeface="David" panose="020E0502060401010101" pitchFamily="34" charset="-79"/>
                <a:cs typeface="David" panose="020E0502060401010101" pitchFamily="34" charset="-79"/>
              </a:rPr>
              <a:t>ד"ר שירי רבקה מסה</a:t>
            </a:r>
          </a:p>
        </p:txBody>
      </p:sp>
      <p:pic>
        <p:nvPicPr>
          <p:cNvPr id="10" name="תמונה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770" y="1580866"/>
            <a:ext cx="2619375" cy="2809875"/>
          </a:xfrm>
          <a:prstGeom prst="rect">
            <a:avLst/>
          </a:prstGeom>
        </p:spPr>
      </p:pic>
      <p:pic>
        <p:nvPicPr>
          <p:cNvPr id="12" name="Picture 2" descr="Image result for ‫תיכון השלום מצפה רמון‬‎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038" y="3497476"/>
            <a:ext cx="2206868" cy="1656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תמונה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061" y="948947"/>
            <a:ext cx="2263925" cy="1273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תמונה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61" y="997373"/>
            <a:ext cx="2166599" cy="1444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6100B3BC-AE1C-48F7-AD4D-BFD5F18574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מו? </a:t>
            </a:r>
            <a:r>
              <a:rPr lang="en-US" dirty="0"/>
              <a:t>MOOC</a:t>
            </a:r>
            <a:r>
              <a:rPr lang="he-IL" dirty="0"/>
              <a:t>? ותיכון אקדמי מקוון</a:t>
            </a:r>
          </a:p>
        </p:txBody>
      </p:sp>
      <p:pic>
        <p:nvPicPr>
          <p:cNvPr id="1026" name="Picture 2" descr="How to Choose the Right MOOC for Your Employees | Your Training Edge 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090" y="1653702"/>
            <a:ext cx="6271525" cy="34055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תמונה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36305" y="720290"/>
            <a:ext cx="1910994" cy="1615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584687" y="1492730"/>
            <a:ext cx="184672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ביולוגיה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32642" y="1475548"/>
            <a:ext cx="184672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3200" b="1" dirty="0">
                <a:solidFill>
                  <a:srgbClr val="00B0F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פיזיקה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60590" y="1497005"/>
            <a:ext cx="184672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3200" b="1" dirty="0">
                <a:solidFill>
                  <a:srgbClr val="00B0F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כלכלה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18488" y="1916532"/>
            <a:ext cx="19255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3200" b="1" dirty="0">
                <a:solidFill>
                  <a:srgbClr val="00B0F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פסיכולוגיה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0144" y="2717915"/>
            <a:ext cx="184672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3200" b="1" dirty="0">
                <a:solidFill>
                  <a:srgbClr val="00B0F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כימיה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98984" y="2726479"/>
            <a:ext cx="184672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3200" b="1" dirty="0">
                <a:solidFill>
                  <a:srgbClr val="00B0F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היסטוריה</a:t>
            </a:r>
          </a:p>
        </p:txBody>
      </p:sp>
      <p:sp>
        <p:nvSpPr>
          <p:cNvPr id="17" name="מציין מיקום טקסט 4">
            <a:extLst>
              <a:ext uri="{FF2B5EF4-FFF2-40B4-BE49-F238E27FC236}">
                <a16:creationId xmlns:a16="http://schemas.microsoft.com/office/drawing/2014/main" id="{6100B3BC-AE1C-48F7-AD4D-BFD5F18574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386" y="4375077"/>
            <a:ext cx="9144000" cy="817124"/>
          </a:xfrm>
        </p:spPr>
        <p:txBody>
          <a:bodyPr/>
          <a:lstStyle/>
          <a:p>
            <a:r>
              <a:rPr lang="he-IL" dirty="0">
                <a:solidFill>
                  <a:srgbClr val="002060"/>
                </a:solidFill>
              </a:rPr>
              <a:t>אגף א' לפיתוח פדגוגי, מט"ח והמרכז לחדשנות</a:t>
            </a:r>
          </a:p>
        </p:txBody>
      </p:sp>
    </p:spTree>
    <p:extLst>
      <p:ext uri="{BB962C8B-B14F-4D97-AF65-F5344CB8AC3E}">
        <p14:creationId xmlns:p14="http://schemas.microsoft.com/office/powerpoint/2010/main" val="1740113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6100B3BC-AE1C-48F7-AD4D-BFD5F18574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הלכה למעשה </a:t>
            </a:r>
          </a:p>
        </p:txBody>
      </p:sp>
      <p:sp>
        <p:nvSpPr>
          <p:cNvPr id="6" name="מציין מיקום טקסט 5">
            <a:extLst>
              <a:ext uri="{FF2B5EF4-FFF2-40B4-BE49-F238E27FC236}">
                <a16:creationId xmlns:a16="http://schemas.microsoft.com/office/drawing/2014/main" id="{1F130FA0-5E18-4157-8061-E1A510D8A7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3660" y="844158"/>
            <a:ext cx="8293212" cy="2418944"/>
          </a:xfrm>
        </p:spPr>
        <p:txBody>
          <a:bodyPr/>
          <a:lstStyle/>
          <a:p>
            <a:pPr marL="571500" indent="-457200">
              <a:buAutoNum type="arabicPeriod"/>
            </a:pPr>
            <a:r>
              <a:rPr lang="he-IL" dirty="0"/>
              <a:t>המורה לומד את הקורס בעצמו ובהשתלמות רוכש כלים ומיומנויות לתיווך הקורס לתלמידיו ומשתף את עמיתיו (מאגר חומרים).</a:t>
            </a:r>
          </a:p>
          <a:p>
            <a:pPr marL="571500" indent="-457200">
              <a:buAutoNum type="arabicPeriod"/>
            </a:pPr>
            <a:r>
              <a:rPr lang="he-IL" dirty="0"/>
              <a:t>המורה משלב את תכני הקורס בשיעורי הכיתה בדרכים שונות.</a:t>
            </a:r>
          </a:p>
          <a:p>
            <a:pPr marL="571500" indent="-457200">
              <a:buAutoNum type="arabicPeriod"/>
            </a:pPr>
            <a:r>
              <a:rPr lang="he-IL" dirty="0"/>
              <a:t>בחינה אקדמית.</a:t>
            </a: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23171" r="21518" b="8315"/>
          <a:stretch/>
        </p:blipFill>
        <p:spPr>
          <a:xfrm>
            <a:off x="246579" y="2763749"/>
            <a:ext cx="3096380" cy="2235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395" y="2763748"/>
            <a:ext cx="4183668" cy="2314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3955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74F01E0B-F7DA-4EF9-87B0-B4677704FD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מהות ההשתלמות</a:t>
            </a:r>
          </a:p>
        </p:txBody>
      </p:sp>
      <p:sp>
        <p:nvSpPr>
          <p:cNvPr id="9" name="מציין מיקום טקסט 8">
            <a:extLst>
              <a:ext uri="{FF2B5EF4-FFF2-40B4-BE49-F238E27FC236}">
                <a16:creationId xmlns:a16="http://schemas.microsoft.com/office/drawing/2014/main" id="{F9EFA128-6B90-449B-B4D9-465CB56A81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18" y="762879"/>
            <a:ext cx="8930137" cy="3044758"/>
          </a:xfrm>
        </p:spPr>
        <p:txBody>
          <a:bodyPr/>
          <a:lstStyle/>
          <a:p>
            <a:r>
              <a:rPr lang="he-IL" dirty="0"/>
              <a:t>ההשתלמות שמה דגש על תפקיד המורה בתיווך הקורס האקדמי לתלמידיו ואיך להכשירם ללמידה עצמאית (הלומד של המאה ה – 21). </a:t>
            </a:r>
          </a:p>
        </p:txBody>
      </p:sp>
      <p:pic>
        <p:nvPicPr>
          <p:cNvPr id="4" name="Picture 5" descr="slide-29-728">
            <a:extLst>
              <a:ext uri="{FF2B5EF4-FFF2-40B4-BE49-F238E27FC236}">
                <a16:creationId xmlns:a16="http://schemas.microsoft.com/office/drawing/2014/main" id="{B77A0DFF-952F-489F-99BE-53A67367F1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0" b="12865"/>
          <a:stretch/>
        </p:blipFill>
        <p:spPr bwMode="auto">
          <a:xfrm>
            <a:off x="1561669" y="2012443"/>
            <a:ext cx="5661063" cy="313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2409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74F01E0B-F7DA-4EF9-87B0-B4677704FD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מהות ההשתלמות</a:t>
            </a:r>
          </a:p>
        </p:txBody>
      </p:sp>
      <p:sp>
        <p:nvSpPr>
          <p:cNvPr id="9" name="מציין מיקום טקסט 8">
            <a:extLst>
              <a:ext uri="{FF2B5EF4-FFF2-40B4-BE49-F238E27FC236}">
                <a16:creationId xmlns:a16="http://schemas.microsoft.com/office/drawing/2014/main" id="{F9EFA128-6B90-449B-B4D9-465CB56A81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18" y="762879"/>
            <a:ext cx="8930137" cy="3044758"/>
          </a:xfrm>
        </p:spPr>
        <p:txBody>
          <a:bodyPr/>
          <a:lstStyle/>
          <a:p>
            <a:r>
              <a:rPr lang="he-IL" dirty="0"/>
              <a:t>בהשתלמות מתבצעת </a:t>
            </a:r>
            <a:r>
              <a:rPr lang="he-IL" b="1" u="sng" dirty="0"/>
              <a:t>הקנייה</a:t>
            </a:r>
            <a:r>
              <a:rPr lang="he-IL" dirty="0"/>
              <a:t> של אסטרטגיות ומיומנויות למידה, </a:t>
            </a:r>
            <a:r>
              <a:rPr lang="he-IL" b="1" u="sng" dirty="0"/>
              <a:t>יצירת</a:t>
            </a:r>
            <a:r>
              <a:rPr lang="he-IL" dirty="0"/>
              <a:t> </a:t>
            </a:r>
            <a:r>
              <a:rPr lang="he-IL" b="1" u="sng" dirty="0"/>
              <a:t>חומרים</a:t>
            </a:r>
            <a:r>
              <a:rPr lang="he-IL" dirty="0"/>
              <a:t> להנחיה ותיווך תכני הקורס האקדמי </a:t>
            </a:r>
            <a:r>
              <a:rPr lang="he-IL" b="1" u="sng" dirty="0"/>
              <a:t>והתנסות</a:t>
            </a:r>
            <a:r>
              <a:rPr lang="he-IL" dirty="0"/>
              <a:t> בכיתה.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2779" y="2367164"/>
            <a:ext cx="25630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2400" b="1" dirty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שאילת שאלות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1424" y="3007994"/>
            <a:ext cx="369013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2800" b="1" dirty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אסטרטגיות לעיבוד ידע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37295" y="2327741"/>
            <a:ext cx="25630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2400" b="1" dirty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למידת עמיתים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75965" y="1977212"/>
            <a:ext cx="25630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2400" b="1" dirty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שימוש בסרטונים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76498" y="3117174"/>
            <a:ext cx="25630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2400" b="1" dirty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הערכה חלופית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0384" y="3714847"/>
            <a:ext cx="256307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he-IL" sz="2400" b="1" dirty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פיתוח שיטות </a:t>
            </a:r>
            <a:r>
              <a:rPr lang="he-IL" sz="2400" b="1" dirty="0" err="1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להנגשת</a:t>
            </a:r>
            <a:r>
              <a:rPr lang="he-IL" sz="2400" b="1" dirty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וניתוח הסרטונים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38750" y="4001881"/>
            <a:ext cx="2455173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he-IL" sz="2400" b="1" dirty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הוראה באמצעות        ה -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WhatsApp</a:t>
            </a:r>
            <a:endParaRPr lang="he-IL" sz="2400" b="1" dirty="0">
              <a:solidFill>
                <a:schemeClr val="accent1">
                  <a:lumMod val="50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0098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74F01E0B-F7DA-4EF9-87B0-B4677704FD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הכשרת המורים</a:t>
            </a:r>
          </a:p>
        </p:txBody>
      </p:sp>
      <p:sp>
        <p:nvSpPr>
          <p:cNvPr id="9" name="מציין מיקום טקסט 8">
            <a:extLst>
              <a:ext uri="{FF2B5EF4-FFF2-40B4-BE49-F238E27FC236}">
                <a16:creationId xmlns:a16="http://schemas.microsoft.com/office/drawing/2014/main" id="{F9EFA128-6B90-449B-B4D9-465CB56A81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18" y="762879"/>
            <a:ext cx="8930137" cy="603584"/>
          </a:xfrm>
        </p:spPr>
        <p:txBody>
          <a:bodyPr/>
          <a:lstStyle/>
          <a:p>
            <a:pPr algn="ctr"/>
            <a:r>
              <a:rPr lang="he-IL" dirty="0"/>
              <a:t>תגובות המורים שמלמדים את הקורס: "וירוסים, ואיך מנצחים אותם?"</a:t>
            </a:r>
          </a:p>
        </p:txBody>
      </p:sp>
      <p:sp>
        <p:nvSpPr>
          <p:cNvPr id="13" name="תיבת טקסט 3">
            <a:extLst>
              <a:ext uri="{FF2B5EF4-FFF2-40B4-BE49-F238E27FC236}">
                <a16:creationId xmlns:a16="http://schemas.microsoft.com/office/drawing/2014/main" id="{EE419781-0BB4-4348-9634-1A69451F2453}"/>
              </a:ext>
            </a:extLst>
          </p:cNvPr>
          <p:cNvSpPr txBox="1"/>
          <p:nvPr/>
        </p:nvSpPr>
        <p:spPr>
          <a:xfrm>
            <a:off x="5024063" y="1459973"/>
            <a:ext cx="3972633" cy="144270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he-IL" sz="1200" u="sng" dirty="0">
                <a:latin typeface="Calibri" panose="020F0502020204030204" pitchFamily="34" charset="0"/>
                <a:ea typeface="Calibri" panose="020F0502020204030204" pitchFamily="34" charset="0"/>
                <a:cs typeface="David" panose="020E0502060401010101" pitchFamily="34" charset="-79"/>
              </a:rPr>
              <a:t>מעלה את רמת ההוראה</a:t>
            </a:r>
            <a:r>
              <a:rPr lang="he-IL" sz="1200" dirty="0">
                <a:latin typeface="Calibri" panose="020F0502020204030204" pitchFamily="34" charset="0"/>
                <a:ea typeface="Calibri" panose="020F0502020204030204" pitchFamily="34" charset="0"/>
                <a:cs typeface="David" panose="020E0502060401010101" pitchFamily="34" charset="-79"/>
              </a:rPr>
              <a:t>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50000"/>
              </a:lnSpc>
            </a:pPr>
            <a:r>
              <a:rPr lang="he-IL" sz="1200" dirty="0">
                <a:latin typeface="Calibri" panose="020F0502020204030204" pitchFamily="34" charset="0"/>
                <a:ea typeface="Calibri" panose="020F0502020204030204" pitchFamily="34" charset="0"/>
                <a:cs typeface="David" panose="020E0502060401010101" pitchFamily="34" charset="-79"/>
              </a:rPr>
              <a:t>מנגיש אקדמיה, חשיפה חשובה (לעתיד).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50000"/>
              </a:lnSpc>
            </a:pPr>
            <a:r>
              <a:rPr lang="he-IL" sz="1200" dirty="0">
                <a:latin typeface="Calibri" panose="020F0502020204030204" pitchFamily="34" charset="0"/>
                <a:ea typeface="Calibri" panose="020F0502020204030204" pitchFamily="34" charset="0"/>
                <a:cs typeface="David" panose="020E0502060401010101" pitchFamily="34" charset="-79"/>
              </a:rPr>
              <a:t>מקנה מיומנויות חשובות כמו </a:t>
            </a:r>
            <a:r>
              <a:rPr lang="he-IL" sz="1200" u="sng" dirty="0">
                <a:latin typeface="Calibri" panose="020F0502020204030204" pitchFamily="34" charset="0"/>
                <a:ea typeface="Calibri" panose="020F0502020204030204" pitchFamily="34" charset="0"/>
                <a:cs typeface="David" panose="020E0502060401010101" pitchFamily="34" charset="-79"/>
              </a:rPr>
              <a:t>למידה אוטודידקטית, ניהול זמן </a:t>
            </a:r>
            <a:r>
              <a:rPr lang="he-IL" sz="1200" dirty="0">
                <a:latin typeface="Calibri" panose="020F0502020204030204" pitchFamily="34" charset="0"/>
                <a:ea typeface="Calibri" panose="020F0502020204030204" pitchFamily="34" charset="0"/>
                <a:cs typeface="David" panose="020E0502060401010101" pitchFamily="34" charset="-79"/>
              </a:rPr>
              <a:t>ועוד.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50000"/>
              </a:lnSpc>
            </a:pPr>
            <a:r>
              <a:rPr lang="he-IL" sz="1200" dirty="0">
                <a:latin typeface="Calibri" panose="020F0502020204030204" pitchFamily="34" charset="0"/>
                <a:ea typeface="Calibri" panose="020F0502020204030204" pitchFamily="34" charset="0"/>
                <a:cs typeface="David" panose="020E0502060401010101" pitchFamily="34" charset="-79"/>
              </a:rPr>
              <a:t>קורס מקוון כמו זה,  מהווה </a:t>
            </a:r>
            <a:r>
              <a:rPr lang="he-IL" sz="1200" u="sng" dirty="0">
                <a:latin typeface="Calibri" panose="020F0502020204030204" pitchFamily="34" charset="0"/>
                <a:ea typeface="Calibri" panose="020F0502020204030204" pitchFamily="34" charset="0"/>
                <a:cs typeface="David" panose="020E0502060401010101" pitchFamily="34" charset="-79"/>
              </a:rPr>
              <a:t>דרך הוראה שמותאמת לדור הנוכחי.</a:t>
            </a:r>
            <a:endParaRPr lang="en-US" sz="1200" u="sng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50000"/>
              </a:lnSpc>
            </a:pPr>
            <a:r>
              <a:rPr lang="he-IL" sz="1050" dirty="0">
                <a:latin typeface="Calibri" panose="020F0502020204030204" pitchFamily="34" charset="0"/>
                <a:ea typeface="Calibri" panose="020F0502020204030204" pitchFamily="34" charset="0"/>
                <a:cs typeface="David" panose="020E0502060401010101" pitchFamily="34" charset="-79"/>
              </a:rPr>
              <a:t> </a:t>
            </a:r>
            <a:r>
              <a:rPr lang="he-IL" sz="750" dirty="0">
                <a:solidFill>
                  <a:srgbClr val="0070C0"/>
                </a:solidFill>
                <a:latin typeface="Guttman Yad-Brush" panose="02010401010101010101" pitchFamily="2" charset="-79"/>
                <a:ea typeface="Calibri" panose="020F0502020204030204" pitchFamily="34" charset="0"/>
                <a:cs typeface="Guttman Yad-Brush" panose="02010401010101010101" pitchFamily="2" charset="-79"/>
              </a:rPr>
              <a:t>א. א.</a:t>
            </a:r>
            <a:endParaRPr lang="en-US" sz="75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Guttman Yad-Brush" panose="02010401010101010101" pitchFamily="2" charset="-79"/>
            </a:endParaRPr>
          </a:p>
        </p:txBody>
      </p:sp>
      <p:sp>
        <p:nvSpPr>
          <p:cNvPr id="15" name="מלבן 14">
            <a:extLst>
              <a:ext uri="{FF2B5EF4-FFF2-40B4-BE49-F238E27FC236}">
                <a16:creationId xmlns:a16="http://schemas.microsoft.com/office/drawing/2014/main" id="{4BF9E4A4-78E7-4519-8A42-57266B5596FC}"/>
              </a:ext>
            </a:extLst>
          </p:cNvPr>
          <p:cNvSpPr/>
          <p:nvPr/>
        </p:nvSpPr>
        <p:spPr>
          <a:xfrm rot="21247481">
            <a:off x="516465" y="3371401"/>
            <a:ext cx="4811849" cy="62837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342900" algn="r" rtl="1">
              <a:spcAft>
                <a:spcPts val="375"/>
              </a:spcAft>
            </a:pPr>
            <a:r>
              <a:rPr lang="he-IL" sz="1200" dirty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כמו שנאמר בכנס, ....   הם בעצמם ירצו לעשות את הקורס. אולי </a:t>
            </a:r>
            <a:r>
              <a:rPr lang="he-IL" sz="1200" u="sng" dirty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להראות סרטונים שונים גם </a:t>
            </a:r>
            <a:r>
              <a:rPr lang="he-IL" sz="1200" u="sng" dirty="0" err="1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מקורסרה</a:t>
            </a:r>
            <a:r>
              <a:rPr lang="he-IL" sz="1200" u="sng" dirty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he-IL" sz="1200" dirty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ושיראו כי בכלל ישנם קורסים כאלו ברשת.</a:t>
            </a:r>
          </a:p>
          <a:p>
            <a:pPr algn="r">
              <a:spcAft>
                <a:spcPts val="375"/>
              </a:spcAft>
            </a:pPr>
            <a:r>
              <a:rPr lang="he-IL" sz="750" dirty="0">
                <a:solidFill>
                  <a:srgbClr val="92D05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     </a:t>
            </a:r>
            <a:r>
              <a:rPr lang="he-IL" sz="750" dirty="0">
                <a:solidFill>
                  <a:schemeClr val="accent2">
                    <a:lumMod val="75000"/>
                  </a:schemeClr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נ. ק. </a:t>
            </a:r>
            <a:endParaRPr lang="en-US" sz="750" dirty="0">
              <a:solidFill>
                <a:schemeClr val="accent2">
                  <a:lumMod val="75000"/>
                </a:schemeClr>
              </a:solidFill>
              <a:cs typeface="Guttman Yad-Brush" panose="02010401010101010101" pitchFamily="2" charset="-79"/>
            </a:endParaRPr>
          </a:p>
        </p:txBody>
      </p:sp>
      <p:sp>
        <p:nvSpPr>
          <p:cNvPr id="16" name="מלבן 15">
            <a:extLst>
              <a:ext uri="{FF2B5EF4-FFF2-40B4-BE49-F238E27FC236}">
                <a16:creationId xmlns:a16="http://schemas.microsoft.com/office/drawing/2014/main" id="{F88AE3B1-F3D3-4B82-8488-036A31201C71}"/>
              </a:ext>
            </a:extLst>
          </p:cNvPr>
          <p:cNvSpPr/>
          <p:nvPr/>
        </p:nvSpPr>
        <p:spPr>
          <a:xfrm rot="21230144">
            <a:off x="239005" y="2085517"/>
            <a:ext cx="4786629" cy="854080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he-IL" sz="1100" dirty="0">
                <a:solidFill>
                  <a:srgbClr val="373A3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David" panose="020E0502060401010101" pitchFamily="34" charset="-79"/>
              </a:rPr>
              <a:t>חוויה </a:t>
            </a:r>
            <a:r>
              <a:rPr lang="he-IL" sz="1100" u="sng" dirty="0">
                <a:solidFill>
                  <a:srgbClr val="373A3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David" panose="020E0502060401010101" pitchFamily="34" charset="-79"/>
              </a:rPr>
              <a:t>נהדרת ומעשירה</a:t>
            </a:r>
            <a:r>
              <a:rPr lang="he-IL" sz="1100" dirty="0">
                <a:solidFill>
                  <a:srgbClr val="373A3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David" panose="020E0502060401010101" pitchFamily="34" charset="-79"/>
              </a:rPr>
              <a:t>, זה היה מעניין מאוד! </a:t>
            </a:r>
            <a:r>
              <a:rPr lang="he-IL" sz="1100" u="sng" dirty="0">
                <a:solidFill>
                  <a:srgbClr val="373A3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David" panose="020E0502060401010101" pitchFamily="34" charset="-79"/>
              </a:rPr>
              <a:t>פרופסור גרשוני </a:t>
            </a:r>
            <a:r>
              <a:rPr lang="he-IL" sz="1100" dirty="0">
                <a:solidFill>
                  <a:srgbClr val="373A3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David" panose="020E0502060401010101" pitchFamily="34" charset="-79"/>
              </a:rPr>
              <a:t>מעביר את החומר בצורה </a:t>
            </a:r>
            <a:r>
              <a:rPr lang="he-IL" sz="1100" u="sng" dirty="0">
                <a:solidFill>
                  <a:srgbClr val="373A3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David" panose="020E0502060401010101" pitchFamily="34" charset="-79"/>
              </a:rPr>
              <a:t>מעניינת וקלילה </a:t>
            </a:r>
            <a:r>
              <a:rPr lang="he-IL" sz="1100" dirty="0">
                <a:solidFill>
                  <a:srgbClr val="373A3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David" panose="020E0502060401010101" pitchFamily="34" charset="-79"/>
              </a:rPr>
              <a:t>אהבתי את הסיכומים ואת התרשימים שגם הם </a:t>
            </a:r>
            <a:r>
              <a:rPr lang="he-IL" sz="1100" u="sng" dirty="0">
                <a:solidFill>
                  <a:srgbClr val="373A3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David" panose="020E0502060401010101" pitchFamily="34" charset="-79"/>
              </a:rPr>
              <a:t>תורמים לסדר ולהבנת התכנים</a:t>
            </a:r>
            <a:r>
              <a:rPr lang="he-IL" sz="750" dirty="0">
                <a:solidFill>
                  <a:srgbClr val="7030A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. ל. ת.</a:t>
            </a:r>
            <a:endParaRPr lang="en-US" sz="750" dirty="0">
              <a:solidFill>
                <a:srgbClr val="7030A0"/>
              </a:solidFill>
              <a:cs typeface="Guttman Yad-Brush" panose="02010401010101010101" pitchFamily="2" charset="-79"/>
            </a:endParaRPr>
          </a:p>
        </p:txBody>
      </p:sp>
      <p:sp>
        <p:nvSpPr>
          <p:cNvPr id="10" name="תיבת טקסט 3">
            <a:extLst>
              <a:ext uri="{FF2B5EF4-FFF2-40B4-BE49-F238E27FC236}">
                <a16:creationId xmlns:a16="http://schemas.microsoft.com/office/drawing/2014/main" id="{EE419781-0BB4-4348-9634-1A69451F2453}"/>
              </a:ext>
            </a:extLst>
          </p:cNvPr>
          <p:cNvSpPr txBox="1"/>
          <p:nvPr/>
        </p:nvSpPr>
        <p:spPr>
          <a:xfrm>
            <a:off x="3724276" y="3916547"/>
            <a:ext cx="5046180" cy="92333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he-IL" sz="1050" dirty="0">
                <a:latin typeface="Calibri" panose="020F0502020204030204" pitchFamily="34" charset="0"/>
                <a:ea typeface="Calibri" panose="020F0502020204030204" pitchFamily="34" charset="0"/>
                <a:cs typeface="David" panose="020E0502060401010101" pitchFamily="34" charset="-79"/>
              </a:rPr>
              <a:t> </a:t>
            </a:r>
            <a:r>
              <a:rPr lang="he-IL" sz="1200" dirty="0">
                <a:solidFill>
                  <a:schemeClr val="bg2"/>
                </a:solidFill>
                <a:latin typeface="Guttman Yad-Brush" panose="02010401010101010101" pitchFamily="2" charset="-79"/>
                <a:ea typeface="Calibri" panose="020F0502020204030204" pitchFamily="34" charset="0"/>
                <a:cs typeface="Guttman Yad-Brush" panose="02010401010101010101" pitchFamily="2" charset="-79"/>
              </a:rPr>
              <a:t>התלמידים נחשפים </a:t>
            </a:r>
            <a:r>
              <a:rPr lang="he-IL" sz="1200" u="sng" dirty="0">
                <a:solidFill>
                  <a:schemeClr val="bg2"/>
                </a:solidFill>
                <a:latin typeface="Guttman Yad-Brush" panose="02010401010101010101" pitchFamily="2" charset="-79"/>
                <a:ea typeface="Calibri" panose="020F0502020204030204" pitchFamily="34" charset="0"/>
                <a:cs typeface="Guttman Yad-Brush" panose="02010401010101010101" pitchFamily="2" charset="-79"/>
              </a:rPr>
              <a:t>להוראה שונה בתכלית </a:t>
            </a:r>
            <a:r>
              <a:rPr lang="he-IL" sz="1200" dirty="0">
                <a:solidFill>
                  <a:schemeClr val="bg2"/>
                </a:solidFill>
                <a:latin typeface="Guttman Yad-Brush" panose="02010401010101010101" pitchFamily="2" charset="-79"/>
                <a:ea typeface="Calibri" panose="020F0502020204030204" pitchFamily="34" charset="0"/>
                <a:cs typeface="Guttman Yad-Brush" panose="02010401010101010101" pitchFamily="2" charset="-79"/>
              </a:rPr>
              <a:t>ומנתבת אותם ללמידה עצמאית. לפי דעתי ..... </a:t>
            </a:r>
            <a:r>
              <a:rPr lang="he-IL" sz="1200" u="sng" dirty="0">
                <a:solidFill>
                  <a:schemeClr val="bg2"/>
                </a:solidFill>
                <a:latin typeface="Guttman Yad-Brush" panose="02010401010101010101" pitchFamily="2" charset="-79"/>
                <a:ea typeface="Calibri" panose="020F0502020204030204" pitchFamily="34" charset="0"/>
                <a:cs typeface="Guttman Yad-Brush" panose="02010401010101010101" pitchFamily="2" charset="-79"/>
              </a:rPr>
              <a:t>הקורס יצבור תאוצה </a:t>
            </a:r>
            <a:r>
              <a:rPr lang="he-IL" sz="1200" dirty="0">
                <a:solidFill>
                  <a:schemeClr val="bg2"/>
                </a:solidFill>
                <a:latin typeface="Guttman Yad-Brush" panose="02010401010101010101" pitchFamily="2" charset="-79"/>
                <a:ea typeface="Calibri" panose="020F0502020204030204" pitchFamily="34" charset="0"/>
                <a:cs typeface="Guttman Yad-Brush" panose="02010401010101010101" pitchFamily="2" charset="-79"/>
              </a:rPr>
              <a:t>גם בקרב תלמידים רבים אחרים. </a:t>
            </a:r>
            <a:r>
              <a:rPr lang="he-IL" sz="800" dirty="0">
                <a:solidFill>
                  <a:schemeClr val="accent1">
                    <a:lumMod val="50000"/>
                  </a:schemeClr>
                </a:solidFill>
                <a:latin typeface="Guttman Yad-Brush" panose="02010401010101010101" pitchFamily="2" charset="-79"/>
                <a:ea typeface="Calibri" panose="020F0502020204030204" pitchFamily="34" charset="0"/>
                <a:cs typeface="Guttman Yad-Brush" panose="02010401010101010101" pitchFamily="2" charset="-79"/>
              </a:rPr>
              <a:t>ש. מ</a:t>
            </a:r>
            <a:endParaRPr lang="en-US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Guttman Yad-Brush" panose="02010401010101010101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23214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74F01E0B-F7DA-4EF9-87B0-B4677704FD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ה – </a:t>
            </a:r>
            <a:r>
              <a:rPr lang="en-US" dirty="0"/>
              <a:t>MOOC</a:t>
            </a:r>
            <a:r>
              <a:rPr lang="he-IL" dirty="0"/>
              <a:t> כאמצעי ללמידה מרחוק</a:t>
            </a: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3"/>
          <a:srcRect l="31123" t="47709" r="36181" b="23383"/>
          <a:stretch/>
        </p:blipFill>
        <p:spPr>
          <a:xfrm>
            <a:off x="5774929" y="1448659"/>
            <a:ext cx="2934917" cy="1458928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מציין מיקום טקסט 8">
            <a:extLst>
              <a:ext uri="{FF2B5EF4-FFF2-40B4-BE49-F238E27FC236}">
                <a16:creationId xmlns:a16="http://schemas.microsoft.com/office/drawing/2014/main" id="{F9EFA128-6B90-449B-B4D9-465CB56A81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18" y="762879"/>
            <a:ext cx="8930137" cy="603584"/>
          </a:xfrm>
        </p:spPr>
        <p:txBody>
          <a:bodyPr/>
          <a:lstStyle/>
          <a:p>
            <a:pPr algn="ctr"/>
            <a:r>
              <a:rPr lang="he-IL" dirty="0"/>
              <a:t>האם המיומנויות שרכשת בהשתלמות תורמות לך?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7836" y="1366463"/>
            <a:ext cx="49435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r" rtl="1"/>
            <a:r>
              <a:rPr lang="he-IL" dirty="0"/>
              <a:t>"השאיפה שלי בהמשך הקריירה שלי כמורה היא ללמד פחות ולהנחות יותר. </a:t>
            </a:r>
            <a:r>
              <a:rPr lang="he-IL" u="sng" dirty="0"/>
              <a:t>האסטרטגיות בקורס מסייעות לסייע לתלמיד ללמוד לבד</a:t>
            </a:r>
            <a:r>
              <a:rPr lang="he-IL" dirty="0"/>
              <a:t>."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98826" y="3296737"/>
            <a:ext cx="341102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r" rtl="1"/>
            <a:r>
              <a:rPr lang="he-IL" dirty="0"/>
              <a:t>"למדתי על שילוב של האקדמיה בשיעורים, הרחבתי ידע ושאילת שאלות ללמידה."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14062" y="4391411"/>
            <a:ext cx="4066855" cy="5232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1">
            <a:spAutoFit/>
          </a:bodyPr>
          <a:lstStyle/>
          <a:p>
            <a:pPr algn="r" rtl="1"/>
            <a:r>
              <a:rPr lang="he-IL" dirty="0"/>
              <a:t>"</a:t>
            </a:r>
            <a:r>
              <a:rPr lang="he-IL" u="sng" dirty="0"/>
              <a:t>נותן מענה מעולה </a:t>
            </a:r>
            <a:r>
              <a:rPr lang="he-IL" dirty="0"/>
              <a:t>בהעדר מקרן ובצורך לשמור על מרחק בין התלמידים (למידה באמצעות </a:t>
            </a:r>
            <a:r>
              <a:rPr lang="en-US" dirty="0" err="1"/>
              <a:t>WhatsApp</a:t>
            </a:r>
            <a:r>
              <a:rPr lang="he-IL" dirty="0"/>
              <a:t>).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97710" y="4087400"/>
            <a:ext cx="3411020" cy="95410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1">
            <a:spAutoFit/>
          </a:bodyPr>
          <a:lstStyle/>
          <a:p>
            <a:pPr algn="r" rtl="1"/>
            <a:r>
              <a:rPr lang="he-IL" dirty="0">
                <a:solidFill>
                  <a:schemeClr val="tx1"/>
                </a:solidFill>
              </a:rPr>
              <a:t>"ה</a:t>
            </a:r>
            <a:r>
              <a:rPr lang="he-IL" dirty="0"/>
              <a:t>תחברתי בעיקר לאסטרטגיה של סיכום חומר בדרך של תרשים זרימה ומפת מושגים. אני שוקלת שההערכה של 15% שאני נדרשת לציון השנתי תהיה משימה מסוג זה</a:t>
            </a:r>
            <a:r>
              <a:rPr lang="he-IL" dirty="0">
                <a:solidFill>
                  <a:schemeClr val="tx1"/>
                </a:solidFill>
              </a:rPr>
              <a:t>."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32207" y="2091799"/>
            <a:ext cx="4318580" cy="52322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1">
            <a:spAutoFit/>
          </a:bodyPr>
          <a:lstStyle/>
          <a:p>
            <a:pPr algn="r" rtl="1"/>
            <a:r>
              <a:rPr lang="he-IL" dirty="0"/>
              <a:t>"זו </a:t>
            </a:r>
            <a:r>
              <a:rPr lang="he-IL" u="sng" dirty="0"/>
              <a:t>ההשתלמות הכי מועילה שעשיתי אי פעם</a:t>
            </a:r>
            <a:r>
              <a:rPr lang="he-IL" dirty="0"/>
              <a:t>. נתנה לי כלים רבים לשילוב חומרים מתוקשבים ובכלל ללימוד בכיתה."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0268" y="2827749"/>
            <a:ext cx="4970519" cy="1384995"/>
          </a:xfrm>
          <a:prstGeom prst="rect">
            <a:avLst/>
          </a:prstGeom>
          <a:noFill/>
          <a:ln>
            <a:solidFill>
              <a:schemeClr val="accent2">
                <a:lumMod val="50000"/>
                <a:lumOff val="50000"/>
              </a:schemeClr>
            </a:solidFill>
          </a:ln>
        </p:spPr>
        <p:txBody>
          <a:bodyPr wrap="square" rtlCol="1">
            <a:spAutoFit/>
          </a:bodyPr>
          <a:lstStyle/>
          <a:p>
            <a:pPr algn="r" rtl="1"/>
            <a:r>
              <a:rPr lang="he-IL" dirty="0"/>
              <a:t>"רכשתי אסטרטגיות הוראה חדשות ופיתחתי מגוון רחב של חומרי למידה שאוכל לשלב בהוראה השוטפת בכיתה. המטלות בהשתלמות היו </a:t>
            </a:r>
            <a:r>
              <a:rPr lang="he-IL" dirty="0" err="1"/>
              <a:t>מצויינות</a:t>
            </a:r>
            <a:r>
              <a:rPr lang="he-IL" dirty="0"/>
              <a:t>, למידת העמיתים תרמה מאוד להתפתחות המקצועית שלי, וקורס ה-</a:t>
            </a:r>
            <a:r>
              <a:rPr lang="en-US" dirty="0"/>
              <a:t>MOOC </a:t>
            </a:r>
            <a:r>
              <a:rPr lang="he-IL" dirty="0"/>
              <a:t> עצמו מאוד טוב </a:t>
            </a:r>
            <a:r>
              <a:rPr lang="he-IL" u="sng" dirty="0"/>
              <a:t>ומותאם לתלמידי תיכון ויכול לסייע רבות בלמידה השוטפת</a:t>
            </a:r>
            <a:r>
              <a:rPr lang="he-IL" dirty="0"/>
              <a:t>, ולתלמידים חזקים - כמנוף לאוניברסיטה כבר בתיכון.</a:t>
            </a:r>
          </a:p>
        </p:txBody>
      </p:sp>
    </p:spTree>
    <p:extLst>
      <p:ext uri="{BB962C8B-B14F-4D97-AF65-F5344CB8AC3E}">
        <p14:creationId xmlns:p14="http://schemas.microsoft.com/office/powerpoint/2010/main" val="159482935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5281</TotalTime>
  <Words>479</Words>
  <Application>Microsoft Office PowerPoint</Application>
  <PresentationFormat>‫הצגה על המסך (16:9)</PresentationFormat>
  <Paragraphs>59</Paragraphs>
  <Slides>12</Slides>
  <Notes>4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18" baseType="lpstr">
      <vt:lpstr>David</vt:lpstr>
      <vt:lpstr>Guttman Yad-Brush</vt:lpstr>
      <vt:lpstr>Arial</vt:lpstr>
      <vt:lpstr>Calibri</vt:lpstr>
      <vt:lpstr>Times New Roman</vt:lpstr>
      <vt:lpstr>Simple Light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Hi</dc:creator>
  <cp:lastModifiedBy>Natasha Segal</cp:lastModifiedBy>
  <cp:revision>90</cp:revision>
  <dcterms:modified xsi:type="dcterms:W3CDTF">2020-07-07T11:25:16Z</dcterms:modified>
</cp:coreProperties>
</file>