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9" r:id="rId2"/>
    <p:sldId id="257" r:id="rId3"/>
    <p:sldId id="260" r:id="rId4"/>
    <p:sldId id="261" r:id="rId5"/>
    <p:sldId id="26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B42C"/>
    <a:srgbClr val="F48C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FB6B6-F169-45A1-A392-904D91658782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FDA61-B393-4DEF-B775-13E5C6614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939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FB6B6-F169-45A1-A392-904D91658782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FDA61-B393-4DEF-B775-13E5C6614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836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FB6B6-F169-45A1-A392-904D91658782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FDA61-B393-4DEF-B775-13E5C6614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222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FB6B6-F169-45A1-A392-904D91658782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FDA61-B393-4DEF-B775-13E5C6614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57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FB6B6-F169-45A1-A392-904D91658782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FDA61-B393-4DEF-B775-13E5C6614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61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FB6B6-F169-45A1-A392-904D91658782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FDA61-B393-4DEF-B775-13E5C6614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716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FB6B6-F169-45A1-A392-904D91658782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FDA61-B393-4DEF-B775-13E5C6614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284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FB6B6-F169-45A1-A392-904D91658782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FDA61-B393-4DEF-B775-13E5C6614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774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FB6B6-F169-45A1-A392-904D91658782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FDA61-B393-4DEF-B775-13E5C6614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44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FB6B6-F169-45A1-A392-904D91658782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FDA61-B393-4DEF-B775-13E5C6614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913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FB6B6-F169-45A1-A392-904D91658782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FDA61-B393-4DEF-B775-13E5C6614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022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FB6B6-F169-45A1-A392-904D91658782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FDA61-B393-4DEF-B775-13E5C6614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350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oriahsh.wixsite.com/virusescape" TargetMode="External"/><Relationship Id="rId2" Type="http://schemas.openxmlformats.org/officeDocument/2006/relationships/hyperlink" Target="https://www.wix.com/dashboard/8ce2b976-08ef-4797-8633-13224f8bc8b8/hom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41408" y="2120161"/>
            <a:ext cx="4709182" cy="34674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58245" y="5587651"/>
            <a:ext cx="4697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e-IL" sz="2800" dirty="0">
                <a:solidFill>
                  <a:schemeClr val="accent4">
                    <a:lumMod val="60000"/>
                    <a:lumOff val="40000"/>
                  </a:schemeClr>
                </a:solidFill>
                <a:latin typeface="David" panose="020E0502060401010101" pitchFamily="34" charset="-79"/>
              </a:rPr>
              <a:t>פיתוח וכתיבה: ד"ר מוריה אריאלי</a:t>
            </a:r>
            <a:endParaRPr lang="en-US" sz="2800" dirty="0">
              <a:solidFill>
                <a:schemeClr val="accent4">
                  <a:lumMod val="60000"/>
                  <a:lumOff val="40000"/>
                </a:schemeClr>
              </a:solidFill>
              <a:latin typeface="David" panose="020E0502060401010101" pitchFamily="34" charset="-79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609669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he-IL" sz="40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David" panose="020E0502060401010101" pitchFamily="34" charset="-79"/>
              </a:rPr>
              <a:t>חדר בריחה וירטואלי שכל אחד יכול לעשות</a:t>
            </a:r>
          </a:p>
          <a:p>
            <a:pPr algn="ctr" rtl="1"/>
            <a:r>
              <a:rPr lang="he-IL" sz="3200" dirty="0">
                <a:solidFill>
                  <a:schemeClr val="accent4">
                    <a:lumMod val="60000"/>
                    <a:lumOff val="40000"/>
                  </a:schemeClr>
                </a:solidFill>
                <a:latin typeface="David" panose="020E0502060401010101" pitchFamily="34" charset="-79"/>
              </a:rPr>
              <a:t>בנושאים: מגן לחלבון, תורשה ומעט מיקרוביולוגיה</a:t>
            </a:r>
            <a:endParaRPr lang="en-US" sz="3200" dirty="0">
              <a:solidFill>
                <a:schemeClr val="accent4">
                  <a:lumMod val="60000"/>
                  <a:lumOff val="40000"/>
                </a:schemeClr>
              </a:solidFill>
              <a:latin typeface="David" panose="020E0502060401010101" pitchFamily="34" charset="-79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85725" y="6486525"/>
            <a:ext cx="12477750" cy="371475"/>
          </a:xfrm>
          <a:prstGeom prst="rect">
            <a:avLst/>
          </a:prstGeom>
          <a:solidFill>
            <a:srgbClr val="FCB42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-142876" y="-25505"/>
            <a:ext cx="12477750" cy="371475"/>
          </a:xfrm>
          <a:prstGeom prst="rect">
            <a:avLst/>
          </a:prstGeom>
          <a:solidFill>
            <a:srgbClr val="FCB42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69684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50702"/>
            <a:ext cx="12192000" cy="1004543"/>
          </a:xfrm>
        </p:spPr>
        <p:txBody>
          <a:bodyPr/>
          <a:lstStyle/>
          <a:p>
            <a:pPr algn="ctr"/>
            <a:r>
              <a:rPr lang="he-IL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חדר בריחה כפדגוגיה הוראתית</a:t>
            </a:r>
            <a:endParaRPr lang="en-US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he-IL" dirty="0"/>
              <a:t>"למידה מבוססת משחק" (</a:t>
            </a:r>
            <a:r>
              <a:rPr lang="en-US" dirty="0"/>
              <a:t>Game </a:t>
            </a:r>
            <a:r>
              <a:rPr lang="en-US"/>
              <a:t>Based Learning</a:t>
            </a:r>
            <a:r>
              <a:rPr lang="he-IL"/>
              <a:t>)</a:t>
            </a:r>
            <a:endParaRPr lang="he-IL" dirty="0"/>
          </a:p>
          <a:p>
            <a:pPr algn="r" rtl="1"/>
            <a:r>
              <a:rPr lang="he-IL" dirty="0"/>
              <a:t>טיפוח מיומנויות המאה ה-21</a:t>
            </a:r>
          </a:p>
          <a:p>
            <a:pPr algn="r" rtl="1"/>
            <a:endParaRPr lang="he-IL" dirty="0"/>
          </a:p>
          <a:p>
            <a:pPr algn="r" rtl="1"/>
            <a:endParaRPr lang="he-IL" dirty="0"/>
          </a:p>
          <a:p>
            <a:pPr algn="r" rtl="1"/>
            <a:r>
              <a:rPr lang="he-IL" dirty="0"/>
              <a:t>חסרונות?</a:t>
            </a:r>
          </a:p>
          <a:p>
            <a:pPr lvl="1" algn="r" rtl="1"/>
            <a:endParaRPr lang="he-IL" dirty="0"/>
          </a:p>
        </p:txBody>
      </p:sp>
      <p:grpSp>
        <p:nvGrpSpPr>
          <p:cNvPr id="7" name="Group 6"/>
          <p:cNvGrpSpPr/>
          <p:nvPr/>
        </p:nvGrpSpPr>
        <p:grpSpPr>
          <a:xfrm>
            <a:off x="-85725" y="5153489"/>
            <a:ext cx="12477750" cy="1704511"/>
            <a:chOff x="457200" y="679112"/>
            <a:chExt cx="10696575" cy="1704511"/>
          </a:xfrm>
        </p:grpSpPr>
        <p:sp>
          <p:nvSpPr>
            <p:cNvPr id="5" name="Rectangle 4"/>
            <p:cNvSpPr/>
            <p:nvPr/>
          </p:nvSpPr>
          <p:spPr>
            <a:xfrm>
              <a:off x="457200" y="679112"/>
              <a:ext cx="10696575" cy="1704511"/>
            </a:xfrm>
            <a:prstGeom prst="rect">
              <a:avLst/>
            </a:prstGeom>
            <a:solidFill>
              <a:srgbClr val="FCB42C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86249" y="679112"/>
              <a:ext cx="3038475" cy="1704511"/>
            </a:xfrm>
            <a:prstGeom prst="rect">
              <a:avLst/>
            </a:prstGeom>
          </p:spPr>
        </p:pic>
      </p:grpSp>
      <p:pic>
        <p:nvPicPr>
          <p:cNvPr id="9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550" y="2349824"/>
            <a:ext cx="3440442" cy="2533285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-142876" y="-25505"/>
            <a:ext cx="12477750" cy="371475"/>
          </a:xfrm>
          <a:prstGeom prst="rect">
            <a:avLst/>
          </a:prstGeom>
          <a:solidFill>
            <a:srgbClr val="FCB42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65854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כל אחד יכול</a:t>
            </a:r>
            <a:endParaRPr lang="en-US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https://www.wix.com/dashboard/8ce2b976-08ef-4797-8633-13224f8bc8b8/home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https://moriahsh.wixsite.com/virusescape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-76200" y="5153489"/>
            <a:ext cx="12477750" cy="1704511"/>
            <a:chOff x="457200" y="679112"/>
            <a:chExt cx="10696575" cy="1704511"/>
          </a:xfrm>
        </p:grpSpPr>
        <p:sp>
          <p:nvSpPr>
            <p:cNvPr id="5" name="Rectangle 4"/>
            <p:cNvSpPr/>
            <p:nvPr/>
          </p:nvSpPr>
          <p:spPr>
            <a:xfrm>
              <a:off x="457200" y="679112"/>
              <a:ext cx="10696575" cy="1704511"/>
            </a:xfrm>
            <a:prstGeom prst="rect">
              <a:avLst/>
            </a:prstGeom>
            <a:solidFill>
              <a:srgbClr val="FCB42C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86249" y="679112"/>
              <a:ext cx="3038475" cy="1704511"/>
            </a:xfrm>
            <a:prstGeom prst="rect">
              <a:avLst/>
            </a:prstGeom>
          </p:spPr>
        </p:pic>
      </p:grpSp>
      <p:sp>
        <p:nvSpPr>
          <p:cNvPr id="7" name="Rectangle 6"/>
          <p:cNvSpPr/>
          <p:nvPr/>
        </p:nvSpPr>
        <p:spPr>
          <a:xfrm>
            <a:off x="-142876" y="-25505"/>
            <a:ext cx="12477750" cy="371475"/>
          </a:xfrm>
          <a:prstGeom prst="rect">
            <a:avLst/>
          </a:prstGeom>
          <a:solidFill>
            <a:srgbClr val="FCB42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03955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he-IL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כל אחד יכול</a:t>
            </a:r>
            <a:endParaRPr lang="en-US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511299"/>
            <a:ext cx="10515600" cy="3527425"/>
          </a:xfrm>
        </p:spPr>
        <p:txBody>
          <a:bodyPr>
            <a:normAutofit lnSpcReduction="10000"/>
          </a:bodyPr>
          <a:lstStyle/>
          <a:p>
            <a:pPr algn="just" rtl="1"/>
            <a:r>
              <a:rPr lang="he-IL" dirty="0">
                <a:latin typeface="David" panose="020E0502060401010101" pitchFamily="34" charset="-79"/>
              </a:rPr>
              <a:t>שימוש בפלטפורמה חינמית המאפשרת בניית אתרים </a:t>
            </a:r>
            <a:r>
              <a:rPr lang="he-IL" u="sng" dirty="0">
                <a:latin typeface="David" panose="020E0502060401010101" pitchFamily="34" charset="-79"/>
              </a:rPr>
              <a:t>למי שאינו מומחה בבניית אתרים</a:t>
            </a:r>
            <a:r>
              <a:rPr lang="he-IL" dirty="0">
                <a:latin typeface="David" panose="020E0502060401010101" pitchFamily="34" charset="-79"/>
              </a:rPr>
              <a:t> (</a:t>
            </a:r>
            <a:r>
              <a:rPr lang="en-US" dirty="0" err="1">
                <a:latin typeface="David" panose="020E0502060401010101" pitchFamily="34" charset="-79"/>
              </a:rPr>
              <a:t>Wix</a:t>
            </a:r>
            <a:r>
              <a:rPr lang="he-IL" dirty="0">
                <a:latin typeface="David" panose="020E0502060401010101" pitchFamily="34" charset="-79"/>
              </a:rPr>
              <a:t>).</a:t>
            </a:r>
          </a:p>
          <a:p>
            <a:pPr algn="just" rtl="1"/>
            <a:endParaRPr lang="he-IL" dirty="0"/>
          </a:p>
          <a:p>
            <a:pPr algn="just" rtl="1"/>
            <a:r>
              <a:rPr lang="he-IL" dirty="0">
                <a:latin typeface="David" panose="020E0502060401010101" pitchFamily="34" charset="-79"/>
              </a:rPr>
              <a:t>שילוב של אתרים וכלים דיגיטליים פשוטים ומוכרים:</a:t>
            </a:r>
          </a:p>
          <a:p>
            <a:pPr lvl="1" algn="just" rtl="1">
              <a:buFont typeface="Courier New" panose="02070309020205020404" pitchFamily="49" charset="0"/>
              <a:buChar char="o"/>
            </a:pPr>
            <a:r>
              <a:rPr lang="en-US" dirty="0">
                <a:latin typeface="David" panose="020E0502060401010101" pitchFamily="34" charset="-79"/>
              </a:rPr>
              <a:t>Google forms</a:t>
            </a:r>
            <a:endParaRPr lang="he-IL" dirty="0">
              <a:latin typeface="David" panose="020E0502060401010101" pitchFamily="34" charset="-79"/>
            </a:endParaRPr>
          </a:p>
          <a:p>
            <a:pPr lvl="1" algn="just" rtl="1">
              <a:buFont typeface="Courier New" panose="02070309020205020404" pitchFamily="49" charset="0"/>
              <a:buChar char="o"/>
            </a:pPr>
            <a:r>
              <a:rPr lang="he-IL" dirty="0">
                <a:latin typeface="David" panose="020E0502060401010101" pitchFamily="34" charset="-79"/>
              </a:rPr>
              <a:t>מחולל פאזלים</a:t>
            </a:r>
          </a:p>
          <a:p>
            <a:pPr lvl="1" algn="just" rtl="1"/>
            <a:endParaRPr lang="he-IL" dirty="0">
              <a:latin typeface="David" panose="020E0502060401010101" pitchFamily="34" charset="-79"/>
            </a:endParaRPr>
          </a:p>
          <a:p>
            <a:pPr algn="just" rtl="1"/>
            <a:r>
              <a:rPr lang="he-IL" dirty="0">
                <a:latin typeface="David" panose="020E0502060401010101" pitchFamily="34" charset="-79"/>
              </a:rPr>
              <a:t>שילוב של שאלות ממגוון מקורות (בחינות כיתה, בחינות בגרות, ספר, וכו').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-76200" y="5153489"/>
            <a:ext cx="12477750" cy="1704511"/>
            <a:chOff x="457200" y="679112"/>
            <a:chExt cx="10696575" cy="1704511"/>
          </a:xfrm>
        </p:grpSpPr>
        <p:sp>
          <p:nvSpPr>
            <p:cNvPr id="5" name="Rectangle 4"/>
            <p:cNvSpPr/>
            <p:nvPr/>
          </p:nvSpPr>
          <p:spPr>
            <a:xfrm>
              <a:off x="457200" y="679112"/>
              <a:ext cx="10696575" cy="1704511"/>
            </a:xfrm>
            <a:prstGeom prst="rect">
              <a:avLst/>
            </a:prstGeom>
            <a:solidFill>
              <a:srgbClr val="FCB42C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86249" y="679112"/>
              <a:ext cx="3038475" cy="1704511"/>
            </a:xfrm>
            <a:prstGeom prst="rect">
              <a:avLst/>
            </a:prstGeom>
          </p:spPr>
        </p:pic>
      </p:grpSp>
      <p:sp>
        <p:nvSpPr>
          <p:cNvPr id="7" name="Rectangle 6"/>
          <p:cNvSpPr/>
          <p:nvPr/>
        </p:nvSpPr>
        <p:spPr>
          <a:xfrm>
            <a:off x="-142876" y="-25505"/>
            <a:ext cx="12477750" cy="371475"/>
          </a:xfrm>
          <a:prstGeom prst="rect">
            <a:avLst/>
          </a:prstGeom>
          <a:solidFill>
            <a:srgbClr val="FCB42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28659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he-IL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החדר פתוח לשימוש עבור מורים ותלמידים</a:t>
            </a:r>
            <a:endParaRPr lang="en-US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511299"/>
            <a:ext cx="10515600" cy="3413125"/>
          </a:xfrm>
        </p:spPr>
        <p:txBody>
          <a:bodyPr/>
          <a:lstStyle/>
          <a:p>
            <a:pPr algn="just" rtl="1"/>
            <a:r>
              <a:rPr lang="he-IL" dirty="0">
                <a:latin typeface="David" panose="020E0502060401010101" pitchFamily="34" charset="-79"/>
              </a:rPr>
              <a:t>קיים מדריך למורה הנותן </a:t>
            </a:r>
            <a:r>
              <a:rPr lang="en-US" dirty="0">
                <a:latin typeface="David" panose="020E0502060401010101" pitchFamily="34" charset="-79"/>
              </a:rPr>
              <a:t>walkthrough</a:t>
            </a:r>
            <a:r>
              <a:rPr lang="he-IL" dirty="0">
                <a:latin typeface="David" panose="020E0502060401010101" pitchFamily="34" charset="-79"/>
              </a:rPr>
              <a:t> מלא ופתרון של כל החידות בחדר </a:t>
            </a:r>
          </a:p>
          <a:p>
            <a:pPr marL="0" indent="0" algn="just" rtl="1">
              <a:buNone/>
            </a:pPr>
            <a:r>
              <a:rPr lang="he-IL" dirty="0">
                <a:latin typeface="David" panose="020E0502060401010101" pitchFamily="34" charset="-79"/>
              </a:rPr>
              <a:t>   (באתר המורים).</a:t>
            </a:r>
          </a:p>
          <a:p>
            <a:pPr algn="just" rtl="1"/>
            <a:r>
              <a:rPr lang="he-IL" b="1" dirty="0">
                <a:latin typeface="David" panose="020E0502060401010101" pitchFamily="34" charset="-79"/>
              </a:rPr>
              <a:t>כתובת החדר: </a:t>
            </a:r>
            <a:r>
              <a:rPr lang="en-US" b="1" dirty="0"/>
              <a:t>https://moriahsh.wixsite.com/virusescape</a:t>
            </a:r>
            <a:endParaRPr lang="he-IL" b="1" dirty="0">
              <a:latin typeface="David" panose="020E0502060401010101" pitchFamily="34" charset="-79"/>
            </a:endParaRPr>
          </a:p>
          <a:p>
            <a:pPr algn="just" rtl="1"/>
            <a:r>
              <a:rPr lang="he-IL" b="1" dirty="0">
                <a:latin typeface="David" panose="020E0502060401010101" pitchFamily="34" charset="-79"/>
              </a:rPr>
              <a:t>קוד הכניסה לחדר הבריחה הוא 241111</a:t>
            </a:r>
          </a:p>
          <a:p>
            <a:pPr algn="just" rtl="1"/>
            <a:endParaRPr lang="en-US" dirty="0">
              <a:latin typeface="David" panose="020E0502060401010101" pitchFamily="34" charset="-79"/>
            </a:endParaRPr>
          </a:p>
          <a:p>
            <a:pPr algn="just" rtl="1"/>
            <a:endParaRPr lang="he-IL" dirty="0">
              <a:latin typeface="David" panose="020E0502060401010101" pitchFamily="34" charset="-79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76200" y="5153489"/>
            <a:ext cx="12477750" cy="1704511"/>
            <a:chOff x="457200" y="679112"/>
            <a:chExt cx="10696575" cy="1704511"/>
          </a:xfrm>
        </p:grpSpPr>
        <p:sp>
          <p:nvSpPr>
            <p:cNvPr id="5" name="Rectangle 4"/>
            <p:cNvSpPr/>
            <p:nvPr/>
          </p:nvSpPr>
          <p:spPr>
            <a:xfrm>
              <a:off x="457200" y="679112"/>
              <a:ext cx="10696575" cy="1704511"/>
            </a:xfrm>
            <a:prstGeom prst="rect">
              <a:avLst/>
            </a:prstGeom>
            <a:solidFill>
              <a:srgbClr val="FCB42C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86249" y="679112"/>
              <a:ext cx="3038475" cy="1704511"/>
            </a:xfrm>
            <a:prstGeom prst="rect">
              <a:avLst/>
            </a:prstGeom>
          </p:spPr>
        </p:pic>
      </p:grpSp>
      <p:sp>
        <p:nvSpPr>
          <p:cNvPr id="7" name="Rectangle 6"/>
          <p:cNvSpPr/>
          <p:nvPr/>
        </p:nvSpPr>
        <p:spPr>
          <a:xfrm>
            <a:off x="-142876" y="-25505"/>
            <a:ext cx="12477750" cy="371475"/>
          </a:xfrm>
          <a:prstGeom prst="rect">
            <a:avLst/>
          </a:prstGeom>
          <a:solidFill>
            <a:srgbClr val="FCB42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3531233" y="3808771"/>
            <a:ext cx="51295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he-IL" sz="44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David" panose="020E0502060401010101" pitchFamily="34" charset="-79"/>
              </a:rPr>
              <a:t>תודה על ההקשבה!</a:t>
            </a:r>
            <a:endParaRPr lang="en-US" sz="4400" b="1" dirty="0">
              <a:solidFill>
                <a:schemeClr val="accent4">
                  <a:lumMod val="60000"/>
                  <a:lumOff val="40000"/>
                </a:schemeClr>
              </a:solidFill>
              <a:latin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11448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333</TotalTime>
  <Words>155</Words>
  <Application>Microsoft Office PowerPoint</Application>
  <PresentationFormat>מסך רחב</PresentationFormat>
  <Paragraphs>27</Paragraphs>
  <Slides>5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3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5</vt:i4>
      </vt:variant>
    </vt:vector>
  </HeadingPairs>
  <TitlesOfParts>
    <vt:vector size="9" baseType="lpstr">
      <vt:lpstr>Arial</vt:lpstr>
      <vt:lpstr>Courier New</vt:lpstr>
      <vt:lpstr>David</vt:lpstr>
      <vt:lpstr>Office Theme</vt:lpstr>
      <vt:lpstr>מצגת של PowerPoint‏</vt:lpstr>
      <vt:lpstr>חדר בריחה כפדגוגיה הוראתית</vt:lpstr>
      <vt:lpstr>כל אחד יכול</vt:lpstr>
      <vt:lpstr>כל אחד יכול</vt:lpstr>
      <vt:lpstr>החדר פתוח לשימוש עבור מורים ותלמידים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Moriah Ariely</dc:creator>
  <cp:lastModifiedBy>Natasha Segal</cp:lastModifiedBy>
  <cp:revision>12</cp:revision>
  <dcterms:created xsi:type="dcterms:W3CDTF">2020-06-24T06:10:55Z</dcterms:created>
  <dcterms:modified xsi:type="dcterms:W3CDTF">2020-07-06T14:58:24Z</dcterms:modified>
</cp:coreProperties>
</file>