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696" r:id="rId3"/>
  </p:sldMasterIdLst>
  <p:notesMasterIdLst>
    <p:notesMasterId r:id="rId31"/>
  </p:notesMasterIdLst>
  <p:handoutMasterIdLst>
    <p:handoutMasterId r:id="rId32"/>
  </p:handoutMasterIdLst>
  <p:sldIdLst>
    <p:sldId id="256" r:id="rId4"/>
    <p:sldId id="257" r:id="rId5"/>
    <p:sldId id="271" r:id="rId6"/>
    <p:sldId id="258" r:id="rId7"/>
    <p:sldId id="298" r:id="rId8"/>
    <p:sldId id="299" r:id="rId9"/>
    <p:sldId id="276" r:id="rId10"/>
    <p:sldId id="300" r:id="rId11"/>
    <p:sldId id="284" r:id="rId12"/>
    <p:sldId id="259" r:id="rId13"/>
    <p:sldId id="285" r:id="rId14"/>
    <p:sldId id="266" r:id="rId15"/>
    <p:sldId id="297" r:id="rId16"/>
    <p:sldId id="272" r:id="rId17"/>
    <p:sldId id="294" r:id="rId18"/>
    <p:sldId id="268" r:id="rId19"/>
    <p:sldId id="278" r:id="rId20"/>
    <p:sldId id="260" r:id="rId21"/>
    <p:sldId id="286" r:id="rId22"/>
    <p:sldId id="287" r:id="rId23"/>
    <p:sldId id="288" r:id="rId24"/>
    <p:sldId id="292" r:id="rId25"/>
    <p:sldId id="293" r:id="rId26"/>
    <p:sldId id="295" r:id="rId27"/>
    <p:sldId id="281" r:id="rId28"/>
    <p:sldId id="291" r:id="rId29"/>
    <p:sldId id="26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55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E258"/>
    <a:srgbClr val="B59CC6"/>
    <a:srgbClr val="E87159"/>
    <a:srgbClr val="49BDF0"/>
    <a:srgbClr val="E76D1A"/>
    <a:srgbClr val="EB7255"/>
    <a:srgbClr val="EB7154"/>
    <a:srgbClr val="B8D82B"/>
    <a:srgbClr val="004437"/>
    <a:srgbClr val="2041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740" autoAdjust="0"/>
    <p:restoredTop sz="94679" autoAdjust="0"/>
  </p:normalViewPr>
  <p:slideViewPr>
    <p:cSldViewPr snapToGrid="0" showGuides="1">
      <p:cViewPr varScale="1">
        <p:scale>
          <a:sx n="83" d="100"/>
          <a:sy n="83" d="100"/>
        </p:scale>
        <p:origin x="992" y="200"/>
      </p:cViewPr>
      <p:guideLst>
        <p:guide orient="horz" pos="2160"/>
        <p:guide pos="5556"/>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81" d="100"/>
          <a:sy n="81" d="100"/>
        </p:scale>
        <p:origin x="389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5DA2AD2-E159-493C-B36B-56A56D87A572}" type="datetimeFigureOut">
              <a:rPr lang="en-GB" smtClean="0"/>
              <a:t>28/02/2020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4ACF21D-9888-4C21-B75E-8DCB990ECD0F}" type="slidenum">
              <a:rPr lang="en-GB" smtClean="0"/>
              <a:t>‹#›</a:t>
            </a:fld>
            <a:endParaRPr lang="en-GB"/>
          </a:p>
        </p:txBody>
      </p:sp>
    </p:spTree>
    <p:extLst>
      <p:ext uri="{BB962C8B-B14F-4D97-AF65-F5344CB8AC3E}">
        <p14:creationId xmlns:p14="http://schemas.microsoft.com/office/powerpoint/2010/main" val="9319791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3C3AE5-A434-4F95-8D28-093488A647E5}" type="datetimeFigureOut">
              <a:rPr lang="en-GB" smtClean="0"/>
              <a:t>28/02/2020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ACBC8D-DB39-46D7-9837-478B9C6F3BB9}" type="slidenum">
              <a:rPr lang="en-GB" smtClean="0"/>
              <a:t>‹#›</a:t>
            </a:fld>
            <a:endParaRPr lang="en-GB"/>
          </a:p>
        </p:txBody>
      </p:sp>
    </p:spTree>
    <p:extLst>
      <p:ext uri="{BB962C8B-B14F-4D97-AF65-F5344CB8AC3E}">
        <p14:creationId xmlns:p14="http://schemas.microsoft.com/office/powerpoint/2010/main" val="610870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algn="r" defTabSz="914400" rtl="1" eaLnBrk="1" latinLnBrk="0" hangingPunct="1"/>
            <a:r>
              <a:rPr lang="he-IL" dirty="0"/>
              <a:t>המצגת מלווה במערך שעור </a:t>
            </a:r>
            <a:r>
              <a:rPr lang="en-US" sz="1200" b="0" i="0" u="none" strike="noStrike" kern="1200" dirty="0">
                <a:solidFill>
                  <a:schemeClr val="tx1"/>
                </a:solidFill>
                <a:effectLst/>
                <a:latin typeface="+mn-lt"/>
                <a:ea typeface="+mn-ea"/>
                <a:cs typeface="+mn-cs"/>
              </a:rPr>
              <a:t>https://</a:t>
            </a:r>
            <a:r>
              <a:rPr lang="en-US" sz="1200" b="0" i="0" u="none" strike="noStrike" kern="1200" dirty="0" err="1">
                <a:solidFill>
                  <a:schemeClr val="tx1"/>
                </a:solidFill>
                <a:effectLst/>
                <a:latin typeface="+mn-lt"/>
                <a:ea typeface="+mn-ea"/>
                <a:cs typeface="+mn-cs"/>
              </a:rPr>
              <a:t>www.bioteach.org.il</a:t>
            </a:r>
            <a:r>
              <a:rPr lang="en-US" sz="1200" b="0" i="0" u="none" strike="noStrike" kern="1200" dirty="0">
                <a:solidFill>
                  <a:schemeClr val="tx1"/>
                </a:solidFill>
                <a:effectLst/>
                <a:latin typeface="+mn-lt"/>
                <a:ea typeface="+mn-ea"/>
                <a:cs typeface="+mn-cs"/>
              </a:rPr>
              <a:t>/</a:t>
            </a:r>
            <a:r>
              <a:rPr lang="he-IL" sz="1200" b="0" i="0" u="none" strike="noStrike" kern="1200" dirty="0">
                <a:solidFill>
                  <a:schemeClr val="tx1"/>
                </a:solidFill>
                <a:effectLst/>
                <a:latin typeface="+mn-lt"/>
                <a:ea typeface="+mn-ea"/>
                <a:cs typeface="+mn-cs"/>
              </a:rPr>
              <a:t>תוכן-עיוני/נושאי-ליבה/אקולוגיה/רצפי-הוראה-ומערכי-שיעור-24/4723-מערך-הוראה-זיהום-אור/</a:t>
            </a:r>
            <a:r>
              <a:rPr lang="en-US" sz="1200" b="0" i="0" u="none" strike="noStrike" kern="1200" dirty="0">
                <a:solidFill>
                  <a:schemeClr val="tx1"/>
                </a:solidFill>
                <a:effectLst/>
                <a:latin typeface="+mn-lt"/>
                <a:ea typeface="+mn-ea"/>
                <a:cs typeface="+mn-cs"/>
              </a:rPr>
              <a:t>file</a:t>
            </a:r>
            <a:endParaRPr lang="he-IL" dirty="0"/>
          </a:p>
        </p:txBody>
      </p:sp>
      <p:sp>
        <p:nvSpPr>
          <p:cNvPr id="4" name="מציין מיקום של מספר שקופית 3"/>
          <p:cNvSpPr>
            <a:spLocks noGrp="1"/>
          </p:cNvSpPr>
          <p:nvPr>
            <p:ph type="sldNum" sz="quarter" idx="5"/>
          </p:nvPr>
        </p:nvSpPr>
        <p:spPr/>
        <p:txBody>
          <a:bodyPr/>
          <a:lstStyle/>
          <a:p>
            <a:fld id="{45ACBC8D-DB39-46D7-9837-478B9C6F3BB9}" type="slidenum">
              <a:rPr lang="en-GB" smtClean="0"/>
              <a:t>1</a:t>
            </a:fld>
            <a:endParaRPr lang="en-GB"/>
          </a:p>
        </p:txBody>
      </p:sp>
    </p:spTree>
    <p:extLst>
      <p:ext uri="{BB962C8B-B14F-4D97-AF65-F5344CB8AC3E}">
        <p14:creationId xmlns:p14="http://schemas.microsoft.com/office/powerpoint/2010/main" val="18260680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0" y="2526861"/>
            <a:ext cx="9144000" cy="3228988"/>
          </a:xfrm>
        </p:spPr>
        <p:txBody>
          <a:bodyPr/>
          <a:lstStyle/>
          <a:p>
            <a:r>
              <a:rPr lang="he-IL" dirty="0"/>
              <a:t>תמונה</a:t>
            </a:r>
            <a:endParaRPr lang="en-GB" dirty="0"/>
          </a:p>
        </p:txBody>
      </p:sp>
      <p:sp>
        <p:nvSpPr>
          <p:cNvPr id="2" name="Title 1"/>
          <p:cNvSpPr>
            <a:spLocks noGrp="1"/>
          </p:cNvSpPr>
          <p:nvPr>
            <p:ph type="ctrTitle" hasCustomPrompt="1"/>
          </p:nvPr>
        </p:nvSpPr>
        <p:spPr>
          <a:xfrm>
            <a:off x="5064368" y="1266092"/>
            <a:ext cx="4026877" cy="713434"/>
          </a:xfrm>
        </p:spPr>
        <p:txBody>
          <a:bodyPr anchor="b">
            <a:normAutofit/>
          </a:bodyPr>
          <a:lstStyle>
            <a:lvl1pPr algn="ctr">
              <a:defRPr sz="4800">
                <a:solidFill>
                  <a:srgbClr val="49BDF0"/>
                </a:solidFill>
                <a:cs typeface="+mn-cs"/>
              </a:defRPr>
            </a:lvl1pPr>
          </a:lstStyle>
          <a:p>
            <a:r>
              <a:rPr lang="he-IL" dirty="0"/>
              <a:t>כותרת ראשית</a:t>
            </a:r>
            <a:endParaRPr lang="en-US" dirty="0"/>
          </a:p>
        </p:txBody>
      </p:sp>
    </p:spTree>
    <p:extLst>
      <p:ext uri="{BB962C8B-B14F-4D97-AF65-F5344CB8AC3E}">
        <p14:creationId xmlns:p14="http://schemas.microsoft.com/office/powerpoint/2010/main" val="3722497685"/>
      </p:ext>
    </p:extLst>
  </p:cSld>
  <p:clrMapOvr>
    <a:masterClrMapping/>
  </p:clrMapOvr>
  <p:extLst>
    <p:ext uri="{DCECCB84-F9BA-43D5-87BE-67443E8EF086}">
      <p15:sldGuideLst xmlns:p15="http://schemas.microsoft.com/office/powerpoint/2012/main">
        <p15:guide id="1" orient="horz" pos="66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8D82B"/>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1026" name="Picture 2" descr="G:\שיווק\איורים\איורים ים\איורים ים\איורים-ים-23.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t="-7921"/>
          <a:stretch/>
        </p:blipFill>
        <p:spPr bwMode="auto">
          <a:xfrm>
            <a:off x="0" y="5322013"/>
            <a:ext cx="2825393" cy="1535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283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49BDF0"/>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1026" name="Picture 2" descr="G:\שיווק\איורים\איורים ים\איורים ים\איורים-ים-1.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t="-19174" r="-4390"/>
          <a:stretch/>
        </p:blipFill>
        <p:spPr bwMode="auto">
          <a:xfrm>
            <a:off x="0" y="4878388"/>
            <a:ext cx="2629431" cy="1979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5474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EB7255"/>
                </a:solidFill>
                <a:cs typeface="+mn-cs"/>
              </a:defRPr>
            </a:lvl1pPr>
          </a:lstStyle>
          <a:p>
            <a:r>
              <a:rPr lang="he-IL" dirty="0"/>
              <a:t>שער משנה (חוצץ)</a:t>
            </a:r>
            <a:endParaRPr lang="en-GB" dirty="0"/>
          </a:p>
        </p:txBody>
      </p:sp>
      <p:pic>
        <p:nvPicPr>
          <p:cNvPr id="7170" name="Picture 2" descr="G:\שיווק\איורים\איורים PNG\IURIM-49.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2866" y="4443361"/>
            <a:ext cx="2322165" cy="1484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3548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1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EB7255"/>
                </a:solidFill>
                <a:cs typeface="+mn-cs"/>
              </a:defRPr>
            </a:lvl1pPr>
          </a:lstStyle>
          <a:p>
            <a:r>
              <a:rPr lang="he-IL" dirty="0"/>
              <a:t>שער משנה (חוצץ)</a:t>
            </a:r>
            <a:endParaRPr lang="en-GB" dirty="0"/>
          </a:p>
        </p:txBody>
      </p:sp>
      <p:pic>
        <p:nvPicPr>
          <p:cNvPr id="6146" name="Picture 2" descr="G:\שיווק\איורים\איורים PNG\IURIM-45.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10275" y="3585680"/>
            <a:ext cx="1639052" cy="2342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7794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8D82B"/>
                </a:solidFill>
                <a:cs typeface="+mn-cs"/>
              </a:defRPr>
            </a:lvl1pPr>
          </a:lstStyle>
          <a:p>
            <a:r>
              <a:rPr lang="he-IL" dirty="0"/>
              <a:t>שער משנה (חוצץ)</a:t>
            </a:r>
            <a:endParaRPr lang="en-GB" dirty="0"/>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2288"/>
          <a:stretch/>
        </p:blipFill>
        <p:spPr>
          <a:xfrm>
            <a:off x="1100664" y="4594835"/>
            <a:ext cx="2160000" cy="1383515"/>
          </a:xfrm>
          <a:prstGeom prst="rect">
            <a:avLst/>
          </a:prstGeom>
        </p:spPr>
      </p:pic>
    </p:spTree>
    <p:extLst>
      <p:ext uri="{BB962C8B-B14F-4D97-AF65-F5344CB8AC3E}">
        <p14:creationId xmlns:p14="http://schemas.microsoft.com/office/powerpoint/2010/main" val="4039894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8D82B"/>
                </a:solidFill>
                <a:cs typeface="+mn-cs"/>
              </a:defRPr>
            </a:lvl1pPr>
          </a:lstStyle>
          <a:p>
            <a:r>
              <a:rPr lang="he-IL" dirty="0"/>
              <a:t>שער משנה (חוצץ)</a:t>
            </a:r>
            <a:endParaRPr lang="en-GB" dirty="0"/>
          </a:p>
        </p:txBody>
      </p:sp>
      <p:pic>
        <p:nvPicPr>
          <p:cNvPr id="3074" name="Picture 2" descr="G:\שיווק\איורים\איורים ים\איורים ים\איורים-ים-22.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flipH="1">
            <a:off x="-1" y="4865954"/>
            <a:ext cx="3063991" cy="1082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2477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49BDF0"/>
                </a:solidFill>
                <a:cs typeface="+mn-cs"/>
              </a:defRPr>
            </a:lvl1pPr>
          </a:lstStyle>
          <a:p>
            <a:r>
              <a:rPr lang="he-IL" dirty="0"/>
              <a:t>שער משנה (חוצץ)</a:t>
            </a:r>
            <a:endParaRPr lang="en-GB" dirty="0"/>
          </a:p>
        </p:txBody>
      </p:sp>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21644" y="3784223"/>
            <a:ext cx="2160000" cy="2153487"/>
          </a:xfrm>
          <a:prstGeom prst="rect">
            <a:avLst/>
          </a:prstGeom>
        </p:spPr>
      </p:pic>
    </p:spTree>
    <p:extLst>
      <p:ext uri="{BB962C8B-B14F-4D97-AF65-F5344CB8AC3E}">
        <p14:creationId xmlns:p14="http://schemas.microsoft.com/office/powerpoint/2010/main" val="3302718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2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49BDF0"/>
                </a:solidFill>
                <a:cs typeface="+mn-cs"/>
              </a:defRPr>
            </a:lvl1pPr>
          </a:lstStyle>
          <a:p>
            <a:r>
              <a:rPr lang="he-IL" dirty="0"/>
              <a:t>שער משנה (חוצץ)</a:t>
            </a:r>
            <a:endParaRPr lang="en-GB" dirty="0"/>
          </a:p>
        </p:txBody>
      </p:sp>
      <p:pic>
        <p:nvPicPr>
          <p:cNvPr id="1026" name="Picture 2" descr="G:\שיווק\איורים\איורים PNG\איורים עיבוד.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l="11182" b="26336"/>
          <a:stretch/>
        </p:blipFill>
        <p:spPr bwMode="auto">
          <a:xfrm>
            <a:off x="0" y="4214276"/>
            <a:ext cx="4244874" cy="172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21213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0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59CC6"/>
                </a:solidFill>
                <a:cs typeface="+mn-cs"/>
              </a:defRPr>
            </a:lvl1pPr>
          </a:lstStyle>
          <a:p>
            <a:r>
              <a:rPr lang="he-IL" dirty="0"/>
              <a:t>שער משנה (חוצץ)</a:t>
            </a:r>
            <a:endParaRPr lang="en-GB" dirty="0"/>
          </a:p>
        </p:txBody>
      </p:sp>
      <p:pic>
        <p:nvPicPr>
          <p:cNvPr id="5122" name="Picture 2" descr="G:\שיווק\איורים\איורים PNG\IURIM-36.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0" y="4213688"/>
            <a:ext cx="3130831" cy="1724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6661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3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59CC6"/>
                </a:solidFill>
                <a:cs typeface="+mn-cs"/>
              </a:defRPr>
            </a:lvl1pPr>
          </a:lstStyle>
          <a:p>
            <a:r>
              <a:rPr lang="he-IL" dirty="0"/>
              <a:t>שער משנה (חוצץ)</a:t>
            </a:r>
            <a:endParaRPr lang="en-GB" dirty="0"/>
          </a:p>
        </p:txBody>
      </p:sp>
      <p:pic>
        <p:nvPicPr>
          <p:cNvPr id="2051" name="Picture 3" descr="G:\שיווק\איורים\איורים PNG\IURIM-41.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0" y="4103456"/>
            <a:ext cx="2075193" cy="1835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1724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49BDF0"/>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8194" name="Picture 2" descr="G:\שיווק\איורים\איורים PNG\IURIM-67.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10275" y="4428161"/>
            <a:ext cx="1643864" cy="2429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1634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4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49BDF0"/>
                </a:solidFill>
                <a:cs typeface="+mn-cs"/>
              </a:defRPr>
            </a:lvl1pPr>
          </a:lstStyle>
          <a:p>
            <a:r>
              <a:rPr lang="he-IL" dirty="0"/>
              <a:t>שער משנה (חוצץ)</a:t>
            </a:r>
            <a:endParaRPr lang="en-GB" dirty="0"/>
          </a:p>
        </p:txBody>
      </p:sp>
      <p:pic>
        <p:nvPicPr>
          <p:cNvPr id="2050" name="Picture 2" descr="G:\שיווק\איורים\איורים ים\איורים ים\איורים-ים-3.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1" y="4356374"/>
            <a:ext cx="3092521" cy="1571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9501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F8E258"/>
                </a:solidFill>
                <a:cs typeface="+mn-cs"/>
              </a:defRPr>
            </a:lvl1pPr>
          </a:lstStyle>
          <a:p>
            <a:r>
              <a:rPr lang="he-IL" dirty="0"/>
              <a:t>שער משנה (חוצץ)</a:t>
            </a:r>
            <a:endParaRPr lang="en-GB" dirty="0"/>
          </a:p>
        </p:txBody>
      </p:sp>
      <p:pic>
        <p:nvPicPr>
          <p:cNvPr id="7" name="Picture 6"/>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3787603"/>
            <a:ext cx="2142789" cy="2160000"/>
          </a:xfrm>
          <a:prstGeom prst="rect">
            <a:avLst/>
          </a:prstGeom>
        </p:spPr>
      </p:pic>
    </p:spTree>
    <p:extLst>
      <p:ext uri="{BB962C8B-B14F-4D97-AF65-F5344CB8AC3E}">
        <p14:creationId xmlns:p14="http://schemas.microsoft.com/office/powerpoint/2010/main" val="23116859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F8E258"/>
                </a:solidFill>
                <a:cs typeface="+mn-cs"/>
              </a:defRPr>
            </a:lvl1pPr>
          </a:lstStyle>
          <a:p>
            <a:r>
              <a:rPr lang="he-IL" dirty="0"/>
              <a:t>שער משנה (חוצץ)</a:t>
            </a:r>
            <a:endParaRPr lang="en-GB" dirty="0"/>
          </a:p>
        </p:txBody>
      </p:sp>
      <p:pic>
        <p:nvPicPr>
          <p:cNvPr id="4098" name="Picture 2" descr="G:\שיווק\איורים\איורים PNG\IURIM-24.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0" y="4513495"/>
            <a:ext cx="2553377" cy="1424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72355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69924" y="1902525"/>
            <a:ext cx="5500886" cy="318161"/>
          </a:xfrm>
        </p:spPr>
        <p:txBody>
          <a:bodyPr>
            <a:noAutofit/>
          </a:bodyPr>
          <a:lstStyle>
            <a:lvl1pPr algn="r">
              <a:defRPr sz="3800" b="1">
                <a:solidFill>
                  <a:srgbClr val="49BDF0"/>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sp>
        <p:nvSpPr>
          <p:cNvPr id="5" name="Picture Placeholder 4"/>
          <p:cNvSpPr>
            <a:spLocks noGrp="1"/>
          </p:cNvSpPr>
          <p:nvPr>
            <p:ph type="pic" sz="quarter" idx="15" hasCustomPrompt="1"/>
          </p:nvPr>
        </p:nvSpPr>
        <p:spPr>
          <a:xfrm>
            <a:off x="0" y="1216025"/>
            <a:ext cx="3084513" cy="5641975"/>
          </a:xfrm>
        </p:spPr>
        <p:txBody>
          <a:bodyPr/>
          <a:lstStyle/>
          <a:p>
            <a:r>
              <a:rPr lang="he-IL" dirty="0"/>
              <a:t>תמונה</a:t>
            </a:r>
            <a:endParaRPr lang="en-GB" dirty="0"/>
          </a:p>
        </p:txBody>
      </p:sp>
    </p:spTree>
    <p:extLst>
      <p:ext uri="{BB962C8B-B14F-4D97-AF65-F5344CB8AC3E}">
        <p14:creationId xmlns:p14="http://schemas.microsoft.com/office/powerpoint/2010/main" val="24319266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21188" y="1902525"/>
            <a:ext cx="4449622" cy="318161"/>
          </a:xfrm>
        </p:spPr>
        <p:txBody>
          <a:bodyPr>
            <a:noAutofit/>
          </a:bodyPr>
          <a:lstStyle>
            <a:lvl1pPr algn="r">
              <a:defRPr sz="3800" b="1">
                <a:solidFill>
                  <a:srgbClr val="EB7255"/>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spTree>
    <p:extLst>
      <p:ext uri="{BB962C8B-B14F-4D97-AF65-F5344CB8AC3E}">
        <p14:creationId xmlns:p14="http://schemas.microsoft.com/office/powerpoint/2010/main" val="33479703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21695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Rectangle 4"/>
          <p:cNvSpPr>
            <a:spLocks noGrp="1" noChangeArrowheads="1"/>
          </p:cNvSpPr>
          <p:nvPr>
            <p:ph type="dt" sz="half" idx="10"/>
          </p:nvPr>
        </p:nvSpPr>
        <p:spPr/>
        <p:txBody>
          <a:bodyPr/>
          <a:lstStyle>
            <a:lvl1pPr algn="r" rtl="1"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rtl="1"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rtl="1" fontAlgn="auto">
              <a:spcBef>
                <a:spcPts val="0"/>
              </a:spcBef>
              <a:spcAft>
                <a:spcPts val="0"/>
              </a:spcAft>
              <a:defRPr/>
            </a:lvl1pPr>
          </a:lstStyle>
          <a:p>
            <a:pPr>
              <a:defRPr/>
            </a:pPr>
            <a:fld id="{36F67324-640D-4096-A064-2E620FA618E1}" type="slidenum">
              <a:rPr lang="en-US"/>
              <a:pPr>
                <a:defRPr/>
              </a:pPr>
              <a:t>‹#›</a:t>
            </a:fld>
            <a:endParaRPr lang="en-US"/>
          </a:p>
        </p:txBody>
      </p:sp>
    </p:spTree>
    <p:extLst>
      <p:ext uri="{BB962C8B-B14F-4D97-AF65-F5344CB8AC3E}">
        <p14:creationId xmlns:p14="http://schemas.microsoft.com/office/powerpoint/2010/main" val="18767507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a:prstGeom prst="rect">
            <a:avLst/>
          </a:prstGeom>
        </p:spPr>
        <p:txBody>
          <a:bodyPr/>
          <a:lstStyle/>
          <a:p>
            <a:r>
              <a:rPr lang="he-IL"/>
              <a:t>לחץ כדי לערוך סגנון כותרת של תבנית בסיס</a:t>
            </a:r>
          </a:p>
        </p:txBody>
      </p:sp>
      <p:sp>
        <p:nvSpPr>
          <p:cNvPr id="3" name="כותרת משנה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5" name="מציין מיקום של כותרת תחתונה 4"/>
          <p:cNvSpPr>
            <a:spLocks noGrp="1"/>
          </p:cNvSpPr>
          <p:nvPr>
            <p:ph type="ftr" sz="quarter" idx="11"/>
          </p:nvPr>
        </p:nvSpPr>
        <p:spPr>
          <a:xfrm>
            <a:off x="3124200" y="6356350"/>
            <a:ext cx="2895600" cy="365125"/>
          </a:xfrm>
          <a:prstGeom prst="rect">
            <a:avLst/>
          </a:prstGeom>
        </p:spPr>
        <p:txBody>
          <a:bodyPr/>
          <a:lstStyle/>
          <a:p>
            <a:endParaRPr lang="he-IL"/>
          </a:p>
        </p:txBody>
      </p:sp>
      <p:sp>
        <p:nvSpPr>
          <p:cNvPr id="6" name="מציין מיקום של מספר שקופית 5"/>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34658890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a:prstGeom prst="rect">
            <a:avLst/>
          </a:prstGeom>
        </p:spPr>
        <p:txBody>
          <a:bodyPr/>
          <a:lstStyle/>
          <a:p>
            <a:r>
              <a:rPr lang="he-IL"/>
              <a:t>לחץ כדי לערוך סגנון כותרת של תבנית בסיס</a:t>
            </a:r>
          </a:p>
        </p:txBody>
      </p:sp>
      <p:sp>
        <p:nvSpPr>
          <p:cNvPr id="3" name="מציין מיקום תוכן 2"/>
          <p:cNvSpPr>
            <a:spLocks noGrp="1"/>
          </p:cNvSpPr>
          <p:nvPr>
            <p:ph idx="1"/>
          </p:nvPr>
        </p:nvSpPr>
        <p:spPr>
          <a:xfrm>
            <a:off x="457200" y="1600200"/>
            <a:ext cx="8229600" cy="4525963"/>
          </a:xfrm>
          <a:prstGeom prst="rect">
            <a:avLst/>
          </a:prstGeom>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5" name="מציין מיקום של כותרת תחתונה 4"/>
          <p:cNvSpPr>
            <a:spLocks noGrp="1"/>
          </p:cNvSpPr>
          <p:nvPr>
            <p:ph type="ftr" sz="quarter" idx="11"/>
          </p:nvPr>
        </p:nvSpPr>
        <p:spPr>
          <a:xfrm>
            <a:off x="3124200" y="6356350"/>
            <a:ext cx="2895600" cy="365125"/>
          </a:xfrm>
          <a:prstGeom prst="rect">
            <a:avLst/>
          </a:prstGeom>
        </p:spPr>
        <p:txBody>
          <a:bodyPr/>
          <a:lstStyle/>
          <a:p>
            <a:endParaRPr lang="he-IL"/>
          </a:p>
        </p:txBody>
      </p:sp>
      <p:sp>
        <p:nvSpPr>
          <p:cNvPr id="6" name="מציין מיקום של מספר שקופית 5"/>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37870560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a:prstGeom prst="rect">
            <a:avLst/>
          </a:prstGeom>
        </p:spPr>
        <p:txBody>
          <a:bodyPr anchor="t"/>
          <a:lstStyle>
            <a:lvl1pPr algn="r">
              <a:defRPr sz="4000" b="1" cap="all"/>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לחץ כדי לערוך סגנונות טקסט של תבנית בסיס</a:t>
            </a:r>
          </a:p>
        </p:txBody>
      </p:sp>
      <p:sp>
        <p:nvSpPr>
          <p:cNvPr id="4" name="מציין מיקום של תאריך 3"/>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5" name="מציין מיקום של כותרת תחתונה 4"/>
          <p:cNvSpPr>
            <a:spLocks noGrp="1"/>
          </p:cNvSpPr>
          <p:nvPr>
            <p:ph type="ftr" sz="quarter" idx="11"/>
          </p:nvPr>
        </p:nvSpPr>
        <p:spPr>
          <a:xfrm>
            <a:off x="3124200" y="6356350"/>
            <a:ext cx="2895600" cy="365125"/>
          </a:xfrm>
          <a:prstGeom prst="rect">
            <a:avLst/>
          </a:prstGeom>
        </p:spPr>
        <p:txBody>
          <a:bodyPr/>
          <a:lstStyle/>
          <a:p>
            <a:endParaRPr lang="he-IL"/>
          </a:p>
        </p:txBody>
      </p:sp>
      <p:sp>
        <p:nvSpPr>
          <p:cNvPr id="6" name="מציין מיקום של מספר שקופית 5"/>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268187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8D82B"/>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10" name="Picture 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698000"/>
            <a:ext cx="3425194" cy="2160000"/>
          </a:xfrm>
          <a:prstGeom prst="rect">
            <a:avLst/>
          </a:prstGeom>
        </p:spPr>
      </p:pic>
    </p:spTree>
    <p:extLst>
      <p:ext uri="{BB962C8B-B14F-4D97-AF65-F5344CB8AC3E}">
        <p14:creationId xmlns:p14="http://schemas.microsoft.com/office/powerpoint/2010/main" val="18919934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a:prstGeom prst="rect">
            <a:avLst/>
          </a:prstGeom>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6" name="מציין מיקום של כותרת תחתונה 5"/>
          <p:cNvSpPr>
            <a:spLocks noGrp="1"/>
          </p:cNvSpPr>
          <p:nvPr>
            <p:ph type="ftr" sz="quarter" idx="11"/>
          </p:nvPr>
        </p:nvSpPr>
        <p:spPr>
          <a:xfrm>
            <a:off x="3124200" y="6356350"/>
            <a:ext cx="2895600" cy="365125"/>
          </a:xfrm>
          <a:prstGeom prst="rect">
            <a:avLst/>
          </a:prstGeom>
        </p:spPr>
        <p:txBody>
          <a:bodyPr/>
          <a:lstStyle/>
          <a:p>
            <a:endParaRPr lang="he-IL"/>
          </a:p>
        </p:txBody>
      </p:sp>
      <p:sp>
        <p:nvSpPr>
          <p:cNvPr id="7" name="מציין מיקום של מספר שקופית 6"/>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40782994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a:prstGeom prst="rect">
            <a:avLst/>
          </a:prstGeom>
        </p:spPr>
        <p:txBody>
          <a:bodyPr/>
          <a:lstStyle>
            <a:lvl1pPr>
              <a:defRPr/>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8" name="מציין מיקום של כותרת תחתונה 7"/>
          <p:cNvSpPr>
            <a:spLocks noGrp="1"/>
          </p:cNvSpPr>
          <p:nvPr>
            <p:ph type="ftr" sz="quarter" idx="11"/>
          </p:nvPr>
        </p:nvSpPr>
        <p:spPr>
          <a:xfrm>
            <a:off x="3124200" y="6356350"/>
            <a:ext cx="2895600" cy="365125"/>
          </a:xfrm>
          <a:prstGeom prst="rect">
            <a:avLst/>
          </a:prstGeom>
        </p:spPr>
        <p:txBody>
          <a:bodyPr/>
          <a:lstStyle/>
          <a:p>
            <a:endParaRPr lang="he-IL"/>
          </a:p>
        </p:txBody>
      </p:sp>
      <p:sp>
        <p:nvSpPr>
          <p:cNvPr id="9" name="מציין מיקום של מספר שקופית 8"/>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15881055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a:prstGeom prst="rect">
            <a:avLst/>
          </a:prstGeom>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4" name="מציין מיקום של כותרת תחתונה 3"/>
          <p:cNvSpPr>
            <a:spLocks noGrp="1"/>
          </p:cNvSpPr>
          <p:nvPr>
            <p:ph type="ftr" sz="quarter" idx="11"/>
          </p:nvPr>
        </p:nvSpPr>
        <p:spPr>
          <a:xfrm>
            <a:off x="3124200" y="6356350"/>
            <a:ext cx="2895600" cy="365125"/>
          </a:xfrm>
          <a:prstGeom prst="rect">
            <a:avLst/>
          </a:prstGeom>
        </p:spPr>
        <p:txBody>
          <a:bodyPr/>
          <a:lstStyle/>
          <a:p>
            <a:endParaRPr lang="he-IL"/>
          </a:p>
        </p:txBody>
      </p:sp>
      <p:sp>
        <p:nvSpPr>
          <p:cNvPr id="5" name="מציין מיקום של מספר שקופית 4"/>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2061325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3" name="מציין מיקום של כותרת תחתונה 2"/>
          <p:cNvSpPr>
            <a:spLocks noGrp="1"/>
          </p:cNvSpPr>
          <p:nvPr>
            <p:ph type="ftr" sz="quarter" idx="11"/>
          </p:nvPr>
        </p:nvSpPr>
        <p:spPr>
          <a:xfrm>
            <a:off x="3124200" y="6356350"/>
            <a:ext cx="2895600" cy="365125"/>
          </a:xfrm>
          <a:prstGeom prst="rect">
            <a:avLst/>
          </a:prstGeom>
        </p:spPr>
        <p:txBody>
          <a:bodyPr/>
          <a:lstStyle/>
          <a:p>
            <a:endParaRPr lang="he-IL"/>
          </a:p>
        </p:txBody>
      </p:sp>
      <p:sp>
        <p:nvSpPr>
          <p:cNvPr id="4" name="מציין מיקום של מספר שקופית 3"/>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26289827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a:prstGeom prst="rect">
            <a:avLst/>
          </a:prstGeom>
        </p:spPr>
        <p:txBody>
          <a:bodyPr anchor="b"/>
          <a:lstStyle>
            <a:lvl1pPr algn="r">
              <a:defRPr sz="2000" b="1"/>
            </a:lvl1pPr>
          </a:lstStyle>
          <a:p>
            <a:r>
              <a:rPr lang="he-IL"/>
              <a:t>לחץ כדי לערוך סגנון כותרת של תבנית בסיס</a:t>
            </a:r>
          </a:p>
        </p:txBody>
      </p:sp>
      <p:sp>
        <p:nvSpPr>
          <p:cNvPr id="3" name="מציין מיקום תוכן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6" name="מציין מיקום של כותרת תחתונה 5"/>
          <p:cNvSpPr>
            <a:spLocks noGrp="1"/>
          </p:cNvSpPr>
          <p:nvPr>
            <p:ph type="ftr" sz="quarter" idx="11"/>
          </p:nvPr>
        </p:nvSpPr>
        <p:spPr>
          <a:xfrm>
            <a:off x="3124200" y="6356350"/>
            <a:ext cx="2895600" cy="365125"/>
          </a:xfrm>
          <a:prstGeom prst="rect">
            <a:avLst/>
          </a:prstGeom>
        </p:spPr>
        <p:txBody>
          <a:bodyPr/>
          <a:lstStyle/>
          <a:p>
            <a:endParaRPr lang="he-IL"/>
          </a:p>
        </p:txBody>
      </p:sp>
      <p:sp>
        <p:nvSpPr>
          <p:cNvPr id="7" name="מציין מיקום של מספר שקופית 6"/>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1943389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a:prstGeom prst="rect">
            <a:avLst/>
          </a:prstGeom>
        </p:spPr>
        <p:txBody>
          <a:bodyPr anchor="b"/>
          <a:lstStyle>
            <a:lvl1pPr algn="r">
              <a:defRPr sz="2000" b="1"/>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6" name="מציין מיקום של כותרת תחתונה 5"/>
          <p:cNvSpPr>
            <a:spLocks noGrp="1"/>
          </p:cNvSpPr>
          <p:nvPr>
            <p:ph type="ftr" sz="quarter" idx="11"/>
          </p:nvPr>
        </p:nvSpPr>
        <p:spPr>
          <a:xfrm>
            <a:off x="3124200" y="6356350"/>
            <a:ext cx="2895600" cy="365125"/>
          </a:xfrm>
          <a:prstGeom prst="rect">
            <a:avLst/>
          </a:prstGeom>
        </p:spPr>
        <p:txBody>
          <a:bodyPr/>
          <a:lstStyle/>
          <a:p>
            <a:endParaRPr lang="he-IL"/>
          </a:p>
        </p:txBody>
      </p:sp>
      <p:sp>
        <p:nvSpPr>
          <p:cNvPr id="7" name="מציין מיקום של מספר שקופית 6"/>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38826606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a:prstGeom prst="rect">
            <a:avLst/>
          </a:prstGeom>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457200" y="1600200"/>
            <a:ext cx="8229600" cy="4525963"/>
          </a:xfrm>
          <a:prstGeom prst="rect">
            <a:avLst/>
          </a:prstGeo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5" name="מציין מיקום של כותרת תחתונה 4"/>
          <p:cNvSpPr>
            <a:spLocks noGrp="1"/>
          </p:cNvSpPr>
          <p:nvPr>
            <p:ph type="ftr" sz="quarter" idx="11"/>
          </p:nvPr>
        </p:nvSpPr>
        <p:spPr>
          <a:xfrm>
            <a:off x="3124200" y="6356350"/>
            <a:ext cx="2895600" cy="365125"/>
          </a:xfrm>
          <a:prstGeom prst="rect">
            <a:avLst/>
          </a:prstGeom>
        </p:spPr>
        <p:txBody>
          <a:bodyPr/>
          <a:lstStyle/>
          <a:p>
            <a:endParaRPr lang="he-IL"/>
          </a:p>
        </p:txBody>
      </p:sp>
      <p:sp>
        <p:nvSpPr>
          <p:cNvPr id="6" name="מציין מיקום של מספר שקופית 5"/>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32247686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a:prstGeom prst="rect">
            <a:avLst/>
          </a:prstGeo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457200" y="274638"/>
            <a:ext cx="6019800" cy="5851525"/>
          </a:xfrm>
          <a:prstGeom prst="rect">
            <a:avLst/>
          </a:prstGeo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a:xfrm>
            <a:off x="6553200" y="6356350"/>
            <a:ext cx="2133600" cy="365125"/>
          </a:xfrm>
          <a:prstGeom prst="rect">
            <a:avLst/>
          </a:prstGeom>
        </p:spPr>
        <p:txBody>
          <a:bodyPr/>
          <a:lstStyle/>
          <a:p>
            <a:fld id="{047CA76F-CF7A-45DE-B899-6F71CFE16570}" type="datetimeFigureOut">
              <a:rPr lang="he-IL" smtClean="0"/>
              <a:t>ג'.אדר.תש"פ</a:t>
            </a:fld>
            <a:endParaRPr lang="he-IL"/>
          </a:p>
        </p:txBody>
      </p:sp>
      <p:sp>
        <p:nvSpPr>
          <p:cNvPr id="5" name="מציין מיקום של כותרת תחתונה 4"/>
          <p:cNvSpPr>
            <a:spLocks noGrp="1"/>
          </p:cNvSpPr>
          <p:nvPr>
            <p:ph type="ftr" sz="quarter" idx="11"/>
          </p:nvPr>
        </p:nvSpPr>
        <p:spPr>
          <a:xfrm>
            <a:off x="3124200" y="6356350"/>
            <a:ext cx="2895600" cy="365125"/>
          </a:xfrm>
          <a:prstGeom prst="rect">
            <a:avLst/>
          </a:prstGeom>
        </p:spPr>
        <p:txBody>
          <a:bodyPr/>
          <a:lstStyle/>
          <a:p>
            <a:endParaRPr lang="he-IL"/>
          </a:p>
        </p:txBody>
      </p:sp>
      <p:sp>
        <p:nvSpPr>
          <p:cNvPr id="6" name="מציין מיקום של מספר שקופית 5"/>
          <p:cNvSpPr>
            <a:spLocks noGrp="1"/>
          </p:cNvSpPr>
          <p:nvPr>
            <p:ph type="sldNum" sz="quarter" idx="12"/>
          </p:nvPr>
        </p:nvSpPr>
        <p:spPr>
          <a:xfrm>
            <a:off x="457200" y="6356350"/>
            <a:ext cx="2133600" cy="365125"/>
          </a:xfrm>
          <a:prstGeom prst="rect">
            <a:avLst/>
          </a:prstGeom>
        </p:spPr>
        <p:txBody>
          <a:bodyPr/>
          <a:lstStyle/>
          <a:p>
            <a:fld id="{C812E914-4662-470B-87B8-D23E92BC0AC3}" type="slidenum">
              <a:rPr lang="he-IL" smtClean="0"/>
              <a:t>‹#›</a:t>
            </a:fld>
            <a:endParaRPr lang="he-IL"/>
          </a:p>
        </p:txBody>
      </p:sp>
    </p:spTree>
    <p:extLst>
      <p:ext uri="{BB962C8B-B14F-4D97-AF65-F5344CB8AC3E}">
        <p14:creationId xmlns:p14="http://schemas.microsoft.com/office/powerpoint/2010/main" val="34044903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a:t>לחץ כדי לערוך סגנון כותרת של תבנית בסיס</a:t>
            </a:r>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19133692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25039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7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59CC6"/>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2050" name="Picture 2" descr="G:\שיווק\איורים\איורים PNG\IURIM-40.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28271" y="4634857"/>
            <a:ext cx="2327061" cy="2223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62289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7422935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41211157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21716541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39431243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31395899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a:t>לחץ כדי לערוך סגנון כותרת של תבנית בסיס</a:t>
            </a:r>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15117647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39431248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67638445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625EAB19-EB0F-4CCD-9F6C-9001C22AE814}" type="datetimeFigureOut">
              <a:rPr lang="he-IL" smtClean="0"/>
              <a:t>ג'.אדר.תש"פ</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69217A60-298F-4965-8A94-E6694E971BB8}" type="slidenum">
              <a:rPr lang="he-IL" smtClean="0"/>
              <a:t>‹#›</a:t>
            </a:fld>
            <a:endParaRPr lang="he-IL"/>
          </a:p>
        </p:txBody>
      </p:sp>
    </p:spTree>
    <p:extLst>
      <p:ext uri="{BB962C8B-B14F-4D97-AF65-F5344CB8AC3E}">
        <p14:creationId xmlns:p14="http://schemas.microsoft.com/office/powerpoint/2010/main" val="3105652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59CC6"/>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4698000"/>
            <a:ext cx="2049882" cy="2160000"/>
          </a:xfrm>
          <a:prstGeom prst="rect">
            <a:avLst/>
          </a:prstGeom>
        </p:spPr>
      </p:pic>
    </p:spTree>
    <p:extLst>
      <p:ext uri="{BB962C8B-B14F-4D97-AF65-F5344CB8AC3E}">
        <p14:creationId xmlns:p14="http://schemas.microsoft.com/office/powerpoint/2010/main" val="2235084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EB7255"/>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12" name="Picture 11"/>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0320" y="4698000"/>
            <a:ext cx="2142789" cy="2160000"/>
          </a:xfrm>
          <a:prstGeom prst="rect">
            <a:avLst/>
          </a:prstGeom>
        </p:spPr>
      </p:pic>
    </p:spTree>
    <p:extLst>
      <p:ext uri="{BB962C8B-B14F-4D97-AF65-F5344CB8AC3E}">
        <p14:creationId xmlns:p14="http://schemas.microsoft.com/office/powerpoint/2010/main" val="2506793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8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EB7255"/>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3074" name="Picture 2" descr="G:\שיווק\איורים\איורים PNG\IURIM-46.png"/>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0" y="5303839"/>
            <a:ext cx="2638097" cy="1554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200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EB7255"/>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12" name="Picture 11"/>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flipH="1">
            <a:off x="-10274" y="5430160"/>
            <a:ext cx="2438948" cy="1438114"/>
          </a:xfrm>
          <a:prstGeom prst="rect">
            <a:avLst/>
          </a:prstGeom>
        </p:spPr>
      </p:pic>
    </p:spTree>
    <p:extLst>
      <p:ext uri="{BB962C8B-B14F-4D97-AF65-F5344CB8AC3E}">
        <p14:creationId xmlns:p14="http://schemas.microsoft.com/office/powerpoint/2010/main" val="478407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Custom Layout">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46962" y="1902525"/>
            <a:ext cx="7423848" cy="318161"/>
          </a:xfrm>
        </p:spPr>
        <p:txBody>
          <a:bodyPr>
            <a:noAutofit/>
          </a:bodyPr>
          <a:lstStyle>
            <a:lvl1pPr algn="r">
              <a:defRPr sz="3800" b="1">
                <a:solidFill>
                  <a:srgbClr val="B8D82B"/>
                </a:solidFill>
                <a:cs typeface="+mn-cs"/>
              </a:defRPr>
            </a:lvl1pPr>
          </a:lstStyle>
          <a:p>
            <a:r>
              <a:rPr lang="he-IL" dirty="0"/>
              <a:t>כותרת לדוגמה</a:t>
            </a:r>
            <a:endParaRPr lang="en-GB" dirty="0"/>
          </a:p>
        </p:txBody>
      </p:sp>
      <p:sp>
        <p:nvSpPr>
          <p:cNvPr id="9" name="Text Placeholder 8"/>
          <p:cNvSpPr>
            <a:spLocks noGrp="1"/>
          </p:cNvSpPr>
          <p:nvPr>
            <p:ph type="body" sz="quarter" idx="13" hasCustomPrompt="1"/>
          </p:nvPr>
        </p:nvSpPr>
        <p:spPr>
          <a:xfrm>
            <a:off x="3541573" y="2262383"/>
            <a:ext cx="5329237" cy="523875"/>
          </a:xfrm>
        </p:spPr>
        <p:txBody>
          <a:bodyPr/>
          <a:lstStyle>
            <a:lvl1pPr marL="0" indent="0" algn="r" rtl="1">
              <a:buNone/>
              <a:defRPr sz="2800"/>
            </a:lvl1pPr>
          </a:lstStyle>
          <a:p>
            <a:r>
              <a:rPr lang="he-IL" sz="1700" b="1" dirty="0">
                <a:solidFill>
                  <a:srgbClr val="004437"/>
                </a:solidFill>
              </a:rPr>
              <a:t>כותרת משנה לדוגמה</a:t>
            </a:r>
            <a:endParaRPr lang="en-GB" sz="1700" b="1" dirty="0">
              <a:solidFill>
                <a:srgbClr val="004437"/>
              </a:solidFill>
            </a:endParaRPr>
          </a:p>
        </p:txBody>
      </p:sp>
      <p:pic>
        <p:nvPicPr>
          <p:cNvPr id="12" name="Picture 11"/>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285682" y="5505668"/>
            <a:ext cx="2160000" cy="1352332"/>
          </a:xfrm>
          <a:prstGeom prst="rect">
            <a:avLst/>
          </a:prstGeom>
        </p:spPr>
      </p:pic>
    </p:spTree>
    <p:extLst>
      <p:ext uri="{BB962C8B-B14F-4D97-AF65-F5344CB8AC3E}">
        <p14:creationId xmlns:p14="http://schemas.microsoft.com/office/powerpoint/2010/main" val="2919973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2.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C053D9-701C-444A-8C64-AAC652109DAE}" type="datetimeFigureOut">
              <a:rPr lang="en-GB" smtClean="0"/>
              <a:t>28/02/2020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7" name="Rectangle 6"/>
          <p:cNvSpPr/>
          <p:nvPr userDrawn="1"/>
        </p:nvSpPr>
        <p:spPr>
          <a:xfrm>
            <a:off x="7385396" y="6033247"/>
            <a:ext cx="1758604" cy="824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57118910"/>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713" r:id="rId4"/>
    <p:sldLayoutId id="2147483674" r:id="rId5"/>
    <p:sldLayoutId id="2147483682" r:id="rId6"/>
    <p:sldLayoutId id="2147483714" r:id="rId7"/>
    <p:sldLayoutId id="2147483709" r:id="rId8"/>
    <p:sldLayoutId id="2147483683" r:id="rId9"/>
    <p:sldLayoutId id="2147483712" r:id="rId10"/>
    <p:sldLayoutId id="2147483708" r:id="rId11"/>
    <p:sldLayoutId id="2147483675" r:id="rId12"/>
    <p:sldLayoutId id="2147483717" r:id="rId13"/>
    <p:sldLayoutId id="2147483676" r:id="rId14"/>
    <p:sldLayoutId id="2147483711" r:id="rId15"/>
    <p:sldLayoutId id="2147483677" r:id="rId16"/>
    <p:sldLayoutId id="2147483718" r:id="rId17"/>
    <p:sldLayoutId id="2147483716" r:id="rId18"/>
    <p:sldLayoutId id="2147483719" r:id="rId19"/>
    <p:sldLayoutId id="2147483710" r:id="rId20"/>
    <p:sldLayoutId id="2147483681" r:id="rId21"/>
    <p:sldLayoutId id="2147483715" r:id="rId22"/>
    <p:sldLayoutId id="2147483678" r:id="rId23"/>
    <p:sldLayoutId id="2147483679" r:id="rId24"/>
    <p:sldLayoutId id="2147483680" r:id="rId25"/>
    <p:sldLayoutId id="2147483720"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117600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25EAB19-EB0F-4CCD-9F6C-9001C22AE814}" type="datetimeFigureOut">
              <a:rPr lang="he-IL" smtClean="0"/>
              <a:t>ג'.אדר.תש"פ</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9217A60-298F-4965-8A94-E6694E971BB8}" type="slidenum">
              <a:rPr lang="he-IL" smtClean="0"/>
              <a:t>‹#›</a:t>
            </a:fld>
            <a:endParaRPr lang="he-IL"/>
          </a:p>
        </p:txBody>
      </p:sp>
    </p:spTree>
    <p:extLst>
      <p:ext uri="{BB962C8B-B14F-4D97-AF65-F5344CB8AC3E}">
        <p14:creationId xmlns:p14="http://schemas.microsoft.com/office/powerpoint/2010/main" val="224332153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26.xml"/><Relationship Id="rId5" Type="http://schemas.openxmlformats.org/officeDocument/2006/relationships/image" Target="../media/image58.emf"/><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hyperlink" Target="https://youtu.be/cD41rLdCTfc" TargetMode="External"/><Relationship Id="rId2" Type="http://schemas.openxmlformats.org/officeDocument/2006/relationships/image" Target="../media/image59.jpg"/><Relationship Id="rId1" Type="http://schemas.openxmlformats.org/officeDocument/2006/relationships/slideLayout" Target="../slideLayouts/slideLayout11.xml"/><Relationship Id="rId4" Type="http://schemas.openxmlformats.org/officeDocument/2006/relationships/hyperlink" Target="https://youtu.be/t30vJ8T_LmY"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hyperlink" Target="https://www.jimrichardsonphotography.com/index" TargetMode="Externa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8.xml"/><Relationship Id="rId4" Type="http://schemas.openxmlformats.org/officeDocument/2006/relationships/image" Target="../media/image58.emf"/></Relationships>
</file>

<file path=ppt/slides/_rels/slide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68.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2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hyperlink" Target="http://www.isees.org.il/committee/light-pollution/" TargetMode="External"/><Relationship Id="rId1" Type="http://schemas.openxmlformats.org/officeDocument/2006/relationships/slideLayout" Target="../slideLayouts/slideLayout7.xml"/><Relationship Id="rId4" Type="http://schemas.openxmlformats.org/officeDocument/2006/relationships/image" Target="../media/image58.emf"/></Relationships>
</file>

<file path=ppt/slides/_rels/slide2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8.xml"/><Relationship Id="rId5" Type="http://schemas.openxmlformats.org/officeDocument/2006/relationships/image" Target="../media/image42.jpeg"/><Relationship Id="rId4" Type="http://schemas.openxmlformats.org/officeDocument/2006/relationships/image" Target="../media/image41.jpeg"/></Relationships>
</file>

<file path=ppt/slides/_rels/slide4.xml.rels><?xml version="1.0" encoding="UTF-8" standalone="yes"?>
<Relationships xmlns="http://schemas.openxmlformats.org/package/2006/relationships"><Relationship Id="rId8" Type="http://schemas.openxmlformats.org/officeDocument/2006/relationships/hyperlink" Target="https://pixabay.com/users/RitaE-19628/?utm_source=link-attribution&amp;utm_medium=referral&amp;utm_campaign=image&amp;utm_content=2729608" TargetMode="External"/><Relationship Id="rId3" Type="http://schemas.openxmlformats.org/officeDocument/2006/relationships/hyperlink" Target="https://commons.wikimedia.org/wiki/Alfred_T._Palmer" TargetMode="External"/><Relationship Id="rId7" Type="http://schemas.openxmlformats.org/officeDocument/2006/relationships/image" Target="../media/image45.jpeg"/><Relationship Id="rId2" Type="http://schemas.openxmlformats.org/officeDocument/2006/relationships/image" Target="../media/image43.jpeg"/><Relationship Id="rId1" Type="http://schemas.openxmlformats.org/officeDocument/2006/relationships/slideLayout" Target="../slideLayouts/slideLayout3.xml"/><Relationship Id="rId6" Type="http://schemas.openxmlformats.org/officeDocument/2006/relationships/hyperlink" Target="https://pixabay.com/?utm_source=link-attribution&amp;utm_medium=referral&amp;utm_campaign=image&amp;utm_content=1603644" TargetMode="External"/><Relationship Id="rId11" Type="http://schemas.openxmlformats.org/officeDocument/2006/relationships/hyperlink" Target="https://pixabay.com/?utm_source=link-attribution&amp;utm_medium=referral&amp;utm_campaign=image&amp;utm_content=464655" TargetMode="External"/><Relationship Id="rId5" Type="http://schemas.openxmlformats.org/officeDocument/2006/relationships/hyperlink" Target="https://pixabay.com/users/Rilsonav-1824615/?utm_source=link-attribution&amp;utm_medium=referral&amp;utm_campaign=image&amp;utm_content=1603644" TargetMode="External"/><Relationship Id="rId10" Type="http://schemas.openxmlformats.org/officeDocument/2006/relationships/hyperlink" Target="https://pixabay.com/users/geralt-9301/?utm_source=link-attribution&amp;utm_medium=referral&amp;utm_campaign=image&amp;utm_content=464655" TargetMode="External"/><Relationship Id="rId4" Type="http://schemas.openxmlformats.org/officeDocument/2006/relationships/image" Target="../media/image44.jpeg"/><Relationship Id="rId9" Type="http://schemas.openxmlformats.org/officeDocument/2006/relationships/hyperlink" Target="https://pixabay.com/?utm_source=link-attribution&amp;utm_medium=referral&amp;utm_campaign=image&amp;utm_content=2729608"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pixabay.com/users/geralt-9301/?utm_source=link-attribution&amp;utm_medium=referral&amp;utm_campaign=image&amp;utm_content=464655" TargetMode="External"/><Relationship Id="rId2" Type="http://schemas.openxmlformats.org/officeDocument/2006/relationships/image" Target="../media/image47.jpg"/><Relationship Id="rId1" Type="http://schemas.openxmlformats.org/officeDocument/2006/relationships/slideLayout" Target="../slideLayouts/slideLayout3.xml"/><Relationship Id="rId4" Type="http://schemas.openxmlformats.org/officeDocument/2006/relationships/hyperlink" Target="https://pixabay.com/?utm_source=link-attribution&amp;utm_medium=referral&amp;utm_campaign=image&amp;utm_content=464655"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deepskywatch.com/" TargetMode="External"/><Relationship Id="rId2" Type="http://schemas.openxmlformats.org/officeDocument/2006/relationships/image" Target="../media/image50.jpeg"/><Relationship Id="rId1" Type="http://schemas.openxmlformats.org/officeDocument/2006/relationships/slideLayout" Target="../slideLayouts/slideLayout7.xml"/><Relationship Id="rId5" Type="http://schemas.openxmlformats.org/officeDocument/2006/relationships/image" Target="../media/image51.jpg"/><Relationship Id="rId4" Type="http://schemas.openxmlformats.org/officeDocument/2006/relationships/hyperlink" Target="https://www.parks.org.il/new/%d7%9e%d7%9b%d7%aa%d7%a9-%d7%a8%d7%9e%d7%95%d7%9f-%d7%a9%d7%9e%d7%95%d7%a8%d7%aa-%d7%98%d7%91%d7%a2-%d7%90%d7%95%d7%a8-%d7%9b%d7%95%d7%9b%d7%91%d7%99%d7%9d-%d7%91%d7%99%d7%a0%d7%9c%d7%90%d7%95%d7%9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ctrTitle"/>
          </p:nvPr>
        </p:nvSpPr>
        <p:spPr>
          <a:xfrm>
            <a:off x="5990253" y="1266092"/>
            <a:ext cx="2718437" cy="713434"/>
          </a:xfrm>
        </p:spPr>
        <p:txBody>
          <a:bodyPr>
            <a:normAutofit fontScale="90000"/>
          </a:bodyPr>
          <a:lstStyle/>
          <a:p>
            <a:pPr algn="r"/>
            <a:r>
              <a:rPr lang="he-IL" dirty="0">
                <a:solidFill>
                  <a:schemeClr val="bg1"/>
                </a:solidFill>
              </a:rPr>
              <a:t>זיהום אור</a:t>
            </a:r>
            <a:endParaRPr lang="en-GB" dirty="0">
              <a:solidFill>
                <a:schemeClr val="bg1"/>
              </a:solidFill>
            </a:endParaRPr>
          </a:p>
        </p:txBody>
      </p:sp>
      <p:pic>
        <p:nvPicPr>
          <p:cNvPr id="3" name="Picture 2" descr="צילום כדור הארץ והאיזורים המוארים בו בלילה" title="צילום כדור הארץ">
            <a:extLst>
              <a:ext uri="{FF2B5EF4-FFF2-40B4-BE49-F238E27FC236}">
                <a16:creationId xmlns:a16="http://schemas.microsoft.com/office/drawing/2014/main" id="{72F1919B-46D6-40FB-A095-46A91AB3A9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272016"/>
            <a:ext cx="9144000" cy="4572000"/>
          </a:xfrm>
          <a:prstGeom prst="rect">
            <a:avLst/>
          </a:prstGeom>
        </p:spPr>
      </p:pic>
      <p:sp>
        <p:nvSpPr>
          <p:cNvPr id="4" name="TextBox 3">
            <a:extLst>
              <a:ext uri="{FF2B5EF4-FFF2-40B4-BE49-F238E27FC236}">
                <a16:creationId xmlns:a16="http://schemas.microsoft.com/office/drawing/2014/main" id="{EBC9595C-D90A-4753-9C56-323427878184}"/>
              </a:ext>
            </a:extLst>
          </p:cNvPr>
          <p:cNvSpPr txBox="1"/>
          <p:nvPr/>
        </p:nvSpPr>
        <p:spPr>
          <a:xfrm>
            <a:off x="93304" y="6102224"/>
            <a:ext cx="4236099" cy="646331"/>
          </a:xfrm>
          <a:prstGeom prst="rect">
            <a:avLst/>
          </a:prstGeom>
          <a:noFill/>
        </p:spPr>
        <p:txBody>
          <a:bodyPr wrap="square" rtlCol="0">
            <a:spAutoFit/>
          </a:bodyPr>
          <a:lstStyle/>
          <a:p>
            <a:r>
              <a:rPr lang="en-US" sz="1200" u="sng" dirty="0">
                <a:solidFill>
                  <a:schemeClr val="bg1"/>
                </a:solidFill>
              </a:rPr>
              <a:t>Data</a:t>
            </a:r>
            <a:r>
              <a:rPr lang="en-US" sz="1200" dirty="0">
                <a:solidFill>
                  <a:schemeClr val="bg1"/>
                </a:solidFill>
              </a:rPr>
              <a:t>: Marc Imhoff/NASA GSFC, Christopher </a:t>
            </a:r>
            <a:r>
              <a:rPr lang="en-US" sz="1200" dirty="0" err="1">
                <a:solidFill>
                  <a:schemeClr val="bg1"/>
                </a:solidFill>
              </a:rPr>
              <a:t>Elvidge</a:t>
            </a:r>
            <a:r>
              <a:rPr lang="en-US" sz="1200" dirty="0">
                <a:solidFill>
                  <a:schemeClr val="bg1"/>
                </a:solidFill>
              </a:rPr>
              <a:t>/NOAA NGDC </a:t>
            </a:r>
            <a:br>
              <a:rPr lang="en-US" sz="1200" dirty="0">
                <a:solidFill>
                  <a:schemeClr val="bg1"/>
                </a:solidFill>
              </a:rPr>
            </a:br>
            <a:r>
              <a:rPr lang="en-US" sz="1200" u="sng" dirty="0">
                <a:solidFill>
                  <a:schemeClr val="bg1"/>
                </a:solidFill>
              </a:rPr>
              <a:t>Image</a:t>
            </a:r>
            <a:r>
              <a:rPr lang="en-US" sz="1200" dirty="0">
                <a:solidFill>
                  <a:schemeClr val="bg1"/>
                </a:solidFill>
              </a:rPr>
              <a:t>: Craig Mayhew and Robert </a:t>
            </a:r>
            <a:r>
              <a:rPr lang="en-US" sz="1200" dirty="0" err="1">
                <a:solidFill>
                  <a:schemeClr val="bg1"/>
                </a:solidFill>
              </a:rPr>
              <a:t>Simmon</a:t>
            </a:r>
            <a:r>
              <a:rPr lang="en-US" sz="1200" dirty="0">
                <a:solidFill>
                  <a:schemeClr val="bg1"/>
                </a:solidFill>
              </a:rPr>
              <a:t>/NASA GSFC</a:t>
            </a:r>
          </a:p>
          <a:p>
            <a:r>
              <a:rPr lang="en-US" sz="1200" dirty="0">
                <a:solidFill>
                  <a:schemeClr val="bg1"/>
                </a:solidFill>
              </a:rPr>
              <a:t>1994 - 1995</a:t>
            </a:r>
          </a:p>
        </p:txBody>
      </p:sp>
    </p:spTree>
    <p:extLst>
      <p:ext uri="{BB962C8B-B14F-4D97-AF65-F5344CB8AC3E}">
        <p14:creationId xmlns:p14="http://schemas.microsoft.com/office/powerpoint/2010/main" val="2876715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292469" y="605570"/>
            <a:ext cx="7763608" cy="318161"/>
          </a:xfrm>
        </p:spPr>
        <p:txBody>
          <a:bodyPr/>
          <a:lstStyle/>
          <a:p>
            <a:r>
              <a:rPr lang="he-IL" sz="4000" dirty="0">
                <a:solidFill>
                  <a:schemeClr val="bg1"/>
                </a:solidFill>
              </a:rPr>
              <a:t>כיצד זיהום אור משפיע על האדם והסביבה?</a:t>
            </a:r>
            <a:endParaRPr lang="en-GB" sz="4000" dirty="0">
              <a:solidFill>
                <a:schemeClr val="bg1"/>
              </a:solidFill>
            </a:endParaRPr>
          </a:p>
        </p:txBody>
      </p:sp>
      <p:sp>
        <p:nvSpPr>
          <p:cNvPr id="16" name="Text Placeholder 15"/>
          <p:cNvSpPr>
            <a:spLocks noGrp="1"/>
          </p:cNvSpPr>
          <p:nvPr>
            <p:ph type="body" sz="quarter" idx="13"/>
          </p:nvPr>
        </p:nvSpPr>
        <p:spPr>
          <a:xfrm>
            <a:off x="594261" y="1662843"/>
            <a:ext cx="4657433" cy="3839837"/>
          </a:xfrm>
        </p:spPr>
        <p:txBody>
          <a:bodyPr>
            <a:noAutofit/>
          </a:bodyPr>
          <a:lstStyle/>
          <a:p>
            <a:pPr marL="514350" indent="-514350">
              <a:buAutoNum type="arabicPeriod"/>
            </a:pPr>
            <a:r>
              <a:rPr lang="he-IL" sz="3200" dirty="0"/>
              <a:t>שיבוש השעון הביולוגי</a:t>
            </a:r>
            <a:endParaRPr lang="en-US" sz="3200" dirty="0"/>
          </a:p>
          <a:p>
            <a:pPr marL="457200" indent="-457200">
              <a:buFont typeface="Arial" panose="020B0604020202020204" pitchFamily="34" charset="0"/>
              <a:buChar char="•"/>
            </a:pPr>
            <a:r>
              <a:rPr lang="he-IL" sz="2400" dirty="0"/>
              <a:t>הפרעות מטבוליות</a:t>
            </a:r>
          </a:p>
          <a:p>
            <a:pPr marL="457200" indent="-457200">
              <a:buFont typeface="Arial" panose="020B0604020202020204" pitchFamily="34" charset="0"/>
              <a:buChar char="•"/>
            </a:pPr>
            <a:r>
              <a:rPr lang="he-IL" sz="2400" dirty="0"/>
              <a:t>הפרעות שינה</a:t>
            </a:r>
          </a:p>
          <a:p>
            <a:pPr marL="457200" indent="-457200">
              <a:buFont typeface="Arial" panose="020B0604020202020204" pitchFamily="34" charset="0"/>
              <a:buChar char="•"/>
            </a:pPr>
            <a:r>
              <a:rPr lang="he-IL" sz="2400" dirty="0"/>
              <a:t>שיבוש פעילות מחזורית של הורמונים</a:t>
            </a:r>
          </a:p>
          <a:p>
            <a:pPr marL="457200" indent="-457200">
              <a:buFont typeface="Arial" panose="020B0604020202020204" pitchFamily="34" charset="0"/>
              <a:buChar char="•"/>
            </a:pPr>
            <a:r>
              <a:rPr lang="he-IL" sz="2400" dirty="0"/>
              <a:t>דיכוי מערכת החיסון</a:t>
            </a:r>
          </a:p>
          <a:p>
            <a:pPr marL="457200" indent="-457200">
              <a:buFont typeface="Arial" panose="020B0604020202020204" pitchFamily="34" charset="0"/>
              <a:buChar char="•"/>
            </a:pPr>
            <a:r>
              <a:rPr lang="he-IL" sz="2400" dirty="0"/>
              <a:t>העלאת הסיכוי לתחלואה ולסרטן</a:t>
            </a:r>
            <a:endParaRPr lang="en-GB" sz="2400" dirty="0"/>
          </a:p>
        </p:txBody>
      </p:sp>
      <p:grpSp>
        <p:nvGrpSpPr>
          <p:cNvPr id="3" name="Group 2">
            <a:extLst>
              <a:ext uri="{FF2B5EF4-FFF2-40B4-BE49-F238E27FC236}">
                <a16:creationId xmlns:a16="http://schemas.microsoft.com/office/drawing/2014/main" id="{D080E093-950A-4FC1-887B-3A79C9D3726B}"/>
              </a:ext>
            </a:extLst>
          </p:cNvPr>
          <p:cNvGrpSpPr/>
          <p:nvPr/>
        </p:nvGrpSpPr>
        <p:grpSpPr>
          <a:xfrm>
            <a:off x="5251694" y="1469278"/>
            <a:ext cx="3536302" cy="5234179"/>
            <a:chOff x="1187758" y="1273723"/>
            <a:chExt cx="3536302" cy="5234179"/>
          </a:xfrm>
        </p:grpSpPr>
        <p:pic>
          <p:nvPicPr>
            <p:cNvPr id="7" name="Picture 6">
              <a:extLst>
                <a:ext uri="{FF2B5EF4-FFF2-40B4-BE49-F238E27FC236}">
                  <a16:creationId xmlns:a16="http://schemas.microsoft.com/office/drawing/2014/main" id="{173FAD9D-C7EE-48EB-8C67-4516FCC36A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9233" y="1273723"/>
              <a:ext cx="3333352" cy="4772514"/>
            </a:xfrm>
            <a:prstGeom prst="rect">
              <a:avLst/>
            </a:prstGeom>
          </p:spPr>
        </p:pic>
        <p:sp>
          <p:nvSpPr>
            <p:cNvPr id="2" name="Rectangle 1">
              <a:extLst>
                <a:ext uri="{FF2B5EF4-FFF2-40B4-BE49-F238E27FC236}">
                  <a16:creationId xmlns:a16="http://schemas.microsoft.com/office/drawing/2014/main" id="{1914B20D-A7CF-44F7-A668-A7244C278147}"/>
                </a:ext>
              </a:extLst>
            </p:cNvPr>
            <p:cNvSpPr/>
            <p:nvPr/>
          </p:nvSpPr>
          <p:spPr>
            <a:xfrm>
              <a:off x="1187758" y="6046237"/>
              <a:ext cx="3536302" cy="461665"/>
            </a:xfrm>
            <a:prstGeom prst="rect">
              <a:avLst/>
            </a:prstGeom>
          </p:spPr>
          <p:txBody>
            <a:bodyPr wrap="square">
              <a:spAutoFit/>
            </a:bodyPr>
            <a:lstStyle/>
            <a:p>
              <a:pPr algn="ctr"/>
              <a:r>
                <a:rPr lang="en-US" sz="1200" dirty="0" err="1">
                  <a:solidFill>
                    <a:srgbClr val="000000"/>
                  </a:solidFill>
                  <a:latin typeface="Linux Libertine"/>
                </a:rPr>
                <a:t>Mihály</a:t>
              </a:r>
              <a:r>
                <a:rPr lang="en-US" sz="1200" dirty="0">
                  <a:solidFill>
                    <a:srgbClr val="000000"/>
                  </a:solidFill>
                  <a:latin typeface="Linux Libertine"/>
                </a:rPr>
                <a:t> </a:t>
              </a:r>
              <a:r>
                <a:rPr lang="en-US" sz="1200" dirty="0" err="1">
                  <a:solidFill>
                    <a:srgbClr val="000000"/>
                  </a:solidFill>
                  <a:latin typeface="Linux Libertine"/>
                </a:rPr>
                <a:t>Zichy</a:t>
              </a:r>
              <a:r>
                <a:rPr lang="en-US" sz="1200" dirty="0">
                  <a:solidFill>
                    <a:srgbClr val="000000"/>
                  </a:solidFill>
                  <a:latin typeface="Linux Libertine"/>
                </a:rPr>
                <a:t>, Reading Young man (Morning). 1867</a:t>
              </a:r>
              <a:br>
                <a:rPr lang="en-US" sz="1200" dirty="0">
                  <a:solidFill>
                    <a:srgbClr val="000000"/>
                  </a:solidFill>
                  <a:latin typeface="Linux Libertine"/>
                </a:rPr>
              </a:br>
              <a:r>
                <a:rPr lang="he-IL" sz="1200" dirty="0">
                  <a:solidFill>
                    <a:srgbClr val="000000"/>
                  </a:solidFill>
                  <a:latin typeface="Linux Libertine"/>
                </a:rPr>
                <a:t>מקור: ויקיפדיה</a:t>
              </a:r>
              <a:endParaRPr lang="en-US" sz="1200" b="0" i="0" dirty="0">
                <a:solidFill>
                  <a:srgbClr val="000000"/>
                </a:solidFill>
                <a:effectLst/>
                <a:latin typeface="Linux Libertine"/>
              </a:endParaRPr>
            </a:p>
          </p:txBody>
        </p:sp>
      </p:grpSp>
    </p:spTree>
    <p:extLst>
      <p:ext uri="{BB962C8B-B14F-4D97-AF65-F5344CB8AC3E}">
        <p14:creationId xmlns:p14="http://schemas.microsoft.com/office/powerpoint/2010/main" val="2531043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530936" y="605570"/>
            <a:ext cx="7423848" cy="318161"/>
          </a:xfrm>
        </p:spPr>
        <p:txBody>
          <a:bodyPr/>
          <a:lstStyle/>
          <a:p>
            <a:r>
              <a:rPr lang="he-IL" sz="4000" dirty="0">
                <a:solidFill>
                  <a:schemeClr val="bg1"/>
                </a:solidFill>
              </a:rPr>
              <a:t>כיצד זיהום אור משפיע על האדם והסביבה?</a:t>
            </a:r>
            <a:endParaRPr lang="en-GB" sz="4000" dirty="0">
              <a:solidFill>
                <a:schemeClr val="bg1"/>
              </a:solidFill>
            </a:endParaRPr>
          </a:p>
        </p:txBody>
      </p:sp>
      <p:sp>
        <p:nvSpPr>
          <p:cNvPr id="16" name="Text Placeholder 15"/>
          <p:cNvSpPr>
            <a:spLocks noGrp="1"/>
          </p:cNvSpPr>
          <p:nvPr>
            <p:ph type="body" sz="quarter" idx="13"/>
          </p:nvPr>
        </p:nvSpPr>
        <p:spPr>
          <a:xfrm>
            <a:off x="3560234" y="1646563"/>
            <a:ext cx="5329237" cy="508808"/>
          </a:xfrm>
        </p:spPr>
        <p:txBody>
          <a:bodyPr/>
          <a:lstStyle/>
          <a:p>
            <a:pPr marL="514350" indent="-514350">
              <a:buAutoNum type="arabicPeriod"/>
            </a:pPr>
            <a:r>
              <a:rPr lang="he-IL" dirty="0"/>
              <a:t>שיבוש השעון הביולוגי</a:t>
            </a:r>
            <a:endParaRPr lang="en-US" dirty="0"/>
          </a:p>
          <a:p>
            <a:endParaRPr lang="en-US" dirty="0"/>
          </a:p>
        </p:txBody>
      </p:sp>
      <p:sp>
        <p:nvSpPr>
          <p:cNvPr id="6" name="TextBox 5">
            <a:extLst>
              <a:ext uri="{FF2B5EF4-FFF2-40B4-BE49-F238E27FC236}">
                <a16:creationId xmlns:a16="http://schemas.microsoft.com/office/drawing/2014/main" id="{D6D40060-7110-44DD-8A90-9D9F8D063283}"/>
              </a:ext>
            </a:extLst>
          </p:cNvPr>
          <p:cNvSpPr txBox="1"/>
          <p:nvPr/>
        </p:nvSpPr>
        <p:spPr>
          <a:xfrm>
            <a:off x="74646" y="2406763"/>
            <a:ext cx="2985796" cy="2251899"/>
          </a:xfrm>
          <a:prstGeom prst="rect">
            <a:avLst/>
          </a:prstGeom>
          <a:noFill/>
        </p:spPr>
        <p:txBody>
          <a:bodyPr wrap="square" rtlCol="0">
            <a:spAutoFit/>
          </a:bodyPr>
          <a:lstStyle/>
          <a:p>
            <a:pPr marL="457200" indent="-457200" algn="r" rtl="1">
              <a:lnSpc>
                <a:spcPct val="90000"/>
              </a:lnSpc>
              <a:spcBef>
                <a:spcPts val="1000"/>
              </a:spcBef>
              <a:buFont typeface="Arial" panose="020B0604020202020204" pitchFamily="34" charset="0"/>
              <a:buChar char="•"/>
            </a:pPr>
            <a:r>
              <a:rPr lang="he-IL" sz="2400" dirty="0"/>
              <a:t>שיבוש תהליכים עונתיים כגון פריחה ושלכת</a:t>
            </a:r>
          </a:p>
          <a:p>
            <a:pPr marL="457200" indent="-457200" algn="r" rtl="1">
              <a:lnSpc>
                <a:spcPct val="90000"/>
              </a:lnSpc>
              <a:spcBef>
                <a:spcPts val="1000"/>
              </a:spcBef>
              <a:buFont typeface="Arial" panose="020B0604020202020204" pitchFamily="34" charset="0"/>
              <a:buChar char="•"/>
            </a:pPr>
            <a:r>
              <a:rPr lang="he-IL" sz="2400" dirty="0"/>
              <a:t>השפעה על פוטוסינתזה</a:t>
            </a:r>
          </a:p>
          <a:p>
            <a:pPr marL="285750" indent="-285750" algn="r" rtl="1">
              <a:buFont typeface="Arial" panose="020B0604020202020204" pitchFamily="34" charset="0"/>
              <a:buChar char="•"/>
            </a:pPr>
            <a:endParaRPr lang="en-US" sz="2400" dirty="0"/>
          </a:p>
        </p:txBody>
      </p:sp>
      <p:grpSp>
        <p:nvGrpSpPr>
          <p:cNvPr id="9" name="Group 8">
            <a:extLst>
              <a:ext uri="{FF2B5EF4-FFF2-40B4-BE49-F238E27FC236}">
                <a16:creationId xmlns:a16="http://schemas.microsoft.com/office/drawing/2014/main" id="{9B250046-4C04-489E-A3AB-C62B1EB8AE7C}"/>
              </a:ext>
            </a:extLst>
          </p:cNvPr>
          <p:cNvGrpSpPr/>
          <p:nvPr/>
        </p:nvGrpSpPr>
        <p:grpSpPr>
          <a:xfrm>
            <a:off x="3220456" y="2406763"/>
            <a:ext cx="5578310" cy="3533388"/>
            <a:chOff x="3220456" y="2406763"/>
            <a:chExt cx="5578310" cy="3533388"/>
          </a:xfrm>
        </p:grpSpPr>
        <p:pic>
          <p:nvPicPr>
            <p:cNvPr id="5" name="Picture 4" title="עצים בשלכת">
              <a:extLst>
                <a:ext uri="{FF2B5EF4-FFF2-40B4-BE49-F238E27FC236}">
                  <a16:creationId xmlns:a16="http://schemas.microsoft.com/office/drawing/2014/main" id="{2FA49E4E-77DF-4341-98A3-A8BF63B1F0B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20456" y="2406763"/>
              <a:ext cx="5578310" cy="3256920"/>
            </a:xfrm>
            <a:prstGeom prst="rect">
              <a:avLst/>
            </a:prstGeom>
          </p:spPr>
        </p:pic>
        <p:sp>
          <p:nvSpPr>
            <p:cNvPr id="8" name="Rectangle 7">
              <a:extLst>
                <a:ext uri="{FF2B5EF4-FFF2-40B4-BE49-F238E27FC236}">
                  <a16:creationId xmlns:a16="http://schemas.microsoft.com/office/drawing/2014/main" id="{DB23D0D2-0F1D-4068-8DE1-15D50D787A2C}"/>
                </a:ext>
              </a:extLst>
            </p:cNvPr>
            <p:cNvSpPr/>
            <p:nvPr/>
          </p:nvSpPr>
          <p:spPr>
            <a:xfrm>
              <a:off x="4713903" y="5663152"/>
              <a:ext cx="2591415" cy="276999"/>
            </a:xfrm>
            <a:prstGeom prst="rect">
              <a:avLst/>
            </a:prstGeom>
          </p:spPr>
          <p:txBody>
            <a:bodyPr wrap="none">
              <a:spAutoFit/>
            </a:bodyPr>
            <a:lstStyle/>
            <a:p>
              <a:r>
                <a:rPr lang="en-US" sz="1200" dirty="0"/>
                <a:t>Image by Valentin </a:t>
              </a:r>
              <a:r>
                <a:rPr lang="en-US" sz="1200" dirty="0" err="1"/>
                <a:t>Sabau</a:t>
              </a:r>
              <a:r>
                <a:rPr lang="en-US" sz="1200" dirty="0"/>
                <a:t> from </a:t>
              </a:r>
              <a:r>
                <a:rPr lang="en-US" sz="1200" dirty="0" err="1"/>
                <a:t>Pixabay</a:t>
              </a:r>
              <a:r>
                <a:rPr lang="en-US" sz="1200" dirty="0"/>
                <a:t> </a:t>
              </a:r>
            </a:p>
          </p:txBody>
        </p:sp>
      </p:grpSp>
    </p:spTree>
    <p:extLst>
      <p:ext uri="{BB962C8B-B14F-4D97-AF65-F5344CB8AC3E}">
        <p14:creationId xmlns:p14="http://schemas.microsoft.com/office/powerpoint/2010/main" val="4235491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530934" y="605570"/>
            <a:ext cx="7423848" cy="318161"/>
          </a:xfrm>
        </p:spPr>
        <p:txBody>
          <a:bodyPr/>
          <a:lstStyle/>
          <a:p>
            <a:r>
              <a:rPr lang="he-IL" sz="4000" dirty="0">
                <a:solidFill>
                  <a:schemeClr val="bg1"/>
                </a:solidFill>
              </a:rPr>
              <a:t>כיצד זיהום אור משפיע על האדם והסביבה?</a:t>
            </a:r>
            <a:endParaRPr lang="en-GB" sz="4000" dirty="0">
              <a:solidFill>
                <a:schemeClr val="bg1"/>
              </a:solidFill>
            </a:endParaRPr>
          </a:p>
        </p:txBody>
      </p:sp>
      <p:sp>
        <p:nvSpPr>
          <p:cNvPr id="16" name="Text Placeholder 15"/>
          <p:cNvSpPr>
            <a:spLocks noGrp="1"/>
          </p:cNvSpPr>
          <p:nvPr>
            <p:ph type="body" sz="quarter" idx="13"/>
          </p:nvPr>
        </p:nvSpPr>
        <p:spPr>
          <a:xfrm>
            <a:off x="3625545" y="1453968"/>
            <a:ext cx="5329237" cy="523875"/>
          </a:xfrm>
        </p:spPr>
        <p:txBody>
          <a:bodyPr/>
          <a:lstStyle/>
          <a:p>
            <a:r>
              <a:rPr lang="he-IL" dirty="0"/>
              <a:t>2. השפעה על בעלי חיים פעילי-לילה</a:t>
            </a:r>
            <a:endParaRPr lang="en-GB" dirty="0"/>
          </a:p>
        </p:txBody>
      </p:sp>
      <p:grpSp>
        <p:nvGrpSpPr>
          <p:cNvPr id="7" name="Group 6">
            <a:extLst>
              <a:ext uri="{FF2B5EF4-FFF2-40B4-BE49-F238E27FC236}">
                <a16:creationId xmlns:a16="http://schemas.microsoft.com/office/drawing/2014/main" id="{A38E8BE5-ED24-47F6-B0DC-9EA972DC97B4}"/>
              </a:ext>
            </a:extLst>
          </p:cNvPr>
          <p:cNvGrpSpPr/>
          <p:nvPr/>
        </p:nvGrpSpPr>
        <p:grpSpPr>
          <a:xfrm>
            <a:off x="2389167" y="2136710"/>
            <a:ext cx="5534374" cy="4809840"/>
            <a:chOff x="2389167" y="2136710"/>
            <a:chExt cx="5534374" cy="4809840"/>
          </a:xfrm>
        </p:grpSpPr>
        <p:pic>
          <p:nvPicPr>
            <p:cNvPr id="5" name="Picture 4">
              <a:extLst>
                <a:ext uri="{FF2B5EF4-FFF2-40B4-BE49-F238E27FC236}">
                  <a16:creationId xmlns:a16="http://schemas.microsoft.com/office/drawing/2014/main" id="{40880056-AF74-4ACC-BB50-0CBFFB9EC2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9167" y="2136710"/>
              <a:ext cx="5534374" cy="3952439"/>
            </a:xfrm>
            <a:prstGeom prst="rect">
              <a:avLst/>
            </a:prstGeom>
          </p:spPr>
        </p:pic>
        <p:sp>
          <p:nvSpPr>
            <p:cNvPr id="6" name="TextBox 5">
              <a:extLst>
                <a:ext uri="{FF2B5EF4-FFF2-40B4-BE49-F238E27FC236}">
                  <a16:creationId xmlns:a16="http://schemas.microsoft.com/office/drawing/2014/main" id="{284629CA-9D79-48D3-950E-6E131B4ABD1E}"/>
                </a:ext>
              </a:extLst>
            </p:cNvPr>
            <p:cNvSpPr txBox="1"/>
            <p:nvPr/>
          </p:nvSpPr>
          <p:spPr>
            <a:xfrm>
              <a:off x="3866593" y="5930887"/>
              <a:ext cx="2752530" cy="1015663"/>
            </a:xfrm>
            <a:prstGeom prst="rect">
              <a:avLst/>
            </a:prstGeom>
            <a:noFill/>
          </p:spPr>
          <p:txBody>
            <a:bodyPr wrap="square" rtlCol="0">
              <a:spAutoFit/>
            </a:bodyPr>
            <a:lstStyle/>
            <a:p>
              <a:pPr algn="ctr"/>
              <a:r>
                <a:rPr lang="he-IL" sz="3600" dirty="0"/>
                <a:t>גירית מצויה.</a:t>
              </a:r>
              <a:br>
                <a:rPr lang="en-US" sz="3600" dirty="0"/>
              </a:br>
              <a:r>
                <a:rPr lang="he-IL" sz="2400" dirty="0"/>
                <a:t>מקור: ויקיפדיה</a:t>
              </a:r>
              <a:endParaRPr lang="en-US" sz="3600" dirty="0"/>
            </a:p>
          </p:txBody>
        </p:sp>
      </p:grpSp>
    </p:spTree>
    <p:extLst>
      <p:ext uri="{BB962C8B-B14F-4D97-AF65-F5344CB8AC3E}">
        <p14:creationId xmlns:p14="http://schemas.microsoft.com/office/powerpoint/2010/main" val="4122752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חץ מכופף 17"/>
          <p:cNvSpPr/>
          <p:nvPr/>
        </p:nvSpPr>
        <p:spPr>
          <a:xfrm>
            <a:off x="5464168" y="3475543"/>
            <a:ext cx="764016" cy="673537"/>
          </a:xfrm>
          <a:prstGeom prst="bentArrow">
            <a:avLst/>
          </a:prstGeom>
          <a:solidFill>
            <a:srgbClr val="FFFF00"/>
          </a:solidFill>
          <a:scene3d>
            <a:camera prst="orthographicFront">
              <a:rot lat="0" lon="114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srgbClr val="000000"/>
              </a:solidFill>
            </a:endParaRPr>
          </a:p>
        </p:txBody>
      </p:sp>
      <p:sp>
        <p:nvSpPr>
          <p:cNvPr id="4" name="חץ מכופף 3"/>
          <p:cNvSpPr/>
          <p:nvPr/>
        </p:nvSpPr>
        <p:spPr>
          <a:xfrm>
            <a:off x="2800350" y="3403600"/>
            <a:ext cx="763588" cy="6731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srgbClr val="000000"/>
              </a:solidFill>
            </a:endParaRPr>
          </a:p>
        </p:txBody>
      </p:sp>
      <p:sp>
        <p:nvSpPr>
          <p:cNvPr id="79874" name="Title 1"/>
          <p:cNvSpPr>
            <a:spLocks noGrp="1"/>
          </p:cNvSpPr>
          <p:nvPr>
            <p:ph type="title"/>
          </p:nvPr>
        </p:nvSpPr>
        <p:spPr/>
        <p:txBody>
          <a:bodyPr/>
          <a:lstStyle/>
          <a:p>
            <a:pPr eaLnBrk="1" hangingPunct="1">
              <a:defRPr/>
            </a:pPr>
            <a:r>
              <a:rPr lang="he-IL" dirty="0">
                <a:cs typeface="+mn-cs"/>
              </a:rPr>
              <a:t>השפעת זיהום אור על שטחים טבעיים</a:t>
            </a:r>
          </a:p>
        </p:txBody>
      </p:sp>
      <p:sp>
        <p:nvSpPr>
          <p:cNvPr id="5" name="Rectangle 4"/>
          <p:cNvSpPr/>
          <p:nvPr/>
        </p:nvSpPr>
        <p:spPr>
          <a:xfrm rot="167309">
            <a:off x="2020454" y="3548565"/>
            <a:ext cx="4959075" cy="1795653"/>
          </a:xfrm>
          <a:prstGeom prst="rect">
            <a:avLst/>
          </a:prstGeom>
          <a:gradFill flip="none" rotWithShape="1">
            <a:gsLst>
              <a:gs pos="42000">
                <a:srgbClr val="13F94A"/>
              </a:gs>
              <a:gs pos="83000">
                <a:schemeClr val="accent1">
                  <a:tint val="44500"/>
                  <a:satMod val="160000"/>
                </a:schemeClr>
              </a:gs>
              <a:gs pos="100000">
                <a:schemeClr val="accent1">
                  <a:tint val="23500"/>
                  <a:satMod val="160000"/>
                </a:schemeClr>
              </a:gs>
            </a:gsLst>
            <a:path path="rect">
              <a:fillToRect l="50000" t="50000" r="50000" b="50000"/>
            </a:path>
            <a:tileRect/>
          </a:gradFill>
          <a:scene3d>
            <a:camera prst="perspectiveRelaxed"/>
            <a:lightRig rig="threePt" dir="t"/>
          </a:scene3d>
          <a:sp3d>
            <a:bevelT w="57150"/>
            <a:bevelB w="14605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prstClr val="white"/>
              </a:solidFill>
            </a:endParaRPr>
          </a:p>
        </p:txBody>
      </p:sp>
      <p:sp>
        <p:nvSpPr>
          <p:cNvPr id="8" name="Rectangle 7"/>
          <p:cNvSpPr/>
          <p:nvPr/>
        </p:nvSpPr>
        <p:spPr>
          <a:xfrm rot="984616">
            <a:off x="984365" y="3321640"/>
            <a:ext cx="1051140" cy="1795653"/>
          </a:xfrm>
          <a:prstGeom prst="rect">
            <a:avLst/>
          </a:prstGeom>
          <a:solidFill>
            <a:srgbClr val="FF0000"/>
          </a:solidFill>
          <a:scene3d>
            <a:camera prst="perspectiveRelaxed"/>
            <a:lightRig rig="threePt" dir="t"/>
          </a:scene3d>
          <a:sp3d>
            <a:bevelT w="57150"/>
            <a:bevelB w="14605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prstClr val="white"/>
              </a:solidFill>
            </a:endParaRPr>
          </a:p>
        </p:txBody>
      </p:sp>
      <p:sp>
        <p:nvSpPr>
          <p:cNvPr id="12" name="Rectangle 11"/>
          <p:cNvSpPr/>
          <p:nvPr/>
        </p:nvSpPr>
        <p:spPr>
          <a:xfrm rot="167309">
            <a:off x="2020455" y="3548564"/>
            <a:ext cx="4959075" cy="1795653"/>
          </a:xfrm>
          <a:prstGeom prst="rect">
            <a:avLst/>
          </a:prstGeom>
          <a:solidFill>
            <a:srgbClr val="13F94A"/>
          </a:solidFill>
          <a:scene3d>
            <a:camera prst="perspectiveRelaxed"/>
            <a:lightRig rig="threePt" dir="t"/>
          </a:scene3d>
          <a:sp3d>
            <a:bevelT w="57150"/>
            <a:bevelB w="14605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prstClr val="white"/>
              </a:solidFill>
            </a:endParaRPr>
          </a:p>
        </p:txBody>
      </p:sp>
      <p:pic>
        <p:nvPicPr>
          <p:cNvPr id="323592" name="Picture 2" descr="מקורות אור מוסיפים זיהום אור בשטח טבעי . זיהום האור גורם לעקה. העקה היא נקודת חדירה של מזיקים, מחלות ומינים פולשים." title="השפעת זיהום אור"/>
          <p:cNvPicPr>
            <a:picLocks noChangeAspect="1" noChangeArrowheads="1"/>
          </p:cNvPicPr>
          <p:nvPr/>
        </p:nvPicPr>
        <p:blipFill>
          <a:blip r:embed="rId2">
            <a:clrChange>
              <a:clrFrom>
                <a:srgbClr val="F1F1F1"/>
              </a:clrFrom>
              <a:clrTo>
                <a:srgbClr val="F1F1F1">
                  <a:alpha val="0"/>
                </a:srgbClr>
              </a:clrTo>
            </a:clrChange>
            <a:extLst>
              <a:ext uri="{28A0092B-C50C-407E-A947-70E740481C1C}">
                <a14:useLocalDpi xmlns:a14="http://schemas.microsoft.com/office/drawing/2010/main" val="0"/>
              </a:ext>
            </a:extLst>
          </a:blip>
          <a:srcRect/>
          <a:stretch>
            <a:fillRect/>
          </a:stretch>
        </p:blipFill>
        <p:spPr bwMode="auto">
          <a:xfrm rot="180000">
            <a:off x="2227263" y="3903663"/>
            <a:ext cx="4533900"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8185" name="Picture 2" descr="Lamp Outlin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48856">
            <a:off x="1609725" y="3271838"/>
            <a:ext cx="1230313" cy="123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7"/>
          <p:cNvSpPr/>
          <p:nvPr/>
        </p:nvSpPr>
        <p:spPr>
          <a:xfrm rot="20987798">
            <a:off x="6954979" y="3556223"/>
            <a:ext cx="1051140" cy="1795653"/>
          </a:xfrm>
          <a:prstGeom prst="rect">
            <a:avLst/>
          </a:prstGeom>
          <a:solidFill>
            <a:srgbClr val="FF0000"/>
          </a:solidFill>
          <a:scene3d>
            <a:camera prst="perspectiveRelaxed"/>
            <a:lightRig rig="threePt" dir="t"/>
          </a:scene3d>
          <a:sp3d>
            <a:bevelT w="57150"/>
            <a:bevelB w="14605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prstClr val="white"/>
              </a:solidFill>
            </a:endParaRPr>
          </a:p>
        </p:txBody>
      </p:sp>
      <p:pic>
        <p:nvPicPr>
          <p:cNvPr id="10" name="Picture 2" descr="Lamp Outline Clip 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4588922" flipH="1" flipV="1">
            <a:off x="6149731" y="3420305"/>
            <a:ext cx="1210875" cy="1213999"/>
          </a:xfrm>
          <a:prstGeom prst="rect">
            <a:avLst/>
          </a:prstGeom>
          <a:noFill/>
          <a:ln>
            <a:noFill/>
          </a:ln>
          <a:scene3d>
            <a:camera prst="orthographicFront">
              <a:rot lat="0" lon="10800000" rev="0"/>
            </a:camera>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מלבן 1"/>
          <p:cNvSpPr/>
          <p:nvPr/>
        </p:nvSpPr>
        <p:spPr>
          <a:xfrm rot="180000">
            <a:off x="2106613" y="3841750"/>
            <a:ext cx="1243012" cy="1123950"/>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srgbClr val="FFFFFF"/>
              </a:solidFill>
            </a:endParaRPr>
          </a:p>
        </p:txBody>
      </p:sp>
      <p:sp>
        <p:nvSpPr>
          <p:cNvPr id="13" name="מלבן 12"/>
          <p:cNvSpPr/>
          <p:nvPr/>
        </p:nvSpPr>
        <p:spPr>
          <a:xfrm rot="180000">
            <a:off x="5292725" y="3997325"/>
            <a:ext cx="1482725" cy="1122363"/>
          </a:xfrm>
          <a:prstGeom prst="rect">
            <a:avLst/>
          </a:prstGeom>
          <a:solidFill>
            <a:srgbClr val="FFFF00">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base">
              <a:spcBef>
                <a:spcPct val="0"/>
              </a:spcBef>
              <a:spcAft>
                <a:spcPct val="0"/>
              </a:spcAft>
              <a:defRPr/>
            </a:pPr>
            <a:endParaRPr lang="he-IL">
              <a:solidFill>
                <a:srgbClr val="FFFFFF"/>
              </a:solidFill>
            </a:endParaRPr>
          </a:p>
        </p:txBody>
      </p:sp>
      <p:sp>
        <p:nvSpPr>
          <p:cNvPr id="3" name="TextBox 2"/>
          <p:cNvSpPr txBox="1">
            <a:spLocks noChangeArrowheads="1"/>
          </p:cNvSpPr>
          <p:nvPr/>
        </p:nvSpPr>
        <p:spPr bwMode="auto">
          <a:xfrm>
            <a:off x="2441575" y="5157788"/>
            <a:ext cx="7159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0"/>
              </a:spcBef>
              <a:spcAft>
                <a:spcPct val="0"/>
              </a:spcAft>
            </a:pPr>
            <a:r>
              <a:rPr lang="he-IL" sz="2400" b="1">
                <a:solidFill>
                  <a:srgbClr val="000000"/>
                </a:solidFill>
              </a:rPr>
              <a:t>עקה</a:t>
            </a:r>
          </a:p>
        </p:txBody>
      </p:sp>
      <p:sp>
        <p:nvSpPr>
          <p:cNvPr id="15" name="TextBox 14"/>
          <p:cNvSpPr txBox="1">
            <a:spLocks noChangeArrowheads="1"/>
          </p:cNvSpPr>
          <p:nvPr/>
        </p:nvSpPr>
        <p:spPr bwMode="auto">
          <a:xfrm>
            <a:off x="5727700" y="5157788"/>
            <a:ext cx="7159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0"/>
              </a:spcBef>
              <a:spcAft>
                <a:spcPct val="0"/>
              </a:spcAft>
            </a:pPr>
            <a:r>
              <a:rPr lang="he-IL" sz="2400" b="1">
                <a:solidFill>
                  <a:srgbClr val="000000"/>
                </a:solidFill>
              </a:rPr>
              <a:t>עקה</a:t>
            </a:r>
          </a:p>
        </p:txBody>
      </p:sp>
      <p:sp>
        <p:nvSpPr>
          <p:cNvPr id="16" name="TextBox 15"/>
          <p:cNvSpPr txBox="1">
            <a:spLocks noChangeArrowheads="1"/>
          </p:cNvSpPr>
          <p:nvPr/>
        </p:nvSpPr>
        <p:spPr bwMode="auto">
          <a:xfrm>
            <a:off x="2078053" y="5691928"/>
            <a:ext cx="5902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fontAlgn="base" hangingPunct="1">
              <a:spcBef>
                <a:spcPct val="0"/>
              </a:spcBef>
              <a:spcAft>
                <a:spcPct val="0"/>
              </a:spcAft>
            </a:pPr>
            <a:r>
              <a:rPr lang="he-IL" sz="2400" b="1" dirty="0">
                <a:solidFill>
                  <a:srgbClr val="000000"/>
                </a:solidFill>
              </a:rPr>
              <a:t>מוקד חדירה של מזיקים, מחלות, מינים פולשים</a:t>
            </a:r>
          </a:p>
        </p:txBody>
      </p:sp>
      <p:sp>
        <p:nvSpPr>
          <p:cNvPr id="17" name="מלבן 16">
            <a:extLst>
              <a:ext uri="{FF2B5EF4-FFF2-40B4-BE49-F238E27FC236}">
                <a16:creationId xmlns:a16="http://schemas.microsoft.com/office/drawing/2014/main" id="{92890B73-E2A2-4B2A-BF17-DA1A84B72222}"/>
              </a:ext>
            </a:extLst>
          </p:cNvPr>
          <p:cNvSpPr/>
          <p:nvPr/>
        </p:nvSpPr>
        <p:spPr>
          <a:xfrm>
            <a:off x="1656501" y="6426774"/>
            <a:ext cx="5363771" cy="307777"/>
          </a:xfrm>
          <a:prstGeom prst="rect">
            <a:avLst/>
          </a:prstGeom>
        </p:spPr>
        <p:txBody>
          <a:bodyPr wrap="square">
            <a:spAutoFit/>
          </a:bodyPr>
          <a:lstStyle/>
          <a:p>
            <a:pPr algn="ctr"/>
            <a:r>
              <a:rPr lang="he-IL" sz="1400" dirty="0"/>
              <a:t>מקור: האגודה הישראלית לאקולוגיה ומדעי הסביבה</a:t>
            </a:r>
          </a:p>
        </p:txBody>
      </p:sp>
      <p:pic>
        <p:nvPicPr>
          <p:cNvPr id="19" name="תמונה 18">
            <a:extLst>
              <a:ext uri="{FF2B5EF4-FFF2-40B4-BE49-F238E27FC236}">
                <a16:creationId xmlns:a16="http://schemas.microsoft.com/office/drawing/2014/main" id="{F13963DC-AA34-42E9-900D-EF4935A09CF4}"/>
              </a:ext>
            </a:extLst>
          </p:cNvPr>
          <p:cNvPicPr>
            <a:picLocks noChangeAspect="1"/>
          </p:cNvPicPr>
          <p:nvPr/>
        </p:nvPicPr>
        <p:blipFill>
          <a:blip r:embed="rId5"/>
          <a:stretch>
            <a:fillRect/>
          </a:stretch>
        </p:blipFill>
        <p:spPr>
          <a:xfrm>
            <a:off x="94486" y="5899364"/>
            <a:ext cx="1885225" cy="958636"/>
          </a:xfrm>
          <a:prstGeom prst="rect">
            <a:avLst/>
          </a:prstGeom>
        </p:spPr>
      </p:pic>
    </p:spTree>
    <p:extLst>
      <p:ext uri="{BB962C8B-B14F-4D97-AF65-F5344CB8AC3E}">
        <p14:creationId xmlns:p14="http://schemas.microsoft.com/office/powerpoint/2010/main" val="19180581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78185"/>
                                        </p:tgtEl>
                                        <p:attrNameLst>
                                          <p:attrName>style.visibility</p:attrName>
                                        </p:attrNameLst>
                                      </p:cBhvr>
                                      <p:to>
                                        <p:strVal val="visible"/>
                                      </p:to>
                                    </p:set>
                                    <p:animEffect transition="in" filter="fade">
                                      <p:cBhvr>
                                        <p:cTn id="7" dur="500"/>
                                        <p:tgtEl>
                                          <p:spTgt spid="178185"/>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nodeType="afterGroup">
                            <p:stCondLst>
                              <p:cond delay="500"/>
                            </p:stCondLst>
                            <p:childTnLst>
                              <p:par>
                                <p:cTn id="28" presetID="10"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par>
                          <p:cTn id="31" fill="hold" nodeType="afterGroup">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3"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descr="צב ים קטן על החוף">
            <a:extLst>
              <a:ext uri="{FF2B5EF4-FFF2-40B4-BE49-F238E27FC236}">
                <a16:creationId xmlns:a16="http://schemas.microsoft.com/office/drawing/2014/main" id="{24928CBD-2915-4B34-9654-0B45DAA03AA2}"/>
              </a:ext>
            </a:extLst>
          </p:cNvPr>
          <p:cNvGrpSpPr/>
          <p:nvPr/>
        </p:nvGrpSpPr>
        <p:grpSpPr>
          <a:xfrm>
            <a:off x="0" y="2341983"/>
            <a:ext cx="6913984" cy="2967195"/>
            <a:chOff x="-488687" y="1328048"/>
            <a:chExt cx="8182929" cy="3968621"/>
          </a:xfrm>
        </p:grpSpPr>
        <p:pic>
          <p:nvPicPr>
            <p:cNvPr id="7" name="Picture 6">
              <a:extLst>
                <a:ext uri="{FF2B5EF4-FFF2-40B4-BE49-F238E27FC236}">
                  <a16:creationId xmlns:a16="http://schemas.microsoft.com/office/drawing/2014/main" id="{002A7DB2-F938-40B0-AA63-3428613285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1311" y="1328048"/>
              <a:ext cx="5952931" cy="3968621"/>
            </a:xfrm>
            <a:prstGeom prst="rect">
              <a:avLst/>
            </a:prstGeom>
          </p:spPr>
        </p:pic>
        <p:sp>
          <p:nvSpPr>
            <p:cNvPr id="8" name="TextBox 7">
              <a:extLst>
                <a:ext uri="{FF2B5EF4-FFF2-40B4-BE49-F238E27FC236}">
                  <a16:creationId xmlns:a16="http://schemas.microsoft.com/office/drawing/2014/main" id="{B7612D09-2E19-4D10-96C1-920000B108A3}"/>
                </a:ext>
              </a:extLst>
            </p:cNvPr>
            <p:cNvSpPr txBox="1"/>
            <p:nvPr/>
          </p:nvSpPr>
          <p:spPr>
            <a:xfrm>
              <a:off x="-488687" y="2757136"/>
              <a:ext cx="2438633" cy="662418"/>
            </a:xfrm>
            <a:prstGeom prst="rect">
              <a:avLst/>
            </a:prstGeom>
            <a:noFill/>
          </p:spPr>
          <p:txBody>
            <a:bodyPr wrap="square" rtlCol="0">
              <a:spAutoFit/>
            </a:bodyPr>
            <a:lstStyle/>
            <a:p>
              <a:pPr algn="ctr" rtl="1"/>
              <a:r>
                <a:rPr lang="he-IL" dirty="0"/>
                <a:t>אבקוע. </a:t>
              </a:r>
              <a:endParaRPr lang="en-US" dirty="0"/>
            </a:p>
            <a:p>
              <a:pPr algn="ctr" rtl="1"/>
              <a:r>
                <a:rPr lang="he-IL" sz="1200" dirty="0"/>
                <a:t>מקור: רשות הטבע והגנים</a:t>
              </a:r>
              <a:endParaRPr lang="en-US" sz="1200" dirty="0"/>
            </a:p>
          </p:txBody>
        </p:sp>
      </p:grpSp>
      <p:sp>
        <p:nvSpPr>
          <p:cNvPr id="2" name="כותרת 1"/>
          <p:cNvSpPr>
            <a:spLocks noGrp="1"/>
          </p:cNvSpPr>
          <p:nvPr>
            <p:ph type="title"/>
          </p:nvPr>
        </p:nvSpPr>
        <p:spPr>
          <a:xfrm>
            <a:off x="1446962" y="586909"/>
            <a:ext cx="7423848" cy="318161"/>
          </a:xfrm>
        </p:spPr>
        <p:txBody>
          <a:bodyPr/>
          <a:lstStyle/>
          <a:p>
            <a:r>
              <a:rPr lang="he-IL" sz="4000" dirty="0">
                <a:solidFill>
                  <a:schemeClr val="bg1"/>
                </a:solidFill>
              </a:rPr>
              <a:t>כיצד זיהום אור משפיע על האדם והסביבה?</a:t>
            </a:r>
          </a:p>
        </p:txBody>
      </p:sp>
      <p:sp>
        <p:nvSpPr>
          <p:cNvPr id="3" name="מציין מיקום טקסט 2"/>
          <p:cNvSpPr>
            <a:spLocks noGrp="1"/>
          </p:cNvSpPr>
          <p:nvPr>
            <p:ph type="body" sz="quarter" idx="13"/>
          </p:nvPr>
        </p:nvSpPr>
        <p:spPr>
          <a:xfrm>
            <a:off x="602822" y="1312523"/>
            <a:ext cx="8049716" cy="1029460"/>
          </a:xfrm>
        </p:spPr>
        <p:txBody>
          <a:bodyPr>
            <a:normAutofit/>
          </a:bodyPr>
          <a:lstStyle/>
          <a:p>
            <a:r>
              <a:rPr lang="he-IL" dirty="0"/>
              <a:t>3. </a:t>
            </a:r>
            <a:r>
              <a:rPr lang="he-IL" sz="3200" dirty="0"/>
              <a:t>פגיעה בכושר הניווט – </a:t>
            </a:r>
          </a:p>
          <a:p>
            <a:r>
              <a:rPr lang="he-IL" sz="2400" dirty="0"/>
              <a:t>של אבקועים – צבי ים קטנים שזה עתה בקעו</a:t>
            </a:r>
          </a:p>
        </p:txBody>
      </p:sp>
      <p:sp>
        <p:nvSpPr>
          <p:cNvPr id="4" name="Rectangle 3">
            <a:extLst>
              <a:ext uri="{FF2B5EF4-FFF2-40B4-BE49-F238E27FC236}">
                <a16:creationId xmlns:a16="http://schemas.microsoft.com/office/drawing/2014/main" id="{A150AB8A-B2FB-4138-8EF8-E8A687C98469}"/>
              </a:ext>
            </a:extLst>
          </p:cNvPr>
          <p:cNvSpPr/>
          <p:nvPr/>
        </p:nvSpPr>
        <p:spPr>
          <a:xfrm>
            <a:off x="3419356" y="5469471"/>
            <a:ext cx="5724644" cy="461665"/>
          </a:xfrm>
          <a:prstGeom prst="rect">
            <a:avLst/>
          </a:prstGeom>
        </p:spPr>
        <p:txBody>
          <a:bodyPr wrap="none">
            <a:spAutoFit/>
          </a:bodyPr>
          <a:lstStyle/>
          <a:p>
            <a:pPr algn="ctr" rtl="1"/>
            <a:r>
              <a:rPr lang="he-IL" sz="2400" dirty="0">
                <a:latin typeface="YouTube Noto"/>
                <a:hlinkClick r:id="rId3" tooltip="שתף את הקישור"/>
              </a:rPr>
              <a:t>סרטון הסברה על אבקועים, רשות הטבע והגנים</a:t>
            </a:r>
            <a:endParaRPr lang="en-US" sz="2400" dirty="0"/>
          </a:p>
        </p:txBody>
      </p:sp>
      <p:sp>
        <p:nvSpPr>
          <p:cNvPr id="5" name="Rectangle 4">
            <a:extLst>
              <a:ext uri="{FF2B5EF4-FFF2-40B4-BE49-F238E27FC236}">
                <a16:creationId xmlns:a16="http://schemas.microsoft.com/office/drawing/2014/main" id="{51A0C2C2-F70E-476E-AC98-31263CDCF8D8}"/>
              </a:ext>
            </a:extLst>
          </p:cNvPr>
          <p:cNvSpPr/>
          <p:nvPr/>
        </p:nvSpPr>
        <p:spPr>
          <a:xfrm>
            <a:off x="5779169" y="5931136"/>
            <a:ext cx="3364831" cy="830997"/>
          </a:xfrm>
          <a:prstGeom prst="rect">
            <a:avLst/>
          </a:prstGeom>
        </p:spPr>
        <p:txBody>
          <a:bodyPr wrap="square">
            <a:spAutoFit/>
          </a:bodyPr>
          <a:lstStyle/>
          <a:p>
            <a:pPr algn="r"/>
            <a:r>
              <a:rPr lang="he-IL" sz="2400" dirty="0">
                <a:latin typeface="YouTube Noto"/>
                <a:hlinkClick r:id="rId4" tooltip="שתף את הקישור"/>
              </a:rPr>
              <a:t>אבקועים עושים את דרכם לעבר הים</a:t>
            </a:r>
            <a:endParaRPr lang="en-US" sz="2400" dirty="0"/>
          </a:p>
        </p:txBody>
      </p:sp>
    </p:spTree>
    <p:extLst>
      <p:ext uri="{BB962C8B-B14F-4D97-AF65-F5344CB8AC3E}">
        <p14:creationId xmlns:p14="http://schemas.microsoft.com/office/powerpoint/2010/main" val="2122543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46962" y="586909"/>
            <a:ext cx="7423848" cy="318161"/>
          </a:xfrm>
        </p:spPr>
        <p:txBody>
          <a:bodyPr/>
          <a:lstStyle/>
          <a:p>
            <a:r>
              <a:rPr lang="he-IL" sz="4000" dirty="0">
                <a:solidFill>
                  <a:schemeClr val="bg1"/>
                </a:solidFill>
              </a:rPr>
              <a:t>כיצד זיהום אור משפיע על האדם והסביבה?</a:t>
            </a:r>
          </a:p>
        </p:txBody>
      </p:sp>
      <p:sp>
        <p:nvSpPr>
          <p:cNvPr id="3" name="מציין מיקום טקסט 2"/>
          <p:cNvSpPr>
            <a:spLocks noGrp="1"/>
          </p:cNvSpPr>
          <p:nvPr>
            <p:ph type="body" sz="quarter" idx="13"/>
          </p:nvPr>
        </p:nvSpPr>
        <p:spPr>
          <a:xfrm>
            <a:off x="547142" y="1451510"/>
            <a:ext cx="8049716" cy="626294"/>
          </a:xfrm>
        </p:spPr>
        <p:txBody>
          <a:bodyPr>
            <a:normAutofit/>
          </a:bodyPr>
          <a:lstStyle/>
          <a:p>
            <a:r>
              <a:rPr lang="he-IL" sz="2400" dirty="0"/>
              <a:t>3. פגיעה בכושר הניווט של ציפורים במרחב העירוני</a:t>
            </a:r>
          </a:p>
        </p:txBody>
      </p:sp>
      <p:sp>
        <p:nvSpPr>
          <p:cNvPr id="6" name="TextBox 5">
            <a:extLst>
              <a:ext uri="{FF2B5EF4-FFF2-40B4-BE49-F238E27FC236}">
                <a16:creationId xmlns:a16="http://schemas.microsoft.com/office/drawing/2014/main" id="{EA5361C9-84BA-428A-8A0F-C1FDB85980B2}"/>
              </a:ext>
            </a:extLst>
          </p:cNvPr>
          <p:cNvSpPr txBox="1"/>
          <p:nvPr/>
        </p:nvSpPr>
        <p:spPr>
          <a:xfrm>
            <a:off x="2607906" y="5201747"/>
            <a:ext cx="3928188" cy="369332"/>
          </a:xfrm>
          <a:prstGeom prst="rect">
            <a:avLst/>
          </a:prstGeom>
          <a:noFill/>
        </p:spPr>
        <p:txBody>
          <a:bodyPr wrap="square" rtlCol="0">
            <a:spAutoFit/>
          </a:bodyPr>
          <a:lstStyle/>
          <a:p>
            <a:pPr algn="ctr" rtl="1"/>
            <a:endParaRPr lang="en-US" dirty="0"/>
          </a:p>
        </p:txBody>
      </p:sp>
      <p:sp>
        <p:nvSpPr>
          <p:cNvPr id="13" name="תיבת טקסט 12">
            <a:extLst>
              <a:ext uri="{FF2B5EF4-FFF2-40B4-BE49-F238E27FC236}">
                <a16:creationId xmlns:a16="http://schemas.microsoft.com/office/drawing/2014/main" id="{6E0F21AA-E3F8-43AD-AD0E-4F3D45C954FA}"/>
              </a:ext>
            </a:extLst>
          </p:cNvPr>
          <p:cNvSpPr txBox="1"/>
          <p:nvPr/>
        </p:nvSpPr>
        <p:spPr>
          <a:xfrm>
            <a:off x="2484664" y="5877132"/>
            <a:ext cx="6043874" cy="830997"/>
          </a:xfrm>
          <a:prstGeom prst="rect">
            <a:avLst/>
          </a:prstGeom>
          <a:noFill/>
        </p:spPr>
        <p:txBody>
          <a:bodyPr wrap="square" rtlCol="1">
            <a:spAutoFit/>
          </a:bodyPr>
          <a:lstStyle/>
          <a:p>
            <a:pPr algn="ctr" rtl="1"/>
            <a:r>
              <a:rPr lang="he-IL" sz="2400" dirty="0"/>
              <a:t>ציפורים שנתקעו בגורדי שחקים בקנדה.</a:t>
            </a:r>
            <a:br>
              <a:rPr lang="en-US" sz="2400" dirty="0"/>
            </a:br>
            <a:r>
              <a:rPr lang="he-IL" sz="2400" dirty="0"/>
              <a:t>צילום:</a:t>
            </a:r>
            <a:r>
              <a:rPr lang="en-US" sz="2400" dirty="0"/>
              <a:t> </a:t>
            </a:r>
            <a:r>
              <a:rPr lang="en-US" sz="2400" dirty="0">
                <a:hlinkClick r:id="rId2"/>
              </a:rPr>
              <a:t>Jim Richardson</a:t>
            </a:r>
            <a:r>
              <a:rPr lang="en-US" sz="2400" dirty="0"/>
              <a:t> </a:t>
            </a:r>
            <a:endParaRPr lang="he-IL" sz="3600" dirty="0"/>
          </a:p>
        </p:txBody>
      </p:sp>
      <p:pic>
        <p:nvPicPr>
          <p:cNvPr id="8" name="תמונה 7">
            <a:extLst>
              <a:ext uri="{FF2B5EF4-FFF2-40B4-BE49-F238E27FC236}">
                <a16:creationId xmlns:a16="http://schemas.microsoft.com/office/drawing/2014/main" id="{93623CCA-D6F9-47E3-8FA3-83AB361079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8707" y="2383857"/>
            <a:ext cx="5276850" cy="3493275"/>
          </a:xfrm>
          <a:prstGeom prst="rect">
            <a:avLst/>
          </a:prstGeom>
        </p:spPr>
      </p:pic>
    </p:spTree>
    <p:extLst>
      <p:ext uri="{BB962C8B-B14F-4D97-AF65-F5344CB8AC3E}">
        <p14:creationId xmlns:p14="http://schemas.microsoft.com/office/powerpoint/2010/main" val="1434612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446962" y="586907"/>
            <a:ext cx="7423848" cy="318161"/>
          </a:xfrm>
        </p:spPr>
        <p:txBody>
          <a:bodyPr/>
          <a:lstStyle/>
          <a:p>
            <a:r>
              <a:rPr lang="he-IL" sz="4000" dirty="0">
                <a:solidFill>
                  <a:schemeClr val="bg1"/>
                </a:solidFill>
              </a:rPr>
              <a:t>כיצד זיהום אור משפיע על האדם והסביבה?</a:t>
            </a:r>
            <a:endParaRPr lang="en-GB" sz="4000" dirty="0">
              <a:solidFill>
                <a:schemeClr val="bg1"/>
              </a:solidFill>
            </a:endParaRPr>
          </a:p>
        </p:txBody>
      </p:sp>
      <p:sp>
        <p:nvSpPr>
          <p:cNvPr id="16" name="Text Placeholder 15"/>
          <p:cNvSpPr>
            <a:spLocks noGrp="1"/>
          </p:cNvSpPr>
          <p:nvPr>
            <p:ph type="body" sz="quarter" idx="13"/>
          </p:nvPr>
        </p:nvSpPr>
        <p:spPr>
          <a:xfrm>
            <a:off x="4572000" y="1515934"/>
            <a:ext cx="4298810" cy="523875"/>
          </a:xfrm>
        </p:spPr>
        <p:txBody>
          <a:bodyPr/>
          <a:lstStyle/>
          <a:p>
            <a:r>
              <a:rPr lang="he-IL" dirty="0"/>
              <a:t>4. השפעה על רביית אלמוגים</a:t>
            </a:r>
            <a:endParaRPr lang="en-GB" dirty="0"/>
          </a:p>
        </p:txBody>
      </p:sp>
      <p:grpSp>
        <p:nvGrpSpPr>
          <p:cNvPr id="5" name="Group 4">
            <a:extLst>
              <a:ext uri="{FF2B5EF4-FFF2-40B4-BE49-F238E27FC236}">
                <a16:creationId xmlns:a16="http://schemas.microsoft.com/office/drawing/2014/main" id="{8B6714E2-CFE3-49CC-95DD-1E94B5F25A86}"/>
              </a:ext>
            </a:extLst>
          </p:cNvPr>
          <p:cNvGrpSpPr/>
          <p:nvPr/>
        </p:nvGrpSpPr>
        <p:grpSpPr>
          <a:xfrm>
            <a:off x="4413738" y="2341983"/>
            <a:ext cx="4563208" cy="4372737"/>
            <a:chOff x="4245782" y="2341983"/>
            <a:chExt cx="4563208" cy="4372737"/>
          </a:xfrm>
        </p:grpSpPr>
        <p:pic>
          <p:nvPicPr>
            <p:cNvPr id="3" name="Picture 2">
              <a:extLst>
                <a:ext uri="{FF2B5EF4-FFF2-40B4-BE49-F238E27FC236}">
                  <a16:creationId xmlns:a16="http://schemas.microsoft.com/office/drawing/2014/main" id="{C749F410-70F5-483D-AA6C-0B4AC3EBE9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0269" y="2341983"/>
              <a:ext cx="4229877" cy="3172408"/>
            </a:xfrm>
            <a:prstGeom prst="rect">
              <a:avLst/>
            </a:prstGeom>
          </p:spPr>
        </p:pic>
        <p:sp>
          <p:nvSpPr>
            <p:cNvPr id="4" name="TextBox 3">
              <a:extLst>
                <a:ext uri="{FF2B5EF4-FFF2-40B4-BE49-F238E27FC236}">
                  <a16:creationId xmlns:a16="http://schemas.microsoft.com/office/drawing/2014/main" id="{DB9E4E62-F8DC-41B3-8C9A-FA2EA69E4B78}"/>
                </a:ext>
              </a:extLst>
            </p:cNvPr>
            <p:cNvSpPr txBox="1"/>
            <p:nvPr/>
          </p:nvSpPr>
          <p:spPr>
            <a:xfrm>
              <a:off x="4245782" y="5514391"/>
              <a:ext cx="4563208" cy="1200329"/>
            </a:xfrm>
            <a:prstGeom prst="rect">
              <a:avLst/>
            </a:prstGeom>
            <a:noFill/>
          </p:spPr>
          <p:txBody>
            <a:bodyPr wrap="square" rtlCol="0">
              <a:spAutoFit/>
            </a:bodyPr>
            <a:lstStyle/>
            <a:p>
              <a:pPr algn="ctr" rtl="1"/>
              <a:r>
                <a:rPr lang="he-IL" sz="2400" dirty="0"/>
                <a:t>אלמוגים בשונית המחסום הגדולה באוסטרליה.</a:t>
              </a:r>
              <a:br>
                <a:rPr lang="en-US" sz="2400" dirty="0"/>
              </a:br>
              <a:r>
                <a:rPr lang="he-IL" sz="2400" dirty="0"/>
                <a:t>צילום: </a:t>
              </a:r>
              <a:r>
                <a:rPr lang="en-US" sz="2400" dirty="0"/>
                <a:t>Toby Hudson</a:t>
              </a:r>
              <a:r>
                <a:rPr lang="he-IL" sz="2400" dirty="0"/>
                <a:t>. מקור: ויקיפדיה</a:t>
              </a:r>
              <a:endParaRPr lang="en-US" sz="2400" dirty="0"/>
            </a:p>
          </p:txBody>
        </p:sp>
      </p:grpSp>
      <p:grpSp>
        <p:nvGrpSpPr>
          <p:cNvPr id="9" name="Group 8">
            <a:extLst>
              <a:ext uri="{FF2B5EF4-FFF2-40B4-BE49-F238E27FC236}">
                <a16:creationId xmlns:a16="http://schemas.microsoft.com/office/drawing/2014/main" id="{7D84FA18-502B-4F8D-8736-01E440421D81}"/>
              </a:ext>
            </a:extLst>
          </p:cNvPr>
          <p:cNvGrpSpPr/>
          <p:nvPr/>
        </p:nvGrpSpPr>
        <p:grpSpPr>
          <a:xfrm>
            <a:off x="354567" y="2341983"/>
            <a:ext cx="3935046" cy="3091405"/>
            <a:chOff x="279919" y="2341983"/>
            <a:chExt cx="3935046" cy="3091405"/>
          </a:xfrm>
        </p:grpSpPr>
        <p:pic>
          <p:nvPicPr>
            <p:cNvPr id="7" name="Picture 6">
              <a:extLst>
                <a:ext uri="{FF2B5EF4-FFF2-40B4-BE49-F238E27FC236}">
                  <a16:creationId xmlns:a16="http://schemas.microsoft.com/office/drawing/2014/main" id="{85A2DAA8-14DF-4296-BDC8-2E860CA2FB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919" y="2341983"/>
              <a:ext cx="3935046" cy="2260408"/>
            </a:xfrm>
            <a:prstGeom prst="rect">
              <a:avLst/>
            </a:prstGeom>
          </p:spPr>
        </p:pic>
        <p:sp>
          <p:nvSpPr>
            <p:cNvPr id="8" name="TextBox 7">
              <a:extLst>
                <a:ext uri="{FF2B5EF4-FFF2-40B4-BE49-F238E27FC236}">
                  <a16:creationId xmlns:a16="http://schemas.microsoft.com/office/drawing/2014/main" id="{65F74FB0-78FC-465B-9E33-0E17864E5BCE}"/>
                </a:ext>
              </a:extLst>
            </p:cNvPr>
            <p:cNvSpPr txBox="1"/>
            <p:nvPr/>
          </p:nvSpPr>
          <p:spPr>
            <a:xfrm>
              <a:off x="279919" y="4602391"/>
              <a:ext cx="3935046" cy="830997"/>
            </a:xfrm>
            <a:prstGeom prst="rect">
              <a:avLst/>
            </a:prstGeom>
            <a:noFill/>
          </p:spPr>
          <p:txBody>
            <a:bodyPr wrap="square" rtlCol="0">
              <a:spAutoFit/>
            </a:bodyPr>
            <a:lstStyle/>
            <a:p>
              <a:pPr algn="ctr" rtl="1"/>
              <a:r>
                <a:rPr lang="he-IL" sz="2400" dirty="0"/>
                <a:t>אילת בלילה.</a:t>
              </a:r>
            </a:p>
            <a:p>
              <a:pPr algn="ctr" rtl="1"/>
              <a:r>
                <a:rPr lang="he-IL" sz="2400" dirty="0"/>
                <a:t>צילום: יגאל דקל. מקור: ויקיפדיה</a:t>
              </a:r>
              <a:endParaRPr lang="en-US" sz="2400" dirty="0"/>
            </a:p>
          </p:txBody>
        </p:sp>
      </p:grpSp>
    </p:spTree>
    <p:extLst>
      <p:ext uri="{BB962C8B-B14F-4D97-AF65-F5344CB8AC3E}">
        <p14:creationId xmlns:p14="http://schemas.microsoft.com/office/powerpoint/2010/main" val="3778387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46962" y="577579"/>
            <a:ext cx="7423848" cy="318161"/>
          </a:xfrm>
        </p:spPr>
        <p:txBody>
          <a:bodyPr/>
          <a:lstStyle/>
          <a:p>
            <a:r>
              <a:rPr lang="he-IL" sz="4000" dirty="0">
                <a:solidFill>
                  <a:schemeClr val="bg1"/>
                </a:solidFill>
              </a:rPr>
              <a:t>כיצד זיהום אור משפיע על האדם והסביבה?</a:t>
            </a:r>
          </a:p>
        </p:txBody>
      </p:sp>
      <p:sp>
        <p:nvSpPr>
          <p:cNvPr id="3" name="מציין מיקום טקסט 2"/>
          <p:cNvSpPr>
            <a:spLocks noGrp="1"/>
          </p:cNvSpPr>
          <p:nvPr>
            <p:ph type="body" sz="quarter" idx="13"/>
          </p:nvPr>
        </p:nvSpPr>
        <p:spPr>
          <a:xfrm>
            <a:off x="5430416" y="1459956"/>
            <a:ext cx="3440394" cy="523875"/>
          </a:xfrm>
        </p:spPr>
        <p:txBody>
          <a:bodyPr/>
          <a:lstStyle/>
          <a:p>
            <a:r>
              <a:rPr lang="he-IL" dirty="0"/>
              <a:t>5. בזבוז אנרגטי וכלכלי</a:t>
            </a:r>
          </a:p>
        </p:txBody>
      </p:sp>
      <p:grpSp>
        <p:nvGrpSpPr>
          <p:cNvPr id="9" name="Group 8">
            <a:extLst>
              <a:ext uri="{FF2B5EF4-FFF2-40B4-BE49-F238E27FC236}">
                <a16:creationId xmlns:a16="http://schemas.microsoft.com/office/drawing/2014/main" id="{F4F53347-0025-4FAC-B39A-7B724BF147A6}"/>
              </a:ext>
            </a:extLst>
          </p:cNvPr>
          <p:cNvGrpSpPr/>
          <p:nvPr/>
        </p:nvGrpSpPr>
        <p:grpSpPr>
          <a:xfrm>
            <a:off x="3505453" y="3581259"/>
            <a:ext cx="5200008" cy="3258551"/>
            <a:chOff x="3505453" y="3581259"/>
            <a:chExt cx="5200008" cy="3258551"/>
          </a:xfrm>
        </p:grpSpPr>
        <p:pic>
          <p:nvPicPr>
            <p:cNvPr id="5" name="Picture 4">
              <a:extLst>
                <a:ext uri="{FF2B5EF4-FFF2-40B4-BE49-F238E27FC236}">
                  <a16:creationId xmlns:a16="http://schemas.microsoft.com/office/drawing/2014/main" id="{CCD0F1D5-3098-43D7-9E7E-D38A5EDC70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454" y="3581259"/>
              <a:ext cx="5200007" cy="2585822"/>
            </a:xfrm>
            <a:prstGeom prst="rect">
              <a:avLst/>
            </a:prstGeom>
          </p:spPr>
        </p:pic>
        <p:sp>
          <p:nvSpPr>
            <p:cNvPr id="8" name="TextBox 7">
              <a:extLst>
                <a:ext uri="{FF2B5EF4-FFF2-40B4-BE49-F238E27FC236}">
                  <a16:creationId xmlns:a16="http://schemas.microsoft.com/office/drawing/2014/main" id="{55F5D0ED-3134-456C-91E3-E0A70031B110}"/>
                </a:ext>
              </a:extLst>
            </p:cNvPr>
            <p:cNvSpPr txBox="1"/>
            <p:nvPr/>
          </p:nvSpPr>
          <p:spPr>
            <a:xfrm>
              <a:off x="3505453" y="6070369"/>
              <a:ext cx="5200007" cy="769441"/>
            </a:xfrm>
            <a:prstGeom prst="rect">
              <a:avLst/>
            </a:prstGeom>
            <a:noFill/>
          </p:spPr>
          <p:txBody>
            <a:bodyPr wrap="square" rtlCol="0">
              <a:spAutoFit/>
            </a:bodyPr>
            <a:lstStyle/>
            <a:p>
              <a:pPr algn="ctr" rtl="1"/>
              <a:r>
                <a:rPr lang="he-IL" sz="2400" dirty="0"/>
                <a:t>פריז בלילה.</a:t>
              </a:r>
            </a:p>
            <a:p>
              <a:pPr algn="ctr" rtl="1"/>
              <a:r>
                <a:rPr lang="he-IL" sz="2000" dirty="0"/>
                <a:t>צילום: </a:t>
              </a:r>
              <a:r>
                <a:rPr lang="en-US" sz="2000" dirty="0" err="1"/>
                <a:t>Walkerssk</a:t>
              </a:r>
              <a:r>
                <a:rPr lang="he-IL" sz="2000" dirty="0"/>
                <a:t>. מקור: </a:t>
              </a:r>
              <a:r>
                <a:rPr lang="en-US" sz="2000" dirty="0" err="1"/>
                <a:t>Pixabay</a:t>
              </a:r>
              <a:endParaRPr lang="en-US" sz="2000" dirty="0"/>
            </a:p>
          </p:txBody>
        </p:sp>
      </p:grpSp>
      <p:grpSp>
        <p:nvGrpSpPr>
          <p:cNvPr id="11" name="Group 10">
            <a:extLst>
              <a:ext uri="{FF2B5EF4-FFF2-40B4-BE49-F238E27FC236}">
                <a16:creationId xmlns:a16="http://schemas.microsoft.com/office/drawing/2014/main" id="{1FAAE552-785F-460B-93C9-B631816BB34A}"/>
              </a:ext>
            </a:extLst>
          </p:cNvPr>
          <p:cNvGrpSpPr/>
          <p:nvPr/>
        </p:nvGrpSpPr>
        <p:grpSpPr>
          <a:xfrm>
            <a:off x="373225" y="1517080"/>
            <a:ext cx="4266946" cy="3307372"/>
            <a:chOff x="373225" y="1517080"/>
            <a:chExt cx="4266946" cy="3307372"/>
          </a:xfrm>
        </p:grpSpPr>
        <p:pic>
          <p:nvPicPr>
            <p:cNvPr id="7" name="Picture 6">
              <a:extLst>
                <a:ext uri="{FF2B5EF4-FFF2-40B4-BE49-F238E27FC236}">
                  <a16:creationId xmlns:a16="http://schemas.microsoft.com/office/drawing/2014/main" id="{483B02C6-B912-4782-9CCD-E29E652FB11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328" b="24000"/>
            <a:stretch/>
          </p:blipFill>
          <p:spPr>
            <a:xfrm>
              <a:off x="373225" y="1517080"/>
              <a:ext cx="4266946" cy="1860822"/>
            </a:xfrm>
            <a:prstGeom prst="rect">
              <a:avLst/>
            </a:prstGeom>
          </p:spPr>
        </p:pic>
        <p:sp>
          <p:nvSpPr>
            <p:cNvPr id="10" name="TextBox 9">
              <a:extLst>
                <a:ext uri="{FF2B5EF4-FFF2-40B4-BE49-F238E27FC236}">
                  <a16:creationId xmlns:a16="http://schemas.microsoft.com/office/drawing/2014/main" id="{F3F1C381-4947-47B3-AC96-E736DE44BE26}"/>
                </a:ext>
              </a:extLst>
            </p:cNvPr>
            <p:cNvSpPr txBox="1"/>
            <p:nvPr/>
          </p:nvSpPr>
          <p:spPr>
            <a:xfrm>
              <a:off x="373225" y="3377902"/>
              <a:ext cx="3023118" cy="1446550"/>
            </a:xfrm>
            <a:prstGeom prst="rect">
              <a:avLst/>
            </a:prstGeom>
            <a:noFill/>
          </p:spPr>
          <p:txBody>
            <a:bodyPr wrap="square" rtlCol="0">
              <a:spAutoFit/>
            </a:bodyPr>
            <a:lstStyle/>
            <a:p>
              <a:pPr algn="ctr" rtl="1"/>
              <a:r>
                <a:rPr lang="he-IL" sz="2400" dirty="0"/>
                <a:t>תחנת הכח "אורות רבין", חדרה.</a:t>
              </a:r>
            </a:p>
            <a:p>
              <a:pPr algn="ctr" rtl="1"/>
              <a:r>
                <a:rPr lang="he-IL" sz="2000" dirty="0"/>
                <a:t>צילום: אסף שגיא, אגודת התעופה הישראלית</a:t>
              </a:r>
              <a:endParaRPr lang="en-US" sz="2000" dirty="0"/>
            </a:p>
          </p:txBody>
        </p:sp>
      </p:grpSp>
    </p:spTree>
    <p:extLst>
      <p:ext uri="{BB962C8B-B14F-4D97-AF65-F5344CB8AC3E}">
        <p14:creationId xmlns:p14="http://schemas.microsoft.com/office/powerpoint/2010/main" val="4106597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446962" y="1174737"/>
            <a:ext cx="7423848" cy="318161"/>
          </a:xfrm>
        </p:spPr>
        <p:txBody>
          <a:bodyPr/>
          <a:lstStyle/>
          <a:p>
            <a:r>
              <a:rPr lang="he-IL" sz="4000" dirty="0">
                <a:solidFill>
                  <a:schemeClr val="bg1"/>
                </a:solidFill>
              </a:rPr>
              <a:t>סיכום עד כאן</a:t>
            </a:r>
            <a:endParaRPr lang="en-GB" sz="4000" dirty="0">
              <a:solidFill>
                <a:schemeClr val="bg1"/>
              </a:solidFill>
            </a:endParaRPr>
          </a:p>
        </p:txBody>
      </p:sp>
      <p:sp>
        <p:nvSpPr>
          <p:cNvPr id="3" name="מציין מיקום טקסט 2">
            <a:extLst>
              <a:ext uri="{FF2B5EF4-FFF2-40B4-BE49-F238E27FC236}">
                <a16:creationId xmlns:a16="http://schemas.microsoft.com/office/drawing/2014/main" id="{73B62578-17B1-4B8D-A83B-507CB6786800}"/>
              </a:ext>
            </a:extLst>
          </p:cNvPr>
          <p:cNvSpPr txBox="1">
            <a:spLocks/>
          </p:cNvSpPr>
          <p:nvPr/>
        </p:nvSpPr>
        <p:spPr>
          <a:xfrm>
            <a:off x="3541573" y="2262382"/>
            <a:ext cx="5329237" cy="325200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r" rtl="1"/>
            <a:r>
              <a:rPr lang="he-IL" dirty="0">
                <a:solidFill>
                  <a:schemeClr val="bg1"/>
                </a:solidFill>
              </a:rPr>
              <a:t>תאורה יכולה להיות גורם מזהם</a:t>
            </a:r>
          </a:p>
          <a:p>
            <a:pPr marL="457200" indent="-457200" algn="r" rtl="1"/>
            <a:r>
              <a:rPr lang="he-IL" dirty="0">
                <a:solidFill>
                  <a:schemeClr val="bg1"/>
                </a:solidFill>
              </a:rPr>
              <a:t>זיהום אור משפיע על בני אדם, צמחים ובעלי חיים בדרכים שונות</a:t>
            </a:r>
          </a:p>
          <a:p>
            <a:pPr marL="457200" indent="-457200" algn="r" rtl="1"/>
            <a:endParaRPr lang="he-IL" dirty="0">
              <a:solidFill>
                <a:schemeClr val="bg1"/>
              </a:solidFill>
            </a:endParaRPr>
          </a:p>
          <a:p>
            <a:pPr marL="457200" indent="-457200" algn="r" rtl="1"/>
            <a:r>
              <a:rPr lang="he-IL" dirty="0">
                <a:solidFill>
                  <a:schemeClr val="bg1"/>
                </a:solidFill>
              </a:rPr>
              <a:t>בשיעור הבא – כיצד ניתן לצמצם זיהום אור?</a:t>
            </a:r>
          </a:p>
        </p:txBody>
      </p:sp>
    </p:spTree>
    <p:extLst>
      <p:ext uri="{BB962C8B-B14F-4D97-AF65-F5344CB8AC3E}">
        <p14:creationId xmlns:p14="http://schemas.microsoft.com/office/powerpoint/2010/main" val="4159825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כותרת 1">
            <a:extLst>
              <a:ext uri="{FF2B5EF4-FFF2-40B4-BE49-F238E27FC236}">
                <a16:creationId xmlns:a16="http://schemas.microsoft.com/office/drawing/2014/main" id="{3AAF63D8-C9EC-4B31-BA29-0C9030F80433}"/>
              </a:ext>
            </a:extLst>
          </p:cNvPr>
          <p:cNvSpPr>
            <a:spLocks noGrp="1"/>
          </p:cNvSpPr>
          <p:nvPr>
            <p:ph type="title"/>
          </p:nvPr>
        </p:nvSpPr>
        <p:spPr>
          <a:xfrm>
            <a:off x="1446962" y="586909"/>
            <a:ext cx="7423848" cy="318161"/>
          </a:xfrm>
        </p:spPr>
        <p:txBody>
          <a:bodyPr/>
          <a:lstStyle/>
          <a:p>
            <a:r>
              <a:rPr lang="he-IL" sz="4000" dirty="0">
                <a:solidFill>
                  <a:schemeClr val="bg1"/>
                </a:solidFill>
              </a:rPr>
              <a:t>אז... כיצד מפחיתים זיהום אור?</a:t>
            </a:r>
          </a:p>
        </p:txBody>
      </p:sp>
      <p:grpSp>
        <p:nvGrpSpPr>
          <p:cNvPr id="8" name="Group 7">
            <a:extLst>
              <a:ext uri="{FF2B5EF4-FFF2-40B4-BE49-F238E27FC236}">
                <a16:creationId xmlns:a16="http://schemas.microsoft.com/office/drawing/2014/main" id="{D0080B58-2CA0-426B-85FD-F89FDDAB86A8}"/>
              </a:ext>
            </a:extLst>
          </p:cNvPr>
          <p:cNvGrpSpPr/>
          <p:nvPr/>
        </p:nvGrpSpPr>
        <p:grpSpPr>
          <a:xfrm>
            <a:off x="328952" y="1602851"/>
            <a:ext cx="8486096" cy="4668239"/>
            <a:chOff x="328952" y="1602851"/>
            <a:chExt cx="8486096" cy="4668239"/>
          </a:xfrm>
        </p:grpSpPr>
        <p:pic>
          <p:nvPicPr>
            <p:cNvPr id="2" name="Picture 1">
              <a:extLst>
                <a:ext uri="{FF2B5EF4-FFF2-40B4-BE49-F238E27FC236}">
                  <a16:creationId xmlns:a16="http://schemas.microsoft.com/office/drawing/2014/main" id="{C2D21FF2-74C3-4F0C-8428-CD58DAC8111C}"/>
                </a:ext>
              </a:extLst>
            </p:cNvPr>
            <p:cNvPicPr>
              <a:picLocks noChangeAspect="1"/>
            </p:cNvPicPr>
            <p:nvPr/>
          </p:nvPicPr>
          <p:blipFill>
            <a:blip r:embed="rId2"/>
            <a:stretch>
              <a:fillRect/>
            </a:stretch>
          </p:blipFill>
          <p:spPr>
            <a:xfrm>
              <a:off x="328952" y="1602851"/>
              <a:ext cx="4056192" cy="3047873"/>
            </a:xfrm>
            <a:prstGeom prst="rect">
              <a:avLst/>
            </a:prstGeom>
          </p:spPr>
        </p:pic>
        <p:sp>
          <p:nvSpPr>
            <p:cNvPr id="5" name="TextBox 4">
              <a:extLst>
                <a:ext uri="{FF2B5EF4-FFF2-40B4-BE49-F238E27FC236}">
                  <a16:creationId xmlns:a16="http://schemas.microsoft.com/office/drawing/2014/main" id="{08B02413-A677-4E5B-A0AC-6CF64B7E8752}"/>
                </a:ext>
              </a:extLst>
            </p:cNvPr>
            <p:cNvSpPr txBox="1"/>
            <p:nvPr/>
          </p:nvSpPr>
          <p:spPr>
            <a:xfrm>
              <a:off x="714860" y="4825285"/>
              <a:ext cx="3284375" cy="1015663"/>
            </a:xfrm>
            <a:prstGeom prst="rect">
              <a:avLst/>
            </a:prstGeom>
            <a:noFill/>
          </p:spPr>
          <p:txBody>
            <a:bodyPr wrap="square" rtlCol="0">
              <a:spAutoFit/>
            </a:bodyPr>
            <a:lstStyle/>
            <a:p>
              <a:pPr algn="ctr" rtl="1"/>
              <a:r>
                <a:rPr lang="he-IL" sz="2400" dirty="0"/>
                <a:t>"אור פולשני".</a:t>
              </a:r>
              <a:br>
                <a:rPr lang="en-US" sz="2400" dirty="0"/>
              </a:br>
              <a:r>
                <a:rPr lang="he-IL" dirty="0"/>
                <a:t>מקור: האגודה הישראלית לאקולוגיה ומדעי הסביבה</a:t>
              </a:r>
              <a:endParaRPr lang="en-US" sz="2400" dirty="0"/>
            </a:p>
          </p:txBody>
        </p:sp>
        <p:pic>
          <p:nvPicPr>
            <p:cNvPr id="7" name="Picture 6" descr="מקור האור פולט בסביבה הקרובה אור שימושי על האזור שיש להאיר. חלק מהאור נפלט ישירות כלפי מעלה ומוחזר מעננות כבדה. חלק מהאור באזור שיש להאיר מוחזר גם הוא כלפי מעלה. חלק מהאור נפלט לאזורים צדדיים שנקראים אזורי סנוור והם גורמים לסנוור ישיר. חלק מהאור באזור הסנוור מגיע לאזורים מרוחקים והוא נקרא אור פולשני." title="תרשים זיהום אור">
              <a:extLst>
                <a:ext uri="{FF2B5EF4-FFF2-40B4-BE49-F238E27FC236}">
                  <a16:creationId xmlns:a16="http://schemas.microsoft.com/office/drawing/2014/main" id="{7CFBFD2E-A777-4751-9006-0212A542FF2F}"/>
                </a:ext>
              </a:extLst>
            </p:cNvPr>
            <p:cNvPicPr>
              <a:picLocks noChangeAspect="1"/>
            </p:cNvPicPr>
            <p:nvPr/>
          </p:nvPicPr>
          <p:blipFill>
            <a:blip r:embed="rId3"/>
            <a:stretch>
              <a:fillRect/>
            </a:stretch>
          </p:blipFill>
          <p:spPr>
            <a:xfrm rot="16200000">
              <a:off x="4420336" y="1876379"/>
              <a:ext cx="4663669" cy="4125754"/>
            </a:xfrm>
            <a:prstGeom prst="rect">
              <a:avLst/>
            </a:prstGeom>
          </p:spPr>
        </p:pic>
      </p:grpSp>
      <p:pic>
        <p:nvPicPr>
          <p:cNvPr id="9" name="תמונה 8">
            <a:extLst>
              <a:ext uri="{FF2B5EF4-FFF2-40B4-BE49-F238E27FC236}">
                <a16:creationId xmlns:a16="http://schemas.microsoft.com/office/drawing/2014/main" id="{64488D6A-56C6-4956-A8F5-0C3AD4922C12}"/>
              </a:ext>
            </a:extLst>
          </p:cNvPr>
          <p:cNvPicPr>
            <a:picLocks noChangeAspect="1"/>
          </p:cNvPicPr>
          <p:nvPr/>
        </p:nvPicPr>
        <p:blipFill>
          <a:blip r:embed="rId4"/>
          <a:stretch>
            <a:fillRect/>
          </a:stretch>
        </p:blipFill>
        <p:spPr>
          <a:xfrm>
            <a:off x="2651993" y="5791773"/>
            <a:ext cx="1885225" cy="958636"/>
          </a:xfrm>
          <a:prstGeom prst="rect">
            <a:avLst/>
          </a:prstGeom>
        </p:spPr>
      </p:pic>
    </p:spTree>
    <p:extLst>
      <p:ext uri="{BB962C8B-B14F-4D97-AF65-F5344CB8AC3E}">
        <p14:creationId xmlns:p14="http://schemas.microsoft.com/office/powerpoint/2010/main" val="1409666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326082" y="866684"/>
            <a:ext cx="3005259" cy="854354"/>
          </a:xfrm>
        </p:spPr>
        <p:txBody>
          <a:bodyPr vert="horz" lIns="91440" tIns="45720" rIns="91440" bIns="45720" rtlCol="0" anchor="ctr">
            <a:noAutofit/>
          </a:bodyPr>
          <a:lstStyle/>
          <a:p>
            <a:pPr algn="r" rtl="1"/>
            <a:r>
              <a:rPr lang="he-IL" sz="4000" dirty="0">
                <a:solidFill>
                  <a:schemeClr val="tx1"/>
                </a:solidFill>
                <a:latin typeface="+mn-lt"/>
              </a:rPr>
              <a:t>נפתח בתחרות!</a:t>
            </a:r>
            <a:endParaRPr lang="en-US" sz="4000" dirty="0">
              <a:solidFill>
                <a:schemeClr val="tx1"/>
              </a:solidFill>
              <a:latin typeface="+mn-lt"/>
            </a:endParaRPr>
          </a:p>
        </p:txBody>
      </p:sp>
      <p:sp>
        <p:nvSpPr>
          <p:cNvPr id="10" name="Text Placeholder 9"/>
          <p:cNvSpPr>
            <a:spLocks noGrp="1"/>
          </p:cNvSpPr>
          <p:nvPr>
            <p:ph type="body" sz="quarter" idx="13"/>
          </p:nvPr>
        </p:nvSpPr>
        <p:spPr>
          <a:xfrm>
            <a:off x="338668" y="1951646"/>
            <a:ext cx="3295011" cy="2589640"/>
          </a:xfrm>
        </p:spPr>
        <p:txBody>
          <a:bodyPr vert="horz" lIns="91440" tIns="45720" rIns="91440" bIns="45720" rtlCol="0" anchor="t">
            <a:noAutofit/>
          </a:bodyPr>
          <a:lstStyle/>
          <a:p>
            <a:pPr algn="r"/>
            <a:r>
              <a:rPr lang="he-IL" sz="2200" dirty="0"/>
              <a:t>כמה שירים אתם מצליחים למצוא הכוללים את המילים:</a:t>
            </a:r>
          </a:p>
          <a:p>
            <a:pPr marL="285750" indent="-285750" algn="r">
              <a:buFont typeface="Arial" panose="020B0604020202020204" pitchFamily="34" charset="0"/>
              <a:buChar char="•"/>
            </a:pPr>
            <a:r>
              <a:rPr lang="he-IL" sz="2200" dirty="0"/>
              <a:t>אור</a:t>
            </a:r>
          </a:p>
          <a:p>
            <a:pPr marL="285750" indent="-285750" algn="r">
              <a:buFont typeface="Arial" panose="020B0604020202020204" pitchFamily="34" charset="0"/>
              <a:buChar char="•"/>
            </a:pPr>
            <a:r>
              <a:rPr lang="he-IL" sz="2200" dirty="0"/>
              <a:t>יום</a:t>
            </a:r>
          </a:p>
          <a:p>
            <a:pPr marL="285750" indent="-285750" algn="r">
              <a:buFont typeface="Arial" panose="020B0604020202020204" pitchFamily="34" charset="0"/>
              <a:buChar char="•"/>
            </a:pPr>
            <a:r>
              <a:rPr lang="he-IL" sz="2200" dirty="0"/>
              <a:t>חושך</a:t>
            </a:r>
          </a:p>
          <a:p>
            <a:pPr marL="285750" indent="-285750" algn="r">
              <a:buFont typeface="Arial" panose="020B0604020202020204" pitchFamily="34" charset="0"/>
              <a:buChar char="•"/>
            </a:pPr>
            <a:r>
              <a:rPr lang="he-IL" sz="2200" dirty="0"/>
              <a:t>לילה</a:t>
            </a:r>
            <a:endParaRPr lang="en-US" sz="2200" dirty="0"/>
          </a:p>
        </p:txBody>
      </p:sp>
      <p:sp>
        <p:nvSpPr>
          <p:cNvPr id="18" name="Freeform: Shape 17" descr="תווים" title="תווים">
            <a:extLst>
              <a:ext uri="{FF2B5EF4-FFF2-40B4-BE49-F238E27FC236}">
                <a16:creationId xmlns:a16="http://schemas.microsoft.com/office/drawing/2014/main" id="{3A45B268-BBDB-4EC6-A664-CED7BF60D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3663" y="1130609"/>
            <a:ext cx="1411100" cy="1411100"/>
          </a:xfrm>
          <a:custGeom>
            <a:avLst/>
            <a:gdLst>
              <a:gd name="connsiteX0" fmla="*/ 845820 w 1691640"/>
              <a:gd name="connsiteY0" fmla="*/ 0 h 1691640"/>
              <a:gd name="connsiteX1" fmla="*/ 1691640 w 1691640"/>
              <a:gd name="connsiteY1" fmla="*/ 845820 h 1691640"/>
              <a:gd name="connsiteX2" fmla="*/ 845820 w 1691640"/>
              <a:gd name="connsiteY2" fmla="*/ 1691640 h 1691640"/>
              <a:gd name="connsiteX3" fmla="*/ 0 w 1691640"/>
              <a:gd name="connsiteY3" fmla="*/ 845820 h 1691640"/>
              <a:gd name="connsiteX4" fmla="*/ 845820 w 1691640"/>
              <a:gd name="connsiteY4" fmla="*/ 0 h 1691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1640" h="1691640">
                <a:moveTo>
                  <a:pt x="845820" y="0"/>
                </a:moveTo>
                <a:cubicBezTo>
                  <a:pt x="1312954" y="0"/>
                  <a:pt x="1691640" y="378686"/>
                  <a:pt x="1691640" y="845820"/>
                </a:cubicBezTo>
                <a:cubicBezTo>
                  <a:pt x="1691640" y="1312954"/>
                  <a:pt x="1312954" y="1691640"/>
                  <a:pt x="845820" y="1691640"/>
                </a:cubicBezTo>
                <a:cubicBezTo>
                  <a:pt x="378687" y="1691640"/>
                  <a:pt x="0" y="1312954"/>
                  <a:pt x="0" y="845820"/>
                </a:cubicBezTo>
                <a:cubicBezTo>
                  <a:pt x="0" y="378686"/>
                  <a:pt x="378687" y="0"/>
                  <a:pt x="84582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0" name="Oval 19">
            <a:extLst>
              <a:ext uri="{FF2B5EF4-FFF2-40B4-BE49-F238E27FC236}">
                <a16:creationId xmlns:a16="http://schemas.microsoft.com/office/drawing/2014/main" id="{07977D39-626F-40D7-B00F-16E02602DD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0258" y="991873"/>
            <a:ext cx="1685692" cy="168569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pic>
        <p:nvPicPr>
          <p:cNvPr id="3" name="Graphic 2" descr="Music notation">
            <a:extLst>
              <a:ext uri="{FF2B5EF4-FFF2-40B4-BE49-F238E27FC236}">
                <a16:creationId xmlns:a16="http://schemas.microsoft.com/office/drawing/2014/main" id="{0DFD2D77-55AD-4D32-A99A-7D251776B8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273632" y="1394328"/>
            <a:ext cx="918944" cy="918944"/>
          </a:xfrm>
          <a:prstGeom prst="rect">
            <a:avLst/>
          </a:prstGeom>
        </p:spPr>
      </p:pic>
      <p:sp>
        <p:nvSpPr>
          <p:cNvPr id="22" name="Freeform: Shape 21">
            <a:extLst>
              <a:ext uri="{FF2B5EF4-FFF2-40B4-BE49-F238E27FC236}">
                <a16:creationId xmlns:a16="http://schemas.microsoft.com/office/drawing/2014/main" id="{B78B55DD-3C55-4B94-9031-4F3723BD43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17027" y="-3165"/>
            <a:ext cx="3327795" cy="2790529"/>
          </a:xfrm>
          <a:custGeom>
            <a:avLst/>
            <a:gdLst>
              <a:gd name="connsiteX0" fmla="*/ 267865 w 3913376"/>
              <a:gd name="connsiteY0" fmla="*/ 0 h 3281569"/>
              <a:gd name="connsiteX1" fmla="*/ 3913376 w 3913376"/>
              <a:gd name="connsiteY1" fmla="*/ 0 h 3281569"/>
              <a:gd name="connsiteX2" fmla="*/ 3913376 w 3913376"/>
              <a:gd name="connsiteY2" fmla="*/ 2499938 h 3281569"/>
              <a:gd name="connsiteX3" fmla="*/ 3794714 w 3913376"/>
              <a:gd name="connsiteY3" fmla="*/ 2630499 h 3281569"/>
              <a:gd name="connsiteX4" fmla="*/ 2222892 w 3913376"/>
              <a:gd name="connsiteY4" fmla="*/ 3281569 h 3281569"/>
              <a:gd name="connsiteX5" fmla="*/ 0 w 3913376"/>
              <a:gd name="connsiteY5" fmla="*/ 1058677 h 3281569"/>
              <a:gd name="connsiteX6" fmla="*/ 174686 w 3913376"/>
              <a:gd name="connsiteY6" fmla="*/ 193427 h 3281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376" h="3281569">
                <a:moveTo>
                  <a:pt x="267865" y="0"/>
                </a:moveTo>
                <a:lnTo>
                  <a:pt x="3913376" y="0"/>
                </a:lnTo>
                <a:lnTo>
                  <a:pt x="3913376" y="2499938"/>
                </a:lnTo>
                <a:lnTo>
                  <a:pt x="3794714" y="2630499"/>
                </a:lnTo>
                <a:cubicBezTo>
                  <a:pt x="3392450" y="3032763"/>
                  <a:pt x="2836727" y="3281569"/>
                  <a:pt x="2222892" y="3281569"/>
                </a:cubicBezTo>
                <a:cubicBezTo>
                  <a:pt x="995223" y="3281569"/>
                  <a:pt x="0" y="2286346"/>
                  <a:pt x="0" y="1058677"/>
                </a:cubicBezTo>
                <a:cubicBezTo>
                  <a:pt x="0" y="751760"/>
                  <a:pt x="62202" y="459370"/>
                  <a:pt x="174686" y="19342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4" name="Freeform: Shape 23">
            <a:extLst>
              <a:ext uri="{FF2B5EF4-FFF2-40B4-BE49-F238E27FC236}">
                <a16:creationId xmlns:a16="http://schemas.microsoft.com/office/drawing/2014/main" id="{B905CDE4-B751-4B3E-B625-6E59F89034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77829" y="-3167"/>
            <a:ext cx="3466993" cy="2929727"/>
          </a:xfrm>
          <a:custGeom>
            <a:avLst/>
            <a:gdLst>
              <a:gd name="connsiteX0" fmla="*/ 250035 w 4077068"/>
              <a:gd name="connsiteY0" fmla="*/ 0 h 3445261"/>
              <a:gd name="connsiteX1" fmla="*/ 4077068 w 4077068"/>
              <a:gd name="connsiteY1" fmla="*/ 0 h 3445261"/>
              <a:gd name="connsiteX2" fmla="*/ 4077068 w 4077068"/>
              <a:gd name="connsiteY2" fmla="*/ 2743040 h 3445261"/>
              <a:gd name="connsiteX3" fmla="*/ 4074154 w 4077068"/>
              <a:gd name="connsiteY3" fmla="*/ 2746247 h 3445261"/>
              <a:gd name="connsiteX4" fmla="*/ 2386584 w 4077068"/>
              <a:gd name="connsiteY4" fmla="*/ 3445261 h 3445261"/>
              <a:gd name="connsiteX5" fmla="*/ 0 w 4077068"/>
              <a:gd name="connsiteY5" fmla="*/ 1058677 h 3445261"/>
              <a:gd name="connsiteX6" fmla="*/ 187550 w 4077068"/>
              <a:gd name="connsiteY6" fmla="*/ 129711 h 3445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7068" h="3445261">
                <a:moveTo>
                  <a:pt x="250035" y="0"/>
                </a:moveTo>
                <a:lnTo>
                  <a:pt x="4077068" y="0"/>
                </a:lnTo>
                <a:lnTo>
                  <a:pt x="4077068" y="2743040"/>
                </a:lnTo>
                <a:lnTo>
                  <a:pt x="4074154" y="2746247"/>
                </a:lnTo>
                <a:cubicBezTo>
                  <a:pt x="3642267" y="3178134"/>
                  <a:pt x="3045621" y="3445261"/>
                  <a:pt x="2386584" y="3445261"/>
                </a:cubicBezTo>
                <a:cubicBezTo>
                  <a:pt x="1068510" y="3445261"/>
                  <a:pt x="0" y="2376751"/>
                  <a:pt x="0" y="1058677"/>
                </a:cubicBezTo>
                <a:cubicBezTo>
                  <a:pt x="0" y="729159"/>
                  <a:pt x="66782" y="415238"/>
                  <a:pt x="187550" y="129711"/>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pic>
        <p:nvPicPr>
          <p:cNvPr id="11" name="Graphic 10" descr="פסנתר" title="פסנתר">
            <a:extLst>
              <a:ext uri="{FF2B5EF4-FFF2-40B4-BE49-F238E27FC236}">
                <a16:creationId xmlns:a16="http://schemas.microsoft.com/office/drawing/2014/main" id="{0BACE5FA-6F07-4249-8309-6102281BAD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27686" y="74803"/>
            <a:ext cx="2067378" cy="2067378"/>
          </a:xfrm>
          <a:prstGeom prst="rect">
            <a:avLst/>
          </a:prstGeom>
        </p:spPr>
      </p:pic>
      <p:sp>
        <p:nvSpPr>
          <p:cNvPr id="26" name="Freeform: Shape 25">
            <a:extLst>
              <a:ext uri="{FF2B5EF4-FFF2-40B4-BE49-F238E27FC236}">
                <a16:creationId xmlns:a16="http://schemas.microsoft.com/office/drawing/2014/main" id="{42D9BB05-ED63-4148-87AB-82720ACC33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9421" y="4861398"/>
            <a:ext cx="3776458" cy="1996601"/>
          </a:xfrm>
          <a:custGeom>
            <a:avLst/>
            <a:gdLst>
              <a:gd name="connsiteX0" fmla="*/ 1975104 w 3950208"/>
              <a:gd name="connsiteY0" fmla="*/ 0 h 2088462"/>
              <a:gd name="connsiteX1" fmla="*/ 3950208 w 3950208"/>
              <a:gd name="connsiteY1" fmla="*/ 1975104 h 2088462"/>
              <a:gd name="connsiteX2" fmla="*/ 3944484 w 3950208"/>
              <a:gd name="connsiteY2" fmla="*/ 2088462 h 2088462"/>
              <a:gd name="connsiteX3" fmla="*/ 5724 w 3950208"/>
              <a:gd name="connsiteY3" fmla="*/ 2088462 h 2088462"/>
              <a:gd name="connsiteX4" fmla="*/ 0 w 3950208"/>
              <a:gd name="connsiteY4" fmla="*/ 1975104 h 2088462"/>
              <a:gd name="connsiteX5" fmla="*/ 1975104 w 3950208"/>
              <a:gd name="connsiteY5" fmla="*/ 0 h 208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50208" h="2088462">
                <a:moveTo>
                  <a:pt x="1975104" y="0"/>
                </a:moveTo>
                <a:cubicBezTo>
                  <a:pt x="3065924" y="0"/>
                  <a:pt x="3950208" y="884284"/>
                  <a:pt x="3950208" y="1975104"/>
                </a:cubicBezTo>
                <a:lnTo>
                  <a:pt x="3944484" y="2088462"/>
                </a:lnTo>
                <a:lnTo>
                  <a:pt x="5724" y="2088462"/>
                </a:lnTo>
                <a:lnTo>
                  <a:pt x="0" y="1975104"/>
                </a:lnTo>
                <a:cubicBezTo>
                  <a:pt x="0" y="884284"/>
                  <a:pt x="884284" y="0"/>
                  <a:pt x="197510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28" name="Freeform: Shape 27">
            <a:extLst>
              <a:ext uri="{FF2B5EF4-FFF2-40B4-BE49-F238E27FC236}">
                <a16:creationId xmlns:a16="http://schemas.microsoft.com/office/drawing/2014/main" id="{CDC29AC1-2821-4FCC-B597-88DAF39C3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331" y="4740650"/>
            <a:ext cx="4021721" cy="2117350"/>
          </a:xfrm>
          <a:custGeom>
            <a:avLst/>
            <a:gdLst>
              <a:gd name="connsiteX0" fmla="*/ 2140556 w 4281112"/>
              <a:gd name="connsiteY0" fmla="*/ 0 h 2253913"/>
              <a:gd name="connsiteX1" fmla="*/ 4281112 w 4281112"/>
              <a:gd name="connsiteY1" fmla="*/ 2140556 h 2253913"/>
              <a:gd name="connsiteX2" fmla="*/ 4275388 w 4281112"/>
              <a:gd name="connsiteY2" fmla="*/ 2253913 h 2253913"/>
              <a:gd name="connsiteX3" fmla="*/ 5724 w 4281112"/>
              <a:gd name="connsiteY3" fmla="*/ 2253913 h 2253913"/>
              <a:gd name="connsiteX4" fmla="*/ 0 w 4281112"/>
              <a:gd name="connsiteY4" fmla="*/ 2140556 h 2253913"/>
              <a:gd name="connsiteX5" fmla="*/ 2140556 w 4281112"/>
              <a:gd name="connsiteY5" fmla="*/ 0 h 2253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1112" h="2253913">
                <a:moveTo>
                  <a:pt x="2140556" y="0"/>
                </a:moveTo>
                <a:cubicBezTo>
                  <a:pt x="3322752" y="0"/>
                  <a:pt x="4281112" y="958360"/>
                  <a:pt x="4281112" y="2140556"/>
                </a:cubicBezTo>
                <a:lnTo>
                  <a:pt x="4275388" y="2253913"/>
                </a:lnTo>
                <a:lnTo>
                  <a:pt x="5724" y="2253913"/>
                </a:lnTo>
                <a:lnTo>
                  <a:pt x="0" y="2140556"/>
                </a:lnTo>
                <a:cubicBezTo>
                  <a:pt x="0" y="958360"/>
                  <a:pt x="958360" y="0"/>
                  <a:pt x="214055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a:solidFill>
                <a:prstClr val="white"/>
              </a:solidFill>
              <a:latin typeface="Calibri" panose="020F0502020204030204"/>
            </a:endParaRPr>
          </a:p>
        </p:txBody>
      </p:sp>
      <p:sp>
        <p:nvSpPr>
          <p:cNvPr id="30" name="Freeform: Shape 29">
            <a:extLst>
              <a:ext uri="{FF2B5EF4-FFF2-40B4-BE49-F238E27FC236}">
                <a16:creationId xmlns:a16="http://schemas.microsoft.com/office/drawing/2014/main" id="{5B00B48C-8AA7-4128-AD60-76349F0CEC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4515" y="2893753"/>
            <a:ext cx="2057400" cy="2057400"/>
          </a:xfrm>
          <a:custGeom>
            <a:avLst/>
            <a:gdLst>
              <a:gd name="connsiteX0" fmla="*/ 1371600 w 2743200"/>
              <a:gd name="connsiteY0" fmla="*/ 0 h 2743200"/>
              <a:gd name="connsiteX1" fmla="*/ 2743200 w 2743200"/>
              <a:gd name="connsiteY1" fmla="*/ 1371600 h 2743200"/>
              <a:gd name="connsiteX2" fmla="*/ 1371600 w 2743200"/>
              <a:gd name="connsiteY2" fmla="*/ 2743200 h 2743200"/>
              <a:gd name="connsiteX3" fmla="*/ 0 w 2743200"/>
              <a:gd name="connsiteY3" fmla="*/ 1371600 h 2743200"/>
              <a:gd name="connsiteX4" fmla="*/ 1371600 w 2743200"/>
              <a:gd name="connsiteY4" fmla="*/ 0 h 274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743200">
                <a:moveTo>
                  <a:pt x="1371600" y="0"/>
                </a:moveTo>
                <a:cubicBezTo>
                  <a:pt x="2129114" y="0"/>
                  <a:pt x="2743200" y="614087"/>
                  <a:pt x="2743200" y="1371600"/>
                </a:cubicBezTo>
                <a:cubicBezTo>
                  <a:pt x="2743200" y="2129114"/>
                  <a:pt x="2129114" y="2743200"/>
                  <a:pt x="1371600" y="2743200"/>
                </a:cubicBezTo>
                <a:cubicBezTo>
                  <a:pt x="614087" y="2743200"/>
                  <a:pt x="0" y="2129114"/>
                  <a:pt x="0" y="1371600"/>
                </a:cubicBezTo>
                <a:cubicBezTo>
                  <a:pt x="0" y="614087"/>
                  <a:pt x="614087" y="0"/>
                  <a:pt x="137160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2" name="Oval 31">
            <a:extLst>
              <a:ext uri="{FF2B5EF4-FFF2-40B4-BE49-F238E27FC236}">
                <a16:creationId xmlns:a16="http://schemas.microsoft.com/office/drawing/2014/main" id="{08108C16-F4C0-44AA-999D-17BD39219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1071" y="2770309"/>
            <a:ext cx="2304288" cy="2304288"/>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prstClr val="white"/>
              </a:solidFill>
              <a:latin typeface="Calibri" panose="020F0502020204030204"/>
            </a:endParaRPr>
          </a:p>
        </p:txBody>
      </p:sp>
      <p:pic>
        <p:nvPicPr>
          <p:cNvPr id="5" name="Graphic 4" descr="מערכת תופים" title="תופים">
            <a:extLst>
              <a:ext uri="{FF2B5EF4-FFF2-40B4-BE49-F238E27FC236}">
                <a16:creationId xmlns:a16="http://schemas.microsoft.com/office/drawing/2014/main" id="{A0335F25-6C30-4DA3-9AE6-0BD9407F376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21341" y="3303619"/>
            <a:ext cx="1237667" cy="1237667"/>
          </a:xfrm>
          <a:prstGeom prst="rect">
            <a:avLst/>
          </a:prstGeom>
        </p:spPr>
      </p:pic>
      <p:pic>
        <p:nvPicPr>
          <p:cNvPr id="13" name="Graphic 12" descr="חליל" title="חליל">
            <a:extLst>
              <a:ext uri="{FF2B5EF4-FFF2-40B4-BE49-F238E27FC236}">
                <a16:creationId xmlns:a16="http://schemas.microsoft.com/office/drawing/2014/main" id="{1DBE5DE6-4F54-4E8A-8F8E-6D8C7D6D0001}"/>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915025" y="5389778"/>
            <a:ext cx="1416316" cy="1416316"/>
          </a:xfrm>
          <a:prstGeom prst="rect">
            <a:avLst/>
          </a:prstGeom>
        </p:spPr>
      </p:pic>
      <p:sp>
        <p:nvSpPr>
          <p:cNvPr id="34" name="Freeform: Shape 33">
            <a:extLst>
              <a:ext uri="{FF2B5EF4-FFF2-40B4-BE49-F238E27FC236}">
                <a16:creationId xmlns:a16="http://schemas.microsoft.com/office/drawing/2014/main" id="{0760511E-86BF-4340-9949-CECB774FAC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91744" y="4411708"/>
            <a:ext cx="2852256" cy="2446292"/>
          </a:xfrm>
          <a:custGeom>
            <a:avLst/>
            <a:gdLst>
              <a:gd name="connsiteX0" fmla="*/ 1837818 w 3178912"/>
              <a:gd name="connsiteY0" fmla="*/ 0 h 2726454"/>
              <a:gd name="connsiteX1" fmla="*/ 3137352 w 3178912"/>
              <a:gd name="connsiteY1" fmla="*/ 538285 h 2726454"/>
              <a:gd name="connsiteX2" fmla="*/ 3178912 w 3178912"/>
              <a:gd name="connsiteY2" fmla="*/ 584013 h 2726454"/>
              <a:gd name="connsiteX3" fmla="*/ 3178912 w 3178912"/>
              <a:gd name="connsiteY3" fmla="*/ 2726454 h 2726454"/>
              <a:gd name="connsiteX4" fmla="*/ 229483 w 3178912"/>
              <a:gd name="connsiteY4" fmla="*/ 2726454 h 2726454"/>
              <a:gd name="connsiteX5" fmla="*/ 221815 w 3178912"/>
              <a:gd name="connsiteY5" fmla="*/ 2713832 h 2726454"/>
              <a:gd name="connsiteX6" fmla="*/ 0 w 3178912"/>
              <a:gd name="connsiteY6" fmla="*/ 1837818 h 2726454"/>
              <a:gd name="connsiteX7" fmla="*/ 1837818 w 3178912"/>
              <a:gd name="connsiteY7" fmla="*/ 0 h 2726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78912" h="2726454">
                <a:moveTo>
                  <a:pt x="1837818" y="0"/>
                </a:moveTo>
                <a:cubicBezTo>
                  <a:pt x="2345318" y="0"/>
                  <a:pt x="2804772" y="205705"/>
                  <a:pt x="3137352" y="538285"/>
                </a:cubicBezTo>
                <a:lnTo>
                  <a:pt x="3178912" y="584013"/>
                </a:lnTo>
                <a:lnTo>
                  <a:pt x="3178912" y="2726454"/>
                </a:lnTo>
                <a:lnTo>
                  <a:pt x="229483" y="2726454"/>
                </a:lnTo>
                <a:lnTo>
                  <a:pt x="221815" y="2713832"/>
                </a:lnTo>
                <a:cubicBezTo>
                  <a:pt x="80353" y="2453425"/>
                  <a:pt x="0" y="2155005"/>
                  <a:pt x="0" y="1837818"/>
                </a:cubicBezTo>
                <a:cubicBezTo>
                  <a:pt x="0" y="822819"/>
                  <a:pt x="822819" y="0"/>
                  <a:pt x="1837818"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sp>
        <p:nvSpPr>
          <p:cNvPr id="36" name="Freeform: Shape 35">
            <a:extLst>
              <a:ext uri="{FF2B5EF4-FFF2-40B4-BE49-F238E27FC236}">
                <a16:creationId xmlns:a16="http://schemas.microsoft.com/office/drawing/2014/main" id="{C8F10CB3-3B5E-4C7A-98CF-B87454DDFA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47247" y="4263915"/>
            <a:ext cx="2996754" cy="2594085"/>
          </a:xfrm>
          <a:custGeom>
            <a:avLst/>
            <a:gdLst>
              <a:gd name="connsiteX0" fmla="*/ 2002536 w 3339958"/>
              <a:gd name="connsiteY0" fmla="*/ 0 h 2891173"/>
              <a:gd name="connsiteX1" fmla="*/ 3276335 w 3339958"/>
              <a:gd name="connsiteY1" fmla="*/ 457282 h 2891173"/>
              <a:gd name="connsiteX2" fmla="*/ 3339958 w 3339958"/>
              <a:gd name="connsiteY2" fmla="*/ 515107 h 2891173"/>
              <a:gd name="connsiteX3" fmla="*/ 3339958 w 3339958"/>
              <a:gd name="connsiteY3" fmla="*/ 2891173 h 2891173"/>
              <a:gd name="connsiteX4" fmla="*/ 209954 w 3339958"/>
              <a:gd name="connsiteY4" fmla="*/ 2891173 h 2891173"/>
              <a:gd name="connsiteX5" fmla="*/ 157369 w 3339958"/>
              <a:gd name="connsiteY5" fmla="*/ 2782014 h 2891173"/>
              <a:gd name="connsiteX6" fmla="*/ 0 w 3339958"/>
              <a:gd name="connsiteY6" fmla="*/ 2002536 h 2891173"/>
              <a:gd name="connsiteX7" fmla="*/ 2002536 w 3339958"/>
              <a:gd name="connsiteY7" fmla="*/ 0 h 2891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9958" h="2891173">
                <a:moveTo>
                  <a:pt x="2002536" y="0"/>
                </a:moveTo>
                <a:cubicBezTo>
                  <a:pt x="2486398" y="0"/>
                  <a:pt x="2930179" y="171609"/>
                  <a:pt x="3276335" y="457282"/>
                </a:cubicBezTo>
                <a:lnTo>
                  <a:pt x="3339958" y="515107"/>
                </a:lnTo>
                <a:lnTo>
                  <a:pt x="3339958" y="2891173"/>
                </a:lnTo>
                <a:lnTo>
                  <a:pt x="209954" y="2891173"/>
                </a:lnTo>
                <a:lnTo>
                  <a:pt x="157369" y="2782014"/>
                </a:lnTo>
                <a:cubicBezTo>
                  <a:pt x="56036" y="2542434"/>
                  <a:pt x="0" y="2279029"/>
                  <a:pt x="0" y="2002536"/>
                </a:cubicBezTo>
                <a:cubicBezTo>
                  <a:pt x="0" y="896566"/>
                  <a:pt x="896566" y="0"/>
                  <a:pt x="2002536"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US" sz="1350" dirty="0">
              <a:solidFill>
                <a:prstClr val="white"/>
              </a:solidFill>
              <a:latin typeface="Calibri" panose="020F0502020204030204"/>
            </a:endParaRPr>
          </a:p>
        </p:txBody>
      </p:sp>
      <p:pic>
        <p:nvPicPr>
          <p:cNvPr id="7" name="Graphic 6" descr="גיטרה" title="גיטרה">
            <a:extLst>
              <a:ext uri="{FF2B5EF4-FFF2-40B4-BE49-F238E27FC236}">
                <a16:creationId xmlns:a16="http://schemas.microsoft.com/office/drawing/2014/main" id="{2D31CEF3-44A4-4C23-8FC5-5D65AA096E8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995343" y="4951153"/>
            <a:ext cx="1748671" cy="1748671"/>
          </a:xfrm>
          <a:prstGeom prst="rect">
            <a:avLst/>
          </a:prstGeom>
        </p:spPr>
      </p:pic>
    </p:spTree>
    <p:extLst>
      <p:ext uri="{BB962C8B-B14F-4D97-AF65-F5344CB8AC3E}">
        <p14:creationId xmlns:p14="http://schemas.microsoft.com/office/powerpoint/2010/main" val="3511985512"/>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B6439631-7B8F-486E-B0F0-FEF748251F2B}"/>
              </a:ext>
            </a:extLst>
          </p:cNvPr>
          <p:cNvSpPr>
            <a:spLocks noGrp="1"/>
          </p:cNvSpPr>
          <p:nvPr>
            <p:ph type="title"/>
          </p:nvPr>
        </p:nvSpPr>
        <p:spPr>
          <a:xfrm>
            <a:off x="1251019" y="3269919"/>
            <a:ext cx="7423848" cy="318161"/>
          </a:xfrm>
        </p:spPr>
        <p:txBody>
          <a:bodyPr/>
          <a:lstStyle/>
          <a:p>
            <a:pPr algn="ctr"/>
            <a:r>
              <a:rPr lang="he-IL" sz="4000" dirty="0">
                <a:solidFill>
                  <a:schemeClr val="tx1"/>
                </a:solidFill>
              </a:rPr>
              <a:t>הצגת התוצרים</a:t>
            </a:r>
            <a:endParaRPr lang="en-US" sz="4000" dirty="0">
              <a:solidFill>
                <a:schemeClr val="tx1"/>
              </a:solidFill>
            </a:endParaRPr>
          </a:p>
        </p:txBody>
      </p:sp>
    </p:spTree>
    <p:extLst>
      <p:ext uri="{BB962C8B-B14F-4D97-AF65-F5344CB8AC3E}">
        <p14:creationId xmlns:p14="http://schemas.microsoft.com/office/powerpoint/2010/main" val="13049851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A9426D-2382-4B9B-B9E0-031673A6E9BB}"/>
              </a:ext>
            </a:extLst>
          </p:cNvPr>
          <p:cNvSpPr>
            <a:spLocks noGrp="1"/>
          </p:cNvSpPr>
          <p:nvPr>
            <p:ph type="title"/>
          </p:nvPr>
        </p:nvSpPr>
        <p:spPr>
          <a:xfrm>
            <a:off x="1565031" y="614900"/>
            <a:ext cx="7528256" cy="318161"/>
          </a:xfrm>
        </p:spPr>
        <p:txBody>
          <a:bodyPr/>
          <a:lstStyle/>
          <a:p>
            <a:r>
              <a:rPr lang="he-IL" sz="4000" dirty="0">
                <a:solidFill>
                  <a:schemeClr val="bg1"/>
                </a:solidFill>
              </a:rPr>
              <a:t>דוגמאות מהעולם לצמצום זיהום אור</a:t>
            </a:r>
            <a:endParaRPr lang="en-US" sz="4000" dirty="0">
              <a:solidFill>
                <a:schemeClr val="bg1"/>
              </a:solidFill>
            </a:endParaRPr>
          </a:p>
        </p:txBody>
      </p:sp>
      <p:grpSp>
        <p:nvGrpSpPr>
          <p:cNvPr id="10" name="Group 9">
            <a:extLst>
              <a:ext uri="{FF2B5EF4-FFF2-40B4-BE49-F238E27FC236}">
                <a16:creationId xmlns:a16="http://schemas.microsoft.com/office/drawing/2014/main" id="{171A7311-C560-45AA-8BD3-D1E2564D9F3D}"/>
              </a:ext>
            </a:extLst>
          </p:cNvPr>
          <p:cNvGrpSpPr/>
          <p:nvPr/>
        </p:nvGrpSpPr>
        <p:grpSpPr>
          <a:xfrm>
            <a:off x="-53790" y="1476799"/>
            <a:ext cx="5365018" cy="5101781"/>
            <a:chOff x="-34969" y="1476799"/>
            <a:chExt cx="4975226" cy="4926243"/>
          </a:xfrm>
        </p:grpSpPr>
        <p:pic>
          <p:nvPicPr>
            <p:cNvPr id="2" name="Picture 1" descr="רע: פנסי רחוב בחניות מאירים כלפי מטה וגם לצדדים. הפנסים פולטים אור לאיזורים מרוחקים ועשויים להפריע לאיזורי קינון של צבים על החוף.&#10;טוב יותר: פנסי רחוב פולטים אור בזוית של 90 מעלות כלפי מטה ולא לצדדים. פחות אור מגיע לחוף.&#10;הרבה יותר טוב: כיסוי פנס יכול להכווין את האור בצורה מדוייקת ולמנוע פלישת אור.&#10;הכי טוב: פנסים נמוכים קרובים לקרקע הם הדרך הטובה ביותר להאיר איזור הסמוך לקינון צבים." title="דוגמאות">
              <a:extLst>
                <a:ext uri="{FF2B5EF4-FFF2-40B4-BE49-F238E27FC236}">
                  <a16:creationId xmlns:a16="http://schemas.microsoft.com/office/drawing/2014/main" id="{D3355C4A-CBCF-4C69-9B67-E737CFF5D7FD}"/>
                </a:ext>
              </a:extLst>
            </p:cNvPr>
            <p:cNvPicPr>
              <a:picLocks noChangeAspect="1"/>
            </p:cNvPicPr>
            <p:nvPr/>
          </p:nvPicPr>
          <p:blipFill rotWithShape="1">
            <a:blip r:embed="rId2"/>
            <a:srcRect r="54987" b="3131"/>
            <a:stretch/>
          </p:blipFill>
          <p:spPr>
            <a:xfrm>
              <a:off x="2634171" y="1501305"/>
              <a:ext cx="2306086" cy="4901737"/>
            </a:xfrm>
            <a:prstGeom prst="rect">
              <a:avLst/>
            </a:prstGeom>
          </p:spPr>
        </p:pic>
        <p:sp>
          <p:nvSpPr>
            <p:cNvPr id="5" name="TextBox 4">
              <a:extLst>
                <a:ext uri="{FF2B5EF4-FFF2-40B4-BE49-F238E27FC236}">
                  <a16:creationId xmlns:a16="http://schemas.microsoft.com/office/drawing/2014/main" id="{07B143A8-4B81-4F96-A4C5-EA3609207A6B}"/>
                </a:ext>
              </a:extLst>
            </p:cNvPr>
            <p:cNvSpPr txBox="1"/>
            <p:nvPr/>
          </p:nvSpPr>
          <p:spPr>
            <a:xfrm>
              <a:off x="-34969" y="1476799"/>
              <a:ext cx="2799182" cy="2677656"/>
            </a:xfrm>
            <a:prstGeom prst="rect">
              <a:avLst/>
            </a:prstGeom>
            <a:noFill/>
          </p:spPr>
          <p:txBody>
            <a:bodyPr wrap="square" rtlCol="0">
              <a:spAutoFit/>
            </a:bodyPr>
            <a:lstStyle/>
            <a:p>
              <a:pPr algn="ctr" rtl="1"/>
              <a:r>
                <a:rPr lang="he-IL" sz="3200" dirty="0"/>
                <a:t>מדרג גופי תאורה המותאמים לסביבה החופית.</a:t>
              </a:r>
              <a:br>
                <a:rPr lang="en-US" sz="3600" dirty="0"/>
              </a:br>
              <a:r>
                <a:rPr lang="he-IL" dirty="0"/>
                <a:t>מקור: האגודה הישראלית לאקולוגיה ומדעי הסביבה.</a:t>
              </a:r>
              <a:endParaRPr lang="en-US" sz="2800" dirty="0"/>
            </a:p>
          </p:txBody>
        </p:sp>
      </p:grpSp>
      <p:pic>
        <p:nvPicPr>
          <p:cNvPr id="6" name="תמונה 5">
            <a:extLst>
              <a:ext uri="{FF2B5EF4-FFF2-40B4-BE49-F238E27FC236}">
                <a16:creationId xmlns:a16="http://schemas.microsoft.com/office/drawing/2014/main" id="{5C50E4BB-A7E9-47D6-9FCD-425BB17DD93F}"/>
              </a:ext>
            </a:extLst>
          </p:cNvPr>
          <p:cNvPicPr>
            <a:picLocks noChangeAspect="1"/>
          </p:cNvPicPr>
          <p:nvPr/>
        </p:nvPicPr>
        <p:blipFill>
          <a:blip r:embed="rId3"/>
          <a:stretch>
            <a:fillRect/>
          </a:stretch>
        </p:blipFill>
        <p:spPr>
          <a:xfrm>
            <a:off x="662254" y="4310513"/>
            <a:ext cx="1885225" cy="958636"/>
          </a:xfrm>
          <a:prstGeom prst="rect">
            <a:avLst/>
          </a:prstGeom>
        </p:spPr>
      </p:pic>
      <p:sp>
        <p:nvSpPr>
          <p:cNvPr id="3" name="Rectangle 2"/>
          <p:cNvSpPr/>
          <p:nvPr/>
        </p:nvSpPr>
        <p:spPr>
          <a:xfrm>
            <a:off x="5056094" y="1454977"/>
            <a:ext cx="4087905" cy="5262979"/>
          </a:xfrm>
          <a:prstGeom prst="rect">
            <a:avLst/>
          </a:prstGeom>
        </p:spPr>
        <p:txBody>
          <a:bodyPr wrap="square">
            <a:spAutoFit/>
          </a:bodyPr>
          <a:lstStyle/>
          <a:p>
            <a:pPr algn="r" rtl="1"/>
            <a:r>
              <a:rPr lang="he-IL" sz="2400" dirty="0"/>
              <a:t>רע: הפנסים פולטים אור לאזורים מרוחקים ועשויים להפריע לקינון צבים על החוף.</a:t>
            </a:r>
          </a:p>
          <a:p>
            <a:pPr algn="r" rtl="1"/>
            <a:r>
              <a:rPr lang="he-IL" sz="2400" dirty="0"/>
              <a:t>טוב יותר: פנסים הפולטים אור </a:t>
            </a:r>
            <a:r>
              <a:rPr lang="he-IL" sz="2400" dirty="0" err="1"/>
              <a:t>בזוית</a:t>
            </a:r>
            <a:r>
              <a:rPr lang="he-IL" sz="2400" dirty="0"/>
              <a:t> של 90 מעלות כלפי מטה ולא לצדדים. פחות אור מגיע לחוף.</a:t>
            </a:r>
          </a:p>
          <a:p>
            <a:pPr algn="r" rtl="1"/>
            <a:r>
              <a:rPr lang="he-IL" sz="2400" dirty="0"/>
              <a:t>הרבה יותר טוב: כיסוי פנס יכול להכווין את האור בצורה מדויקת ולמנוע פלישת אור.</a:t>
            </a:r>
          </a:p>
          <a:p>
            <a:pPr algn="r" rtl="1"/>
            <a:endParaRPr lang="he-IL" sz="2400" dirty="0"/>
          </a:p>
          <a:p>
            <a:pPr algn="r" rtl="1"/>
            <a:r>
              <a:rPr lang="he-IL" sz="2400" dirty="0"/>
              <a:t>הכי טוב: פנסים נמוכים קרובים לקרקע הם הדרך הטובה ביותר להאיר אזור הסמוך לקינון צבים.</a:t>
            </a:r>
          </a:p>
        </p:txBody>
      </p:sp>
      <p:pic>
        <p:nvPicPr>
          <p:cNvPr id="8" name="Picture 7" descr="רע: פנסי רחוב בחניות מאירים כלפי מטה וגם לצדדים. הפנסים פולטים אור לאיזורים מרוחקים ועשויים להפריע לאיזורי קינון של צבים על החוף.&#10;טוב יותר: פנסי רחוב פולטים אור בזוית של 90 מעלות כלפי מטה ולא לצדדים. פחות אור מגיע לחוף.&#10;הרבה יותר טוב: כיסוי פנס יכול להכווין את האור בצורה מדוייקת ולמנוע פלישת אור.&#10;הכי טוב: פנסים נמוכים קרובים לקרקע הם הדרך הטובה ביותר להאיר איזור הסמוך לקינון צבים." title="דוגמאות">
            <a:extLst>
              <a:ext uri="{FF2B5EF4-FFF2-40B4-BE49-F238E27FC236}">
                <a16:creationId xmlns:a16="http://schemas.microsoft.com/office/drawing/2014/main" id="{D3355C4A-CBCF-4C69-9B67-E737CFF5D7FD}"/>
              </a:ext>
            </a:extLst>
          </p:cNvPr>
          <p:cNvPicPr>
            <a:picLocks noChangeAspect="1"/>
          </p:cNvPicPr>
          <p:nvPr/>
        </p:nvPicPr>
        <p:blipFill rotWithShape="1">
          <a:blip r:embed="rId2"/>
          <a:srcRect t="96869" r="35839" b="565"/>
          <a:stretch/>
        </p:blipFill>
        <p:spPr>
          <a:xfrm>
            <a:off x="3223760" y="6647584"/>
            <a:ext cx="3544591" cy="134471"/>
          </a:xfrm>
          <a:prstGeom prst="rect">
            <a:avLst/>
          </a:prstGeom>
        </p:spPr>
      </p:pic>
    </p:spTree>
    <p:extLst>
      <p:ext uri="{BB962C8B-B14F-4D97-AF65-F5344CB8AC3E}">
        <p14:creationId xmlns:p14="http://schemas.microsoft.com/office/powerpoint/2010/main" val="3836834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A9426D-2382-4B9B-B9E0-031673A6E9BB}"/>
              </a:ext>
            </a:extLst>
          </p:cNvPr>
          <p:cNvSpPr>
            <a:spLocks noGrp="1"/>
          </p:cNvSpPr>
          <p:nvPr>
            <p:ph type="title"/>
          </p:nvPr>
        </p:nvSpPr>
        <p:spPr>
          <a:xfrm>
            <a:off x="1538654" y="614900"/>
            <a:ext cx="7554633" cy="318161"/>
          </a:xfrm>
        </p:spPr>
        <p:txBody>
          <a:bodyPr/>
          <a:lstStyle/>
          <a:p>
            <a:r>
              <a:rPr lang="he-IL" sz="4000" dirty="0">
                <a:solidFill>
                  <a:schemeClr val="bg1"/>
                </a:solidFill>
              </a:rPr>
              <a:t>דוגמאות מהעולם לצמצום זיהום אור</a:t>
            </a:r>
            <a:endParaRPr lang="en-US" sz="4000" dirty="0">
              <a:solidFill>
                <a:schemeClr val="bg1"/>
              </a:solidFill>
            </a:endParaRPr>
          </a:p>
        </p:txBody>
      </p:sp>
      <p:grpSp>
        <p:nvGrpSpPr>
          <p:cNvPr id="14" name="Group 13">
            <a:extLst>
              <a:ext uri="{FF2B5EF4-FFF2-40B4-BE49-F238E27FC236}">
                <a16:creationId xmlns:a16="http://schemas.microsoft.com/office/drawing/2014/main" id="{3DB995D1-9208-4A0B-964F-1EC4E15F0308}"/>
              </a:ext>
            </a:extLst>
          </p:cNvPr>
          <p:cNvGrpSpPr/>
          <p:nvPr/>
        </p:nvGrpSpPr>
        <p:grpSpPr>
          <a:xfrm>
            <a:off x="792370" y="1777194"/>
            <a:ext cx="7343922" cy="4781228"/>
            <a:chOff x="885677" y="1777194"/>
            <a:chExt cx="7343922" cy="4781228"/>
          </a:xfrm>
        </p:grpSpPr>
        <p:pic>
          <p:nvPicPr>
            <p:cNvPr id="6" name="Picture 5" descr="טוב: פנס המכוון כלפי הקרקע" title="כיוון תאורה">
              <a:extLst>
                <a:ext uri="{FF2B5EF4-FFF2-40B4-BE49-F238E27FC236}">
                  <a16:creationId xmlns:a16="http://schemas.microsoft.com/office/drawing/2014/main" id="{52699CE8-C259-4EA4-8ADA-DC2DA652D5AB}"/>
                </a:ext>
              </a:extLst>
            </p:cNvPr>
            <p:cNvPicPr>
              <a:picLocks noChangeAspect="1"/>
            </p:cNvPicPr>
            <p:nvPr/>
          </p:nvPicPr>
          <p:blipFill>
            <a:blip r:embed="rId2"/>
            <a:stretch>
              <a:fillRect/>
            </a:stretch>
          </p:blipFill>
          <p:spPr>
            <a:xfrm>
              <a:off x="4124130" y="4769956"/>
              <a:ext cx="4105469" cy="1538458"/>
            </a:xfrm>
            <a:prstGeom prst="rect">
              <a:avLst/>
            </a:prstGeom>
          </p:spPr>
        </p:pic>
        <p:sp>
          <p:nvSpPr>
            <p:cNvPr id="8" name="TextBox 7">
              <a:extLst>
                <a:ext uri="{FF2B5EF4-FFF2-40B4-BE49-F238E27FC236}">
                  <a16:creationId xmlns:a16="http://schemas.microsoft.com/office/drawing/2014/main" id="{63D1C73D-D9A8-45F0-8D12-9A9D8960E6CD}"/>
                </a:ext>
              </a:extLst>
            </p:cNvPr>
            <p:cNvSpPr txBox="1"/>
            <p:nvPr/>
          </p:nvSpPr>
          <p:spPr>
            <a:xfrm>
              <a:off x="1566811" y="1777194"/>
              <a:ext cx="1660849" cy="830997"/>
            </a:xfrm>
            <a:prstGeom prst="rect">
              <a:avLst/>
            </a:prstGeom>
            <a:noFill/>
          </p:spPr>
          <p:txBody>
            <a:bodyPr wrap="square" rtlCol="0">
              <a:spAutoFit/>
            </a:bodyPr>
            <a:lstStyle/>
            <a:p>
              <a:pPr algn="ctr" rtl="1"/>
              <a:r>
                <a:rPr lang="he-IL" sz="2400" dirty="0"/>
                <a:t>כיוון תאורה נכון</a:t>
              </a:r>
              <a:endParaRPr lang="en-US" sz="2400" dirty="0"/>
            </a:p>
          </p:txBody>
        </p:sp>
        <p:sp>
          <p:nvSpPr>
            <p:cNvPr id="12" name="TextBox 11">
              <a:extLst>
                <a:ext uri="{FF2B5EF4-FFF2-40B4-BE49-F238E27FC236}">
                  <a16:creationId xmlns:a16="http://schemas.microsoft.com/office/drawing/2014/main" id="{3BEF0B03-2639-45AF-92C1-14C497A77DC9}"/>
                </a:ext>
              </a:extLst>
            </p:cNvPr>
            <p:cNvSpPr txBox="1"/>
            <p:nvPr/>
          </p:nvSpPr>
          <p:spPr>
            <a:xfrm>
              <a:off x="885677" y="4049992"/>
              <a:ext cx="3023116" cy="1200329"/>
            </a:xfrm>
            <a:prstGeom prst="rect">
              <a:avLst/>
            </a:prstGeom>
            <a:noFill/>
          </p:spPr>
          <p:txBody>
            <a:bodyPr wrap="square" rtlCol="0">
              <a:spAutoFit/>
            </a:bodyPr>
            <a:lstStyle/>
            <a:p>
              <a:pPr algn="ctr" rtl="1"/>
              <a:r>
                <a:rPr lang="he-IL" sz="2400" dirty="0"/>
                <a:t>כיוון תאורה נכון, ובנוסף הפחתת עוצמת המנורה פי 5 למניעת זליגת אור</a:t>
              </a:r>
              <a:endParaRPr lang="en-US" sz="2400" dirty="0"/>
            </a:p>
          </p:txBody>
        </p:sp>
        <p:sp>
          <p:nvSpPr>
            <p:cNvPr id="13" name="TextBox 12">
              <a:extLst>
                <a:ext uri="{FF2B5EF4-FFF2-40B4-BE49-F238E27FC236}">
                  <a16:creationId xmlns:a16="http://schemas.microsoft.com/office/drawing/2014/main" id="{75D3EEA1-5451-4627-99D1-3A95AF43C624}"/>
                </a:ext>
              </a:extLst>
            </p:cNvPr>
            <p:cNvSpPr txBox="1"/>
            <p:nvPr/>
          </p:nvSpPr>
          <p:spPr>
            <a:xfrm>
              <a:off x="4432039" y="6281423"/>
              <a:ext cx="3489649" cy="276999"/>
            </a:xfrm>
            <a:prstGeom prst="rect">
              <a:avLst/>
            </a:prstGeom>
            <a:noFill/>
          </p:spPr>
          <p:txBody>
            <a:bodyPr wrap="square" rtlCol="0">
              <a:spAutoFit/>
            </a:bodyPr>
            <a:lstStyle/>
            <a:p>
              <a:pPr algn="ctr" rtl="1"/>
              <a:r>
                <a:rPr lang="he-IL" sz="1200" dirty="0"/>
                <a:t>מקור: האגודה הישראלית לאקולוגיה ומדעי הסביבה.</a:t>
              </a:r>
              <a:endParaRPr lang="en-US" sz="1200" dirty="0"/>
            </a:p>
          </p:txBody>
        </p:sp>
      </p:grpSp>
      <p:pic>
        <p:nvPicPr>
          <p:cNvPr id="10" name="תמונה 9">
            <a:extLst>
              <a:ext uri="{FF2B5EF4-FFF2-40B4-BE49-F238E27FC236}">
                <a16:creationId xmlns:a16="http://schemas.microsoft.com/office/drawing/2014/main" id="{F357C44E-629D-4D60-91A9-548CEAC5A07F}"/>
              </a:ext>
            </a:extLst>
          </p:cNvPr>
          <p:cNvPicPr>
            <a:picLocks noChangeAspect="1"/>
          </p:cNvPicPr>
          <p:nvPr/>
        </p:nvPicPr>
        <p:blipFill>
          <a:blip r:embed="rId3"/>
          <a:stretch>
            <a:fillRect/>
          </a:stretch>
        </p:blipFill>
        <p:spPr>
          <a:xfrm>
            <a:off x="3515775" y="6334198"/>
            <a:ext cx="1030092" cy="523802"/>
          </a:xfrm>
          <a:prstGeom prst="rect">
            <a:avLst/>
          </a:prstGeom>
        </p:spPr>
      </p:pic>
      <p:pic>
        <p:nvPicPr>
          <p:cNvPr id="15" name="Picture 14" descr="לא טוב: כיוון תאורה המאפשר פיזור של האור כלפי מעלה ולצדדים.&#10;טוב: כיוון תאורה המאפשר פיזור של האור כלפי מטה בלבד." title="כיוון תאורה">
            <a:extLst>
              <a:ext uri="{FF2B5EF4-FFF2-40B4-BE49-F238E27FC236}">
                <a16:creationId xmlns:a16="http://schemas.microsoft.com/office/drawing/2014/main" id="{3898E77A-487A-4F65-996F-94F4F79B496A}"/>
              </a:ext>
            </a:extLst>
          </p:cNvPr>
          <p:cNvPicPr>
            <a:picLocks noChangeAspect="1"/>
          </p:cNvPicPr>
          <p:nvPr/>
        </p:nvPicPr>
        <p:blipFill rotWithShape="1">
          <a:blip r:embed="rId4"/>
          <a:srcRect b="52245"/>
          <a:stretch/>
        </p:blipFill>
        <p:spPr>
          <a:xfrm>
            <a:off x="4030823" y="1532077"/>
            <a:ext cx="4105469" cy="1489030"/>
          </a:xfrm>
          <a:prstGeom prst="rect">
            <a:avLst/>
          </a:prstGeom>
        </p:spPr>
      </p:pic>
      <p:pic>
        <p:nvPicPr>
          <p:cNvPr id="16" name="Picture 15" descr="לא טוב: פנס המוצב במקביל לקיר ומאיר כלפי מטה ומעלה.&#10;" title="כיוון תאורה">
            <a:extLst>
              <a:ext uri="{FF2B5EF4-FFF2-40B4-BE49-F238E27FC236}">
                <a16:creationId xmlns:a16="http://schemas.microsoft.com/office/drawing/2014/main" id="{3898E77A-487A-4F65-996F-94F4F79B496A}"/>
              </a:ext>
            </a:extLst>
          </p:cNvPr>
          <p:cNvPicPr>
            <a:picLocks noChangeAspect="1"/>
          </p:cNvPicPr>
          <p:nvPr/>
        </p:nvPicPr>
        <p:blipFill rotWithShape="1">
          <a:blip r:embed="rId4"/>
          <a:srcRect t="50055"/>
          <a:stretch/>
        </p:blipFill>
        <p:spPr>
          <a:xfrm>
            <a:off x="4030823" y="3092824"/>
            <a:ext cx="4105469" cy="1557333"/>
          </a:xfrm>
          <a:prstGeom prst="rect">
            <a:avLst/>
          </a:prstGeom>
        </p:spPr>
      </p:pic>
    </p:spTree>
    <p:extLst>
      <p:ext uri="{BB962C8B-B14F-4D97-AF65-F5344CB8AC3E}">
        <p14:creationId xmlns:p14="http://schemas.microsoft.com/office/powerpoint/2010/main" val="3667935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A9426D-2382-4B9B-B9E0-031673A6E9BB}"/>
              </a:ext>
            </a:extLst>
          </p:cNvPr>
          <p:cNvSpPr>
            <a:spLocks noGrp="1"/>
          </p:cNvSpPr>
          <p:nvPr>
            <p:ph type="title"/>
          </p:nvPr>
        </p:nvSpPr>
        <p:spPr>
          <a:xfrm>
            <a:off x="1591408" y="614900"/>
            <a:ext cx="7501879" cy="318161"/>
          </a:xfrm>
        </p:spPr>
        <p:txBody>
          <a:bodyPr/>
          <a:lstStyle/>
          <a:p>
            <a:r>
              <a:rPr lang="he-IL" sz="4000" dirty="0">
                <a:solidFill>
                  <a:schemeClr val="bg1"/>
                </a:solidFill>
              </a:rPr>
              <a:t>דוגמאות מהעולם לצמצום זיהום אור</a:t>
            </a:r>
            <a:endParaRPr lang="en-US" sz="4000" dirty="0">
              <a:solidFill>
                <a:schemeClr val="bg1"/>
              </a:solidFill>
            </a:endParaRPr>
          </a:p>
        </p:txBody>
      </p:sp>
      <p:grpSp>
        <p:nvGrpSpPr>
          <p:cNvPr id="5" name="Group 4">
            <a:extLst>
              <a:ext uri="{FF2B5EF4-FFF2-40B4-BE49-F238E27FC236}">
                <a16:creationId xmlns:a16="http://schemas.microsoft.com/office/drawing/2014/main" id="{B176205C-6013-4CDC-8F5B-33CF8EAE9EC5}"/>
              </a:ext>
            </a:extLst>
          </p:cNvPr>
          <p:cNvGrpSpPr/>
          <p:nvPr/>
        </p:nvGrpSpPr>
        <p:grpSpPr>
          <a:xfrm>
            <a:off x="185731" y="1687757"/>
            <a:ext cx="8455473" cy="4870397"/>
            <a:chOff x="185731" y="1687757"/>
            <a:chExt cx="8455473" cy="4870397"/>
          </a:xfrm>
        </p:grpSpPr>
        <p:sp>
          <p:nvSpPr>
            <p:cNvPr id="2" name="TextBox 1">
              <a:extLst>
                <a:ext uri="{FF2B5EF4-FFF2-40B4-BE49-F238E27FC236}">
                  <a16:creationId xmlns:a16="http://schemas.microsoft.com/office/drawing/2014/main" id="{C5AF87BD-1673-4307-AD57-4C7C72FDE223}"/>
                </a:ext>
              </a:extLst>
            </p:cNvPr>
            <p:cNvSpPr txBox="1"/>
            <p:nvPr/>
          </p:nvSpPr>
          <p:spPr>
            <a:xfrm>
              <a:off x="185731" y="1793052"/>
              <a:ext cx="4386269" cy="1938992"/>
            </a:xfrm>
            <a:prstGeom prst="rect">
              <a:avLst/>
            </a:prstGeom>
            <a:noFill/>
          </p:spPr>
          <p:txBody>
            <a:bodyPr wrap="square" rtlCol="0">
              <a:spAutoFit/>
            </a:bodyPr>
            <a:lstStyle/>
            <a:p>
              <a:pPr algn="r" rtl="1"/>
              <a:r>
                <a:rPr lang="he-IL" sz="2400" dirty="0"/>
                <a:t>דו"ח ועדת מומחים לצמצום זיהום אור, מטעם האגודה הישראלית לאקולוגיה ומדעי הסביבה.</a:t>
              </a:r>
            </a:p>
            <a:p>
              <a:pPr algn="r" rtl="1"/>
              <a:endParaRPr lang="he-IL" sz="2400" dirty="0"/>
            </a:p>
            <a:p>
              <a:pPr algn="r" rtl="1"/>
              <a:r>
                <a:rPr lang="he-IL" sz="2400" dirty="0">
                  <a:hlinkClick r:id="rId2"/>
                </a:rPr>
                <a:t>לדו"ח המלא ודרכי פעולה</a:t>
              </a:r>
              <a:r>
                <a:rPr lang="he-IL" sz="2400" dirty="0"/>
                <a:t>.</a:t>
              </a:r>
            </a:p>
          </p:txBody>
        </p:sp>
        <p:pic>
          <p:nvPicPr>
            <p:cNvPr id="4" name="Picture 3">
              <a:extLst>
                <a:ext uri="{FF2B5EF4-FFF2-40B4-BE49-F238E27FC236}">
                  <a16:creationId xmlns:a16="http://schemas.microsoft.com/office/drawing/2014/main" id="{5847081B-373D-4D7C-AA2B-20348B0985C4}"/>
                </a:ext>
              </a:extLst>
            </p:cNvPr>
            <p:cNvPicPr>
              <a:picLocks noChangeAspect="1"/>
            </p:cNvPicPr>
            <p:nvPr/>
          </p:nvPicPr>
          <p:blipFill>
            <a:blip r:embed="rId3"/>
            <a:stretch>
              <a:fillRect/>
            </a:stretch>
          </p:blipFill>
          <p:spPr>
            <a:xfrm>
              <a:off x="4851036" y="1687757"/>
              <a:ext cx="3790168" cy="4870397"/>
            </a:xfrm>
            <a:prstGeom prst="rect">
              <a:avLst/>
            </a:prstGeom>
          </p:spPr>
        </p:pic>
      </p:grpSp>
      <p:pic>
        <p:nvPicPr>
          <p:cNvPr id="6" name="תמונה 5">
            <a:extLst>
              <a:ext uri="{FF2B5EF4-FFF2-40B4-BE49-F238E27FC236}">
                <a16:creationId xmlns:a16="http://schemas.microsoft.com/office/drawing/2014/main" id="{6696EB15-D009-4751-BF9C-8B43678AFC11}"/>
              </a:ext>
            </a:extLst>
          </p:cNvPr>
          <p:cNvPicPr>
            <a:picLocks noChangeAspect="1"/>
          </p:cNvPicPr>
          <p:nvPr/>
        </p:nvPicPr>
        <p:blipFill>
          <a:blip r:embed="rId4"/>
          <a:stretch>
            <a:fillRect/>
          </a:stretch>
        </p:blipFill>
        <p:spPr>
          <a:xfrm>
            <a:off x="1786966" y="4689922"/>
            <a:ext cx="1885225" cy="958636"/>
          </a:xfrm>
          <a:prstGeom prst="rect">
            <a:avLst/>
          </a:prstGeom>
        </p:spPr>
      </p:pic>
    </p:spTree>
    <p:extLst>
      <p:ext uri="{BB962C8B-B14F-4D97-AF65-F5344CB8AC3E}">
        <p14:creationId xmlns:p14="http://schemas.microsoft.com/office/powerpoint/2010/main" val="456054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descr="תלמידים ומורים מציגים תוצרי למידה על זיהום אור">
            <a:extLst>
              <a:ext uri="{FF2B5EF4-FFF2-40B4-BE49-F238E27FC236}">
                <a16:creationId xmlns:a16="http://schemas.microsoft.com/office/drawing/2014/main" id="{3FF5EC95-5D81-47DF-AF3A-0EB04250EB0E}"/>
              </a:ext>
            </a:extLst>
          </p:cNvPr>
          <p:cNvGrpSpPr/>
          <p:nvPr/>
        </p:nvGrpSpPr>
        <p:grpSpPr>
          <a:xfrm>
            <a:off x="1740517" y="1338583"/>
            <a:ext cx="5662965" cy="5084370"/>
            <a:chOff x="1740517" y="1338583"/>
            <a:chExt cx="5662965" cy="5084370"/>
          </a:xfrm>
        </p:grpSpPr>
        <p:pic>
          <p:nvPicPr>
            <p:cNvPr id="5" name="Picture 4">
              <a:extLst>
                <a:ext uri="{FF2B5EF4-FFF2-40B4-BE49-F238E27FC236}">
                  <a16:creationId xmlns:a16="http://schemas.microsoft.com/office/drawing/2014/main" id="{15F10EBC-3AFF-435B-B61D-B870AECC9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0517" y="1338583"/>
              <a:ext cx="5662965" cy="4530372"/>
            </a:xfrm>
            <a:prstGeom prst="rect">
              <a:avLst/>
            </a:prstGeom>
          </p:spPr>
        </p:pic>
        <p:sp>
          <p:nvSpPr>
            <p:cNvPr id="6" name="TextBox 5">
              <a:extLst>
                <a:ext uri="{FF2B5EF4-FFF2-40B4-BE49-F238E27FC236}">
                  <a16:creationId xmlns:a16="http://schemas.microsoft.com/office/drawing/2014/main" id="{58FFD235-ACC0-4741-B4D3-E303C95BB9E2}"/>
                </a:ext>
              </a:extLst>
            </p:cNvPr>
            <p:cNvSpPr txBox="1"/>
            <p:nvPr/>
          </p:nvSpPr>
          <p:spPr>
            <a:xfrm>
              <a:off x="1959427" y="5868955"/>
              <a:ext cx="5225143" cy="553998"/>
            </a:xfrm>
            <a:prstGeom prst="rect">
              <a:avLst/>
            </a:prstGeom>
            <a:noFill/>
          </p:spPr>
          <p:txBody>
            <a:bodyPr wrap="square" rtlCol="0">
              <a:spAutoFit/>
            </a:bodyPr>
            <a:lstStyle/>
            <a:p>
              <a:pPr algn="ctr" rtl="1"/>
              <a:r>
                <a:rPr lang="he-IL" dirty="0"/>
                <a:t>המלצות תלמידי מעלה אדומים להפחתת זיהום אור ורעש.</a:t>
              </a:r>
              <a:br>
                <a:rPr lang="en-US" dirty="0"/>
              </a:br>
              <a:r>
                <a:rPr lang="he-IL" sz="1200" dirty="0"/>
                <a:t>מקור: רשות הטבע והגנים.</a:t>
              </a:r>
              <a:endParaRPr lang="en-US" dirty="0"/>
            </a:p>
          </p:txBody>
        </p:sp>
      </p:grpSp>
    </p:spTree>
    <p:extLst>
      <p:ext uri="{BB962C8B-B14F-4D97-AF65-F5344CB8AC3E}">
        <p14:creationId xmlns:p14="http://schemas.microsoft.com/office/powerpoint/2010/main" val="23348341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18970" y="838835"/>
            <a:ext cx="7423848" cy="318161"/>
          </a:xfrm>
        </p:spPr>
        <p:txBody>
          <a:bodyPr/>
          <a:lstStyle/>
          <a:p>
            <a:r>
              <a:rPr lang="he-IL" sz="4000" dirty="0">
                <a:solidFill>
                  <a:schemeClr val="bg1"/>
                </a:solidFill>
              </a:rPr>
              <a:t>ולסיכום...</a:t>
            </a:r>
          </a:p>
        </p:txBody>
      </p:sp>
      <p:sp>
        <p:nvSpPr>
          <p:cNvPr id="3" name="מציין מיקום טקסט 2">
            <a:extLst>
              <a:ext uri="{FF2B5EF4-FFF2-40B4-BE49-F238E27FC236}">
                <a16:creationId xmlns:a16="http://schemas.microsoft.com/office/drawing/2014/main" id="{278FBE14-D668-4B8A-A5D6-A1F40C197DB0}"/>
              </a:ext>
            </a:extLst>
          </p:cNvPr>
          <p:cNvSpPr txBox="1">
            <a:spLocks/>
          </p:cNvSpPr>
          <p:nvPr/>
        </p:nvSpPr>
        <p:spPr>
          <a:xfrm>
            <a:off x="531845" y="1502230"/>
            <a:ext cx="8338965" cy="401216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r" rtl="1"/>
            <a:r>
              <a:rPr lang="he-IL" dirty="0">
                <a:solidFill>
                  <a:schemeClr val="bg1"/>
                </a:solidFill>
              </a:rPr>
              <a:t>הצורך האנושי בתאורה הוביל לשימוש מופרז באור.</a:t>
            </a:r>
          </a:p>
          <a:p>
            <a:pPr marL="457200" indent="-457200" algn="r" rtl="1"/>
            <a:r>
              <a:rPr lang="he-IL" dirty="0">
                <a:solidFill>
                  <a:schemeClr val="bg1"/>
                </a:solidFill>
              </a:rPr>
              <a:t>זיהום אור נובע כאשר עודפי תאורה זולגים לשטחים בהם הם אינם רצויים.</a:t>
            </a:r>
          </a:p>
          <a:p>
            <a:pPr marL="457200" indent="-457200" algn="r" rtl="1"/>
            <a:r>
              <a:rPr lang="he-IL" dirty="0">
                <a:solidFill>
                  <a:schemeClr val="bg1"/>
                </a:solidFill>
              </a:rPr>
              <a:t>קיימות דרכים רבות להפחתת זיהום האור, ובכך להקטין את ההשפעה על הסביבה ולחסוך כספים מיותרים.</a:t>
            </a:r>
          </a:p>
          <a:p>
            <a:pPr marL="457200" indent="-457200" algn="r" rtl="1"/>
            <a:endParaRPr lang="he-IL" dirty="0">
              <a:solidFill>
                <a:schemeClr val="bg1"/>
              </a:solidFill>
            </a:endParaRPr>
          </a:p>
          <a:p>
            <a:pPr marL="457200" indent="-457200" algn="r" rtl="1"/>
            <a:r>
              <a:rPr lang="he-IL" dirty="0">
                <a:solidFill>
                  <a:schemeClr val="bg1"/>
                </a:solidFill>
              </a:rPr>
              <a:t>שאלה לבית – כיצד ניתן לצמצם זיהום אור</a:t>
            </a:r>
            <a:br>
              <a:rPr lang="en-US" dirty="0">
                <a:solidFill>
                  <a:schemeClr val="bg1"/>
                </a:solidFill>
              </a:rPr>
            </a:br>
            <a:r>
              <a:rPr lang="he-IL" dirty="0">
                <a:solidFill>
                  <a:schemeClr val="bg1"/>
                </a:solidFill>
              </a:rPr>
              <a:t>במרחב הביתי?</a:t>
            </a:r>
          </a:p>
        </p:txBody>
      </p:sp>
    </p:spTree>
    <p:extLst>
      <p:ext uri="{BB962C8B-B14F-4D97-AF65-F5344CB8AC3E}">
        <p14:creationId xmlns:p14="http://schemas.microsoft.com/office/powerpoint/2010/main" val="347322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תמונה של כביש המואר באור שאינו מכוון לעומת כביש המואר באור מכוון" title="צמצום זיהום אור">
            <a:extLst>
              <a:ext uri="{FF2B5EF4-FFF2-40B4-BE49-F238E27FC236}">
                <a16:creationId xmlns:a16="http://schemas.microsoft.com/office/drawing/2014/main" id="{5FED6737-0087-47E4-A183-97A26DE47FD4}"/>
              </a:ext>
            </a:extLst>
          </p:cNvPr>
          <p:cNvPicPr>
            <a:picLocks noChangeAspect="1"/>
          </p:cNvPicPr>
          <p:nvPr/>
        </p:nvPicPr>
        <p:blipFill rotWithShape="1">
          <a:blip r:embed="rId2"/>
          <a:srcRect r="1225"/>
          <a:stretch/>
        </p:blipFill>
        <p:spPr>
          <a:xfrm>
            <a:off x="0" y="1235631"/>
            <a:ext cx="9143999" cy="5599207"/>
          </a:xfrm>
          <a:prstGeom prst="rect">
            <a:avLst/>
          </a:prstGeom>
        </p:spPr>
      </p:pic>
    </p:spTree>
    <p:extLst>
      <p:ext uri="{BB962C8B-B14F-4D97-AF65-F5344CB8AC3E}">
        <p14:creationId xmlns:p14="http://schemas.microsoft.com/office/powerpoint/2010/main" val="41916296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0638" y="5961185"/>
            <a:ext cx="4536831" cy="707886"/>
          </a:xfrm>
          <a:prstGeom prst="rect">
            <a:avLst/>
          </a:prstGeom>
          <a:noFill/>
        </p:spPr>
        <p:txBody>
          <a:bodyPr wrap="square" rtlCol="1">
            <a:spAutoFit/>
          </a:bodyPr>
          <a:lstStyle/>
          <a:p>
            <a:pPr algn="ctr"/>
            <a:r>
              <a:rPr lang="he-IL" sz="4000" dirty="0"/>
              <a:t>תודה רבה</a:t>
            </a:r>
          </a:p>
        </p:txBody>
      </p:sp>
    </p:spTree>
    <p:extLst>
      <p:ext uri="{BB962C8B-B14F-4D97-AF65-F5344CB8AC3E}">
        <p14:creationId xmlns:p14="http://schemas.microsoft.com/office/powerpoint/2010/main" val="3222434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C0140DFB-D433-4F8E-AB64-7A616A315A08}"/>
              </a:ext>
            </a:extLst>
          </p:cNvPr>
          <p:cNvGrpSpPr/>
          <p:nvPr/>
        </p:nvGrpSpPr>
        <p:grpSpPr>
          <a:xfrm>
            <a:off x="5000140" y="658714"/>
            <a:ext cx="4013231" cy="2998692"/>
            <a:chOff x="5130768" y="336998"/>
            <a:chExt cx="4013231" cy="2998692"/>
          </a:xfrm>
        </p:grpSpPr>
        <p:pic>
          <p:nvPicPr>
            <p:cNvPr id="9" name="Picture 8" descr="מדורה" title="מדורה">
              <a:extLst>
                <a:ext uri="{FF2B5EF4-FFF2-40B4-BE49-F238E27FC236}">
                  <a16:creationId xmlns:a16="http://schemas.microsoft.com/office/drawing/2014/main" id="{40AF3C79-C8E1-493E-ADB4-59FB786FB2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30768" y="336998"/>
              <a:ext cx="4013231" cy="2714111"/>
            </a:xfrm>
            <a:prstGeom prst="rect">
              <a:avLst/>
            </a:prstGeom>
          </p:spPr>
        </p:pic>
        <p:sp>
          <p:nvSpPr>
            <p:cNvPr id="10" name="TextBox 9">
              <a:extLst>
                <a:ext uri="{FF2B5EF4-FFF2-40B4-BE49-F238E27FC236}">
                  <a16:creationId xmlns:a16="http://schemas.microsoft.com/office/drawing/2014/main" id="{53B5B37D-39D1-4AEE-8F0A-8D05D82B45C3}"/>
                </a:ext>
              </a:extLst>
            </p:cNvPr>
            <p:cNvSpPr txBox="1"/>
            <p:nvPr/>
          </p:nvSpPr>
          <p:spPr>
            <a:xfrm>
              <a:off x="5794309" y="3058691"/>
              <a:ext cx="2696547" cy="276999"/>
            </a:xfrm>
            <a:prstGeom prst="rect">
              <a:avLst/>
            </a:prstGeom>
            <a:noFill/>
          </p:spPr>
          <p:txBody>
            <a:bodyPr wrap="square" rtlCol="0">
              <a:spAutoFit/>
            </a:bodyPr>
            <a:lstStyle/>
            <a:p>
              <a:pPr algn="ctr"/>
              <a:r>
                <a:rPr lang="en-US" sz="1200" dirty="0"/>
                <a:t> </a:t>
              </a:r>
            </a:p>
          </p:txBody>
        </p:sp>
      </p:grpSp>
      <p:grpSp>
        <p:nvGrpSpPr>
          <p:cNvPr id="15" name="Group 14" descr="עששית נפט" title="עששית נפט">
            <a:extLst>
              <a:ext uri="{FF2B5EF4-FFF2-40B4-BE49-F238E27FC236}">
                <a16:creationId xmlns:a16="http://schemas.microsoft.com/office/drawing/2014/main" id="{8654861E-E5E8-4023-B3F1-9A17F6F71B94}"/>
              </a:ext>
            </a:extLst>
          </p:cNvPr>
          <p:cNvGrpSpPr/>
          <p:nvPr/>
        </p:nvGrpSpPr>
        <p:grpSpPr>
          <a:xfrm>
            <a:off x="2841171" y="1890945"/>
            <a:ext cx="2953138" cy="3545882"/>
            <a:chOff x="2841171" y="1890945"/>
            <a:chExt cx="2953138" cy="3545882"/>
          </a:xfrm>
        </p:grpSpPr>
        <p:pic>
          <p:nvPicPr>
            <p:cNvPr id="13" name="Picture 12">
              <a:extLst>
                <a:ext uri="{FF2B5EF4-FFF2-40B4-BE49-F238E27FC236}">
                  <a16:creationId xmlns:a16="http://schemas.microsoft.com/office/drawing/2014/main" id="{DC3416BA-2322-4E58-A53A-3D98157FEF1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9848"/>
            <a:stretch/>
          </p:blipFill>
          <p:spPr>
            <a:xfrm>
              <a:off x="2841171" y="1890945"/>
              <a:ext cx="2953138" cy="3262731"/>
            </a:xfrm>
            <a:prstGeom prst="rect">
              <a:avLst/>
            </a:prstGeom>
          </p:spPr>
        </p:pic>
        <p:sp>
          <p:nvSpPr>
            <p:cNvPr id="14" name="TextBox 13">
              <a:extLst>
                <a:ext uri="{FF2B5EF4-FFF2-40B4-BE49-F238E27FC236}">
                  <a16:creationId xmlns:a16="http://schemas.microsoft.com/office/drawing/2014/main" id="{DD754628-6ACE-4D8A-8B95-03E776107CDB}"/>
                </a:ext>
              </a:extLst>
            </p:cNvPr>
            <p:cNvSpPr txBox="1"/>
            <p:nvPr/>
          </p:nvSpPr>
          <p:spPr>
            <a:xfrm>
              <a:off x="2969466" y="5159828"/>
              <a:ext cx="2696547" cy="276999"/>
            </a:xfrm>
            <a:prstGeom prst="rect">
              <a:avLst/>
            </a:prstGeom>
            <a:noFill/>
          </p:spPr>
          <p:txBody>
            <a:bodyPr wrap="square" rtlCol="0">
              <a:spAutoFit/>
            </a:bodyPr>
            <a:lstStyle/>
            <a:p>
              <a:pPr algn="ctr"/>
              <a:endParaRPr lang="en-US" sz="1200" dirty="0"/>
            </a:p>
          </p:txBody>
        </p:sp>
      </p:grpSp>
      <p:grpSp>
        <p:nvGrpSpPr>
          <p:cNvPr id="19" name="Group 18" descr="מנורות חשמל" title="מנורות חשמל">
            <a:extLst>
              <a:ext uri="{FF2B5EF4-FFF2-40B4-BE49-F238E27FC236}">
                <a16:creationId xmlns:a16="http://schemas.microsoft.com/office/drawing/2014/main" id="{06A47284-1DBB-4D21-995A-B482B4425C75}"/>
              </a:ext>
            </a:extLst>
          </p:cNvPr>
          <p:cNvGrpSpPr/>
          <p:nvPr/>
        </p:nvGrpSpPr>
        <p:grpSpPr>
          <a:xfrm>
            <a:off x="272919" y="4136711"/>
            <a:ext cx="3484848" cy="2600231"/>
            <a:chOff x="272919" y="4136711"/>
            <a:chExt cx="3484848" cy="2600231"/>
          </a:xfrm>
        </p:grpSpPr>
        <p:pic>
          <p:nvPicPr>
            <p:cNvPr id="17" name="Picture 16">
              <a:extLst>
                <a:ext uri="{FF2B5EF4-FFF2-40B4-BE49-F238E27FC236}">
                  <a16:creationId xmlns:a16="http://schemas.microsoft.com/office/drawing/2014/main" id="{478CFB83-25AA-4F79-9305-184DBDFB6A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919" y="4136711"/>
              <a:ext cx="3484848" cy="2323232"/>
            </a:xfrm>
            <a:prstGeom prst="rect">
              <a:avLst/>
            </a:prstGeom>
          </p:spPr>
        </p:pic>
        <p:sp>
          <p:nvSpPr>
            <p:cNvPr id="18" name="TextBox 17">
              <a:extLst>
                <a:ext uri="{FF2B5EF4-FFF2-40B4-BE49-F238E27FC236}">
                  <a16:creationId xmlns:a16="http://schemas.microsoft.com/office/drawing/2014/main" id="{5264C42A-A09F-46BB-9DFE-CB261B33461B}"/>
                </a:ext>
              </a:extLst>
            </p:cNvPr>
            <p:cNvSpPr txBox="1"/>
            <p:nvPr/>
          </p:nvSpPr>
          <p:spPr>
            <a:xfrm>
              <a:off x="923661" y="6459943"/>
              <a:ext cx="2183364" cy="276999"/>
            </a:xfrm>
            <a:prstGeom prst="rect">
              <a:avLst/>
            </a:prstGeom>
            <a:noFill/>
          </p:spPr>
          <p:txBody>
            <a:bodyPr wrap="square" rtlCol="0">
              <a:spAutoFit/>
            </a:bodyPr>
            <a:lstStyle/>
            <a:p>
              <a:endParaRPr lang="en-US" sz="1200" dirty="0"/>
            </a:p>
          </p:txBody>
        </p:sp>
      </p:grpSp>
      <p:pic>
        <p:nvPicPr>
          <p:cNvPr id="3" name="Picture 2" descr="רחוב מואר" title="רחוב מואר">
            <a:extLst>
              <a:ext uri="{FF2B5EF4-FFF2-40B4-BE49-F238E27FC236}">
                <a16:creationId xmlns:a16="http://schemas.microsoft.com/office/drawing/2014/main" id="{3C7F86C0-1C36-4827-B47A-3330AD120E6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93686" y="1890945"/>
            <a:ext cx="3121256" cy="4680929"/>
          </a:xfrm>
          <a:prstGeom prst="rect">
            <a:avLst/>
          </a:prstGeom>
        </p:spPr>
      </p:pic>
      <p:sp>
        <p:nvSpPr>
          <p:cNvPr id="20" name="TextBox 19">
            <a:extLst>
              <a:ext uri="{FF2B5EF4-FFF2-40B4-BE49-F238E27FC236}">
                <a16:creationId xmlns:a16="http://schemas.microsoft.com/office/drawing/2014/main" id="{90148DA9-9E82-48DF-BF1A-BB4880DEB217}"/>
              </a:ext>
            </a:extLst>
          </p:cNvPr>
          <p:cNvSpPr txBox="1"/>
          <p:nvPr/>
        </p:nvSpPr>
        <p:spPr>
          <a:xfrm>
            <a:off x="6316824" y="6305960"/>
            <a:ext cx="2696547" cy="276999"/>
          </a:xfrm>
          <a:prstGeom prst="rect">
            <a:avLst/>
          </a:prstGeom>
          <a:noFill/>
        </p:spPr>
        <p:txBody>
          <a:bodyPr wrap="square" rtlCol="0">
            <a:spAutoFit/>
          </a:bodyPr>
          <a:lstStyle/>
          <a:p>
            <a:pPr algn="ctr" rtl="1"/>
            <a:r>
              <a:rPr lang="he-IL" sz="1200" dirty="0"/>
              <a:t>תמונות לקוחות מהאתר </a:t>
            </a:r>
            <a:r>
              <a:rPr lang="en-US" sz="1200" dirty="0"/>
              <a:t>Pixabay.com</a:t>
            </a:r>
          </a:p>
        </p:txBody>
      </p:sp>
      <p:sp>
        <p:nvSpPr>
          <p:cNvPr id="4" name="Arrow: Right 3">
            <a:extLst>
              <a:ext uri="{FF2B5EF4-FFF2-40B4-BE49-F238E27FC236}">
                <a16:creationId xmlns:a16="http://schemas.microsoft.com/office/drawing/2014/main" id="{D5EDC1B2-CF05-4FC2-AD90-84527660426F}"/>
              </a:ext>
            </a:extLst>
          </p:cNvPr>
          <p:cNvSpPr/>
          <p:nvPr/>
        </p:nvSpPr>
        <p:spPr>
          <a:xfrm>
            <a:off x="3442996" y="5505061"/>
            <a:ext cx="1856792" cy="503853"/>
          </a:xfrm>
          <a:prstGeom prst="rightArrow">
            <a:avLst/>
          </a:prstGeom>
          <a:solidFill>
            <a:srgbClr val="F8E258"/>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6200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534FEB22-EE4F-4709-88FB-8D2997B6B77B}"/>
              </a:ext>
            </a:extLst>
          </p:cNvPr>
          <p:cNvGrpSpPr/>
          <p:nvPr/>
        </p:nvGrpSpPr>
        <p:grpSpPr>
          <a:xfrm>
            <a:off x="5374433" y="1380784"/>
            <a:ext cx="3337756" cy="3000902"/>
            <a:chOff x="5374433" y="1380784"/>
            <a:chExt cx="3337756" cy="3000902"/>
          </a:xfrm>
        </p:grpSpPr>
        <p:grpSp>
          <p:nvGrpSpPr>
            <p:cNvPr id="5" name="Group 4">
              <a:extLst>
                <a:ext uri="{FF2B5EF4-FFF2-40B4-BE49-F238E27FC236}">
                  <a16:creationId xmlns:a16="http://schemas.microsoft.com/office/drawing/2014/main" id="{E04B81A3-DBF0-4429-87B0-907F39463FAE}"/>
                </a:ext>
              </a:extLst>
            </p:cNvPr>
            <p:cNvGrpSpPr/>
            <p:nvPr/>
          </p:nvGrpSpPr>
          <p:grpSpPr>
            <a:xfrm>
              <a:off x="5374433" y="1380784"/>
              <a:ext cx="3337756" cy="2542001"/>
              <a:chOff x="5480490" y="1426855"/>
              <a:chExt cx="3411582" cy="2640564"/>
            </a:xfrm>
          </p:grpSpPr>
          <p:pic>
            <p:nvPicPr>
              <p:cNvPr id="3" name="Picture 2" descr="ארובות פולטות עשן מזוהם לאוויר" title="זיהום אוויר">
                <a:extLst>
                  <a:ext uri="{FF2B5EF4-FFF2-40B4-BE49-F238E27FC236}">
                    <a16:creationId xmlns:a16="http://schemas.microsoft.com/office/drawing/2014/main" id="{9F4A6EB6-3392-4D1D-9B6F-8635F22462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0490" y="1426855"/>
                <a:ext cx="3411582" cy="2640564"/>
              </a:xfrm>
              <a:prstGeom prst="rect">
                <a:avLst/>
              </a:prstGeom>
            </p:spPr>
          </p:pic>
          <p:sp>
            <p:nvSpPr>
              <p:cNvPr id="4" name="TextBox 3">
                <a:extLst>
                  <a:ext uri="{FF2B5EF4-FFF2-40B4-BE49-F238E27FC236}">
                    <a16:creationId xmlns:a16="http://schemas.microsoft.com/office/drawing/2014/main" id="{AE03F622-69C2-4727-AD1C-FC097264B6B0}"/>
                  </a:ext>
                </a:extLst>
              </p:cNvPr>
              <p:cNvSpPr txBox="1"/>
              <p:nvPr/>
            </p:nvSpPr>
            <p:spPr>
              <a:xfrm>
                <a:off x="5484763" y="1474712"/>
                <a:ext cx="1838130" cy="287739"/>
              </a:xfrm>
              <a:prstGeom prst="rect">
                <a:avLst/>
              </a:prstGeom>
              <a:noFill/>
            </p:spPr>
            <p:txBody>
              <a:bodyPr wrap="square" rtlCol="0">
                <a:spAutoFit/>
              </a:bodyPr>
              <a:lstStyle/>
              <a:p>
                <a:pPr algn="ctr" rtl="1"/>
                <a:r>
                  <a:rPr lang="en-US" sz="1200" dirty="0">
                    <a:solidFill>
                      <a:schemeClr val="bg1"/>
                    </a:solidFill>
                    <a:hlinkClick r:id="rId3" tooltip="Alfred T. Palmer">
                      <a:extLst>
                        <a:ext uri="{A12FA001-AC4F-418D-AE19-62706E023703}">
                          <ahyp:hlinkClr xmlns:ahyp="http://schemas.microsoft.com/office/drawing/2018/hyperlinkcolor" val="tx"/>
                        </a:ext>
                      </a:extLst>
                    </a:hlinkClick>
                  </a:rPr>
                  <a:t>Alfred T. Palmer</a:t>
                </a:r>
                <a:r>
                  <a:rPr lang="he-IL" sz="1200" dirty="0">
                    <a:solidFill>
                      <a:schemeClr val="bg1"/>
                    </a:solidFill>
                  </a:rPr>
                  <a:t>, ויקיפדיה</a:t>
                </a:r>
                <a:endParaRPr lang="en-US" sz="1200" dirty="0">
                  <a:solidFill>
                    <a:schemeClr val="bg1"/>
                  </a:solidFill>
                </a:endParaRPr>
              </a:p>
            </p:txBody>
          </p:sp>
        </p:grpSp>
        <p:sp>
          <p:nvSpPr>
            <p:cNvPr id="24" name="TextBox 23">
              <a:extLst>
                <a:ext uri="{FF2B5EF4-FFF2-40B4-BE49-F238E27FC236}">
                  <a16:creationId xmlns:a16="http://schemas.microsoft.com/office/drawing/2014/main" id="{89BCA032-49AB-4210-B920-EA9B2DF12BFF}"/>
                </a:ext>
              </a:extLst>
            </p:cNvPr>
            <p:cNvSpPr txBox="1"/>
            <p:nvPr/>
          </p:nvSpPr>
          <p:spPr>
            <a:xfrm>
              <a:off x="6351178" y="3920021"/>
              <a:ext cx="1651577" cy="461665"/>
            </a:xfrm>
            <a:prstGeom prst="rect">
              <a:avLst/>
            </a:prstGeom>
            <a:noFill/>
          </p:spPr>
          <p:txBody>
            <a:bodyPr wrap="square" rtlCol="0">
              <a:spAutoFit/>
            </a:bodyPr>
            <a:lstStyle/>
            <a:p>
              <a:pPr algn="ctr" rtl="1"/>
              <a:r>
                <a:rPr lang="he-IL" sz="2400" dirty="0"/>
                <a:t>זיהום אוויר</a:t>
              </a:r>
              <a:endParaRPr lang="en-US" sz="2400" dirty="0"/>
            </a:p>
          </p:txBody>
        </p:sp>
      </p:grpSp>
      <p:grpSp>
        <p:nvGrpSpPr>
          <p:cNvPr id="28" name="Group 27" descr="צינור פולט נוזלים מזוהמים לים. אונייה פולטת שמנים לים. פסולת מושלכת למאגרי מים." title="זיהום מים">
            <a:extLst>
              <a:ext uri="{FF2B5EF4-FFF2-40B4-BE49-F238E27FC236}">
                <a16:creationId xmlns:a16="http://schemas.microsoft.com/office/drawing/2014/main" id="{907A8001-F634-4D31-9030-798AB0CA9866}"/>
              </a:ext>
            </a:extLst>
          </p:cNvPr>
          <p:cNvGrpSpPr/>
          <p:nvPr/>
        </p:nvGrpSpPr>
        <p:grpSpPr>
          <a:xfrm>
            <a:off x="525935" y="1426855"/>
            <a:ext cx="3631915" cy="2852263"/>
            <a:chOff x="525935" y="1426855"/>
            <a:chExt cx="3631915" cy="2852263"/>
          </a:xfrm>
        </p:grpSpPr>
        <p:grpSp>
          <p:nvGrpSpPr>
            <p:cNvPr id="9" name="Group 8">
              <a:extLst>
                <a:ext uri="{FF2B5EF4-FFF2-40B4-BE49-F238E27FC236}">
                  <a16:creationId xmlns:a16="http://schemas.microsoft.com/office/drawing/2014/main" id="{256733FF-F069-4E8D-A973-1D0F27CBCBAF}"/>
                </a:ext>
              </a:extLst>
            </p:cNvPr>
            <p:cNvGrpSpPr/>
            <p:nvPr/>
          </p:nvGrpSpPr>
          <p:grpSpPr>
            <a:xfrm>
              <a:off x="525935" y="1426855"/>
              <a:ext cx="3631915" cy="2385842"/>
              <a:chOff x="871168" y="1426855"/>
              <a:chExt cx="3525840" cy="2594493"/>
            </a:xfrm>
          </p:grpSpPr>
          <p:pic>
            <p:nvPicPr>
              <p:cNvPr id="7" name="Picture 6">
                <a:extLst>
                  <a:ext uri="{FF2B5EF4-FFF2-40B4-BE49-F238E27FC236}">
                    <a16:creationId xmlns:a16="http://schemas.microsoft.com/office/drawing/2014/main" id="{49F2DAEB-7271-4349-A023-ADE405AB6C1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1168" y="1426855"/>
                <a:ext cx="3411582" cy="2594493"/>
              </a:xfrm>
              <a:prstGeom prst="rect">
                <a:avLst/>
              </a:prstGeom>
            </p:spPr>
          </p:pic>
          <p:sp>
            <p:nvSpPr>
              <p:cNvPr id="8" name="TextBox 7">
                <a:extLst>
                  <a:ext uri="{FF2B5EF4-FFF2-40B4-BE49-F238E27FC236}">
                    <a16:creationId xmlns:a16="http://schemas.microsoft.com/office/drawing/2014/main" id="{F59BB6F0-1E93-4980-A993-FC4526D484AF}"/>
                  </a:ext>
                </a:extLst>
              </p:cNvPr>
              <p:cNvSpPr txBox="1"/>
              <p:nvPr/>
            </p:nvSpPr>
            <p:spPr>
              <a:xfrm>
                <a:off x="2222976" y="1451080"/>
                <a:ext cx="2174032" cy="276998"/>
              </a:xfrm>
              <a:prstGeom prst="rect">
                <a:avLst/>
              </a:prstGeom>
              <a:noFill/>
            </p:spPr>
            <p:txBody>
              <a:bodyPr wrap="square" rtlCol="0">
                <a:spAutoFit/>
              </a:bodyPr>
              <a:lstStyle/>
              <a:p>
                <a:pPr algn="ctr"/>
                <a:r>
                  <a:rPr lang="en-US" sz="1200" dirty="0"/>
                  <a:t>Image by </a:t>
                </a:r>
                <a:r>
                  <a:rPr lang="en-US" sz="1200" u="sng" dirty="0" err="1">
                    <a:hlinkClick r:id="rId5"/>
                  </a:rPr>
                  <a:t>Rilsonav</a:t>
                </a:r>
                <a:r>
                  <a:rPr lang="en-US" sz="1200" dirty="0"/>
                  <a:t> from </a:t>
                </a:r>
                <a:r>
                  <a:rPr lang="en-US" sz="1200" u="sng" dirty="0" err="1">
                    <a:hlinkClick r:id="rId6"/>
                  </a:rPr>
                  <a:t>Pixabay</a:t>
                </a:r>
                <a:r>
                  <a:rPr lang="en-US" sz="1200" dirty="0"/>
                  <a:t> </a:t>
                </a:r>
              </a:p>
            </p:txBody>
          </p:sp>
        </p:grpSp>
        <p:sp>
          <p:nvSpPr>
            <p:cNvPr id="25" name="TextBox 24">
              <a:extLst>
                <a:ext uri="{FF2B5EF4-FFF2-40B4-BE49-F238E27FC236}">
                  <a16:creationId xmlns:a16="http://schemas.microsoft.com/office/drawing/2014/main" id="{2D21E716-354B-438C-A5AA-2C480EFC4E8A}"/>
                </a:ext>
              </a:extLst>
            </p:cNvPr>
            <p:cNvSpPr txBox="1"/>
            <p:nvPr/>
          </p:nvSpPr>
          <p:spPr>
            <a:xfrm>
              <a:off x="1457256" y="3817453"/>
              <a:ext cx="1651577" cy="461665"/>
            </a:xfrm>
            <a:prstGeom prst="rect">
              <a:avLst/>
            </a:prstGeom>
            <a:noFill/>
          </p:spPr>
          <p:txBody>
            <a:bodyPr wrap="square" rtlCol="0">
              <a:spAutoFit/>
            </a:bodyPr>
            <a:lstStyle/>
            <a:p>
              <a:pPr algn="ctr" rtl="1"/>
              <a:r>
                <a:rPr lang="he-IL" sz="2400" dirty="0"/>
                <a:t>זיהום מים</a:t>
              </a:r>
              <a:endParaRPr lang="en-US" sz="2400" dirty="0"/>
            </a:p>
          </p:txBody>
        </p:sp>
      </p:grpSp>
      <p:grpSp>
        <p:nvGrpSpPr>
          <p:cNvPr id="29" name="Group 28" descr="פסולת ממיכל אשפה גדוש מפוזרת בטבע." title="פסולת ואשפה">
            <a:extLst>
              <a:ext uri="{FF2B5EF4-FFF2-40B4-BE49-F238E27FC236}">
                <a16:creationId xmlns:a16="http://schemas.microsoft.com/office/drawing/2014/main" id="{3F0A6D95-0FBA-4E9C-8F23-E8DDDA24D4AC}"/>
              </a:ext>
            </a:extLst>
          </p:cNvPr>
          <p:cNvGrpSpPr/>
          <p:nvPr/>
        </p:nvGrpSpPr>
        <p:grpSpPr>
          <a:xfrm>
            <a:off x="2866209" y="4233043"/>
            <a:ext cx="3411582" cy="2693408"/>
            <a:chOff x="2866209" y="4233043"/>
            <a:chExt cx="3411582" cy="2693408"/>
          </a:xfrm>
        </p:grpSpPr>
        <p:grpSp>
          <p:nvGrpSpPr>
            <p:cNvPr id="13" name="Group 12">
              <a:extLst>
                <a:ext uri="{FF2B5EF4-FFF2-40B4-BE49-F238E27FC236}">
                  <a16:creationId xmlns:a16="http://schemas.microsoft.com/office/drawing/2014/main" id="{CEEBF7FE-D154-4028-8765-CEA5936795FE}"/>
                </a:ext>
              </a:extLst>
            </p:cNvPr>
            <p:cNvGrpSpPr/>
            <p:nvPr/>
          </p:nvGrpSpPr>
          <p:grpSpPr>
            <a:xfrm>
              <a:off x="2866209" y="4233043"/>
              <a:ext cx="3411582" cy="2231743"/>
              <a:chOff x="2866209" y="4233043"/>
              <a:chExt cx="3411582" cy="2231743"/>
            </a:xfrm>
          </p:grpSpPr>
          <p:pic>
            <p:nvPicPr>
              <p:cNvPr id="11" name="Picture 10">
                <a:extLst>
                  <a:ext uri="{FF2B5EF4-FFF2-40B4-BE49-F238E27FC236}">
                    <a16:creationId xmlns:a16="http://schemas.microsoft.com/office/drawing/2014/main" id="{D256D061-F5D8-4051-85D6-6C67DBFFEF8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66209" y="4233043"/>
                <a:ext cx="3411582" cy="2231743"/>
              </a:xfrm>
              <a:prstGeom prst="rect">
                <a:avLst/>
              </a:prstGeom>
            </p:spPr>
          </p:pic>
          <p:sp>
            <p:nvSpPr>
              <p:cNvPr id="12" name="TextBox 11">
                <a:extLst>
                  <a:ext uri="{FF2B5EF4-FFF2-40B4-BE49-F238E27FC236}">
                    <a16:creationId xmlns:a16="http://schemas.microsoft.com/office/drawing/2014/main" id="{2373D0A4-4AEB-4454-A20B-E86FA0C166EF}"/>
                  </a:ext>
                </a:extLst>
              </p:cNvPr>
              <p:cNvSpPr txBox="1"/>
              <p:nvPr/>
            </p:nvSpPr>
            <p:spPr>
              <a:xfrm>
                <a:off x="2866209" y="4326397"/>
                <a:ext cx="1950098" cy="261610"/>
              </a:xfrm>
              <a:prstGeom prst="rect">
                <a:avLst/>
              </a:prstGeom>
              <a:noFill/>
            </p:spPr>
            <p:txBody>
              <a:bodyPr wrap="square" rtlCol="0">
                <a:spAutoFit/>
              </a:bodyPr>
              <a:lstStyle/>
              <a:p>
                <a:pPr algn="ctr"/>
                <a:r>
                  <a:rPr lang="en-US" sz="1100" dirty="0"/>
                  <a:t>Image by </a:t>
                </a:r>
                <a:r>
                  <a:rPr lang="en-US" sz="1100" u="sng" dirty="0" err="1">
                    <a:hlinkClick r:id="rId8"/>
                  </a:rPr>
                  <a:t>RitaE</a:t>
                </a:r>
                <a:r>
                  <a:rPr lang="en-US" sz="1100" dirty="0"/>
                  <a:t> from </a:t>
                </a:r>
                <a:r>
                  <a:rPr lang="en-US" sz="1100" u="sng" dirty="0" err="1">
                    <a:hlinkClick r:id="rId9"/>
                  </a:rPr>
                  <a:t>Pixabay</a:t>
                </a:r>
                <a:endParaRPr lang="en-US" sz="1100" dirty="0"/>
              </a:p>
            </p:txBody>
          </p:sp>
        </p:grpSp>
        <p:sp>
          <p:nvSpPr>
            <p:cNvPr id="26" name="TextBox 25">
              <a:extLst>
                <a:ext uri="{FF2B5EF4-FFF2-40B4-BE49-F238E27FC236}">
                  <a16:creationId xmlns:a16="http://schemas.microsoft.com/office/drawing/2014/main" id="{3A1064B2-7999-487A-8D20-13902B7B2189}"/>
                </a:ext>
              </a:extLst>
            </p:cNvPr>
            <p:cNvSpPr txBox="1"/>
            <p:nvPr/>
          </p:nvSpPr>
          <p:spPr>
            <a:xfrm>
              <a:off x="3586391" y="6464786"/>
              <a:ext cx="2109466" cy="461665"/>
            </a:xfrm>
            <a:prstGeom prst="rect">
              <a:avLst/>
            </a:prstGeom>
            <a:noFill/>
          </p:spPr>
          <p:txBody>
            <a:bodyPr wrap="square" rtlCol="0">
              <a:spAutoFit/>
            </a:bodyPr>
            <a:lstStyle/>
            <a:p>
              <a:pPr algn="ctr" rtl="1"/>
              <a:r>
                <a:rPr lang="he-IL" sz="2400" dirty="0"/>
                <a:t>פסולת ואשפה</a:t>
              </a:r>
              <a:endParaRPr lang="en-US" sz="2400" dirty="0"/>
            </a:p>
          </p:txBody>
        </p:sp>
      </p:grpSp>
      <p:sp>
        <p:nvSpPr>
          <p:cNvPr id="15" name="Title 14"/>
          <p:cNvSpPr>
            <a:spLocks noGrp="1"/>
          </p:cNvSpPr>
          <p:nvPr>
            <p:ph type="title"/>
          </p:nvPr>
        </p:nvSpPr>
        <p:spPr>
          <a:xfrm>
            <a:off x="1288341" y="577578"/>
            <a:ext cx="7423848" cy="318161"/>
          </a:xfrm>
        </p:spPr>
        <p:txBody>
          <a:bodyPr/>
          <a:lstStyle/>
          <a:p>
            <a:pPr algn="ctr"/>
            <a:r>
              <a:rPr lang="he-IL" sz="4000" dirty="0">
                <a:solidFill>
                  <a:schemeClr val="bg1"/>
                </a:solidFill>
              </a:rPr>
              <a:t>אילו סוגי זיהום אנו מכירים?</a:t>
            </a:r>
            <a:endParaRPr lang="en-GB" sz="4000" dirty="0">
              <a:solidFill>
                <a:schemeClr val="bg1"/>
              </a:solidFill>
            </a:endParaRPr>
          </a:p>
        </p:txBody>
      </p:sp>
      <p:grpSp>
        <p:nvGrpSpPr>
          <p:cNvPr id="10" name="Group 9">
            <a:extLst>
              <a:ext uri="{FF2B5EF4-FFF2-40B4-BE49-F238E27FC236}">
                <a16:creationId xmlns:a16="http://schemas.microsoft.com/office/drawing/2014/main" id="{82106792-9CE2-40E9-8E6C-413964BD20A3}"/>
              </a:ext>
            </a:extLst>
          </p:cNvPr>
          <p:cNvGrpSpPr/>
          <p:nvPr/>
        </p:nvGrpSpPr>
        <p:grpSpPr>
          <a:xfrm>
            <a:off x="139959" y="350310"/>
            <a:ext cx="8873763" cy="6182187"/>
            <a:chOff x="104347" y="362835"/>
            <a:chExt cx="8873763" cy="6182187"/>
          </a:xfrm>
        </p:grpSpPr>
        <p:sp>
          <p:nvSpPr>
            <p:cNvPr id="22" name="TextBox 21">
              <a:extLst>
                <a:ext uri="{FF2B5EF4-FFF2-40B4-BE49-F238E27FC236}">
                  <a16:creationId xmlns:a16="http://schemas.microsoft.com/office/drawing/2014/main" id="{F70E8564-1F70-4669-930B-A594D16AC0E1}"/>
                </a:ext>
              </a:extLst>
            </p:cNvPr>
            <p:cNvSpPr txBox="1"/>
            <p:nvPr/>
          </p:nvSpPr>
          <p:spPr>
            <a:xfrm>
              <a:off x="104347" y="6268023"/>
              <a:ext cx="2864498" cy="276999"/>
            </a:xfrm>
            <a:prstGeom prst="rect">
              <a:avLst/>
            </a:prstGeom>
            <a:solidFill>
              <a:schemeClr val="bg1"/>
            </a:solidFill>
            <a:ln>
              <a:solidFill>
                <a:schemeClr val="tx1"/>
              </a:solidFill>
            </a:ln>
          </p:spPr>
          <p:txBody>
            <a:bodyPr wrap="square" rtlCol="0">
              <a:spAutoFit/>
            </a:bodyPr>
            <a:lstStyle/>
            <a:p>
              <a:pPr algn="ctr"/>
              <a:r>
                <a:rPr lang="en-US" sz="1200" dirty="0"/>
                <a:t>Image by </a:t>
              </a:r>
              <a:r>
                <a:rPr lang="en-US" sz="1200" u="sng" dirty="0">
                  <a:hlinkClick r:id="rId10"/>
                </a:rPr>
                <a:t>Gerd Altmann</a:t>
              </a:r>
              <a:r>
                <a:rPr lang="en-US" sz="1200" dirty="0"/>
                <a:t> from </a:t>
              </a:r>
              <a:r>
                <a:rPr lang="en-US" sz="1200" u="sng" dirty="0" err="1">
                  <a:hlinkClick r:id="rId11"/>
                </a:rPr>
                <a:t>Pixabay</a:t>
              </a:r>
              <a:r>
                <a:rPr lang="en-US" sz="1200" dirty="0"/>
                <a:t> </a:t>
              </a:r>
            </a:p>
          </p:txBody>
        </p:sp>
        <p:sp>
          <p:nvSpPr>
            <p:cNvPr id="30" name="TextBox 29">
              <a:extLst>
                <a:ext uri="{FF2B5EF4-FFF2-40B4-BE49-F238E27FC236}">
                  <a16:creationId xmlns:a16="http://schemas.microsoft.com/office/drawing/2014/main" id="{D9ACE6C6-0CD8-44BB-A69C-A4748D870193}"/>
                </a:ext>
              </a:extLst>
            </p:cNvPr>
            <p:cNvSpPr txBox="1"/>
            <p:nvPr/>
          </p:nvSpPr>
          <p:spPr>
            <a:xfrm>
              <a:off x="5463890" y="362835"/>
              <a:ext cx="3514220" cy="523220"/>
            </a:xfrm>
            <a:prstGeom prst="rect">
              <a:avLst/>
            </a:prstGeom>
            <a:solidFill>
              <a:schemeClr val="bg1"/>
            </a:solidFill>
          </p:spPr>
          <p:txBody>
            <a:bodyPr wrap="square" rtlCol="0">
              <a:spAutoFit/>
            </a:bodyPr>
            <a:lstStyle/>
            <a:p>
              <a:pPr algn="ctr" rtl="1"/>
              <a:r>
                <a:rPr lang="he-IL" sz="2800" dirty="0"/>
                <a:t>זיהום המרחב הציבורי</a:t>
              </a:r>
              <a:endParaRPr lang="en-US" sz="2800" dirty="0"/>
            </a:p>
          </p:txBody>
        </p:sp>
      </p:grpSp>
    </p:spTree>
    <p:extLst>
      <p:ext uri="{BB962C8B-B14F-4D97-AF65-F5344CB8AC3E}">
        <p14:creationId xmlns:p14="http://schemas.microsoft.com/office/powerpoint/2010/main" val="561441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288341" y="577578"/>
            <a:ext cx="7423848" cy="318161"/>
          </a:xfrm>
        </p:spPr>
        <p:txBody>
          <a:bodyPr/>
          <a:lstStyle/>
          <a:p>
            <a:pPr algn="ctr"/>
            <a:r>
              <a:rPr lang="he-IL" sz="4000" dirty="0">
                <a:solidFill>
                  <a:schemeClr val="bg1"/>
                </a:solidFill>
              </a:rPr>
              <a:t>אילו סוגי זיהום אנו מכירים?</a:t>
            </a:r>
            <a:endParaRPr lang="en-GB" sz="4000" dirty="0">
              <a:solidFill>
                <a:schemeClr val="bg1"/>
              </a:solidFill>
            </a:endParaRPr>
          </a:p>
        </p:txBody>
      </p:sp>
      <p:grpSp>
        <p:nvGrpSpPr>
          <p:cNvPr id="31" name="Group 30">
            <a:extLst>
              <a:ext uri="{FF2B5EF4-FFF2-40B4-BE49-F238E27FC236}">
                <a16:creationId xmlns:a16="http://schemas.microsoft.com/office/drawing/2014/main" id="{E2A6F58F-F032-4EBD-9FBB-760DA0A1F50B}"/>
              </a:ext>
            </a:extLst>
          </p:cNvPr>
          <p:cNvGrpSpPr/>
          <p:nvPr/>
        </p:nvGrpSpPr>
        <p:grpSpPr>
          <a:xfrm>
            <a:off x="-1" y="1204545"/>
            <a:ext cx="9144000" cy="5462073"/>
            <a:chOff x="-1" y="575381"/>
            <a:chExt cx="9144000" cy="6091238"/>
          </a:xfrm>
        </p:grpSpPr>
        <p:grpSp>
          <p:nvGrpSpPr>
            <p:cNvPr id="32" name="Group 31">
              <a:extLst>
                <a:ext uri="{FF2B5EF4-FFF2-40B4-BE49-F238E27FC236}">
                  <a16:creationId xmlns:a16="http://schemas.microsoft.com/office/drawing/2014/main" id="{9C238D22-8418-402F-B915-BFDEAC4C7E29}"/>
                </a:ext>
              </a:extLst>
            </p:cNvPr>
            <p:cNvGrpSpPr/>
            <p:nvPr/>
          </p:nvGrpSpPr>
          <p:grpSpPr>
            <a:xfrm>
              <a:off x="-1" y="575381"/>
              <a:ext cx="9144000" cy="6091238"/>
              <a:chOff x="0" y="383381"/>
              <a:chExt cx="9144000" cy="6091238"/>
            </a:xfrm>
          </p:grpSpPr>
          <p:pic>
            <p:nvPicPr>
              <p:cNvPr id="34" name="Picture 33">
                <a:extLst>
                  <a:ext uri="{FF2B5EF4-FFF2-40B4-BE49-F238E27FC236}">
                    <a16:creationId xmlns:a16="http://schemas.microsoft.com/office/drawing/2014/main" id="{3E91693F-9882-4270-80E4-7CFE729387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3381"/>
                <a:ext cx="9144000" cy="6091238"/>
              </a:xfrm>
              <a:prstGeom prst="rect">
                <a:avLst/>
              </a:prstGeom>
            </p:spPr>
          </p:pic>
          <p:sp>
            <p:nvSpPr>
              <p:cNvPr id="35" name="TextBox 34">
                <a:extLst>
                  <a:ext uri="{FF2B5EF4-FFF2-40B4-BE49-F238E27FC236}">
                    <a16:creationId xmlns:a16="http://schemas.microsoft.com/office/drawing/2014/main" id="{50DB2B7A-97E4-4CF2-894E-4AC1A12B4A1F}"/>
                  </a:ext>
                </a:extLst>
              </p:cNvPr>
              <p:cNvSpPr txBox="1"/>
              <p:nvPr/>
            </p:nvSpPr>
            <p:spPr>
              <a:xfrm>
                <a:off x="3305910" y="505825"/>
                <a:ext cx="5622186" cy="514843"/>
              </a:xfrm>
              <a:prstGeom prst="rect">
                <a:avLst/>
              </a:prstGeom>
              <a:solidFill>
                <a:schemeClr val="bg1"/>
              </a:solidFill>
              <a:ln>
                <a:solidFill>
                  <a:schemeClr val="tx1"/>
                </a:solidFill>
              </a:ln>
            </p:spPr>
            <p:txBody>
              <a:bodyPr wrap="square" rtlCol="0">
                <a:spAutoFit/>
              </a:bodyPr>
              <a:lstStyle/>
              <a:p>
                <a:pPr algn="ctr" rtl="1"/>
                <a:r>
                  <a:rPr lang="he-IL" sz="2400" dirty="0"/>
                  <a:t>פקק תנועה עירוני. מתוך האתר </a:t>
                </a:r>
                <a:r>
                  <a:rPr lang="en-US" sz="2400" dirty="0"/>
                  <a:t>Pixabay.com</a:t>
                </a:r>
              </a:p>
            </p:txBody>
          </p:sp>
        </p:grpSp>
        <p:sp>
          <p:nvSpPr>
            <p:cNvPr id="33" name="TextBox 32">
              <a:extLst>
                <a:ext uri="{FF2B5EF4-FFF2-40B4-BE49-F238E27FC236}">
                  <a16:creationId xmlns:a16="http://schemas.microsoft.com/office/drawing/2014/main" id="{E9CC8532-0D1D-4412-AA7E-C36CC70660D6}"/>
                </a:ext>
              </a:extLst>
            </p:cNvPr>
            <p:cNvSpPr txBox="1"/>
            <p:nvPr/>
          </p:nvSpPr>
          <p:spPr>
            <a:xfrm>
              <a:off x="6708710" y="5710335"/>
              <a:ext cx="2003479" cy="583489"/>
            </a:xfrm>
            <a:prstGeom prst="rect">
              <a:avLst/>
            </a:prstGeom>
            <a:solidFill>
              <a:schemeClr val="bg1"/>
            </a:solidFill>
          </p:spPr>
          <p:txBody>
            <a:bodyPr wrap="square" rtlCol="0">
              <a:spAutoFit/>
            </a:bodyPr>
            <a:lstStyle/>
            <a:p>
              <a:pPr algn="ctr" rtl="1"/>
              <a:r>
                <a:rPr lang="he-IL" sz="2800" dirty="0"/>
                <a:t>זיהום רעש</a:t>
              </a:r>
              <a:endParaRPr lang="en-US" sz="2800" dirty="0"/>
            </a:p>
          </p:txBody>
        </p:sp>
      </p:grpSp>
    </p:spTree>
    <p:extLst>
      <p:ext uri="{BB962C8B-B14F-4D97-AF65-F5344CB8AC3E}">
        <p14:creationId xmlns:p14="http://schemas.microsoft.com/office/powerpoint/2010/main" val="418238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1288341" y="577578"/>
            <a:ext cx="7423848" cy="318161"/>
          </a:xfrm>
        </p:spPr>
        <p:txBody>
          <a:bodyPr/>
          <a:lstStyle/>
          <a:p>
            <a:pPr algn="ctr"/>
            <a:r>
              <a:rPr lang="he-IL" sz="4000" dirty="0">
                <a:solidFill>
                  <a:schemeClr val="bg1"/>
                </a:solidFill>
              </a:rPr>
              <a:t>אילו </a:t>
            </a:r>
            <a:r>
              <a:rPr lang="he-IL" sz="4400" dirty="0">
                <a:solidFill>
                  <a:schemeClr val="bg1"/>
                </a:solidFill>
              </a:rPr>
              <a:t>סוגי</a:t>
            </a:r>
            <a:r>
              <a:rPr lang="he-IL" sz="4000" dirty="0">
                <a:solidFill>
                  <a:schemeClr val="bg1"/>
                </a:solidFill>
              </a:rPr>
              <a:t> זיהום אנו מכירים?</a:t>
            </a:r>
            <a:endParaRPr lang="en-GB" sz="4000" dirty="0">
              <a:solidFill>
                <a:schemeClr val="bg1"/>
              </a:solidFill>
            </a:endParaRPr>
          </a:p>
        </p:txBody>
      </p:sp>
      <p:grpSp>
        <p:nvGrpSpPr>
          <p:cNvPr id="31" name="Group 30">
            <a:extLst>
              <a:ext uri="{FF2B5EF4-FFF2-40B4-BE49-F238E27FC236}">
                <a16:creationId xmlns:a16="http://schemas.microsoft.com/office/drawing/2014/main" id="{82106792-9CE2-40E9-8E6C-413964BD20A3}"/>
              </a:ext>
            </a:extLst>
          </p:cNvPr>
          <p:cNvGrpSpPr/>
          <p:nvPr/>
        </p:nvGrpSpPr>
        <p:grpSpPr>
          <a:xfrm>
            <a:off x="623266" y="1204547"/>
            <a:ext cx="8088923" cy="5379209"/>
            <a:chOff x="-35612" y="203906"/>
            <a:chExt cx="9144000" cy="6462713"/>
          </a:xfrm>
        </p:grpSpPr>
        <p:grpSp>
          <p:nvGrpSpPr>
            <p:cNvPr id="32" name="Group 31">
              <a:extLst>
                <a:ext uri="{FF2B5EF4-FFF2-40B4-BE49-F238E27FC236}">
                  <a16:creationId xmlns:a16="http://schemas.microsoft.com/office/drawing/2014/main" id="{BA861C3A-BE64-4900-BB3F-DFE7E668BCB3}"/>
                </a:ext>
              </a:extLst>
            </p:cNvPr>
            <p:cNvGrpSpPr/>
            <p:nvPr/>
          </p:nvGrpSpPr>
          <p:grpSpPr>
            <a:xfrm>
              <a:off x="-35612" y="203906"/>
              <a:ext cx="9144000" cy="6462713"/>
              <a:chOff x="0" y="197643"/>
              <a:chExt cx="9144000" cy="6462713"/>
            </a:xfrm>
          </p:grpSpPr>
          <p:pic>
            <p:nvPicPr>
              <p:cNvPr id="34" name="Picture 33" descr="אוסף של שלטים עליהם כתוב באנגלית &quot;הפסיקו עם הספאם&quot;" title="ספאם">
                <a:extLst>
                  <a:ext uri="{FF2B5EF4-FFF2-40B4-BE49-F238E27FC236}">
                    <a16:creationId xmlns:a16="http://schemas.microsoft.com/office/drawing/2014/main" id="{EA515C44-6F39-47DA-B83C-4846DFBFBB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7643"/>
                <a:ext cx="9144000" cy="6462713"/>
              </a:xfrm>
              <a:prstGeom prst="rect">
                <a:avLst/>
              </a:prstGeom>
            </p:spPr>
          </p:pic>
          <p:sp>
            <p:nvSpPr>
              <p:cNvPr id="35" name="TextBox 34">
                <a:extLst>
                  <a:ext uri="{FF2B5EF4-FFF2-40B4-BE49-F238E27FC236}">
                    <a16:creationId xmlns:a16="http://schemas.microsoft.com/office/drawing/2014/main" id="{F70E8564-1F70-4669-930B-A594D16AC0E1}"/>
                  </a:ext>
                </a:extLst>
              </p:cNvPr>
              <p:cNvSpPr txBox="1"/>
              <p:nvPr/>
            </p:nvSpPr>
            <p:spPr>
              <a:xfrm>
                <a:off x="139959" y="6261760"/>
                <a:ext cx="2864498" cy="276999"/>
              </a:xfrm>
              <a:prstGeom prst="rect">
                <a:avLst/>
              </a:prstGeom>
              <a:solidFill>
                <a:schemeClr val="bg1"/>
              </a:solidFill>
              <a:ln>
                <a:solidFill>
                  <a:schemeClr val="tx1"/>
                </a:solidFill>
              </a:ln>
            </p:spPr>
            <p:txBody>
              <a:bodyPr wrap="square" rtlCol="0">
                <a:spAutoFit/>
              </a:bodyPr>
              <a:lstStyle/>
              <a:p>
                <a:pPr algn="ctr"/>
                <a:r>
                  <a:rPr lang="en-US" sz="1200" dirty="0"/>
                  <a:t>Image by </a:t>
                </a:r>
                <a:r>
                  <a:rPr lang="en-US" sz="1200" u="sng" dirty="0">
                    <a:hlinkClick r:id="rId3"/>
                  </a:rPr>
                  <a:t>Gerd Altmann</a:t>
                </a:r>
                <a:r>
                  <a:rPr lang="en-US" sz="1200" dirty="0"/>
                  <a:t> from </a:t>
                </a:r>
                <a:r>
                  <a:rPr lang="en-US" sz="1200" u="sng" dirty="0" err="1">
                    <a:hlinkClick r:id="rId4"/>
                  </a:rPr>
                  <a:t>Pixabay</a:t>
                </a:r>
                <a:r>
                  <a:rPr lang="en-US" sz="1200" dirty="0"/>
                  <a:t> </a:t>
                </a:r>
              </a:p>
            </p:txBody>
          </p:sp>
        </p:grpSp>
        <p:sp>
          <p:nvSpPr>
            <p:cNvPr id="33" name="TextBox 32">
              <a:extLst>
                <a:ext uri="{FF2B5EF4-FFF2-40B4-BE49-F238E27FC236}">
                  <a16:creationId xmlns:a16="http://schemas.microsoft.com/office/drawing/2014/main" id="{D9ACE6C6-0CD8-44BB-A69C-A4748D870193}"/>
                </a:ext>
              </a:extLst>
            </p:cNvPr>
            <p:cNvSpPr txBox="1"/>
            <p:nvPr/>
          </p:nvSpPr>
          <p:spPr>
            <a:xfrm>
              <a:off x="5463890" y="362835"/>
              <a:ext cx="3514220" cy="1146287"/>
            </a:xfrm>
            <a:prstGeom prst="rect">
              <a:avLst/>
            </a:prstGeom>
            <a:solidFill>
              <a:schemeClr val="bg1"/>
            </a:solidFill>
          </p:spPr>
          <p:txBody>
            <a:bodyPr wrap="square" rtlCol="0">
              <a:spAutoFit/>
            </a:bodyPr>
            <a:lstStyle/>
            <a:p>
              <a:pPr algn="ctr" rtl="1"/>
              <a:r>
                <a:rPr lang="he-IL" sz="2800" dirty="0"/>
                <a:t>זיהום המרחב הציבורי</a:t>
              </a:r>
              <a:endParaRPr lang="en-US" sz="2800" dirty="0"/>
            </a:p>
          </p:txBody>
        </p:sp>
      </p:grpSp>
    </p:spTree>
    <p:extLst>
      <p:ext uri="{BB962C8B-B14F-4D97-AF65-F5344CB8AC3E}">
        <p14:creationId xmlns:p14="http://schemas.microsoft.com/office/powerpoint/2010/main" val="1009492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זהום הוא המצאות של חומר או גורם זר במקום בו אין הוא צריך להיות" title="זיהום אוויר מתוך ויקימילון">
            <a:extLst>
              <a:ext uri="{FF2B5EF4-FFF2-40B4-BE49-F238E27FC236}">
                <a16:creationId xmlns:a16="http://schemas.microsoft.com/office/drawing/2014/main" id="{327D4C76-053D-4073-8620-CAB33FEB90F2}"/>
              </a:ext>
            </a:extLst>
          </p:cNvPr>
          <p:cNvPicPr>
            <a:picLocks noChangeAspect="1"/>
          </p:cNvPicPr>
          <p:nvPr/>
        </p:nvPicPr>
        <p:blipFill rotWithShape="1">
          <a:blip r:embed="rId2"/>
          <a:srcRect l="35510"/>
          <a:stretch/>
        </p:blipFill>
        <p:spPr>
          <a:xfrm>
            <a:off x="433144" y="1317157"/>
            <a:ext cx="8277711" cy="4069046"/>
          </a:xfrm>
          <a:prstGeom prst="rect">
            <a:avLst/>
          </a:prstGeom>
        </p:spPr>
      </p:pic>
    </p:spTree>
    <p:extLst>
      <p:ext uri="{BB962C8B-B14F-4D97-AF65-F5344CB8AC3E}">
        <p14:creationId xmlns:p14="http://schemas.microsoft.com/office/powerpoint/2010/main" val="1909318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descr="תמונה של אורות העיר פריז בלילה ממבט על. " title="פריז בלילה">
            <a:extLst>
              <a:ext uri="{FF2B5EF4-FFF2-40B4-BE49-F238E27FC236}">
                <a16:creationId xmlns:a16="http://schemas.microsoft.com/office/drawing/2014/main" id="{56A90E02-7697-48F3-8F61-22DF335A03F0}"/>
              </a:ext>
            </a:extLst>
          </p:cNvPr>
          <p:cNvGrpSpPr/>
          <p:nvPr/>
        </p:nvGrpSpPr>
        <p:grpSpPr>
          <a:xfrm>
            <a:off x="253541" y="1239716"/>
            <a:ext cx="8644274" cy="5222762"/>
            <a:chOff x="-177282" y="386729"/>
            <a:chExt cx="9321282" cy="6084541"/>
          </a:xfrm>
        </p:grpSpPr>
        <p:pic>
          <p:nvPicPr>
            <p:cNvPr id="10" name="Picture 9">
              <a:extLst>
                <a:ext uri="{FF2B5EF4-FFF2-40B4-BE49-F238E27FC236}">
                  <a16:creationId xmlns:a16="http://schemas.microsoft.com/office/drawing/2014/main" id="{B4345285-C430-4F78-812F-905883179F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6729"/>
              <a:ext cx="9144000" cy="6084541"/>
            </a:xfrm>
            <a:prstGeom prst="rect">
              <a:avLst/>
            </a:prstGeom>
          </p:spPr>
        </p:pic>
        <p:sp>
          <p:nvSpPr>
            <p:cNvPr id="11" name="TextBox 10">
              <a:extLst>
                <a:ext uri="{FF2B5EF4-FFF2-40B4-BE49-F238E27FC236}">
                  <a16:creationId xmlns:a16="http://schemas.microsoft.com/office/drawing/2014/main" id="{D6F67DC4-0D4A-43E7-AF7E-65F5E6538007}"/>
                </a:ext>
              </a:extLst>
            </p:cNvPr>
            <p:cNvSpPr txBox="1"/>
            <p:nvPr/>
          </p:nvSpPr>
          <p:spPr>
            <a:xfrm>
              <a:off x="-177282" y="6039632"/>
              <a:ext cx="2099388" cy="276999"/>
            </a:xfrm>
            <a:prstGeom prst="rect">
              <a:avLst/>
            </a:prstGeom>
            <a:noFill/>
          </p:spPr>
          <p:txBody>
            <a:bodyPr wrap="square" rtlCol="0">
              <a:spAutoFit/>
            </a:bodyPr>
            <a:lstStyle/>
            <a:p>
              <a:pPr algn="ctr"/>
              <a:r>
                <a:rPr lang="he-IL" sz="1200" dirty="0">
                  <a:solidFill>
                    <a:schemeClr val="bg1"/>
                  </a:solidFill>
                </a:rPr>
                <a:t>פריז בלילה, מקור: </a:t>
              </a:r>
              <a:r>
                <a:rPr lang="en-US" sz="1200" dirty="0">
                  <a:solidFill>
                    <a:schemeClr val="bg1"/>
                  </a:solidFill>
                </a:rPr>
                <a:t>NASA</a:t>
              </a:r>
            </a:p>
          </p:txBody>
        </p:sp>
      </p:grpSp>
    </p:spTree>
    <p:extLst>
      <p:ext uri="{BB962C8B-B14F-4D97-AF65-F5344CB8AC3E}">
        <p14:creationId xmlns:p14="http://schemas.microsoft.com/office/powerpoint/2010/main" val="1755279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32532-94EC-448B-9F49-C739A0B5CF29}"/>
              </a:ext>
            </a:extLst>
          </p:cNvPr>
          <p:cNvSpPr>
            <a:spLocks noGrp="1"/>
          </p:cNvSpPr>
          <p:nvPr>
            <p:ph type="title"/>
          </p:nvPr>
        </p:nvSpPr>
        <p:spPr>
          <a:xfrm>
            <a:off x="1669439" y="614900"/>
            <a:ext cx="7423848" cy="318161"/>
          </a:xfrm>
        </p:spPr>
        <p:txBody>
          <a:bodyPr/>
          <a:lstStyle/>
          <a:p>
            <a:r>
              <a:rPr lang="he-IL" sz="4000" dirty="0">
                <a:solidFill>
                  <a:schemeClr val="bg1"/>
                </a:solidFill>
              </a:rPr>
              <a:t>זיהום אור בישראל</a:t>
            </a:r>
            <a:endParaRPr lang="en-US" sz="4000" dirty="0">
              <a:solidFill>
                <a:schemeClr val="bg1"/>
              </a:solidFill>
            </a:endParaRPr>
          </a:p>
        </p:txBody>
      </p:sp>
      <p:grpSp>
        <p:nvGrpSpPr>
          <p:cNvPr id="7" name="Group 6" descr="זיהום האוויר באיזורים הצפוניים של מדינת ישראל הוא גבוה. זיהום האוויר בדרום המדינה הוא נמוך מאוד." title="מפת זיהום אוויר של מדינת ישראל">
            <a:extLst>
              <a:ext uri="{FF2B5EF4-FFF2-40B4-BE49-F238E27FC236}">
                <a16:creationId xmlns:a16="http://schemas.microsoft.com/office/drawing/2014/main" id="{8647E37D-5BBA-40AB-A435-6E493DB87FAF}"/>
              </a:ext>
            </a:extLst>
          </p:cNvPr>
          <p:cNvGrpSpPr/>
          <p:nvPr/>
        </p:nvGrpSpPr>
        <p:grpSpPr>
          <a:xfrm>
            <a:off x="2613667" y="1304756"/>
            <a:ext cx="6195595" cy="5232837"/>
            <a:chOff x="1987420" y="1316330"/>
            <a:chExt cx="6195595" cy="5232837"/>
          </a:xfrm>
        </p:grpSpPr>
        <p:pic>
          <p:nvPicPr>
            <p:cNvPr id="5" name="Picture 4">
              <a:extLst>
                <a:ext uri="{FF2B5EF4-FFF2-40B4-BE49-F238E27FC236}">
                  <a16:creationId xmlns:a16="http://schemas.microsoft.com/office/drawing/2014/main" id="{6ECB3A96-E3AE-4117-B97F-57F800BD8C8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8245" y="1316330"/>
              <a:ext cx="2164770" cy="5232837"/>
            </a:xfrm>
            <a:prstGeom prst="rect">
              <a:avLst/>
            </a:prstGeom>
          </p:spPr>
        </p:pic>
        <p:sp>
          <p:nvSpPr>
            <p:cNvPr id="6" name="TextBox 5">
              <a:extLst>
                <a:ext uri="{FF2B5EF4-FFF2-40B4-BE49-F238E27FC236}">
                  <a16:creationId xmlns:a16="http://schemas.microsoft.com/office/drawing/2014/main" id="{9C9F42C6-7762-4DDC-84F2-34784D976131}"/>
                </a:ext>
              </a:extLst>
            </p:cNvPr>
            <p:cNvSpPr txBox="1"/>
            <p:nvPr/>
          </p:nvSpPr>
          <p:spPr>
            <a:xfrm>
              <a:off x="1987420" y="1399592"/>
              <a:ext cx="4030825" cy="923330"/>
            </a:xfrm>
            <a:prstGeom prst="rect">
              <a:avLst/>
            </a:prstGeom>
            <a:noFill/>
          </p:spPr>
          <p:txBody>
            <a:bodyPr wrap="square" rtlCol="0">
              <a:spAutoFit/>
            </a:bodyPr>
            <a:lstStyle/>
            <a:p>
              <a:pPr algn="ctr" rtl="1"/>
              <a:r>
                <a:rPr lang="he-IL" sz="2400" dirty="0"/>
                <a:t>מפת זיהום האור בישראל, 2011</a:t>
              </a:r>
            </a:p>
            <a:p>
              <a:pPr algn="ctr" rtl="1"/>
              <a:endParaRPr lang="he-IL" dirty="0"/>
            </a:p>
            <a:p>
              <a:pPr algn="ctr" rtl="1"/>
              <a:r>
                <a:rPr lang="he-IL" sz="1200" dirty="0"/>
                <a:t>עריכה: מיכאל ולאסוב. מקור: </a:t>
              </a:r>
              <a:r>
                <a:rPr lang="en-US" sz="1200" dirty="0">
                  <a:hlinkClick r:id="rId3"/>
                </a:rPr>
                <a:t>www.deepskywatch.com</a:t>
              </a:r>
              <a:endParaRPr lang="en-US" sz="1200" dirty="0"/>
            </a:p>
          </p:txBody>
        </p:sp>
      </p:grpSp>
      <p:sp>
        <p:nvSpPr>
          <p:cNvPr id="12" name="Rectangle 11">
            <a:extLst>
              <a:ext uri="{FF2B5EF4-FFF2-40B4-BE49-F238E27FC236}">
                <a16:creationId xmlns:a16="http://schemas.microsoft.com/office/drawing/2014/main" id="{9C664415-DC84-4A6B-A5AA-BA8323621D7D}"/>
              </a:ext>
            </a:extLst>
          </p:cNvPr>
          <p:cNvSpPr/>
          <p:nvPr/>
        </p:nvSpPr>
        <p:spPr>
          <a:xfrm>
            <a:off x="2332314" y="6019122"/>
            <a:ext cx="4121238" cy="830997"/>
          </a:xfrm>
          <a:prstGeom prst="rect">
            <a:avLst/>
          </a:prstGeom>
        </p:spPr>
        <p:txBody>
          <a:bodyPr wrap="square">
            <a:spAutoFit/>
          </a:bodyPr>
          <a:lstStyle/>
          <a:p>
            <a:pPr algn="ctr" rtl="1"/>
            <a:r>
              <a:rPr lang="he-IL" sz="2400" dirty="0">
                <a:hlinkClick r:id="rId4"/>
              </a:rPr>
              <a:t>הכרזת שמורת אור כוכבים - מכתש רמון</a:t>
            </a:r>
            <a:endParaRPr lang="en-US" sz="2400" dirty="0"/>
          </a:p>
        </p:txBody>
      </p:sp>
      <p:pic>
        <p:nvPicPr>
          <p:cNvPr id="4" name="תמונה 3">
            <a:extLst>
              <a:ext uri="{FF2B5EF4-FFF2-40B4-BE49-F238E27FC236}">
                <a16:creationId xmlns:a16="http://schemas.microsoft.com/office/drawing/2014/main" id="{9F27169F-B716-4A96-8AE8-65917A5B435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99676" y="2394610"/>
            <a:ext cx="5153877" cy="2993960"/>
          </a:xfrm>
          <a:prstGeom prst="rect">
            <a:avLst/>
          </a:prstGeom>
        </p:spPr>
      </p:pic>
      <p:sp>
        <p:nvSpPr>
          <p:cNvPr id="8" name="תיבת טקסט 7">
            <a:extLst>
              <a:ext uri="{FF2B5EF4-FFF2-40B4-BE49-F238E27FC236}">
                <a16:creationId xmlns:a16="http://schemas.microsoft.com/office/drawing/2014/main" id="{0538A71A-3E35-4968-A71B-906A83404C5B}"/>
              </a:ext>
            </a:extLst>
          </p:cNvPr>
          <p:cNvSpPr txBox="1"/>
          <p:nvPr/>
        </p:nvSpPr>
        <p:spPr>
          <a:xfrm>
            <a:off x="1321699" y="5388570"/>
            <a:ext cx="5131853" cy="707886"/>
          </a:xfrm>
          <a:prstGeom prst="rect">
            <a:avLst/>
          </a:prstGeom>
          <a:noFill/>
        </p:spPr>
        <p:txBody>
          <a:bodyPr wrap="square" rtlCol="1">
            <a:spAutoFit/>
          </a:bodyPr>
          <a:lstStyle/>
          <a:p>
            <a:pPr algn="r"/>
            <a:r>
              <a:rPr lang="he-IL" sz="2000" dirty="0"/>
              <a:t>ליל מטאורים בחניון בארות במכתש רמון. </a:t>
            </a:r>
          </a:p>
          <a:p>
            <a:pPr algn="r"/>
            <a:r>
              <a:rPr lang="he-IL" sz="2000" dirty="0"/>
              <a:t>צלם: גל </a:t>
            </a:r>
            <a:r>
              <a:rPr lang="he-IL" sz="2000" dirty="0" err="1"/>
              <a:t>ביסמוט</a:t>
            </a:r>
            <a:r>
              <a:rPr lang="he-IL" sz="2000" dirty="0"/>
              <a:t>, רשות הטבע והגנים</a:t>
            </a:r>
          </a:p>
        </p:txBody>
      </p:sp>
    </p:spTree>
    <p:extLst>
      <p:ext uri="{BB962C8B-B14F-4D97-AF65-F5344CB8AC3E}">
        <p14:creationId xmlns:p14="http://schemas.microsoft.com/office/powerpoint/2010/main" val="340743783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עיצוב מותאם אישית">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עיצוב מותאם אישית">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6319</TotalTime>
  <Words>734</Words>
  <Application>Microsoft Macintosh PowerPoint</Application>
  <PresentationFormat>‫הצגה על המסך (4:3)</PresentationFormat>
  <Paragraphs>109</Paragraphs>
  <Slides>27</Slides>
  <Notes>1</Notes>
  <HiddenSlides>0</HiddenSlides>
  <MMClips>0</MMClips>
  <ScaleCrop>false</ScaleCrop>
  <HeadingPairs>
    <vt:vector size="6" baseType="variant">
      <vt:variant>
        <vt:lpstr>גופנים בשימוש</vt:lpstr>
      </vt:variant>
      <vt:variant>
        <vt:i4>6</vt:i4>
      </vt:variant>
      <vt:variant>
        <vt:lpstr>ערכת נושא</vt:lpstr>
      </vt:variant>
      <vt:variant>
        <vt:i4>3</vt:i4>
      </vt:variant>
      <vt:variant>
        <vt:lpstr>כותרות שקופיות</vt:lpstr>
      </vt:variant>
      <vt:variant>
        <vt:i4>27</vt:i4>
      </vt:variant>
    </vt:vector>
  </HeadingPairs>
  <TitlesOfParts>
    <vt:vector size="36" baseType="lpstr">
      <vt:lpstr>Arial</vt:lpstr>
      <vt:lpstr>Calibri</vt:lpstr>
      <vt:lpstr>Calibri Light</vt:lpstr>
      <vt:lpstr>Linux Libertine</vt:lpstr>
      <vt:lpstr>Times New Roman</vt:lpstr>
      <vt:lpstr>YouTube Noto</vt:lpstr>
      <vt:lpstr>Office Theme</vt:lpstr>
      <vt:lpstr>עיצוב מותאם אישית</vt:lpstr>
      <vt:lpstr>1_עיצוב מותאם אישית</vt:lpstr>
      <vt:lpstr>זיהום אור</vt:lpstr>
      <vt:lpstr>נפתח בתחרות!</vt:lpstr>
      <vt:lpstr>מצגת של PowerPoint‏</vt:lpstr>
      <vt:lpstr>אילו סוגי זיהום אנו מכירים?</vt:lpstr>
      <vt:lpstr>אילו סוגי זיהום אנו מכירים?</vt:lpstr>
      <vt:lpstr>אילו סוגי זיהום אנו מכירים?</vt:lpstr>
      <vt:lpstr>מצגת של PowerPoint‏</vt:lpstr>
      <vt:lpstr>מצגת של PowerPoint‏</vt:lpstr>
      <vt:lpstr>זיהום אור בישראל</vt:lpstr>
      <vt:lpstr>כיצד זיהום אור משפיע על האדם והסביבה?</vt:lpstr>
      <vt:lpstr>כיצד זיהום אור משפיע על האדם והסביבה?</vt:lpstr>
      <vt:lpstr>כיצד זיהום אור משפיע על האדם והסביבה?</vt:lpstr>
      <vt:lpstr>השפעת זיהום אור על שטחים טבעיים</vt:lpstr>
      <vt:lpstr>כיצד זיהום אור משפיע על האדם והסביבה?</vt:lpstr>
      <vt:lpstr>כיצד זיהום אור משפיע על האדם והסביבה?</vt:lpstr>
      <vt:lpstr>כיצד זיהום אור משפיע על האדם והסביבה?</vt:lpstr>
      <vt:lpstr>כיצד זיהום אור משפיע על האדם והסביבה?</vt:lpstr>
      <vt:lpstr>סיכום עד כאן</vt:lpstr>
      <vt:lpstr>אז... כיצד מפחיתים זיהום אור?</vt:lpstr>
      <vt:lpstr>הצגת התוצרים</vt:lpstr>
      <vt:lpstr>דוגמאות מהעולם לצמצום זיהום אור</vt:lpstr>
      <vt:lpstr>דוגמאות מהעולם לצמצום זיהום אור</vt:lpstr>
      <vt:lpstr>דוגמאות מהעולם לצמצום זיהום אור</vt:lpstr>
      <vt:lpstr>מצגת של PowerPoint‏</vt:lpstr>
      <vt:lpstr>ולסיכום...</vt:lpstr>
      <vt:lpstr>מצגת של PowerPoint‏</vt:lpstr>
      <vt:lpstr>מצגת של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זיהום אור</dc:title>
  <dc:creator>Yoav Sharaby</dc:creator>
  <cp:lastModifiedBy>Hadas Gardi</cp:lastModifiedBy>
  <cp:revision>86</cp:revision>
  <dcterms:created xsi:type="dcterms:W3CDTF">2019-06-25T14:14:35Z</dcterms:created>
  <dcterms:modified xsi:type="dcterms:W3CDTF">2020-02-28T10:49:12Z</dcterms:modified>
</cp:coreProperties>
</file>