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6" r:id="rId2"/>
    <p:sldId id="257" r:id="rId3"/>
    <p:sldId id="259" r:id="rId4"/>
    <p:sldId id="260" r:id="rId5"/>
    <p:sldId id="320" r:id="rId6"/>
    <p:sldId id="309" r:id="rId7"/>
    <p:sldId id="314" r:id="rId8"/>
    <p:sldId id="263" r:id="rId9"/>
    <p:sldId id="308" r:id="rId10"/>
    <p:sldId id="264" r:id="rId11"/>
    <p:sldId id="265" r:id="rId12"/>
    <p:sldId id="310" r:id="rId13"/>
    <p:sldId id="266" r:id="rId14"/>
    <p:sldId id="267" r:id="rId15"/>
    <p:sldId id="268" r:id="rId16"/>
    <p:sldId id="316" r:id="rId17"/>
    <p:sldId id="269" r:id="rId18"/>
    <p:sldId id="270" r:id="rId19"/>
    <p:sldId id="317" r:id="rId20"/>
    <p:sldId id="318" r:id="rId21"/>
    <p:sldId id="319" r:id="rId22"/>
    <p:sldId id="275" r:id="rId23"/>
    <p:sldId id="277" r:id="rId24"/>
    <p:sldId id="278" r:id="rId25"/>
    <p:sldId id="279" r:id="rId26"/>
    <p:sldId id="282" r:id="rId27"/>
    <p:sldId id="283" r:id="rId28"/>
    <p:sldId id="284" r:id="rId29"/>
    <p:sldId id="298" r:id="rId30"/>
    <p:sldId id="299" r:id="rId31"/>
    <p:sldId id="300" r:id="rId32"/>
    <p:sldId id="301" r:id="rId33"/>
    <p:sldId id="321" r:id="rId34"/>
    <p:sldId id="322" r:id="rId35"/>
    <p:sldId id="312" r:id="rId36"/>
    <p:sldId id="307" r:id="rId37"/>
    <p:sldId id="302" r:id="rId38"/>
    <p:sldId id="303" r:id="rId39"/>
    <p:sldId id="311" r:id="rId40"/>
    <p:sldId id="323" r:id="rId41"/>
    <p:sldId id="324" r:id="rId42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723" autoAdjust="0"/>
  </p:normalViewPr>
  <p:slideViewPr>
    <p:cSldViewPr>
      <p:cViewPr varScale="1">
        <p:scale>
          <a:sx n="59" d="100"/>
          <a:sy n="59" d="100"/>
        </p:scale>
        <p:origin x="-12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5904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7DCB31-5C17-4E5C-BB65-C0201172AD68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CF34945-E621-4706-975B-ADD2D6A7EB1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  <p:sp>
        <p:nvSpPr>
          <p:cNvPr id="19460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rtl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145CC-87EC-4FE0-8A74-0F1D94EC1998}" type="slidenum">
              <a:rPr lang="he-I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he-I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b="1" smtClean="0"/>
          </a:p>
        </p:txBody>
      </p:sp>
      <p:sp>
        <p:nvSpPr>
          <p:cNvPr id="7885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E037A9-9439-4143-94DE-2F15392EDD1F}" type="slidenum">
              <a:rPr lang="he-I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he-I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e-I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228600" indent="-228600"/>
            <a:endParaRPr lang="he-I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5F260C-FE18-4480-ABCA-59CE548F3259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he-IL" sz="1600" b="1" smtClean="0"/>
              <a:t>לתלמידים:  אתם תתחלקו לקבוצות של 3/4/5 (המורה יחליט לפי גודל הקבוצה).  כל קבוצה תעבוד על מקום מסוים (אחד/שניים לפי תכנית הסיור).</a:t>
            </a:r>
          </a:p>
        </p:txBody>
      </p:sp>
      <p:sp>
        <p:nvSpPr>
          <p:cNvPr id="8397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85FF87-A697-4654-898A-8FF60CBADA75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he-IL" sz="1600" b="1" smtClean="0"/>
              <a:t>תופעה היא מושג לא ביולוגי בכלל - דרך להסתכל על מה שנראה לעין בשטח ולומר לעצמנו - הנה - זה מעניין! התופעה יכולה להיות כל דבר שתופס את תשומת הלב.</a:t>
            </a:r>
          </a:p>
          <a:p>
            <a:pPr eaLnBrk="1" hangingPunct="1">
              <a:spcBef>
                <a:spcPct val="0"/>
              </a:spcBef>
            </a:pPr>
            <a:r>
              <a:rPr lang="he-IL" sz="1600" b="1" smtClean="0"/>
              <a:t>בנוסף, במסגרת סיור החובה, כל תופעה מזמינה את המדידות של הגורמים הביוטיים והאביוטיים. בלי התופעות איך נסביר לתלמידים את הצורך למדידות - סתם תרגיל ללמוד טכניקות?!   </a:t>
            </a:r>
          </a:p>
          <a:p>
            <a:pPr eaLnBrk="1" hangingPunct="1">
              <a:spcBef>
                <a:spcPct val="0"/>
              </a:spcBef>
            </a:pPr>
            <a:endParaRPr lang="he-IL" sz="1600" b="1" smtClean="0"/>
          </a:p>
        </p:txBody>
      </p:sp>
      <p:sp>
        <p:nvSpPr>
          <p:cNvPr id="84996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AC94F1-B164-48BF-B5C9-7F6DAD2FD509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z="1600" b="1" smtClean="0"/>
          </a:p>
        </p:txBody>
      </p:sp>
      <p:sp>
        <p:nvSpPr>
          <p:cNvPr id="86020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34A26-7ACD-4F39-89F0-1265A59202CB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he-IL" sz="1600" b="1" smtClean="0"/>
              <a:t>הדגשה:  שם מדעי  (ברקן מצוי)</a:t>
            </a:r>
            <a:r>
              <a:rPr lang="en-US" sz="1600" b="1" smtClean="0">
                <a:cs typeface="Arial" pitchFamily="34" charset="0"/>
              </a:rPr>
              <a:t> </a:t>
            </a:r>
            <a:r>
              <a:rPr lang="he-IL" sz="1600" b="1" smtClean="0"/>
              <a:t>ולא עממי (קוץ).  זה אומר שאתם מצלמים וגם כותבים.</a:t>
            </a:r>
          </a:p>
          <a:p>
            <a:pPr eaLnBrk="1" hangingPunct="1">
              <a:spcBef>
                <a:spcPct val="0"/>
              </a:spcBef>
            </a:pPr>
            <a:r>
              <a:rPr lang="he-IL" sz="1600" b="1" smtClean="0"/>
              <a:t>התאמה היא תוצר של ברירה טבעית בבית הגידול ודרך מושג זה אנו בונים מארג שלם של מושגים והבנות : ההבנה של תהליך האבולוציוני, של הברירה הטבעית ושל ההתאמה של הפרט לסביבה שלו היא מרכזית להבנת האקולוגיה כולה.</a:t>
            </a:r>
          </a:p>
          <a:p>
            <a:pPr eaLnBrk="1" hangingPunct="1">
              <a:spcBef>
                <a:spcPct val="0"/>
              </a:spcBef>
            </a:pPr>
            <a:endParaRPr lang="he-IL" sz="1600" b="1" smtClean="0"/>
          </a:p>
        </p:txBody>
      </p:sp>
      <p:sp>
        <p:nvSpPr>
          <p:cNvPr id="87044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CB0CB9-8BB3-4AE2-A253-C350D0609705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rtl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CF67D0-E140-4323-9243-3694883DC9DE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rtl="0"/>
            <a:fld id="{F02C0A54-599E-4F9F-ACF4-96E0A1DE5162}" type="slidenum">
              <a:rPr lang="he-IL" sz="1200">
                <a:latin typeface="Arial" pitchFamily="34" charset="0"/>
              </a:rPr>
              <a:pPr algn="l" rtl="0"/>
              <a:t>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z="1800" b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  <p:sp>
        <p:nvSpPr>
          <p:cNvPr id="77828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538B146-711E-47D5-980F-E5F2C9060FB8}" type="slidenum">
              <a:rPr lang="he-IL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he-I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rtl="0"/>
            <a:fld id="{93217F66-4BB9-4EA1-B678-702C80E3E346}" type="slidenum">
              <a:rPr lang="he-IL" sz="1200">
                <a:latin typeface="Arial" pitchFamily="34" charset="0"/>
              </a:rPr>
              <a:pPr algn="l" rtl="0"/>
              <a:t>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rtl="0"/>
            <a:fld id="{8C32673A-AC95-4108-B125-17A919EC4BE5}" type="slidenum">
              <a:rPr lang="he-IL" sz="1200">
                <a:latin typeface="Arial" pitchFamily="34" charset="0"/>
              </a:rPr>
              <a:pPr algn="l" rtl="0"/>
              <a:t>10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b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rtl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52D8F6-0FE2-4E9F-822A-2F8FF4C5E9BB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3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rtl="0"/>
            <a:fld id="{55B45F3F-A2BE-49C8-B1C4-F23E82F8684A}" type="slidenum">
              <a:rPr lang="he-IL" sz="1200">
                <a:latin typeface="Arial" pitchFamily="34" charset="0"/>
              </a:rPr>
              <a:pPr algn="l" rtl="0"/>
              <a:t>13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z="1000" b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b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rtl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7E3FB0-9502-4942-B8BD-3C395EC89018}" type="slidenum">
              <a:rPr lang="he-IL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rtl="0"/>
            <a:fld id="{1F86A24C-6B65-4052-996F-3CD19C70FFAC}" type="slidenum">
              <a:rPr lang="he-IL" sz="1200">
                <a:latin typeface="Arial" pitchFamily="34" charset="0"/>
              </a:rPr>
              <a:pPr algn="l" rtl="0"/>
              <a:t>17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he-IL" b="1" smtClean="0"/>
              <a:t>תופעה היא מושג לא ביולוגי בכלל - דרך להסתכל על מה שנראה לעין בשטח ולומר לעצמנו - הנה - זה מעניין! התופעה יכולה להיות כל דבר שתופס את תשומת הלב.</a:t>
            </a:r>
            <a:endParaRPr lang="he-IL" smtClean="0"/>
          </a:p>
          <a:p>
            <a:pPr eaLnBrk="1" hangingPunct="1">
              <a:spcBef>
                <a:spcPct val="0"/>
              </a:spcBef>
            </a:pPr>
            <a:r>
              <a:rPr lang="he-IL" b="1" smtClean="0"/>
              <a:t>בנוסף, במסגרת סיור החובה, כל תופעה מזמינה את המדידות של הגורמים הביוטיים והאביוטיים. בלי התופעות איך נסביר לתלמידים את הצורך למדידות - סתם תרגיל ללמוד טכניקות?!   </a:t>
            </a:r>
            <a:endParaRPr lang="he-IL" smtClean="0"/>
          </a:p>
          <a:p>
            <a:pPr eaLnBrk="1" hangingPunct="1">
              <a:spcBef>
                <a:spcPct val="0"/>
              </a:spcBef>
            </a:pPr>
            <a:endParaRPr lang="he-IL" smtClean="0"/>
          </a:p>
        </p:txBody>
      </p:sp>
      <p:sp>
        <p:nvSpPr>
          <p:cNvPr id="81924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257494D-8BA0-449A-A7BC-AFC714A7D946}" type="slidenum">
              <a:rPr lang="he-IL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he-I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AEB9-285B-4827-BC09-7BD031CF49E7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6B21B-50F2-4A02-816E-4BFC6FFB2F2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2BCB-A757-4DE7-9808-1C75CDA47522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704F1-4677-430E-BCB8-BFE03C9FA45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A2B7-53ED-4CDE-ABC4-6A8BBF1D4428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34087-1C20-46D4-9209-03C44970B57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5DBF4-B616-41CD-A0F7-F5D421838E15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0F8F7-C5F5-4794-9EF0-4D276B00D9B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93315-EF50-423D-A99E-A9E2810ACF11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24AAA-A5BC-4B00-A1FF-B4B6A5E5353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C38C-68E1-4CDF-880D-3B3F84A3F258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C09D9-7A4F-461C-B3A4-6BB3F29FD70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7425D-CA84-4F2B-B52F-42F300A48576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3ACB9-BA40-4629-B9C5-5B3A4E078F9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F9019-9C9D-4F1D-8570-046A060CC883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88F1-5008-40E2-B052-5B8511ABEA3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D6F3C-628E-44CF-9482-D3806E3A8F44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3EF4E-DDDE-4620-BE63-529C2C3D520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9685B-96D0-42A1-94B4-3A978DA771D6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1739F-571A-41DD-88E4-6C06EE9F4D0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B2203-A263-4C03-9B06-A08AE6EF5DC5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1D484-DFE4-49D7-A744-DA8D6B299DC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9F91FF8-9CC5-485B-BD37-EB753F34FA03}" type="datetimeFigureOut">
              <a:rPr lang="ar-SA"/>
              <a:pPr>
                <a:defRPr/>
              </a:pPr>
              <a:t>24/02/1436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1BEB404-DC0D-4BBA-B6D2-C684A9196DA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r" rtl="1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22.pn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3.jpeg"/><Relationship Id="rId3" Type="http://schemas.openxmlformats.org/officeDocument/2006/relationships/image" Target="../media/image27.jpeg"/><Relationship Id="rId7" Type="http://schemas.openxmlformats.org/officeDocument/2006/relationships/hyperlink" Target="http://www.google.co.il/imgres?imgurl=http://www.gentleman.co.il/uploadPictures/873-1870_big.JPG&amp;imgrefurl=http://www.gentleman.co.il/product.asp?productid=873&amp;h=400&amp;w=400&amp;sz=72&amp;tbnid=F7d9_aBcIubp8M:&amp;tbnh=124&amp;tbnw=124&amp;prev=/images?q=%D7%9E%D7%93+%D7%9C%D7%97%D7%95%D7%AA&amp;usg=__X4DyMV1H0rXM7Qz2OIYAsDPSFLQ=&amp;ei=q_UOS-XVDon84Aa2k5mDBA&amp;sa=X&amp;oi=image_result&amp;resnum=6&amp;ct=image&amp;ved=0CCQQ9QEwBQ" TargetMode="External"/><Relationship Id="rId12" Type="http://schemas.openxmlformats.org/officeDocument/2006/relationships/image" Target="../media/image32.jpeg"/><Relationship Id="rId1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6" Type="http://schemas.openxmlformats.org/officeDocument/2006/relationships/hyperlink" Target="http://images.google.com/imgres?imgurl=http://ian.umces.edu/imagelibrary/albums/userpics/10001/normal_iil-ian-aj-0055.jpg&amp;imgrefurl=http://ian.umces.edu/imagelibrary/displayimage-topd--92-846.html&amp;usg=__lMwSJTN_2EDpjo5rNlJ6ONT3CG4=&amp;h=400&amp;w=600&amp;sz=16&amp;hl=iw&amp;start=2&amp;tbnid=vmU7FH9sh018UM:&amp;tbnh=90&amp;tbnw=135&amp;prev=/images?q=secchi&amp;hl=i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hyperlink" Target="http://www.hydroshop.co.il/product.asp?id=168" TargetMode="External"/><Relationship Id="rId5" Type="http://schemas.openxmlformats.org/officeDocument/2006/relationships/image" Target="../media/image28.jpeg"/><Relationship Id="rId15" Type="http://schemas.openxmlformats.org/officeDocument/2006/relationships/image" Target="../media/image34.jpeg"/><Relationship Id="rId10" Type="http://schemas.openxmlformats.org/officeDocument/2006/relationships/image" Target="../media/image31.jpeg"/><Relationship Id="rId4" Type="http://schemas.openxmlformats.org/officeDocument/2006/relationships/hyperlink" Target="http://www.wine4u.co.il/images/upload/s_120102008132244.jpg" TargetMode="External"/><Relationship Id="rId9" Type="http://schemas.openxmlformats.org/officeDocument/2006/relationships/hyperlink" Target="http://www.talmir.co.il/product.asp?p_id=473&amp;c_id=302" TargetMode="External"/><Relationship Id="rId14" Type="http://schemas.openxmlformats.org/officeDocument/2006/relationships/hyperlink" Target="http://images.google.co.il/imgres?imgurl=http://www.orianit.edu-negev.gov.il/yadmordby/cp/homepage/Images/microscope-pastels.jpg&amp;imgrefurl=http://www.orianit.edu-negev.gov.il/yadmordby/cp/homepage/madaim.htm&amp;usg=__-OfH7WII9EPyGbOEHknHmCsapag=&amp;h=1050&amp;w=1050&amp;sz=120&amp;hl=iw&amp;start=1&amp;um=1&amp;tbnid=G4YqgIw0LUCRcM:&amp;tbnh=150&amp;tbnw=150&amp;prev=/images?q=%D7%9E%D7%99%D7%A7%D7%A8%D7%95%D7%A1%D7%A7%D7%95%D7%A4&amp;hl=iw&amp;rlz=1T4SKPB_enIL262IL263&amp;sa=N&amp;um=1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1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notesSlides/notesSlide16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notesSlides/notesSlide17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5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G:\ביולוגיה\ביוחקר\כלנית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38" y="-206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כותרת 3"/>
          <p:cNvSpPr>
            <a:spLocks noGrp="1"/>
          </p:cNvSpPr>
          <p:nvPr>
            <p:ph type="ctrTitle"/>
          </p:nvPr>
        </p:nvSpPr>
        <p:spPr>
          <a:xfrm>
            <a:off x="755650" y="512763"/>
            <a:ext cx="7772400" cy="14700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dirty="0" smtClean="0">
                <a:solidFill>
                  <a:srgbClr val="FFFF00"/>
                </a:solidFill>
                <a:latin typeface="Guttman Mantova-Bold" pitchFamily="2" charset="-79"/>
                <a:cs typeface="Guttman Mantova-Bold" pitchFamily="2" charset="-79"/>
              </a:rPr>
              <a:t>ما قبل الجولة البيئية</a:t>
            </a:r>
            <a:endParaRPr lang="he-IL" dirty="0" smtClean="0">
              <a:solidFill>
                <a:srgbClr val="FFFF00"/>
              </a:solidFill>
              <a:latin typeface="Guttman Mantova-Bold" pitchFamily="2" charset="-79"/>
              <a:cs typeface="Guttman Mantova-Bold" pitchFamily="2" charset="-79"/>
            </a:endParaRPr>
          </a:p>
        </p:txBody>
      </p:sp>
      <p:sp>
        <p:nvSpPr>
          <p:cNvPr id="3076" name="TextBox 1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2060575"/>
            <a:ext cx="6400800" cy="4339650"/>
          </a:xfrm>
        </p:spPr>
        <p:txBody>
          <a:bodyPr>
            <a:spAutoFit/>
          </a:bodyPr>
          <a:lstStyle/>
          <a:p>
            <a:pPr eaLnBrk="1" hangingPunct="1"/>
            <a:r>
              <a:rPr lang="ar-JO" sz="3600" b="1" dirty="0" smtClean="0">
                <a:solidFill>
                  <a:srgbClr val="FFFF00"/>
                </a:solidFill>
                <a:latin typeface="Verdana" pitchFamily="34" charset="0"/>
                <a:cs typeface="Al-Hadith1" pitchFamily="2" charset="-78"/>
              </a:rPr>
              <a:t>جولة </a:t>
            </a:r>
            <a:r>
              <a:rPr lang="ar-JO" sz="3600" b="1" dirty="0" err="1" smtClean="0">
                <a:solidFill>
                  <a:srgbClr val="FFFF00"/>
                </a:solidFill>
                <a:latin typeface="Verdana" pitchFamily="34" charset="0"/>
                <a:cs typeface="Al-Hadith1" pitchFamily="2" charset="-78"/>
              </a:rPr>
              <a:t>لحرش</a:t>
            </a:r>
            <a:r>
              <a:rPr lang="ar-JO" sz="3600" b="1" dirty="0" smtClean="0">
                <a:solidFill>
                  <a:srgbClr val="FFFF00"/>
                </a:solidFill>
                <a:latin typeface="Verdana" pitchFamily="34" charset="0"/>
                <a:cs typeface="Al-Hadith1" pitchFamily="2" charset="-78"/>
              </a:rPr>
              <a:t> </a:t>
            </a:r>
            <a:r>
              <a:rPr lang="ar-JO" sz="3600" b="1" dirty="0" err="1" smtClean="0">
                <a:solidFill>
                  <a:srgbClr val="FFFF00"/>
                </a:solidFill>
                <a:latin typeface="Verdana" pitchFamily="34" charset="0"/>
                <a:cs typeface="Al-Hadith1" pitchFamily="2" charset="-78"/>
              </a:rPr>
              <a:t>عتير</a:t>
            </a:r>
            <a:endParaRPr lang="he-IL" sz="4000" b="1" dirty="0" smtClean="0">
              <a:solidFill>
                <a:srgbClr val="FFFF00"/>
              </a:solidFill>
              <a:latin typeface="Guttman Adii-Light" pitchFamily="2" charset="-79"/>
              <a:cs typeface="Guttman Adii-Light" pitchFamily="2" charset="-79"/>
            </a:endParaRPr>
          </a:p>
          <a:p>
            <a:pPr eaLnBrk="1" hangingPunct="1"/>
            <a:r>
              <a:rPr lang="ar-JO" sz="4000" b="1" dirty="0" smtClean="0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النقب الشمالي</a:t>
            </a:r>
            <a:endParaRPr lang="he-IL" sz="4000" b="1" dirty="0" smtClean="0">
              <a:solidFill>
                <a:srgbClr val="FFFF00"/>
              </a:solidFill>
              <a:latin typeface="Guttman Adii-Light" pitchFamily="2" charset="-79"/>
              <a:cs typeface="Guttman Adii-Light" pitchFamily="2" charset="-79"/>
            </a:endParaRPr>
          </a:p>
          <a:p>
            <a:pPr eaLnBrk="1" hangingPunct="1"/>
            <a:r>
              <a:rPr lang="ar-JO" sz="4000" b="1" dirty="0" smtClean="0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الحادي عشر</a:t>
            </a:r>
            <a:endParaRPr lang="he-IL" sz="4000" b="1" dirty="0" smtClean="0">
              <a:solidFill>
                <a:srgbClr val="FFFF00"/>
              </a:solidFill>
              <a:latin typeface="Guttman Adii-Light" pitchFamily="2" charset="-79"/>
              <a:cs typeface="Guttman Adii-Light" pitchFamily="2" charset="-79"/>
            </a:endParaRPr>
          </a:p>
          <a:p>
            <a:pPr eaLnBrk="1" hangingPunct="1"/>
            <a:r>
              <a:rPr lang="he-IL" sz="4000" b="1" dirty="0" smtClean="0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2011</a:t>
            </a:r>
          </a:p>
          <a:p>
            <a:pPr eaLnBrk="1" hangingPunct="1"/>
            <a:r>
              <a:rPr lang="ar-JO" sz="4000" b="1" dirty="0" smtClean="0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نجلاء أبو حماد</a:t>
            </a:r>
            <a:endParaRPr lang="he-IL" sz="4000" b="1" dirty="0" smtClean="0">
              <a:solidFill>
                <a:srgbClr val="FFFF00"/>
              </a:solidFill>
              <a:latin typeface="Guttman Adii-Light" pitchFamily="2" charset="-79"/>
              <a:cs typeface="Guttman Adii-Light" pitchFamily="2" charset="-79"/>
            </a:endParaRPr>
          </a:p>
          <a:p>
            <a:pPr eaLnBrk="1" hangingPunct="1"/>
            <a:r>
              <a:rPr lang="he-IL" sz="4000" b="1" dirty="0" smtClean="0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סיור אקולוגי</a:t>
            </a:r>
            <a:endParaRPr lang="en-US" sz="4000" b="1" dirty="0" smtClean="0">
              <a:solidFill>
                <a:srgbClr val="FFFF00"/>
              </a:solidFill>
              <a:latin typeface="Guttman Adii-Light" pitchFamily="2" charset="-79"/>
              <a:cs typeface="Guttman Adii-Light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מציין מיקום של מספר שקופית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AFDFB245-43CC-4493-AE7A-8C11B68BC3C9}" type="slidenum">
              <a:rPr lang="he-IL" sz="1400">
                <a:latin typeface="Arial" pitchFamily="34" charset="0"/>
              </a:rPr>
              <a:pPr algn="l" rtl="0"/>
              <a:t>10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620548" name="Rectangle 4"/>
          <p:cNvSpPr>
            <a:spLocks noChangeArrowheads="1"/>
          </p:cNvSpPr>
          <p:nvPr/>
        </p:nvSpPr>
        <p:spPr bwMode="auto">
          <a:xfrm>
            <a:off x="3419475" y="282575"/>
            <a:ext cx="4324350" cy="7064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J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ttman Yad-Brush" pitchFamily="2" charset="-79"/>
                <a:cs typeface="Al-Hadith1" pitchFamily="2" charset="-78"/>
              </a:rPr>
              <a:t>قياس عوامل لا حياتية </a:t>
            </a:r>
            <a:endParaRPr lang="he-IL" sz="3200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graphicFrame>
        <p:nvGraphicFramePr>
          <p:cNvPr id="147489" name="Group 33"/>
          <p:cNvGraphicFramePr>
            <a:graphicFrameLocks noGrp="1"/>
          </p:cNvGraphicFramePr>
          <p:nvPr/>
        </p:nvGraphicFramePr>
        <p:xfrm>
          <a:off x="323850" y="1125538"/>
          <a:ext cx="8640763" cy="5456237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2569967"/>
                <a:gridCol w="1815548"/>
                <a:gridCol w="4255122"/>
              </a:tblGrid>
              <a:tr h="54961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العامل اللاحياتي</a:t>
                      </a:r>
                      <a:endParaRPr kumimoji="0" lang="he-IL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الوحدات</a:t>
                      </a:r>
                      <a:endParaRPr kumimoji="0" lang="he-IL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rowSpan="6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he-IL" sz="32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he-IL" sz="32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بالنسبة لكل قياس يب تفصيل:</a:t>
                      </a:r>
                      <a:endParaRPr kumimoji="0" lang="he-IL" sz="36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he-IL" sz="36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  <a:p>
                      <a:pPr marL="457200" marR="0" lvl="0" indent="-4572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ماذا قست؟</a:t>
                      </a:r>
                      <a:endParaRPr kumimoji="0" lang="en-US" sz="36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cs typeface="Guttman Yad-Brush" pitchFamily="2" charset="-79"/>
                      </a:endParaRPr>
                    </a:p>
                    <a:p>
                      <a:pPr marL="457200" marR="0" lvl="0" indent="-4572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كيف قست؟</a:t>
                      </a:r>
                    </a:p>
                    <a:p>
                      <a:pPr marL="457200" marR="0" lvl="0" indent="-4572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أهمية الفحص</a:t>
                      </a:r>
                    </a:p>
                    <a:p>
                      <a:pPr marL="457200" marR="0" lvl="0" indent="-4572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JO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</a:rPr>
                        <a:t>نتائج القياس</a:t>
                      </a:r>
                      <a:endParaRPr kumimoji="0" lang="en-US" sz="36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cs typeface="Guttman Yad-Brush" pitchFamily="2" charset="-79"/>
                        </a:rPr>
                        <a:t>     </a:t>
                      </a:r>
                      <a:r>
                        <a:rPr kumimoji="0" lang="he-IL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 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</a:tr>
              <a:tr h="10556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درجة حرارة الهواء</a:t>
                      </a:r>
                      <a:endParaRPr kumimoji="0" lang="he-I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/>
                      </a:r>
                      <a:b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</a:br>
                      <a: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>O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>C</a:t>
                      </a:r>
                      <a:b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</a:b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77702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درجة حرارة التربة</a:t>
                      </a:r>
                      <a:endParaRPr kumimoji="0" lang="he-I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/>
                      </a:r>
                      <a:b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</a:br>
                      <a:r>
                        <a:rPr kumimoji="0" lang="en-US" sz="2800" b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>O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cs typeface="Guttman Yad-Brush" pitchFamily="2" charset="-79"/>
                        </a:rPr>
                        <a:t>C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772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سرعة الرياح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متر\ثانية</a:t>
                      </a:r>
                      <a:endParaRPr kumimoji="0" lang="he-I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78520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شدة الضوء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Guttman Yad-Brush" pitchFamily="2" charset="-79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+mn-cs"/>
                        </a:rPr>
                        <a:t>لوكس</a:t>
                      </a:r>
                      <a:endParaRPr kumimoji="0" lang="he-I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81133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ar-JO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</a:rPr>
                        <a:t>مواد عضوية في التربة</a:t>
                      </a:r>
                      <a:endParaRPr kumimoji="0" lang="he-I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Guttman Yad-Brush" pitchFamily="2" charset="-79"/>
                      </a:endParaRPr>
                    </a:p>
                  </a:txBody>
                  <a:tcPr marT="45723" marB="45723" horzOverflow="overflow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73200"/>
            <a:ext cx="8820150" cy="5195888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he-IL" sz="1800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عدد الأوراق \ عدد البراعم\ عدد الأزهار\ عدد الثمار في غصن معين</a:t>
            </a:r>
            <a:endParaRPr lang="he-IL" sz="3600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ارتفاع النباتات</a:t>
            </a:r>
            <a:endParaRPr lang="he-IL" sz="3600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مساحة او حجم الأوراق</a:t>
            </a:r>
            <a:endParaRPr lang="he-IL" sz="3600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نسبة تغطية النباتات او مقطع النبات</a:t>
            </a:r>
            <a:endParaRPr lang="he-IL" sz="3600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الحالة الفونولوجية للنبات (منبت , مزهر , مثمر , جاف )</a:t>
            </a:r>
          </a:p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600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شدة النتح في النبات </a:t>
            </a:r>
            <a:endParaRPr lang="en-US" sz="3600" dirty="0" smtClean="0">
              <a:solidFill>
                <a:schemeClr val="tx1"/>
              </a:solidFill>
              <a:cs typeface="Guttman Yad-Brush" pitchFamily="2" charset="-79"/>
            </a:endParaRPr>
          </a:p>
        </p:txBody>
      </p:sp>
      <p:sp>
        <p:nvSpPr>
          <p:cNvPr id="65331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0"/>
            <a:ext cx="8172450" cy="863600"/>
          </a:xfrm>
        </p:spPr>
        <p:txBody>
          <a:bodyPr rtlCol="0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4000" b="0" dirty="0" smtClean="0">
                <a:solidFill>
                  <a:srgbClr val="FFFF00"/>
                </a:solidFill>
                <a:effectLst/>
                <a:latin typeface="Guttman Yad-Brush" pitchFamily="2" charset="-79"/>
                <a:cs typeface="Al-Hadith1" pitchFamily="2" charset="-78"/>
              </a:rPr>
              <a:t>قياس عوامل حياتية مختلفة في النبات</a:t>
            </a:r>
            <a:endParaRPr lang="he-IL" sz="4000" b="0" dirty="0" smtClean="0">
              <a:solidFill>
                <a:srgbClr val="FFFF00"/>
              </a:solidFill>
              <a:effectLst/>
              <a:latin typeface="Guttman Yad-Brush" pitchFamily="2" charset="-79"/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8313" y="1125538"/>
            <a:ext cx="8351837" cy="4030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68680" lvl="1" indent="-283464" fontAlgn="auto"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latin typeface="Guttman Yad-Brush" pitchFamily="2" charset="-79"/>
                <a:cs typeface="Guttman Yad-Brush" pitchFamily="2" charset="-79"/>
              </a:rPr>
              <a:t>قياس نشاط الحشرات :</a:t>
            </a:r>
            <a:endParaRPr lang="he-IL" sz="3200" b="1" dirty="0">
              <a:latin typeface="Guttman Yad-Brush" pitchFamily="2" charset="-79"/>
              <a:cs typeface="Guttman Yad-Brush" pitchFamily="2" charset="-79"/>
            </a:endParaRPr>
          </a:p>
          <a:p>
            <a:pPr marL="868680" lvl="1" indent="-283464" fontAlgn="auto"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latin typeface="Guttman Yad-Brush" pitchFamily="2" charset="-79"/>
                <a:cs typeface="Guttman Yad-Brush" pitchFamily="2" charset="-79"/>
              </a:rPr>
              <a:t>عدد الأفراد الذين يقومون بفعالية معينة لمدة 15 دقيقة ( مثال : عدد زيارات النحل لأزهار من نوع معين)</a:t>
            </a:r>
          </a:p>
          <a:p>
            <a:pPr marL="585216" lvl="1" fontAlgn="auto">
              <a:spcAft>
                <a:spcPts val="0"/>
              </a:spcAft>
              <a:buClr>
                <a:srgbClr val="FFFF00"/>
              </a:buClr>
              <a:buSzPct val="85000"/>
              <a:defRPr/>
            </a:pPr>
            <a:endParaRPr lang="he-IL" sz="3200" b="1" dirty="0">
              <a:latin typeface="Guttman Yad-Brush" pitchFamily="2" charset="-79"/>
              <a:cs typeface="Guttman Yad-Brush" pitchFamily="2" charset="-79"/>
            </a:endParaRPr>
          </a:p>
          <a:p>
            <a:pPr marL="868680" lvl="1" indent="-283464" fontAlgn="auto"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latin typeface="Guttman Yad-Brush" pitchFamily="2" charset="-79"/>
                <a:cs typeface="Guttman Yad-Brush" pitchFamily="2" charset="-79"/>
              </a:rPr>
              <a:t>قياس الفترة الزمنية التي تستمر فيها فعالية معينة</a:t>
            </a:r>
            <a:r>
              <a:rPr lang="en-US" sz="3200" b="1" dirty="0">
                <a:latin typeface="Guttman Yad-Brush" pitchFamily="2" charset="-79"/>
                <a:cs typeface="Guttman Yad-Brush" pitchFamily="2" charset="-79"/>
              </a:rPr>
              <a:t>  </a:t>
            </a:r>
          </a:p>
          <a:p>
            <a:pPr marL="585216" lvl="1" fontAlgn="auto">
              <a:spcAft>
                <a:spcPts val="0"/>
              </a:spcAft>
              <a:buClr>
                <a:srgbClr val="FFFF00"/>
              </a:buClr>
              <a:buSzPct val="85000"/>
              <a:defRPr/>
            </a:pPr>
            <a:r>
              <a:rPr lang="ar-JO" sz="3200" b="1" dirty="0">
                <a:latin typeface="Guttman Yad-Brush" pitchFamily="2" charset="-79"/>
                <a:cs typeface="Guttman Yad-Brush" pitchFamily="2" charset="-79"/>
              </a:rPr>
              <a:t>(مثال: المدة الزمنية التي تقوم بها النملات بأخرا التربة من الأرض, تخرج فضلات , تحمل الغذاء للعش)</a:t>
            </a:r>
            <a:r>
              <a:rPr lang="en-US" sz="3200" b="1" dirty="0">
                <a:latin typeface="Book Antiqua"/>
                <a:cs typeface="Guttman Yad-Brush" pitchFamily="2" charset="-79"/>
              </a:rPr>
              <a:t/>
            </a:r>
            <a:br>
              <a:rPr lang="en-US" sz="3200" b="1" dirty="0">
                <a:latin typeface="Book Antiqua"/>
                <a:cs typeface="Guttman Yad-Brush" pitchFamily="2" charset="-79"/>
              </a:rPr>
            </a:br>
            <a:endParaRPr lang="he-IL" sz="3200" b="1" dirty="0"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4700" y="201613"/>
            <a:ext cx="77390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JO" sz="4000" dirty="0">
                <a:ln w="6350">
                  <a:noFill/>
                </a:ln>
                <a:solidFill>
                  <a:srgbClr val="FFFF00"/>
                </a:solidFill>
                <a:latin typeface="Guttman Yad-Brush" pitchFamily="2" charset="-79"/>
                <a:ea typeface="+mj-ea"/>
                <a:cs typeface="Al-Hadith1" pitchFamily="2" charset="-78"/>
              </a:rPr>
              <a:t>قياس عوامل حياتية مختلفة في الحيوان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מציין מיקום של מספר שקופית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375B6182-F49A-4BEE-AE39-450B7566AAA9}" type="slidenum">
              <a:rPr lang="he-IL" sz="1400">
                <a:latin typeface="Arial" pitchFamily="34" charset="0"/>
              </a:rPr>
              <a:pPr algn="l" rtl="0"/>
              <a:t>13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26628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-31750" y="39688"/>
            <a:ext cx="9144000" cy="668178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1595438" indent="-6096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ar-JO" sz="3600" b="1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التعرف على الكائنات الحية</a:t>
            </a:r>
            <a:endParaRPr lang="he-IL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uttman Yad-Brush" pitchFamily="2" charset="-79"/>
              <a:cs typeface="Guttman Yad-Brush" pitchFamily="2" charset="-79"/>
            </a:endParaRPr>
          </a:p>
          <a:p>
            <a:pPr marL="1595438" indent="-6096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he-IL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uttman Yad-Brush" pitchFamily="2" charset="-79"/>
              <a:cs typeface="Guttman Yad-Brush" pitchFamily="2" charset="-79"/>
            </a:endParaRPr>
          </a:p>
          <a:p>
            <a:pPr marL="1328738" indent="-34290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2400" b="1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الأشارة الى ستة كائنات حية على الأقل شوهدت</a:t>
            </a:r>
            <a:r>
              <a:rPr lang="he-IL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في الجولة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1328738" indent="-34290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التصوير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1328738" indent="-34290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مميزات خارجية بارزة 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1328738" indent="-34290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الحالة الفونولوجية ( للنبات ) والنشاط  في الحيوان التي شوهدت في الجولة 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1328738" indent="-34290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التوسع بالنسبة لكائنين : يجب ان يكونا من مجموعتين تصنيفيتين مختلفتين , على الأقل واحد منهما نبات متطور. </a:t>
            </a:r>
            <a:endParaRPr lang="en-US" sz="3200" b="1" dirty="0" smtClean="0">
              <a:solidFill>
                <a:schemeClr val="tx1"/>
              </a:solidFill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מלבן 2"/>
          <p:cNvSpPr>
            <a:spLocks noChangeArrowheads="1"/>
          </p:cNvSpPr>
          <p:nvPr/>
        </p:nvSpPr>
        <p:spPr bwMode="auto">
          <a:xfrm>
            <a:off x="0" y="695325"/>
            <a:ext cx="9144000" cy="5976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وصف ثلاث ملاءمات في الكائنات التي شوهدت في الجولة , الربط بين الملاءمة وأحدى الظواهر البيولوجية التالية:</a:t>
            </a:r>
            <a:endParaRPr lang="he-IL" sz="3200" b="1" dirty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ملاءمة الكائن الحي لظروف بيت التنمية ( النبات والحيوان </a:t>
            </a:r>
            <a:r>
              <a:rPr lang="he-IL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في النبات: منع التغذي عليها من قبل الحيوانات</a:t>
            </a:r>
            <a:endParaRPr lang="he-IL" sz="3200" b="1" dirty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defRPr/>
            </a:pPr>
            <a:r>
              <a:rPr lang="he-IL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        </a:t>
            </a: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طريقة التلقيح في النبات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        طريقة نشر البذور</a:t>
            </a: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في الحيوانات : الحماية من الأفتراس</a:t>
            </a:r>
            <a:endParaRPr lang="he-IL" sz="3200" b="1" dirty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he-IL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        </a:t>
            </a: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الحصول على الغذاء</a:t>
            </a:r>
            <a:endParaRPr lang="he-IL" sz="3200" b="1" dirty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he-IL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	      </a:t>
            </a: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الأتصال بين الأجناس وداخل النس الواحد</a:t>
            </a:r>
            <a:endParaRPr lang="he-IL" sz="3200" b="1" dirty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85000"/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الملاءمات ممكن ان تكون في كائن حي واحد أو في كائنات مختلفة</a:t>
            </a:r>
            <a:endParaRPr lang="en-US" sz="2800" b="1" dirty="0">
              <a:solidFill>
                <a:schemeClr val="tx1"/>
              </a:solidFill>
              <a:cs typeface="Guttman Yad-Brush" pitchFamily="2" charset="-79"/>
            </a:endParaRP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2590800" y="14288"/>
            <a:ext cx="53292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ar-JO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ttman Yad-Brush" pitchFamily="2" charset="-79"/>
                <a:cs typeface="Al-Hadith1" pitchFamily="2" charset="-78"/>
              </a:rPr>
              <a:t>ملاءمات في الكائنات الحية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l-Hadith1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1422400"/>
            <a:ext cx="507682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179388" y="2276475"/>
            <a:ext cx="3455987" cy="1347788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ar-JO" sz="2400" b="1" dirty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أوراق مرافقة ابرية</a:t>
            </a:r>
            <a:endParaRPr lang="he-IL" sz="2400" b="1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ar-JO" sz="2400" b="1" dirty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أوراق جلدية</a:t>
            </a:r>
            <a:endParaRPr lang="he-IL" sz="2400" b="1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ar-JO" sz="2400" b="1" dirty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ثمرة حلوة تؤكل</a:t>
            </a:r>
            <a:endParaRPr lang="he-IL" sz="2400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656138" y="188913"/>
            <a:ext cx="3635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36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مثال لملاءمة – الخوخ </a:t>
            </a:r>
            <a:endParaRPr lang="en-US" sz="3600" b="1">
              <a:solidFill>
                <a:srgbClr val="FFFF00"/>
              </a:solidFill>
              <a:latin typeface="Arial" pitchFamily="34" charset="0"/>
              <a:cs typeface="Guttman Yad-Brush" pitchFamily="2" charset="-79"/>
            </a:endParaRP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790575" y="4076700"/>
            <a:ext cx="22336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ar-JO" sz="2400" b="1">
                <a:solidFill>
                  <a:srgbClr val="FFFF00"/>
                </a:solidFill>
                <a:latin typeface="Arial" pitchFamily="34" charset="0"/>
              </a:rPr>
              <a:t>ملاءمة لمنع اكلها ونشر بذورها ومنع خسارة الماء من أوراقها</a:t>
            </a:r>
            <a:endParaRPr lang="en-US" sz="2400" b="1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81075"/>
            <a:ext cx="51117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284663" y="4640263"/>
            <a:ext cx="45767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أوراق لحمية وشعرية</a:t>
            </a:r>
            <a:endParaRPr lang="he-IL" sz="2800" b="1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ثمار حجمها كبير وخالية الا من البذور</a:t>
            </a:r>
            <a:endParaRPr lang="en-US" sz="2800" b="1">
              <a:solidFill>
                <a:srgbClr val="FFFF00"/>
              </a:solidFill>
              <a:latin typeface="Arial" pitchFamily="34" charset="0"/>
              <a:cs typeface="Guttman Yad-Brush" pitchFamily="2" charset="-79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961063" y="260350"/>
            <a:ext cx="28352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JO" sz="60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تفاح سدوم</a:t>
            </a:r>
            <a:endParaRPr lang="en-US" sz="6000" b="1">
              <a:solidFill>
                <a:srgbClr val="FFFF00"/>
              </a:solidFill>
              <a:latin typeface="Arial" pitchFamily="34" charset="0"/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מציין מיקום של מספר שקופית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556A9CA6-8A87-4437-A60F-B8944AD9BD29}" type="slidenum">
              <a:rPr lang="he-IL" sz="1400">
                <a:latin typeface="Arial" pitchFamily="34" charset="0"/>
              </a:rPr>
              <a:pPr algn="l" rtl="0"/>
              <a:t>17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0"/>
            <a:ext cx="7010400" cy="1295400"/>
          </a:xfrm>
        </p:spPr>
        <p:txBody>
          <a:bodyPr rtlCol="0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4800" b="0" dirty="0" smtClean="0">
                <a:solidFill>
                  <a:srgbClr val="FFFF00"/>
                </a:solidFill>
                <a:effectLst/>
                <a:latin typeface="Guttman Yad-Brush" pitchFamily="2" charset="-79"/>
                <a:cs typeface="Al-Hadith1" pitchFamily="2" charset="-78"/>
              </a:rPr>
              <a:t>ظواهر  بيولوجية</a:t>
            </a:r>
            <a:endParaRPr lang="en-US" sz="4800" b="0" dirty="0" smtClean="0">
              <a:solidFill>
                <a:srgbClr val="FFFF00"/>
              </a:solidFill>
              <a:effectLst/>
              <a:cs typeface="Al-Hadith1" pitchFamily="2" charset="-78"/>
            </a:endParaRPr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1196975"/>
            <a:ext cx="9036050" cy="5286375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he-IL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    </a:t>
            </a:r>
            <a:r>
              <a:rPr lang="ar-JO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الظواهر البيولوجية هي عبارة عن مبان , أشكال , عمليات , علاقات التي تظهر في كائن معين ولا تظهر في غيره من الكائنات وفي ظروف معينة ولا تظهر في ظروف اخرى.</a:t>
            </a:r>
            <a:endParaRPr lang="he-IL" sz="36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he-IL" sz="24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وصف ثلاث ظواهر بيولوجية في لوحظت في الجولة 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على الأقل واحدة من الظواهر يجب ان تتعلق بالعلاقات المتبادلة  بين الكائنات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يجب ان تختلف الظواهر عن الملاءمات التي وصفت 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يجب عرض تفسير بيولوجي او تفسير للأفضلية البيولوجية للظاهرة</a:t>
            </a:r>
            <a:endParaRPr lang="en-US" sz="3200" b="1" dirty="0" smtClean="0">
              <a:solidFill>
                <a:schemeClr val="tx1"/>
              </a:solidFill>
              <a:cs typeface="Guttman Yad-Brush" pitchFamily="2" charset="-79"/>
              <a:sym typeface="Wingdings" pitchFamily="2" charset="2"/>
            </a:endParaRP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n-US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Guttman Yad-Brush" pitchFamily="2" charset="-79"/>
              </a:rPr>
              <a:t/>
            </a:r>
            <a:br>
              <a:rPr lang="en-US" sz="1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Guttman Yad-Brush" pitchFamily="2" charset="-79"/>
              </a:rPr>
            </a:br>
            <a:endParaRPr lang="en-US" sz="1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sz="44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امثلة لظواهر بيولوجية</a:t>
            </a:r>
            <a:endParaRPr lang="en-US" sz="4400" dirty="0" smtClean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08050"/>
            <a:ext cx="8424862" cy="5834063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he-IL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he-IL" sz="24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أوراق نبات منقار اللقلق تفتح في الصباح وتذبل وتتساقط في الساعة العاشرة تقريبا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كثرة نبات الشوك بالقرب من بيوت النمل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أغصان النبات الذي ينمو في الجهة المظللة لشجرة الخوخ تكون طويلة اكثر من اغصانه التي تنمو في الجهة المعرضة للأشعة</a:t>
            </a:r>
            <a:endParaRPr lang="he-IL" sz="3200" b="1" dirty="0" smtClean="0">
              <a:solidFill>
                <a:schemeClr val="tx1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200" b="1" dirty="0" smtClean="0">
                <a:solidFill>
                  <a:schemeClr val="tx1"/>
                </a:solidFill>
                <a:latin typeface="Guttman Yad-Brush" pitchFamily="2" charset="-79"/>
                <a:cs typeface="Guttman Yad-Brush" pitchFamily="2" charset="-79"/>
              </a:rPr>
              <a:t>تحت اشجار اليوكاليبتوس لا تود نباتات , تحت اشجار من انواع اخرى توجد نباتات.</a:t>
            </a:r>
            <a:endParaRPr lang="en-US" sz="3200" b="1" dirty="0" smtClean="0">
              <a:solidFill>
                <a:schemeClr val="tx1"/>
              </a:solidFill>
              <a:cs typeface="Guttman Yad-Brush" pitchFamily="2" charset="-79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1CABFDF-518A-4C88-9974-7876B8619398}" type="slidenum">
              <a:rPr lang="he-IL" smtClean="0">
                <a:solidFill>
                  <a:srgbClr val="FFFFFF"/>
                </a:solidFill>
                <a:latin typeface="Arial" pitchFamily="34" charset="0"/>
              </a:rPr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19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657350"/>
            <a:ext cx="29337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375" y="4005263"/>
            <a:ext cx="24511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6175" y="1890713"/>
            <a:ext cx="23780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מלבן 2"/>
          <p:cNvSpPr/>
          <p:nvPr/>
        </p:nvSpPr>
        <p:spPr>
          <a:xfrm>
            <a:off x="468313" y="549275"/>
            <a:ext cx="813593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3600" b="1" kern="0" dirty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ظواهر  بيولوجية</a:t>
            </a:r>
            <a:endParaRPr lang="he-IL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13" y="0"/>
            <a:ext cx="9147175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4075" y="1700808"/>
            <a:ext cx="8229600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sz="5400" dirty="0" smtClean="0">
                <a:solidFill>
                  <a:schemeClr val="bg1"/>
                </a:solidFill>
                <a:latin typeface="Guttman Calligraphic" pitchFamily="2" charset="-79"/>
                <a:cs typeface="Al-Hadith1" pitchFamily="2" charset="-78"/>
              </a:rPr>
              <a:t>حرش عتير</a:t>
            </a:r>
            <a:endParaRPr lang="ar-SA" sz="5400" dirty="0">
              <a:solidFill>
                <a:schemeClr val="bg1"/>
              </a:solidFill>
              <a:latin typeface="Guttman Calligraphic" pitchFamily="2" charset="-79"/>
              <a:cs typeface="Al-Hadith1" pitchFamily="2" charset="-78"/>
            </a:endParaRP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2124075" y="4941888"/>
            <a:ext cx="68040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JO" sz="3200" b="1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حرش عتير يمتد على 30000 دونم  , ما بين شمال شرق بئر السبع وجنوب الخليل  </a:t>
            </a:r>
            <a:r>
              <a:rPr lang="he-IL" sz="3200" b="1">
                <a:solidFill>
                  <a:srgbClr val="FFFF00"/>
                </a:solidFill>
                <a:latin typeface="Guttman Adii-Light" pitchFamily="2" charset="-79"/>
                <a:cs typeface="Guttman Adii-Light" pitchFamily="2" charset="-79"/>
              </a:rPr>
              <a:t>בתחומו</a:t>
            </a:r>
            <a:endParaRPr lang="ar-SA" sz="3200" b="1">
              <a:solidFill>
                <a:srgbClr val="FFFF00"/>
              </a:solidFill>
              <a:latin typeface="Guttman Adii-Light" pitchFamily="2" charset="-79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1331" y="18601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עפצים- </a:t>
            </a:r>
            <a:r>
              <a:rPr lang="he-IL" dirty="0" err="1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עשבחנין</a:t>
            </a: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 האשל</a:t>
            </a:r>
            <a:endParaRPr lang="he-IL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22531" name="מציין מיקום תוכן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39975" y="1412875"/>
            <a:ext cx="3521075" cy="2493963"/>
          </a:xfrm>
        </p:spPr>
      </p:pic>
      <p:sp>
        <p:nvSpPr>
          <p:cNvPr id="22532" name="מציין מיקום של מספר שקופית 3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/>
            <a:fld id="{6916F820-3080-4FD4-9A4A-174993FD21A8}" type="slidenum">
              <a:rPr lang="he-IL" smtClean="0">
                <a:solidFill>
                  <a:srgbClr val="BCBCBC"/>
                </a:solidFill>
              </a:rPr>
              <a:pPr algn="ctr"/>
              <a:t>20</a:t>
            </a:fld>
            <a:endParaRPr lang="he-IL" smtClean="0">
              <a:solidFill>
                <a:srgbClr val="BCBCBC"/>
              </a:solidFill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4552950"/>
            <a:ext cx="78406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11560" y="3140968"/>
            <a:ext cx="4324474" cy="1222375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dirty="0" lang="he-IL" smtClean="0" sz="2800">
                <a:solidFill>
                  <a:srgbClr val="FFFF00"/>
                </a:solidFill>
                <a:effectLst/>
                <a:latin charset="-79" pitchFamily="2" typeface="Guttman Yad-Brush"/>
                <a:cs charset="-79" pitchFamily="2" typeface="Guttman Yad-Brush"/>
              </a:rPr>
              <a:t>השתנות צבע הפרח של נר הלילה</a:t>
            </a:r>
            <a:endParaRPr dirty="0" lang="he-IL" sz="2800">
              <a:solidFill>
                <a:srgbClr val="FFFF00"/>
              </a:solidFill>
              <a:effectLst/>
              <a:latin charset="-79" pitchFamily="2" typeface="Guttman Yad-Brush"/>
              <a:cs charset="-79" pitchFamily="2" typeface="Guttman Yad-Brush"/>
            </a:endParaRPr>
          </a:p>
        </p:txBody>
      </p:sp>
      <p:sp>
        <p:nvSpPr>
          <p:cNvPr id="23555" name="מציין מיקום של מספר שקופית 3"/>
          <p:cNvSpPr>
            <a:spLocks noGrp="1"/>
          </p:cNvSpPr>
          <p:nvPr>
            <p:ph idx="12" sz="quarter" type="sldNum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anchorCtr="0" bIns="45720" compatLnSpc="1" numCol="1" tIns="45720" wrap="square">
            <a:prstTxWarp prst="textNoShape">
              <a:avLst/>
            </a:prstTxWarp>
          </a:bodyPr>
          <a:lstStyle/>
          <a:p>
            <a:pPr algn="ctr"/>
            <a:fld id="{43BAB2FB-4453-4138-B010-CC5298ABED3E}" type="slidenum">
              <a:rPr lang="he-IL" smtClean="0">
                <a:solidFill>
                  <a:srgbClr val="BCBCBC"/>
                </a:solidFill>
              </a:rPr>
              <a:pPr algn="ctr"/>
              <a:t>21</a:t>
            </a:fld>
            <a:endParaRPr lang="he-IL" smtClean="0">
              <a:solidFill>
                <a:srgbClr val="BCBCBC"/>
              </a:solidFill>
            </a:endParaRPr>
          </a:p>
        </p:txBody>
      </p:sp>
      <p:pic>
        <p:nvPicPr>
          <p:cNvPr id="23556" name="Picture 3"/>
          <p:cNvPicPr>
            <a:picLocks noChangeArrowheads="1" noChangeAspect="1"/>
          </p:cNvPicPr>
          <p:nvPr/>
        </p:nvPicPr>
        <p:blipFill>
          <a:blip cstate="email" r:embed="rId2"/>
          <a:srcRect b="-87" l="-204" r="-16"/>
          <a:stretch>
            <a:fillRect/>
          </a:stretch>
        </p:blipFill>
        <p:spPr bwMode="auto">
          <a:xfrm>
            <a:off x="468313" y="476250"/>
            <a:ext cx="4324350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תמונה 5.jpg" id="23557" name="מציין מיקום של תמונה 4"/>
          <p:cNvPicPr>
            <a:picLocks noChangeAspect="1"/>
          </p:cNvPicPr>
          <p:nvPr/>
        </p:nvPicPr>
        <p:blipFill>
          <a:blip cstate="email" r:embed="rId3"/>
          <a:srcRect/>
          <a:stretch>
            <a:fillRect/>
          </a:stretch>
        </p:blipFill>
        <p:spPr bwMode="auto">
          <a:xfrm>
            <a:off x="6084888" y="808038"/>
            <a:ext cx="21129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2"/>
          <p:cNvSpPr txBox="1">
            <a:spLocks noChangeArrowheads="1"/>
          </p:cNvSpPr>
          <p:nvPr/>
        </p:nvSpPr>
        <p:spPr bwMode="auto">
          <a:xfrm>
            <a:off x="5651500" y="3213100"/>
            <a:ext cx="2736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e-IL" sz="2400">
                <a:solidFill>
                  <a:srgbClr val="FFFF00"/>
                </a:solidFill>
                <a:latin charset="-79" pitchFamily="2" typeface="Guttman Yad-Brush"/>
                <a:cs charset="-79" pitchFamily="2" typeface="Guttman Yad-Brush"/>
              </a:rPr>
              <a:t>אללופתיה </a:t>
            </a:r>
            <a:endParaRPr lang="ar-SA" sz="2400">
              <a:solidFill>
                <a:srgbClr val="FFFF00"/>
              </a:solidFill>
              <a:latin charset="-79" pitchFamily="2" typeface="Guttman Yad-Brush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כותרת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177212" cy="1222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التعرف على طرق القياس واستعمال الأجهزة المختلفة </a:t>
            </a:r>
            <a:endParaRPr lang="he-IL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33804" name="מציין מיקום של מספר שקופית 13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A762F16A-4365-426A-974D-807A17064D1B}" type="slidenum">
              <a:rPr lang="he-IL"/>
              <a:pPr algn="ctr">
                <a:defRPr/>
              </a:pPr>
              <a:t>22</a:t>
            </a:fld>
            <a:endParaRPr lang="he-IL"/>
          </a:p>
        </p:txBody>
      </p:sp>
      <p:pic>
        <p:nvPicPr>
          <p:cNvPr id="24580" name="Picture 3" descr="image0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113" y="4357688"/>
            <a:ext cx="17748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ראה תמונה בגודל מלא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713" y="24923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13-180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9700" y="256540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6" descr="873-1870_bi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375" y="2420938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7" descr="זכוכית מגדלת מקצועית X9">
            <a:hlinkClick r:id="rId9" tooltip="זכוכית מגדלת מקצועית X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16463" y="4365625"/>
            <a:ext cx="1935162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8" descr="180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443663" y="4581525"/>
            <a:ext cx="20177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7" descr="npo00001b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95288" y="4365625"/>
            <a:ext cx="2667000" cy="200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4587" name="Picture 10" descr="microscope-pastels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2563813"/>
            <a:ext cx="169227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1" descr="normal_iil-ian-aj-0055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065963" y="1844675"/>
            <a:ext cx="207803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13" name="Group 37"/>
          <p:cNvGraphicFramePr>
            <a:graphicFrameLocks noGrp="1"/>
          </p:cNvGraphicFramePr>
          <p:nvPr/>
        </p:nvGraphicFramePr>
        <p:xfrm>
          <a:off x="179388" y="908050"/>
          <a:ext cx="8715375" cy="5121275"/>
        </p:xfrm>
        <a:graphic>
          <a:graphicData uri="http://schemas.openxmlformats.org/drawingml/2006/table">
            <a:tbl>
              <a:tblPr rtl="1"/>
              <a:tblGrid>
                <a:gridCol w="1589213"/>
                <a:gridCol w="7126287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العامل المفحوص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طريقة الفحص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رطوبة التربة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يجب جمع كمية من التراب , وزنها ثم تجفيفها في الفرن لمدة 24 ساعة وبحرارة 105 درجة مئوية . %الماء = (الفرق بين الوزن النهائي والبدائي \ الوزن البدائي )</a:t>
                      </a:r>
                      <a:r>
                        <a:rPr kumimoji="0" lang="he-I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 * 100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المادة العضوية في التربة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أخذ تربة بكمية 10 غرام , وندخلها في انبوب اختباري  ونقيس درجة الحرارة , نضيف 5 ملل ماء الأوكسجين  3% . نقيس مرة ثانية درجة الحرارة . الفرق بين القياسين هو اشارة الى كمية المادة العضوية في التربة.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Levenim MT" pitchFamily="2" charset="-79"/>
                        <a:buNone/>
                        <a:tabLst>
                          <a:tab pos="228600" algn="l"/>
                        </a:tabLst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درجة حرارة الهواء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يجب قياس درجة الحرارة في الظل لمدة دقيقتين . يجب قياس درجة الحرارة في مكان تواجد الكائنات الحية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21" name="Group 21"/>
          <p:cNvGraphicFramePr>
            <a:graphicFrameLocks noGrp="1"/>
          </p:cNvGraphicFramePr>
          <p:nvPr/>
        </p:nvGraphicFramePr>
        <p:xfrm>
          <a:off x="755650" y="188913"/>
          <a:ext cx="8135938" cy="6335712"/>
        </p:xfrm>
        <a:graphic>
          <a:graphicData uri="http://schemas.openxmlformats.org/drawingml/2006/table">
            <a:tbl>
              <a:tblPr rtl="1"/>
              <a:tblGrid>
                <a:gridCol w="1536700"/>
                <a:gridCol w="6599238"/>
              </a:tblGrid>
              <a:tr h="49497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العامل المفحوص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2" marR="6857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طريقة الفحص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2" marR="6857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80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الغيوم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2" marR="6857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نقسم السماء ل 8 أقسام وهمية . ونقدر كم ثمن مغطى بالغيوم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2" marR="6857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015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درجة حرارة التربة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استعمال مقياس درجة الحرارة الموجود في وعاء بلاستيكي أو معدن . قياس درجة الحرارة في أعماق مختلفة.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78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رطوبة الهواء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Levenim MT" pitchFamily="2" charset="-79"/>
                        <a:buNone/>
                        <a:tabLst>
                          <a:tab pos="228600" algn="l"/>
                        </a:tabLst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استعمال مقياس للرطوبة.</a:t>
                      </a: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797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شدة الضوء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Levenim MT" pitchFamily="2" charset="-79"/>
                        <a:buNone/>
                        <a:tabLst>
                          <a:tab pos="228600" algn="l"/>
                        </a:tabLst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استعمال مقياس للضوء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قياس المدة الزمنية اللازمة حتى ظهور لون بني في قطرة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Guttman Yad-Brush" pitchFamily="2" charset="-79"/>
                        </a:rPr>
                        <a:t>AgNO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Guttman Yad-Brush" pitchFamily="2" charset="-79"/>
                        </a:rPr>
                        <a:t>3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المنقطة على ورق ترشيح . هناك علاقة عكسية بين الزمن وشدة الضوء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7CCCD640-046E-4A30-A120-064EDDDC51E8}" type="slidenum">
              <a:rPr lang="he-IL"/>
              <a:pPr algn="ctr">
                <a:defRPr/>
              </a:pPr>
              <a:t>25</a:t>
            </a:fld>
            <a:endParaRPr lang="he-IL"/>
          </a:p>
        </p:txBody>
      </p:sp>
      <p:graphicFrame>
        <p:nvGraphicFramePr>
          <p:cNvPr id="26653" name="Group 29"/>
          <p:cNvGraphicFramePr>
            <a:graphicFrameLocks noGrp="1"/>
          </p:cNvGraphicFramePr>
          <p:nvPr/>
        </p:nvGraphicFramePr>
        <p:xfrm>
          <a:off x="0" y="193675"/>
          <a:ext cx="9036050" cy="6656388"/>
        </p:xfrm>
        <a:graphic>
          <a:graphicData uri="http://schemas.openxmlformats.org/drawingml/2006/table">
            <a:tbl>
              <a:tblPr rtl="1"/>
              <a:tblGrid>
                <a:gridCol w="1707859"/>
                <a:gridCol w="7328637"/>
              </a:tblGrid>
              <a:tr h="49902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العامل المفحوص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طريقة الفحص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ملوحة التربة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لكمية معينة من التربة نضيف كمية معينة من الماء المقطر ونخلطهما معا .</a:t>
                      </a:r>
                    </a:p>
                    <a:p>
                      <a:pPr marL="457200" marR="0" lvl="0" indent="-4572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Tx/>
                        <a:buAutoNum type="arabic1Minus"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نقيس التوصيل الكهربائي بواسطة مليامبرميتر </a:t>
                      </a:r>
                    </a:p>
                    <a:p>
                      <a:pPr marL="457200" marR="0" lvl="0" indent="-4572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Tx/>
                        <a:buAutoNum type="arabic1Minus"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 نصفي الماء ونقيس كمية الأملاح في الماء بواسطة الية التي تقيس الأملاح في الماء.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Book Antiqua" pitchFamily="18" charset="0"/>
                          <a:cs typeface="Guttman Yad-Brush" pitchFamily="2" charset="-79"/>
                        </a:rPr>
                        <a:t>PH</a:t>
                      </a:r>
                      <a:r>
                        <a:rPr kumimoji="0" lang="he-I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 </a:t>
                      </a: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التربة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ندخل 100 غرام من التربة لداخل كأس , نضيف ماء مقطر ونفحص ال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Guttman Yad-Brush" pitchFamily="2" charset="-79"/>
                        </a:rPr>
                        <a:t>ph</a:t>
                      </a:r>
                      <a:r>
                        <a:rPr kumimoji="0" lang="he-I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 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بواسطة أوراق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Guttman Yad-Brush" pitchFamily="2" charset="-79"/>
                        </a:rPr>
                        <a:t>ph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he-I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.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uttman Yad-Brush" pitchFamily="2" charset="-79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5914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 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Book Antiqua" pitchFamily="18" charset="0"/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وتيرة التخلخل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2800" b="1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cs typeface="Arial" pitchFamily="34" charset="0"/>
                        </a:rPr>
                        <a:t>نضع</a:t>
                      </a:r>
                      <a:r>
                        <a:rPr lang="ar-JO" sz="2800" b="1" baseline="0" dirty="0" smtClean="0">
                          <a:solidFill>
                            <a:schemeClr val="tx1"/>
                          </a:solidFill>
                          <a:latin typeface="Guttman Yad-Brush" pitchFamily="2" charset="-79"/>
                          <a:cs typeface="Arial" pitchFamily="34" charset="0"/>
                        </a:rPr>
                        <a:t> محقان وفيه قطن فوق وعاء  اختباري مدرج . نضع في المحقان 3 معالق صغيرة من التربة المفحوصة, نصب الماء ونفحص كمية الماء المتخلخلة في الدقيقة. النتيجة تكون ملل \ الدقيقة </a:t>
                      </a:r>
                      <a:endParaRPr lang="en-US" sz="2800" b="1" dirty="0" smtClean="0">
                        <a:solidFill>
                          <a:schemeClr val="tx1"/>
                        </a:solidFill>
                        <a:cs typeface="Guttman Yad-Brush" pitchFamily="2" charset="-79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Guttman Yad-Brush" pitchFamily="2" charset="-79"/>
                          <a:cs typeface="Arial" pitchFamily="34" charset="0"/>
                        </a:rPr>
                        <a:t>السعة الحقلية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JO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uttman Yad-Brush" pitchFamily="2" charset="-79"/>
                          <a:cs typeface="Guttman Yad-Brush" pitchFamily="2" charset="-79"/>
                        </a:rPr>
                        <a:t>يجب تحضير تربة مشبعة , نزنها ثم نجففها ونقيس نسبة الماء فيها.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Guttman Yad-Brush" pitchFamily="2" charset="-79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כותרת 3"/>
          <p:cNvSpPr>
            <a:spLocks noGrp="1"/>
          </p:cNvSpPr>
          <p:nvPr>
            <p:ph type="title"/>
          </p:nvPr>
        </p:nvSpPr>
        <p:spPr>
          <a:xfrm>
            <a:off x="484188" y="476250"/>
            <a:ext cx="8175625" cy="1222375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40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نسبة تغطية النباتات</a:t>
            </a:r>
            <a:endParaRPr lang="he-IL" sz="4000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28675" name="מציין מיקום תוכן 4"/>
          <p:cNvSpPr>
            <a:spLocks noGrp="1"/>
          </p:cNvSpPr>
          <p:nvPr>
            <p:ph idx="1"/>
          </p:nvPr>
        </p:nvSpPr>
        <p:spPr>
          <a:xfrm>
            <a:off x="484188" y="1700213"/>
            <a:ext cx="8175625" cy="4181475"/>
          </a:xfrm>
        </p:spPr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ar-JO" sz="3200" b="1" smtClean="0">
                <a:latin typeface="Guttman Yad-Brush" pitchFamily="2" charset="-79"/>
                <a:cs typeface="Guttman Yad-Brush" pitchFamily="2" charset="-79"/>
              </a:rPr>
              <a:t>كم من المساحة مغطى بالنبات ومن اي انواع</a:t>
            </a:r>
            <a:r>
              <a:rPr lang="he-IL" sz="3200" b="1" smtClean="0">
                <a:latin typeface="Guttman Yad-Brush" pitchFamily="2" charset="-79"/>
                <a:cs typeface="Guttman Yad-Brush" pitchFamily="2" charset="-79"/>
              </a:rPr>
              <a:t>?</a:t>
            </a:r>
          </a:p>
          <a:p>
            <a:pPr eaLnBrk="1" hangingPunct="1">
              <a:buClr>
                <a:srgbClr val="FFFF00"/>
              </a:buClr>
            </a:pPr>
            <a:r>
              <a:rPr lang="ar-JO" sz="3200" b="1" smtClean="0">
                <a:latin typeface="Guttman Yad-Brush" pitchFamily="2" charset="-79"/>
                <a:cs typeface="Guttman Yad-Brush" pitchFamily="2" charset="-79"/>
              </a:rPr>
              <a:t>% التغطية  ( نبات, تربة , صخر , ...)</a:t>
            </a:r>
            <a:endParaRPr lang="he-IL" sz="3200" b="1" smtClean="0">
              <a:latin typeface="Guttman Yad-Brush" pitchFamily="2" charset="-79"/>
              <a:cs typeface="Guttman Yad-Brush" pitchFamily="2" charset="-79"/>
            </a:endParaRPr>
          </a:p>
          <a:p>
            <a:pPr eaLnBrk="1" hangingPunct="1">
              <a:buClr>
                <a:srgbClr val="FFFF00"/>
              </a:buClr>
            </a:pPr>
            <a:r>
              <a:rPr lang="ar-JO" sz="3200" b="1" smtClean="0">
                <a:latin typeface="Guttman Yad-Brush" pitchFamily="2" charset="-79"/>
                <a:cs typeface="Guttman Yad-Brush" pitchFamily="2" charset="-79"/>
              </a:rPr>
              <a:t>نسبة التغطية للأشجار , الشجيرات , الأعشاب, نوع معين أو مجموعة معينة.</a:t>
            </a:r>
            <a:r>
              <a:rPr lang="he-IL" sz="3200" b="1" smtClean="0">
                <a:latin typeface="Guttman Yad-Brush" pitchFamily="2" charset="-79"/>
                <a:cs typeface="Guttman Yad-Brush" pitchFamily="2" charset="-79"/>
              </a:rPr>
              <a:t> </a:t>
            </a:r>
          </a:p>
          <a:p>
            <a:pPr eaLnBrk="1" hangingPunct="1">
              <a:buClr>
                <a:srgbClr val="FFFF00"/>
              </a:buClr>
            </a:pPr>
            <a:r>
              <a:rPr lang="ar-JO" sz="3200" b="1" smtClean="0">
                <a:latin typeface="Guttman Yad-Brush" pitchFamily="2" charset="-79"/>
                <a:cs typeface="Guttman Yad-Brush" pitchFamily="2" charset="-79"/>
              </a:rPr>
              <a:t>الطرق : نقاط على طول مقطع أو تغطية على طول المقطع.</a:t>
            </a:r>
            <a:endParaRPr lang="he-IL" sz="3200" smtClean="0">
              <a:latin typeface="Guttman Yad-Brush" pitchFamily="2" charset="-79"/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Rot="1" noChangeArrowheads="1"/>
          </p:cNvSpPr>
          <p:nvPr/>
        </p:nvSpPr>
        <p:spPr bwMode="auto">
          <a:xfrm>
            <a:off x="457200" y="841375"/>
            <a:ext cx="83089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JO" sz="3600" b="1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طرق لفحص تغطية النبات</a:t>
            </a:r>
            <a:endParaRPr lang="en-US" sz="4000" b="1" i="1">
              <a:solidFill>
                <a:srgbClr val="FFFF00"/>
              </a:solidFill>
              <a:cs typeface="Al-Hadith1" pitchFamily="2" charset="-78"/>
            </a:endParaRPr>
          </a:p>
        </p:txBody>
      </p:sp>
      <p:pic>
        <p:nvPicPr>
          <p:cNvPr id="29699" name="Picture 6" descr="npo00002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3162300"/>
            <a:ext cx="3810000" cy="285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0" name="Picture 8" descr="npo00002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65400" y="3124200"/>
            <a:ext cx="2235200" cy="2895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1" name="Picture 9" descr="npo00002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3124200"/>
            <a:ext cx="1833563" cy="2895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1979613" y="6003925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he-IL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חתך</a:t>
            </a:r>
            <a:endParaRPr lang="en-US" sz="1600" b="1" i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152400" y="6019800"/>
            <a:ext cx="213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he-IL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ריבועים לאורך חתך</a:t>
            </a:r>
            <a:endParaRPr lang="en-US" sz="1600" b="1" i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5816600" y="6030913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he-IL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ריבוע</a:t>
            </a:r>
            <a:endParaRPr lang="en-US" sz="1600" b="1" i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1889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sz="32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قياش الحالة الفنولوجية – مثال : قياس شدة الأزهار على شجرة الأثل</a:t>
            </a:r>
            <a:endParaRPr lang="en-US" sz="3200" dirty="0" smtClean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46084" name="מציין מיקום טקסט 3"/>
          <p:cNvSpPr>
            <a:spLocks noGrp="1"/>
          </p:cNvSpPr>
          <p:nvPr>
            <p:ph type="body" idx="1"/>
          </p:nvPr>
        </p:nvSpPr>
        <p:spPr>
          <a:xfrm>
            <a:off x="687388" y="3471863"/>
            <a:ext cx="8039100" cy="3097212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he-IL" sz="3600" b="1" dirty="0" smtClean="0">
                <a:solidFill>
                  <a:srgbClr val="FFFF00"/>
                </a:solidFill>
              </a:rPr>
              <a:t> </a:t>
            </a:r>
            <a:endParaRPr lang="he-IL" sz="3600" b="1" u="sng" dirty="0" smtClean="0">
              <a:solidFill>
                <a:srgbClr val="FFFF0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ar-SA" dirty="0">
                <a:latin typeface="Guttman Yad-Brush" pitchFamily="2" charset="-79"/>
                <a:cs typeface="Guttman Yad-Brush" pitchFamily="2" charset="-79"/>
              </a:rPr>
              <a:t>نأحذ 5 أغصان . نضع علامة على كل غصن ونحدد 30 سم  من الطرف اليانع . نعد كم زهرة موجودة على الغصن . النتيجة تكون عدد الأزهار \ سم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he-IL" sz="1800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  </a:t>
            </a:r>
            <a:r>
              <a:rPr lang="ar-JO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أهمية الفحص: </a:t>
            </a:r>
            <a:endParaRPr lang="he-IL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JO" dirty="0" smtClean="0">
                <a:latin typeface="Guttman Yad-Brush" pitchFamily="2" charset="-79"/>
                <a:cs typeface="Guttman Yad-Brush" pitchFamily="2" charset="-79"/>
              </a:rPr>
              <a:t>يدلنا هذا الفحص على شدة الأزهار وموعده في النبتة. يمكن المقارنة بين شجرة معينة في منطقة معينة ومنطقة اخرى أو جهة معينة للشجرة مع جهة اخرى.  </a:t>
            </a:r>
            <a:endParaRPr lang="he-IL" dirty="0" smtClean="0"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29700" name="מציין מיקום תוכן 2"/>
          <p:cNvSpPr>
            <a:spLocks noGrp="1"/>
          </p:cNvSpPr>
          <p:nvPr>
            <p:ph sz="quarter" idx="2"/>
          </p:nvPr>
        </p:nvSpPr>
        <p:spPr>
          <a:xfrm>
            <a:off x="525463" y="1268413"/>
            <a:ext cx="8362950" cy="1987550"/>
          </a:xfrm>
        </p:spPr>
        <p:txBody>
          <a:bodyPr/>
          <a:lstStyle/>
          <a:p>
            <a:pPr eaLnBrk="1" hangingPunct="1">
              <a:defRPr/>
            </a:pPr>
            <a:endParaRPr lang="he-IL" dirty="0" smtClean="0"/>
          </a:p>
          <a:p>
            <a:pPr eaLnBrk="1" hangingPunct="1">
              <a:defRPr/>
            </a:pPr>
            <a:endParaRPr lang="he-IL" dirty="0" smtClean="0"/>
          </a:p>
          <a:p>
            <a:pPr eaLnBrk="1" hangingPunct="1">
              <a:defRPr/>
            </a:pPr>
            <a:endParaRPr lang="he-IL" dirty="0" smtClean="0"/>
          </a:p>
          <a:p>
            <a:pPr eaLnBrk="1" hangingPunct="1">
              <a:defRPr/>
            </a:pPr>
            <a:endParaRPr lang="he-IL" dirty="0" smtClean="0"/>
          </a:p>
          <a:p>
            <a:pPr eaLnBrk="1" hangingPunct="1">
              <a:defRPr/>
            </a:pPr>
            <a:endParaRPr lang="he-IL" dirty="0" smtClean="0"/>
          </a:p>
          <a:p>
            <a:pPr marL="136525" indent="0" eaLnBrk="1" hangingPunct="1">
              <a:buFont typeface="Wingdings 2" pitchFamily="18" charset="2"/>
              <a:buNone/>
              <a:defRPr/>
            </a:pPr>
            <a:r>
              <a:rPr lang="ar-JO" dirty="0" smtClean="0">
                <a:solidFill>
                  <a:srgbClr val="FFFF00"/>
                </a:solidFill>
                <a:cs typeface="Al-Hadith1" pitchFamily="2" charset="-78"/>
              </a:rPr>
              <a:t>كيف قسنا؟؟</a:t>
            </a:r>
          </a:p>
        </p:txBody>
      </p:sp>
      <p:sp>
        <p:nvSpPr>
          <p:cNvPr id="30725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716463" y="1412875"/>
            <a:ext cx="4041775" cy="21177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ar-JO" sz="3200" b="1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ماذا قسنا؟</a:t>
            </a:r>
            <a:endParaRPr lang="he-IL" sz="3200" b="1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ar-JO" smtClean="0">
                <a:latin typeface="Guttman Yad-Brush" pitchFamily="2" charset="-79"/>
                <a:cs typeface="Guttman Yad-Brush" pitchFamily="2" charset="-79"/>
              </a:rPr>
              <a:t>عدد الأزهار ( ممكن أيضا عدد البراعم أو الثمار ) على احد الأغصان بطول معين</a:t>
            </a:r>
            <a:r>
              <a:rPr lang="he-IL" smtClean="0"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ar-JO" smtClean="0">
                <a:latin typeface="Guttman Yad-Brush" pitchFamily="2" charset="-79"/>
                <a:cs typeface="Guttman Yad-Brush" pitchFamily="2" charset="-79"/>
              </a:rPr>
              <a:t>ومعروف ( على اعتبار ان قطر الأغصان مشابه)</a:t>
            </a:r>
            <a:endParaRPr lang="he-IL" smtClean="0">
              <a:latin typeface="Guttman Yad-Brush" pitchFamily="2" charset="-79"/>
              <a:cs typeface="Guttman Yad-Brush" pitchFamily="2" charset="-79"/>
            </a:endParaRP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he-IL" b="1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1412875"/>
            <a:ext cx="366395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549275"/>
            <a:ext cx="8177212" cy="1222375"/>
          </a:xfrm>
        </p:spPr>
        <p:txBody>
          <a:bodyPr rtlCol="1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32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أي ناتج سيكون معكم في نهاية الجولة؟ 1</a:t>
            </a:r>
            <a:endParaRPr lang="en-US" sz="3200" dirty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ar-JO" b="1" smtClean="0">
                <a:solidFill>
                  <a:srgbClr val="FFC000"/>
                </a:solidFill>
              </a:rPr>
              <a:t>وصف ميزات المنطقة</a:t>
            </a:r>
            <a:endParaRPr lang="he-IL" b="1" smtClean="0">
              <a:solidFill>
                <a:srgbClr val="FFC0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eaLnBrk="1" hangingPunct="1">
              <a:buFont typeface="Arial" pitchFamily="34" charset="0"/>
              <a:buNone/>
            </a:pPr>
            <a:r>
              <a:rPr lang="ar-JO" b="1" smtClean="0">
                <a:latin typeface="Guttman Yad-Brush" pitchFamily="2" charset="-79"/>
                <a:cs typeface="Guttman Yad-Brush" pitchFamily="2" charset="-79"/>
              </a:rPr>
              <a:t> نباتات , الجغرافيا , نوع التربة , مبان وشوارع .</a:t>
            </a:r>
            <a:endParaRPr lang="he-IL" b="1" smtClean="0"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31748" name="Picture 7" descr="G:\ביולוגיה\ביוחקר\יער יתיר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2919413"/>
            <a:ext cx="5256212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כותרת 1"/>
          <p:cNvSpPr>
            <a:spLocks noGrp="1"/>
          </p:cNvSpPr>
          <p:nvPr>
            <p:ph type="title"/>
          </p:nvPr>
        </p:nvSpPr>
        <p:spPr>
          <a:xfrm>
            <a:off x="611188" y="765175"/>
            <a:ext cx="8177212" cy="1222375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54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ما هو الهدف من الجولة؟</a:t>
            </a:r>
            <a:endParaRPr lang="he-IL" sz="5400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8313" y="1989138"/>
            <a:ext cx="8177212" cy="4181475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التعرف على الطبيعة \ التعرف على بيوت تنمية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تعلم البيولوجيا ليس فقط في المختبر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التعرف على ظواهر طبيعية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مشاهدة الكائن ككل في بيته الطبيعي</a:t>
            </a:r>
            <a:endParaRPr lang="he-IL" sz="3600" b="1" dirty="0"/>
          </a:p>
        </p:txBody>
      </p:sp>
      <p:sp>
        <p:nvSpPr>
          <p:cNvPr id="19460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8388350" y="6165850"/>
            <a:ext cx="450850" cy="360363"/>
          </a:xfrm>
        </p:spPr>
        <p:txBody>
          <a:bodyPr/>
          <a:lstStyle/>
          <a:p>
            <a:pPr algn="ctr">
              <a:defRPr/>
            </a:pPr>
            <a:fld id="{BBF1D058-3AFF-4378-BDB6-1E71F9963152}" type="slidenum">
              <a:rPr lang="he-IL"/>
              <a:pPr algn="ctr">
                <a:defRPr/>
              </a:pPr>
              <a:t>3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313"/>
            <a:ext cx="91440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he-IL" b="1" dirty="0" smtClean="0">
                <a:solidFill>
                  <a:srgbClr val="FFC000"/>
                </a:solidFill>
              </a:rPr>
              <a:t> </a:t>
            </a:r>
            <a:r>
              <a:rPr lang="ar-JO" b="1" dirty="0" smtClean="0">
                <a:solidFill>
                  <a:srgbClr val="FFC000"/>
                </a:solidFill>
              </a:rPr>
              <a:t>وصف ثلاث ظواهر بيولوجية شاهدتموها في الجولة</a:t>
            </a:r>
            <a:endParaRPr lang="he-IL" b="1" dirty="0" smtClean="0">
              <a:solidFill>
                <a:srgbClr val="FFC000"/>
              </a:solidFill>
            </a:endParaRPr>
          </a:p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he-IL" b="1" dirty="0" smtClean="0">
                <a:latin typeface="Guttman Yad-Brush" pitchFamily="2" charset="-79"/>
                <a:cs typeface="Guttman Yad-Brush" pitchFamily="2" charset="-79"/>
              </a:rPr>
              <a:t>  </a:t>
            </a:r>
            <a:r>
              <a:rPr lang="ar-JO" b="1" dirty="0">
                <a:latin typeface="Guttman Yad-Brush" pitchFamily="2" charset="-79"/>
                <a:cs typeface="Guttman Yad-Brush" pitchFamily="2" charset="-79"/>
              </a:rPr>
              <a:t>الظواهر البيولوجية هي عبارة عن مبان , أشكال , عمليات , علاقات التي تظهر في كائن معين ولا تظهر في غيره من الكائنات وفي ظروف معينة ولا تظهر في ظروف اخرى.</a:t>
            </a:r>
            <a:endParaRPr lang="he-IL" b="1" dirty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he-IL" sz="2400" dirty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endParaRPr lang="he-IL" b="1" dirty="0" smtClean="0"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32771" name="Picture 5" descr="P225137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14750"/>
            <a:ext cx="244792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 descr="תמונה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5" y="3714750"/>
            <a:ext cx="297656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 descr="תמונה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500" y="4781550"/>
            <a:ext cx="2928938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מציין מיקום של תמונה 4" descr="תמונה 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75" y="4822825"/>
            <a:ext cx="27146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3200" dirty="0" smtClean="0">
                <a:solidFill>
                  <a:srgbClr val="FFFF00"/>
                </a:solidFill>
                <a:effectLst/>
                <a:latin typeface="Guttman Yad-Brush" pitchFamily="2" charset="-79"/>
                <a:cs typeface="Al-Hadith1" pitchFamily="2" charset="-78"/>
              </a:rPr>
              <a:t>أي ناتج سيكون معكم في نهاية الجولة؟ 2</a:t>
            </a:r>
            <a:endParaRPr lang="en-US" sz="3200" dirty="0">
              <a:solidFill>
                <a:srgbClr val="FFFF00"/>
              </a:solidFill>
              <a:effectLst/>
              <a:cs typeface="Al-Hadith1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he-IL" b="1" smtClean="0"/>
              <a:t> </a:t>
            </a:r>
            <a:r>
              <a:rPr lang="ar-JO" b="1" smtClean="0"/>
              <a:t>قياس عاملين لا احيائيين </a:t>
            </a:r>
            <a:endParaRPr lang="he-IL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ar-JO" b="1" smtClean="0">
                <a:latin typeface="Guttman Yad-Brush" pitchFamily="2" charset="-79"/>
                <a:cs typeface="Guttman Yad-Brush" pitchFamily="2" charset="-79"/>
              </a:rPr>
              <a:t>قياس عاملين احيائيين</a:t>
            </a:r>
            <a:endParaRPr lang="he-IL" b="1" smtClean="0">
              <a:latin typeface="Guttman Yad-Brush" pitchFamily="2" charset="-79"/>
              <a:cs typeface="Guttman Yad-Brush" pitchFamily="2" charset="-79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ar-JO" b="1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يجب عليكم الشرح في التقرير ماذا فحص وكيف وأهمية الفحص</a:t>
            </a:r>
            <a:endParaRPr lang="he-IL" b="1" smtClean="0">
              <a:solidFill>
                <a:srgbClr val="FFFF0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ar-JO" b="1" smtClean="0">
                <a:solidFill>
                  <a:srgbClr val="FFFF00"/>
                </a:solidFill>
              </a:rPr>
              <a:t>أنتبهوا الا تنسوا وحدات القياس</a:t>
            </a:r>
            <a:endParaRPr lang="he-IL" b="1" smtClean="0">
              <a:solidFill>
                <a:srgbClr val="FFFF00"/>
              </a:solidFill>
            </a:endParaRPr>
          </a:p>
        </p:txBody>
      </p:sp>
      <p:pic>
        <p:nvPicPr>
          <p:cNvPr id="33795" name="תמונה 8" descr="עלה לב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25" y="38608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1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ar-JO" sz="3200" dirty="0" smtClean="0">
                <a:solidFill>
                  <a:srgbClr val="FFFF00"/>
                </a:solidFill>
                <a:effectLst/>
                <a:latin typeface="Guttman Yad-Brush" pitchFamily="2" charset="-79"/>
                <a:cs typeface="Al-Hadith1" pitchFamily="2" charset="-78"/>
              </a:rPr>
              <a:t>أي ناتج سيكون معكم في نهاية الجولة؟ 3</a:t>
            </a:r>
            <a:endParaRPr lang="en-US" sz="3200" dirty="0">
              <a:solidFill>
                <a:srgbClr val="FFFF00"/>
              </a:solidFill>
              <a:effectLst/>
              <a:cs typeface="Al-Hadith1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54038" y="549275"/>
            <a:ext cx="8177212" cy="1222375"/>
          </a:xfrm>
        </p:spPr>
        <p:txBody>
          <a:bodyPr rtlCol="1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sz="3200" dirty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أي ناتج سيكون معكم في نهاية الجولة؟ </a:t>
            </a:r>
            <a:r>
              <a:rPr lang="ar-JO" sz="3200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4</a:t>
            </a:r>
            <a:endParaRPr lang="en-US" sz="3200" dirty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he-IL" b="1" smtClean="0"/>
              <a:t> </a:t>
            </a:r>
            <a:r>
              <a:rPr lang="ar-JO" b="1" smtClean="0"/>
              <a:t>تحديد ستة كائنات حية بأسمها العلمي </a:t>
            </a:r>
            <a:endParaRPr lang="he-IL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ar-JO" b="1" smtClean="0">
                <a:latin typeface="Guttman Yad-Brush" pitchFamily="2" charset="-79"/>
                <a:cs typeface="Guttman Yad-Brush" pitchFamily="2" charset="-79"/>
              </a:rPr>
              <a:t>ثلاثة ملاءمات التي شاهدتموها عند الكائنات المختلفة</a:t>
            </a:r>
            <a:endParaRPr lang="he-IL" b="1" smtClean="0"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34820" name="תמונה 5" descr="מצלמים 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5313" y="3738563"/>
            <a:ext cx="211931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תמונה 6" descr="מצלמים 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50" y="3643313"/>
            <a:ext cx="1857375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3000375" y="3500438"/>
            <a:ext cx="32861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انتبهوا </a:t>
            </a:r>
            <a:r>
              <a:rPr lang="he-IL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שימו</a:t>
            </a:r>
            <a:r>
              <a:rPr lang="he-IL" sz="2800" b="1">
                <a:solidFill>
                  <a:srgbClr val="008000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endParaRPr lang="he-IL" sz="2800" b="1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endParaRPr lang="he-IL" sz="2800" b="1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مهم جدا التصوير وكتابة تفاصيل كل صورة جانبا</a:t>
            </a:r>
            <a:endParaRPr lang="he-IL" sz="2800" b="1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pic>
        <p:nvPicPr>
          <p:cNvPr id="34823" name="תמונה 8" descr="עלה לב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3357563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برنامج الجولة </a:t>
            </a:r>
            <a:endParaRPr lang="ar-SA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ar-SA" dirty="0" smtClean="0"/>
              <a:t>استمارات يجب العمل حسبها في الجولة</a:t>
            </a:r>
            <a:endParaRPr lang="ar-SA" dirty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96664" y="260648"/>
            <a:ext cx="8177213" cy="7207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تعليمات – متى وماذا ...</a:t>
            </a:r>
            <a:endParaRPr lang="en-US" dirty="0" smtClean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-252413" y="1471613"/>
            <a:ext cx="9144001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sz="2400">
                <a:solidFill>
                  <a:srgbClr val="FFFF00"/>
                </a:solidFill>
                <a:latin typeface="Arial" pitchFamily="34" charset="0"/>
                <a:cs typeface="Guttman Yad-Brush" pitchFamily="2" charset="-79"/>
              </a:rPr>
              <a:t>8:00</a:t>
            </a:r>
            <a:r>
              <a:rPr lang="he-IL" sz="2800" b="1"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بوابة المدرسة</a:t>
            </a:r>
            <a:r>
              <a:rPr lang="he-IL" sz="2800" b="1">
                <a:latin typeface="Guttman Yad-Brush" pitchFamily="2" charset="-79"/>
                <a:cs typeface="Guttman Yad-Brush" pitchFamily="2" charset="-79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اللباس : </a:t>
            </a: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ملابس مدرسية , حذاء رياضي , التهيؤ لجو بارد ... </a:t>
            </a:r>
            <a:endParaRPr lang="he-IL" sz="2800" b="1">
              <a:latin typeface="Guttman Yad-Brush" pitchFamily="2" charset="-79"/>
              <a:cs typeface="Guttman Yad-Brush" pitchFamily="2" charset="-79"/>
            </a:endParaRPr>
          </a:p>
          <a:p>
            <a:pPr>
              <a:spcBef>
                <a:spcPct val="50000"/>
              </a:spcBef>
            </a:pPr>
            <a:r>
              <a:rPr lang="ar-JO" sz="2800" b="1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أغراض : </a:t>
            </a: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لوح للكتابة , أدوات كتابة , أكياس نايلون ( 6 للمجموعة</a:t>
            </a:r>
            <a:endParaRPr lang="he-IL" sz="2800" b="1">
              <a:latin typeface="Guttman Yad-Brush" pitchFamily="2" charset="-79"/>
              <a:cs typeface="Guttman Yad-Brush" pitchFamily="2" charset="-79"/>
            </a:endParaRPr>
          </a:p>
          <a:p>
            <a:pPr>
              <a:spcBef>
                <a:spcPct val="50000"/>
              </a:spcBef>
            </a:pP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علبة بلاستيك كبيرة ( للتربة) , توش , </a:t>
            </a:r>
            <a:r>
              <a:rPr lang="ar-SA" sz="2800" b="1">
                <a:latin typeface="Guttman Yad-Brush" pitchFamily="2" charset="-79"/>
                <a:cs typeface="Guttman Yad-Brush" pitchFamily="2" charset="-79"/>
              </a:rPr>
              <a:t>أوراق للكتابة ,</a:t>
            </a: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معالق بلاستيك , كاميرا ,</a:t>
            </a:r>
          </a:p>
          <a:p>
            <a:pPr>
              <a:spcBef>
                <a:spcPct val="50000"/>
              </a:spcBef>
            </a:pPr>
            <a:r>
              <a:rPr lang="ar-JO" sz="2800" b="1">
                <a:latin typeface="Guttman Yad-Brush" pitchFamily="2" charset="-79"/>
                <a:cs typeface="Guttman Yad-Brush" pitchFamily="2" charset="-79"/>
              </a:rPr>
              <a:t> ماء وطعام لذييييذ!!</a:t>
            </a:r>
            <a:endParaRPr lang="en-US" sz="2800" b="1">
              <a:latin typeface="Arial" pitchFamily="34" charset="0"/>
              <a:cs typeface="Guttman Yad-Brush" pitchFamily="2" charset="-79"/>
            </a:endParaRPr>
          </a:p>
        </p:txBody>
      </p:sp>
      <p:pic>
        <p:nvPicPr>
          <p:cNvPr id="37892" name="Picture 7" descr="j02920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429000"/>
            <a:ext cx="184943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8" descr="j023287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404813"/>
            <a:ext cx="1714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A61522D2-6099-46B8-B35F-3E294F7E70BD}" type="slidenum">
              <a:rPr lang="he-IL" sz="1200">
                <a:solidFill>
                  <a:srgbClr val="C9C2D1"/>
                </a:solidFill>
                <a:latin typeface="Arial" pitchFamily="34" charset="0"/>
              </a:rPr>
              <a:pPr algn="l" rtl="0"/>
              <a:t>36</a:t>
            </a:fld>
            <a:endParaRPr lang="en-US" sz="1200">
              <a:solidFill>
                <a:srgbClr val="C9C2D1"/>
              </a:solidFill>
              <a:latin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96975"/>
            <a:ext cx="8243887" cy="4114800"/>
          </a:xfrm>
        </p:spPr>
        <p:txBody>
          <a:bodyPr rtlCol="0">
            <a:no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מאפייני בית הגידול: לפי הספרות, לפי הסיור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מדידות: גורמים ביוטיים וגורמים אביוטיים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אורגניזמים: הכרה והתאמות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תיאור תופעות והסבר להן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מקור מידע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he-IL" sz="36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תוספת אישית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he-IL" sz="3600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131023" y="0"/>
            <a:ext cx="7010400" cy="12954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ttman Yad-Brush" pitchFamily="2" charset="-79"/>
                <a:cs typeface="Guttman Yad-Brush" pitchFamily="2" charset="-79"/>
              </a:rPr>
              <a:t>דו"ח על הסיור הלימודי *</a:t>
            </a:r>
            <a:endParaRPr lang="en-US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285750"/>
            <a:ext cx="7858125" cy="632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j01861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313" y="1857375"/>
            <a:ext cx="1404937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" y="428625"/>
            <a:ext cx="90297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מציין מיקום של מספר שקופית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7D703B03-440A-471E-97CF-6D71BA4E0329}" type="slidenum">
              <a:rPr lang="he-IL" sz="1400">
                <a:solidFill>
                  <a:srgbClr val="FFFFFF"/>
                </a:solidFill>
                <a:latin typeface="Arial" pitchFamily="34" charset="0"/>
              </a:rPr>
              <a:pPr algn="l" rtl="0"/>
              <a:t>39</a:t>
            </a:fld>
            <a:endParaRPr lang="en-US" sz="14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21572" name="Rectangle 4"/>
          <p:cNvSpPr>
            <a:spLocks noChangeArrowheads="1"/>
          </p:cNvSpPr>
          <p:nvPr/>
        </p:nvSpPr>
        <p:spPr bwMode="auto">
          <a:xfrm>
            <a:off x="323850" y="1700213"/>
            <a:ext cx="856932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/>
            </a:r>
            <a:br>
              <a:rPr lang="en-US" sz="32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</a:br>
            <a:r>
              <a:rPr lang="en-US" sz="3200">
                <a:solidFill>
                  <a:prstClr val="white"/>
                </a:solidFill>
                <a:latin typeface="Book Antiqua"/>
              </a:rPr>
              <a:t/>
            </a:r>
            <a:br>
              <a:rPr lang="en-US" sz="3200">
                <a:solidFill>
                  <a:prstClr val="white"/>
                </a:solidFill>
                <a:latin typeface="Book Antiqua"/>
              </a:rPr>
            </a:br>
            <a:r>
              <a:rPr lang="en-US" sz="3200">
                <a:solidFill>
                  <a:prstClr val="white"/>
                </a:solidFill>
                <a:latin typeface="Book Antiqua"/>
              </a:rPr>
              <a:t/>
            </a:r>
            <a:br>
              <a:rPr lang="en-US" sz="3200">
                <a:solidFill>
                  <a:prstClr val="white"/>
                </a:solidFill>
                <a:latin typeface="Book Antiqua"/>
              </a:rPr>
            </a:br>
            <a:r>
              <a:rPr lang="he-IL" sz="32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  <a:cs typeface="David"/>
                <a:sym typeface="Wingdings" pitchFamily="2" charset="2"/>
              </a:rPr>
              <a:t> </a:t>
            </a:r>
            <a:r>
              <a:rPr lang="en-US" sz="32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/>
            </a:r>
            <a:br>
              <a:rPr lang="en-US" sz="32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</a:br>
            <a:endParaRPr lang="en-US" sz="3200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>
          <a:xfrm>
            <a:off x="439738" y="0"/>
            <a:ext cx="8229600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ttman Yad-Brush" pitchFamily="2" charset="-79"/>
                <a:cs typeface="Guttman Yad-Brush" pitchFamily="2" charset="-79"/>
              </a:rPr>
              <a:t>מקור מידע ותוספת אישית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Guttman Yad-Brush" pitchFamily="2" charset="-79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378825" cy="532923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he-IL" b="1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מקור מידע</a:t>
            </a: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r>
              <a:rPr lang="en-US" dirty="0" smtClean="0">
                <a:solidFill>
                  <a:srgbClr val="FFFF00"/>
                </a:solidFill>
                <a:cs typeface="Guttman Yad-Brush" pitchFamily="2" charset="-79"/>
              </a:rPr>
              <a:t/>
            </a:r>
            <a:br>
              <a:rPr lang="en-US" dirty="0" smtClean="0">
                <a:solidFill>
                  <a:srgbClr val="FFFF00"/>
                </a:solidFill>
                <a:cs typeface="Guttman Yad-Brush" pitchFamily="2" charset="-79"/>
              </a:rPr>
            </a:b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יש לציין מקור מידע אחד בו נעזרו בעת הכנת דוח סיור. מקור המידע חייב להיות אמין, ויירשם על פי המקובל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he-IL" b="1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תוספת אישית</a:t>
            </a:r>
            <a:r>
              <a:rPr lang="en-US" dirty="0" smtClean="0">
                <a:solidFill>
                  <a:srgbClr val="FFFF00"/>
                </a:solidFill>
                <a:cs typeface="Guttman Yad-Brush" pitchFamily="2" charset="-79"/>
              </a:rPr>
              <a:t/>
            </a:r>
            <a:br>
              <a:rPr lang="en-US" dirty="0" smtClean="0">
                <a:solidFill>
                  <a:srgbClr val="FFFF00"/>
                </a:solidFill>
                <a:cs typeface="Guttman Yad-Brush" pitchFamily="2" charset="-79"/>
              </a:rPr>
            </a:br>
            <a:r>
              <a:rPr lang="he-IL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2 - 4 שורות ובהן מידע מעניין הקשור לסיור או לדיווח עליו. לדוגמה, מידע (מהסיור או מהספרות) הקשור לאחד האורגניזמים שנצפו, להשפעת האדם, או לכל נושא ביולוגי מעורר עניין.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endParaRPr lang="en-US" dirty="0" smtClean="0">
              <a:solidFill>
                <a:srgbClr val="FFFF00"/>
              </a:solidFill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JO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وأيضا </a:t>
            </a:r>
            <a:endParaRPr lang="ar-SA" dirty="0">
              <a:solidFill>
                <a:srgbClr val="FFFF00"/>
              </a:solidFill>
              <a:latin typeface="Guttman Yad-Brush" pitchFamily="2" charset="-79"/>
              <a:cs typeface="Al-Hadith1" pitchFamily="2" charset="-78"/>
            </a:endParaRPr>
          </a:p>
        </p:txBody>
      </p:sp>
      <p:sp>
        <p:nvSpPr>
          <p:cNvPr id="551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4913"/>
            <a:ext cx="8229600" cy="5103812"/>
          </a:xfrm>
        </p:spPr>
        <p:txBody>
          <a:bodyPr rtlCol="0">
            <a:noAutofit/>
          </a:bodyPr>
          <a:lstStyle/>
          <a:p>
            <a:pPr marL="548640" indent="-41148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التعليم بطريقة ممتعة للمواضيع البيئية</a:t>
            </a:r>
          </a:p>
          <a:p>
            <a:pPr marL="548640" indent="-41148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التعرف على طرق القياس المتبعة في الأبحاث البيئية</a:t>
            </a:r>
          </a:p>
          <a:p>
            <a:pPr marL="548640" indent="-41148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ar-JO" sz="3600" b="1" dirty="0" smtClean="0">
                <a:latin typeface="Guttman Yad-Brush" pitchFamily="2" charset="-79"/>
                <a:ea typeface="+mj-ea"/>
                <a:cs typeface="Guttman Yad-Brush" pitchFamily="2" charset="-79"/>
              </a:rPr>
              <a:t>التعرف غلى طريقة البحث البيئي من حيث حسناتها ومساوئها.</a:t>
            </a:r>
            <a:endParaRPr lang="en-US" dirty="0" smtClean="0">
              <a:cs typeface="Guttman Yad-Brush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تلخيص الجولة</a:t>
            </a:r>
            <a:endParaRPr lang="ar-SA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e-IL" smtClean="0"/>
              <a:t>קשיים ותובנות </a:t>
            </a:r>
            <a:endParaRPr lang="ar-SA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JO" dirty="0" smtClean="0">
                <a:solidFill>
                  <a:srgbClr val="FFFF00"/>
                </a:solidFill>
                <a:cs typeface="Al-Hadith1" pitchFamily="2" charset="-78"/>
              </a:rPr>
              <a:t>مصطلحات وأساسيات علم البيئة</a:t>
            </a:r>
            <a:endParaRPr lang="ar-SA" dirty="0">
              <a:solidFill>
                <a:srgbClr val="FFFF00"/>
              </a:solidFill>
              <a:cs typeface="Al-Hadith1" pitchFamily="2" charset="-7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913"/>
            <a:ext cx="8893175" cy="6408737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ar-JO" sz="3200" b="1" dirty="0" smtClean="0">
                <a:solidFill>
                  <a:srgbClr val="FFFF00"/>
                </a:solidFill>
                <a:latin typeface="Guttman Yad-Brush" pitchFamily="2" charset="-79"/>
                <a:cs typeface="Al-Hadith1" pitchFamily="2" charset="-78"/>
              </a:rPr>
              <a:t>ماذا سنفعل في هذه الجولة؟</a:t>
            </a:r>
            <a:endParaRPr lang="he-IL" sz="3200" b="1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  <a:p>
            <a:pPr marL="0" indent="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he-IL" b="1" dirty="0" smtClean="0">
              <a:latin typeface="Guttman Yad-Brush" pitchFamily="2" charset="-79"/>
              <a:cs typeface="Guttman Yad-Brush" pitchFamily="2" charset="-79"/>
            </a:endParaRPr>
          </a:p>
          <a:p>
            <a:pPr marL="571500" indent="-571500"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ttman Yad-Brush" pitchFamily="2" charset="-79"/>
                <a:cs typeface="Guttman Yad-Brush" pitchFamily="2" charset="-79"/>
              </a:rPr>
              <a:t>التعرف على بيت التنمية من حيث مركباته الحياتية</a:t>
            </a:r>
            <a:endParaRPr lang="ar-JO" sz="3200" b="1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ttman Yad-Brush" pitchFamily="2" charset="-79"/>
              <a:cs typeface="Guttman Yad-Brush" pitchFamily="2" charset="-79"/>
            </a:endParaRPr>
          </a:p>
          <a:p>
            <a:pPr marL="571500" indent="-571500"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ttman Yad-Brush" pitchFamily="2" charset="-79"/>
                <a:cs typeface="Guttman Yad-Brush" pitchFamily="2" charset="-79"/>
              </a:rPr>
              <a:t>التعرف على كائنات حية من مجموعات تصنيفية مختلفة</a:t>
            </a:r>
          </a:p>
          <a:p>
            <a:pPr marL="571500" indent="-571500" eaLnBrk="1" hangingPunct="1">
              <a:spcBef>
                <a:spcPct val="0"/>
              </a:spcBef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ttman Yad-Brush" pitchFamily="2" charset="-79"/>
                <a:cs typeface="Guttman Yad-Brush" pitchFamily="2" charset="-79"/>
              </a:rPr>
              <a:t>التعرف غلى بيت التنمية من حيث مركباته اللاحياتية- قياس عدة عوامل لا حياتية</a:t>
            </a:r>
            <a:endParaRPr lang="he-IL" sz="3200" b="1" dirty="0" smtClean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ttman Yad-Brush" pitchFamily="2" charset="-79"/>
              <a:cs typeface="Guttman Yad-Brush" pitchFamily="2" charset="-79"/>
            </a:endParaRP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atin typeface="Guttman Yad-Brush" pitchFamily="2" charset="-79"/>
                <a:cs typeface="Guttman Yad-Brush" pitchFamily="2" charset="-79"/>
              </a:rPr>
              <a:t>التعرف على علاقات بين العوامل اللاحياتية والحياتية</a:t>
            </a: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atin typeface="Guttman Yad-Brush" pitchFamily="2" charset="-79"/>
                <a:cs typeface="Guttman Yad-Brush" pitchFamily="2" charset="-79"/>
              </a:rPr>
              <a:t>التعرف على العلاقات المتبادلة بين العوامل الحياتية  في بيت التنمية</a:t>
            </a:r>
            <a:endParaRPr lang="ar-JO" sz="3200" b="1" dirty="0">
              <a:latin typeface="Guttman Yad-Brush" pitchFamily="2" charset="-79"/>
              <a:cs typeface="Guttman Yad-Brush" pitchFamily="2" charset="-79"/>
            </a:endParaRP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Wingdings" pitchFamily="2" charset="2"/>
              <a:buChar char="ü"/>
              <a:defRPr/>
            </a:pPr>
            <a:r>
              <a:rPr lang="ar-JO" sz="3200" b="1" dirty="0" smtClean="0">
                <a:latin typeface="Guttman Yad-Brush" pitchFamily="2" charset="-79"/>
                <a:cs typeface="Guttman Yad-Brush" pitchFamily="2" charset="-79"/>
              </a:rPr>
              <a:t>التعرف على ظواهر بيولوية وملاءمات عند الكائنات الحية</a:t>
            </a:r>
            <a:endParaRPr lang="he-IL" sz="3200" b="1" dirty="0" smtClean="0">
              <a:latin typeface="Guttman Yad-Brush" pitchFamily="2" charset="-79"/>
              <a:cs typeface="Guttman Yad-Brush" pitchFamily="2" charset="-79"/>
            </a:endParaRPr>
          </a:p>
          <a:p>
            <a:pPr marL="0" indent="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he-IL" sz="2400" b="1" dirty="0" smtClean="0">
              <a:latin typeface="Guttman Yad-Brush" pitchFamily="2" charset="-79"/>
              <a:cs typeface="Guttman Yad-Brush" pitchFamily="2" charset="-79"/>
            </a:endParaRPr>
          </a:p>
          <a:p>
            <a:pPr marL="0" indent="0" eaLnBrk="1" fontAlgn="auto" hangingPunct="1">
              <a:spcBef>
                <a:spcPct val="5000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en-US" sz="2000" b="1" dirty="0">
              <a:cs typeface="Guttman Yad-Brush" pitchFamily="2" charset="-79"/>
            </a:endParaRP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ar-SA" sz="2400" b="1" dirty="0">
              <a:latin typeface="Guttman Yad-Brush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כותרת 1"/>
          <p:cNvSpPr>
            <a:spLocks noGrp="1"/>
          </p:cNvSpPr>
          <p:nvPr>
            <p:ph type="title"/>
          </p:nvPr>
        </p:nvSpPr>
        <p:spPr>
          <a:xfrm>
            <a:off x="468312" y="476250"/>
            <a:ext cx="8675687" cy="151259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dirty="0" smtClean="0">
                <a:solidFill>
                  <a:srgbClr val="FFFF00"/>
                </a:solidFill>
              </a:rPr>
              <a:t> </a:t>
            </a:r>
            <a:r>
              <a:rPr lang="ar-JO" dirty="0" smtClean="0">
                <a:solidFill>
                  <a:srgbClr val="FFFF00"/>
                </a:solidFill>
                <a:cs typeface="Al-Hadith1" pitchFamily="2" charset="-78"/>
              </a:rPr>
              <a:t>مميزات بيت التنمية حسب المصادر المكتوبة وحسب الجولة</a:t>
            </a:r>
            <a:r>
              <a:rPr lang="he-IL" sz="44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/>
            </a:r>
            <a:br>
              <a:rPr lang="he-IL" sz="4400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</a:br>
            <a:endParaRPr lang="he-IL" sz="3600" dirty="0" smtClean="0">
              <a:solidFill>
                <a:srgbClr val="FFFF00"/>
              </a:solidFill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11188" y="1557338"/>
            <a:ext cx="8177212" cy="4181475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تعريف بيت التنمية</a:t>
            </a:r>
            <a:endParaRPr lang="he-IL" sz="3600" b="1" dirty="0" smtClean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درجات الحرارة</a:t>
            </a:r>
            <a:endParaRPr lang="he-IL" sz="3600" b="1" dirty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الرواسب</a:t>
            </a:r>
            <a:endParaRPr lang="he-IL" sz="3600" b="1" dirty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البنية التحتية</a:t>
            </a:r>
            <a:endParaRPr lang="he-IL" sz="3600" b="1" dirty="0" smtClean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الرياح</a:t>
            </a:r>
            <a:endParaRPr lang="he-IL" sz="3600" b="1" dirty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الملوحة</a:t>
            </a:r>
            <a:endParaRPr lang="he-IL" sz="3600" b="1" dirty="0">
              <a:latin typeface="Guttman Yad-Brush" pitchFamily="2" charset="-79"/>
              <a:cs typeface="Guttman Yad-Brush" pitchFamily="2" charset="-79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FF00"/>
              </a:buClr>
              <a:buFont typeface="Wingdings 2"/>
              <a:buChar char=""/>
              <a:defRPr/>
            </a:pPr>
            <a:r>
              <a:rPr lang="ar-JO" sz="3600" b="1" dirty="0" smtClean="0">
                <a:latin typeface="Guttman Yad-Brush" pitchFamily="2" charset="-79"/>
                <a:cs typeface="Guttman Yad-Brush" pitchFamily="2" charset="-79"/>
              </a:rPr>
              <a:t>الأشعة</a:t>
            </a:r>
            <a:endParaRPr lang="he-IL" sz="3600" b="1" dirty="0">
              <a:latin typeface="Guttman Yad-Brush" pitchFamily="2" charset="-79"/>
              <a:cs typeface="Guttman Yad-Brush" pitchFamily="2" charset="-79"/>
            </a:endParaRPr>
          </a:p>
        </p:txBody>
      </p:sp>
      <p:sp>
        <p:nvSpPr>
          <p:cNvPr id="9220" name="מציין מיקום של מספר שקופית 10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/>
            <a:fld id="{C3F06122-B796-4D07-B299-A8E8F2C61D89}" type="slidenum">
              <a:rPr lang="he-IL" smtClean="0">
                <a:solidFill>
                  <a:srgbClr val="BCBCBC"/>
                </a:solidFill>
              </a:rPr>
              <a:pPr algn="ctr"/>
              <a:t>7</a:t>
            </a:fld>
            <a:endParaRPr lang="he-IL" smtClean="0">
              <a:solidFill>
                <a:srgbClr val="BCBC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מציין מיקום של מספר שקופית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fld id="{8FBCC82B-37E5-443D-BE46-8ACE37760B90}" type="slidenum">
              <a:rPr lang="he-IL" sz="1400">
                <a:latin typeface="Arial" pitchFamily="34" charset="0"/>
              </a:rPr>
              <a:pPr algn="l" rtl="0"/>
              <a:t>8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616456" name="Text Box 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3066"/>
            <a:ext cx="8893175" cy="1820862"/>
          </a:xfr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ct val="4500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Guttman Yad-Brush" pitchFamily="2" charset="-79"/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Guttman Yad-Brush" pitchFamily="2" charset="-79"/>
              </a:rPr>
            </a:br>
            <a:endParaRPr lang="en-US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Guttman Yad-Brush" pitchFamily="2" charset="-79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0" y="2133600"/>
            <a:ext cx="9036050" cy="52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he-IL" sz="2800" b="1" dirty="0" smtClean="0">
                <a:solidFill>
                  <a:srgbClr val="FFFF00"/>
                </a:solidFill>
                <a:latin typeface="Guttman Yad-Brush" pitchFamily="2" charset="-79"/>
                <a:cs typeface="Guttman Yad-Brush" pitchFamily="2" charset="-79"/>
              </a:rPr>
              <a:t> </a:t>
            </a:r>
            <a:endParaRPr lang="en-US" sz="2800" b="1" dirty="0">
              <a:solidFill>
                <a:srgbClr val="FFFF00"/>
              </a:solidFill>
              <a:cs typeface="Guttman Yad-Brush" pitchFamily="2" charset="-79"/>
            </a:endParaRPr>
          </a:p>
        </p:txBody>
      </p:sp>
      <p:pic>
        <p:nvPicPr>
          <p:cNvPr id="10245" name="Picture 11" descr="P225137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99188" y="0"/>
            <a:ext cx="29448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 descr="G:\ביולוגיה\ביוחקר\عصا الراعي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40088"/>
            <a:ext cx="2287588" cy="348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 descr="G:\ביולוגיה\ביוחקר\פריחת החלמונית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3838" y="5075238"/>
            <a:ext cx="25527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9" descr="G:\ביולוגיה\ביוחקר\רותם המדבר בפריחה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163" y="0"/>
            <a:ext cx="3151187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0" descr="G:\ביולוגיה\ביוחקר\נרקיס מלבין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94075" y="53975"/>
            <a:ext cx="2454275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1" descr="G:\ביולוגיה\ביוחקר\נרקיס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52825" y="3240088"/>
            <a:ext cx="234315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2" descr="G:\ביולוגיה\ביוחקר\שיזף מצוי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73838" y="295275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ביולוגיה\ביוחקר\ארנבת מצויה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35350" y="260350"/>
            <a:ext cx="201136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4" descr="G:\ביולוגיה\ביוחקר\שועל מצוי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25" y="415925"/>
            <a:ext cx="2540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5" descr="G:\ביולוגיה\ביוחקר\צבי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3638" y="2420938"/>
            <a:ext cx="254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6" descr="G:\ביולוגיה\ביוחקר\צבוע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65850" y="4986338"/>
            <a:ext cx="2078038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7" descr="G:\ביולוגיה\ביוחקר\ינשוף עצים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325" y="28575"/>
            <a:ext cx="2157413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8" descr="G:\ביולוגיה\ביוחקר\שחרור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850" y="3943350"/>
            <a:ext cx="2381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9" descr="G:\ביולוגיה\ביוחקר\בז מצוי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35350" y="3227388"/>
            <a:ext cx="20383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676</TotalTime>
  <Words>1532</Words>
  <Application>Microsoft Office PowerPoint</Application>
  <PresentationFormat>‫הצגה על המסך (4:3)</PresentationFormat>
  <Paragraphs>255</Paragraphs>
  <Slides>41</Slides>
  <Notes>18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41</vt:i4>
      </vt:variant>
    </vt:vector>
  </HeadingPairs>
  <TitlesOfParts>
    <vt:vector size="42" baseType="lpstr">
      <vt:lpstr>Apex</vt:lpstr>
      <vt:lpstr>ما قبل الجولة البيئية</vt:lpstr>
      <vt:lpstr>حرش عتير</vt:lpstr>
      <vt:lpstr>ما هو الهدف من الجولة؟</vt:lpstr>
      <vt:lpstr>وأيضا </vt:lpstr>
      <vt:lpstr>مصطلحات وأساسيات علم البيئة</vt:lpstr>
      <vt:lpstr>שקופית 6</vt:lpstr>
      <vt:lpstr> مميزات بيت التنمية حسب المصادر المكتوبة وحسب الجولة </vt:lpstr>
      <vt:lpstr> </vt:lpstr>
      <vt:lpstr>שקופית 9</vt:lpstr>
      <vt:lpstr>שקופית 10</vt:lpstr>
      <vt:lpstr>قياس عوامل حياتية مختلفة في النبات</vt:lpstr>
      <vt:lpstr>שקופית 12</vt:lpstr>
      <vt:lpstr>שקופית 13</vt:lpstr>
      <vt:lpstr>שקופית 14</vt:lpstr>
      <vt:lpstr>שקופית 15</vt:lpstr>
      <vt:lpstr>שקופית 16</vt:lpstr>
      <vt:lpstr>ظواهر  بيولوجية</vt:lpstr>
      <vt:lpstr>امثلة لظواهر بيولوجية</vt:lpstr>
      <vt:lpstr>שקופית 19</vt:lpstr>
      <vt:lpstr>עפצים- עשבחנין האשל</vt:lpstr>
      <vt:lpstr>השתנות צבע הפרח של נר הלילה</vt:lpstr>
      <vt:lpstr>التعرف على طرق القياس واستعمال الأجهزة المختلفة </vt:lpstr>
      <vt:lpstr>שקופית 23</vt:lpstr>
      <vt:lpstr>שקופית 24</vt:lpstr>
      <vt:lpstr>שקופית 25</vt:lpstr>
      <vt:lpstr>نسبة تغطية النباتات</vt:lpstr>
      <vt:lpstr>שקופית 27</vt:lpstr>
      <vt:lpstr>قياش الحالة الفنولوجية – مثال : قياس شدة الأزهار على شجرة الأثل</vt:lpstr>
      <vt:lpstr>أي ناتج سيكون معكم في نهاية الجولة؟ 1</vt:lpstr>
      <vt:lpstr>أي ناتج سيكون معكم في نهاية الجولة؟ 2</vt:lpstr>
      <vt:lpstr>שקופית 31</vt:lpstr>
      <vt:lpstr>أي ناتج سيكون معكم في نهاية الجولة؟ 4</vt:lpstr>
      <vt:lpstr>برنامج الجولة </vt:lpstr>
      <vt:lpstr>استمارات يجب العمل حسبها في الجولة</vt:lpstr>
      <vt:lpstr>تعليمات – متى وماذا ...</vt:lpstr>
      <vt:lpstr>דו"ח על הסיור הלימודי *</vt:lpstr>
      <vt:lpstr>שקופית 37</vt:lpstr>
      <vt:lpstr>שקופית 38</vt:lpstr>
      <vt:lpstr>מקור מידע ותוספת אישית</vt:lpstr>
      <vt:lpstr>تلخيص الجولة</vt:lpstr>
      <vt:lpstr>קשיים ותובנות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לקראת סיור ביוחקר</dc:title>
  <dc:creator>najla</dc:creator>
  <cp:lastModifiedBy>owner</cp:lastModifiedBy>
  <cp:revision>16</cp:revision>
  <dcterms:created xsi:type="dcterms:W3CDTF">2011-02-23T18:30:13Z</dcterms:created>
  <dcterms:modified xsi:type="dcterms:W3CDTF">2014-12-16T11:14:00Z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1570736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D6.2.5</vt:lpwstr>
  </property>
  <property fmtid="{D5CDD505-2E9C-101B-9397-08002B2CF9AE}" name="_TemplateID" pid="5">
    <vt:lpwstr>TC300002179990</vt:lpwstr>
  </property>
</Properties>
</file>