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2" r:id="rId2"/>
    <p:sldId id="257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997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92898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12548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30973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35275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60233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4871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40102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78968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04612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3503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76756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0789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haaretz.co.il/news/science/.premium-1.4383075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ako.co.il/news-israel/health-q3_2016/Article-f5760dfcce5d551004.htm" TargetMode="External"/><Relationship Id="rId3" Type="http://schemas.openxmlformats.org/officeDocument/2006/relationships/image" Target="../media/image7.jpeg"/><Relationship Id="rId7" Type="http://schemas.openxmlformats.org/officeDocument/2006/relationships/hyperlink" Target="http://education.zavit.org.il/&#1511;&#1497;&#1508;&#1493;&#1491;&#1497;-&#1492;&#1497;&#1501;-&#1502;&#1488;&#1497;&#1500;&#1514;-&#1508;&#1493;&#1500;&#1513;&#1497;&#1501;-&#1488;&#1500;-&#1492;&#1497;&#1501;-&#1492;&#1514;&#1497;&#1499;&#1493;&#1503;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ducation.zavit.org.il/%D7%A7%D7%99%D7%A4%D7%95%D7%93%D7%99-%D7%94%D7%99%D7%9D-%D7%9E%D7%90%D7%99%D7%9C%D7%AA-%D7%A4%D7%95%D7%9C%D7%A9%D7%99%D7%9D-%D7%90%D7%9C-%D7%94%D7%99%D7%9D-%D7%94%D7%AA%D7%99%D7%9B%D7%95%D7%9F/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he-IL" sz="3500" b="1" dirty="0" smtClean="0"/>
              <a:t>מינים פולשים בבתי גידול ימיים – מצגת</a:t>
            </a:r>
            <a:endParaRPr lang="en-US" sz="3500" b="1" dirty="0" smtClean="0"/>
          </a:p>
          <a:p>
            <a:pPr marL="0" indent="0">
              <a:buNone/>
            </a:pPr>
            <a:r>
              <a:rPr lang="he-IL" dirty="0"/>
              <a:t> </a:t>
            </a:r>
            <a:endParaRPr lang="en-US" dirty="0"/>
          </a:p>
          <a:p>
            <a:pPr marL="0" indent="0">
              <a:buNone/>
            </a:pPr>
            <a:r>
              <a:rPr lang="he-IL" sz="2200" b="1" dirty="0"/>
              <a:t>מיכל </a:t>
            </a:r>
            <a:r>
              <a:rPr lang="he-IL" sz="2200" b="1" dirty="0" err="1"/>
              <a:t>ברשד</a:t>
            </a:r>
            <a:r>
              <a:rPr lang="he-IL" sz="2200" b="1" dirty="0"/>
              <a:t>, קרין הלוי-</a:t>
            </a:r>
            <a:r>
              <a:rPr lang="he-IL" sz="2200" b="1" dirty="0" err="1"/>
              <a:t>טוביאס</a:t>
            </a:r>
            <a:r>
              <a:rPr lang="he-IL" sz="2200" b="1" dirty="0"/>
              <a:t>, במסגרת השתלמות הביולוגיה של הים התיכון</a:t>
            </a:r>
            <a:r>
              <a:rPr lang="he-IL" dirty="0"/>
              <a:t> </a:t>
            </a:r>
            <a:endParaRPr lang="en-US" dirty="0"/>
          </a:p>
          <a:p>
            <a:pPr marL="0" indent="0">
              <a:buNone/>
            </a:pPr>
            <a:r>
              <a:rPr lang="he-IL" dirty="0" smtClean="0"/>
              <a:t>                                                                    </a:t>
            </a:r>
            <a:endParaRPr lang="en-US" dirty="0"/>
          </a:p>
          <a:p>
            <a:pPr lvl="0"/>
            <a:r>
              <a:rPr lang="he-IL" sz="2200" dirty="0"/>
              <a:t>נושא מרכזי: השפעת האדם על הסביבה</a:t>
            </a:r>
            <a:r>
              <a:rPr lang="he-IL" sz="2200" u="sng" dirty="0"/>
              <a:t> </a:t>
            </a:r>
            <a:endParaRPr lang="en-US" sz="2200" dirty="0"/>
          </a:p>
          <a:p>
            <a:pPr lvl="0"/>
            <a:r>
              <a:rPr lang="he-IL" sz="2200" dirty="0"/>
              <a:t>נושא/י המשנה: מינים פולשים</a:t>
            </a:r>
            <a:endParaRPr lang="en-US" sz="2200" dirty="0"/>
          </a:p>
          <a:p>
            <a:pPr lvl="0"/>
            <a:r>
              <a:rPr lang="he-IL" sz="2200" dirty="0"/>
              <a:t>כיתה ורמה: י' - </a:t>
            </a:r>
            <a:r>
              <a:rPr lang="he-IL" sz="2200" dirty="0" err="1"/>
              <a:t>יב</a:t>
            </a:r>
            <a:endParaRPr lang="en-US" sz="2200" dirty="0"/>
          </a:p>
          <a:p>
            <a:pPr lvl="0"/>
            <a:r>
              <a:rPr lang="he-IL" sz="2200" dirty="0"/>
              <a:t>ידע קודם שנדרש: גורמים </a:t>
            </a:r>
            <a:r>
              <a:rPr lang="he-IL" sz="2200" dirty="0" err="1"/>
              <a:t>ביוטיים</a:t>
            </a:r>
            <a:r>
              <a:rPr lang="he-IL" sz="2200" dirty="0"/>
              <a:t>, גורמים אביוטיים, בית גידול, התאמות לבתי גידול שונים, יחסי גומלין.</a:t>
            </a:r>
            <a:endParaRPr lang="en-US" sz="2200" dirty="0"/>
          </a:p>
          <a:p>
            <a:r>
              <a:rPr lang="he-IL" sz="2200" dirty="0"/>
              <a:t>מושגים מרכזיים בשיעור </a:t>
            </a:r>
            <a:r>
              <a:rPr lang="he-IL" sz="2200" b="1" dirty="0"/>
              <a:t>והגדרתם</a:t>
            </a:r>
            <a:r>
              <a:rPr lang="he-IL" sz="2200" dirty="0"/>
              <a:t> (הסבר קצר): מין פולש.</a:t>
            </a:r>
            <a:endParaRPr lang="he-IL" sz="2200" dirty="0"/>
          </a:p>
        </p:txBody>
      </p:sp>
    </p:spTree>
    <p:extLst>
      <p:ext uri="{BB962C8B-B14F-4D97-AF65-F5344CB8AC3E}">
        <p14:creationId xmlns:p14="http://schemas.microsoft.com/office/powerpoint/2010/main" val="2173547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615646" y="246302"/>
            <a:ext cx="4417422" cy="419904"/>
          </a:xfrm>
        </p:spPr>
        <p:txBody>
          <a:bodyPr>
            <a:noAutofit/>
          </a:bodyPr>
          <a:lstStyle/>
          <a:p>
            <a:r>
              <a:rPr lang="he-IL" sz="2800" b="1" u="sng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יצירת גירוי ללמידה</a:t>
            </a:r>
            <a:endParaRPr lang="he-IL" sz="2800" b="1" u="sng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 rotWithShape="1">
          <a:blip r:embed="rId2"/>
          <a:srcRect l="37384" t="10099" r="3482" b="42946"/>
          <a:stretch/>
        </p:blipFill>
        <p:spPr>
          <a:xfrm>
            <a:off x="0" y="62148"/>
            <a:ext cx="6138382" cy="2740402"/>
          </a:xfrm>
          <a:prstGeom prst="rect">
            <a:avLst/>
          </a:prstGeom>
        </p:spPr>
      </p:pic>
      <p:pic>
        <p:nvPicPr>
          <p:cNvPr id="7" name="תמונה 6"/>
          <p:cNvPicPr>
            <a:picLocks noChangeAspect="1"/>
          </p:cNvPicPr>
          <p:nvPr/>
        </p:nvPicPr>
        <p:blipFill rotWithShape="1">
          <a:blip r:embed="rId3"/>
          <a:srcRect l="36379" t="34911" r="17539" b="45268"/>
          <a:stretch/>
        </p:blipFill>
        <p:spPr>
          <a:xfrm>
            <a:off x="14431" y="2802550"/>
            <a:ext cx="6123951" cy="1480955"/>
          </a:xfrm>
          <a:prstGeom prst="rect">
            <a:avLst/>
          </a:prstGeom>
        </p:spPr>
      </p:pic>
      <p:pic>
        <p:nvPicPr>
          <p:cNvPr id="6" name="תמונה 5"/>
          <p:cNvPicPr>
            <a:picLocks noChangeAspect="1"/>
          </p:cNvPicPr>
          <p:nvPr/>
        </p:nvPicPr>
        <p:blipFill rotWithShape="1">
          <a:blip r:embed="rId4"/>
          <a:srcRect l="37084" t="10169" r="6192" b="27866"/>
          <a:stretch/>
        </p:blipFill>
        <p:spPr>
          <a:xfrm>
            <a:off x="1993498" y="4453322"/>
            <a:ext cx="4144884" cy="2545619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849086" y="666206"/>
            <a:ext cx="4114800" cy="33702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</p:txBody>
      </p:sp>
      <p:graphicFrame>
        <p:nvGraphicFramePr>
          <p:cNvPr id="19" name="טבלה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688133"/>
              </p:ext>
            </p:extLst>
          </p:nvPr>
        </p:nvGraphicFramePr>
        <p:xfrm>
          <a:off x="6335486" y="942121"/>
          <a:ext cx="5762897" cy="29506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2897">
                  <a:extLst>
                    <a:ext uri="{9D8B030D-6E8A-4147-A177-3AD203B41FA5}">
                      <a16:colId xmlns:a16="http://schemas.microsoft.com/office/drawing/2014/main" val="3586712788"/>
                    </a:ext>
                  </a:extLst>
                </a:gridCol>
              </a:tblGrid>
              <a:tr h="2950609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2000" u="sng" dirty="0">
                          <a:effectLst/>
                        </a:rPr>
                        <a:t>חלוקת הכיתה לקבוצות. כל קבוצה מקבלת </a:t>
                      </a:r>
                      <a:r>
                        <a:rPr lang="he-IL" sz="2000" u="sng" dirty="0" smtClean="0">
                          <a:effectLst/>
                        </a:rPr>
                        <a:t>את הכתבה </a:t>
                      </a:r>
                      <a:r>
                        <a:rPr lang="he-IL" sz="2000" u="sng" dirty="0">
                          <a:effectLst/>
                        </a:rPr>
                        <a:t>מהארץ.</a:t>
                      </a:r>
                      <a:endParaRPr lang="en-US" sz="2000" u="sng" dirty="0">
                        <a:effectLst/>
                      </a:endParaRPr>
                    </a:p>
                    <a:p>
                      <a:pPr marL="0" marR="0" lvl="0" indent="0" algn="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https://www.haaretz.co.il/news/science/.premium-1.4383075</a:t>
                      </a:r>
                      <a:endParaRPr lang="he-IL" sz="2000" dirty="0" smtClean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2000" dirty="0" smtClean="0">
                          <a:effectLst/>
                        </a:rPr>
                        <a:t>קראו </a:t>
                      </a:r>
                      <a:r>
                        <a:rPr lang="he-IL" sz="2000" dirty="0">
                          <a:effectLst/>
                        </a:rPr>
                        <a:t>את הכתבה, התבוננו בסרטון והגדירו מהו מין פולש ומהן התכונות הגורמות למין מסוים להפוך למין פולש?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744257372"/>
                  </a:ext>
                </a:extLst>
              </a:tr>
            </a:tbl>
          </a:graphicData>
        </a:graphic>
      </p:graphicFrame>
      <p:graphicFrame>
        <p:nvGraphicFramePr>
          <p:cNvPr id="20" name="טבלה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131728"/>
              </p:ext>
            </p:extLst>
          </p:nvPr>
        </p:nvGraphicFramePr>
        <p:xfrm>
          <a:off x="6335485" y="3774053"/>
          <a:ext cx="5762897" cy="5736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2897">
                  <a:extLst>
                    <a:ext uri="{9D8B030D-6E8A-4147-A177-3AD203B41FA5}">
                      <a16:colId xmlns:a16="http://schemas.microsoft.com/office/drawing/2014/main" val="3586712788"/>
                    </a:ext>
                  </a:extLst>
                </a:gridCol>
              </a:tblGrid>
              <a:tr h="57365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דיון בכיתה וסיכום ההגדרה על הלוח.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7442573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134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963886" y="246302"/>
            <a:ext cx="7069182" cy="419904"/>
          </a:xfrm>
        </p:spPr>
        <p:txBody>
          <a:bodyPr>
            <a:noAutofit/>
          </a:bodyPr>
          <a:lstStyle/>
          <a:p>
            <a:r>
              <a:rPr lang="he-IL" sz="2800" b="1" u="sng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פעילות אקטיבית של לומדים, הבניה של ידע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49086" y="666206"/>
            <a:ext cx="4114800" cy="33702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</p:txBody>
      </p:sp>
      <p:graphicFrame>
        <p:nvGraphicFramePr>
          <p:cNvPr id="19" name="טבלה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299724"/>
              </p:ext>
            </p:extLst>
          </p:nvPr>
        </p:nvGraphicFramePr>
        <p:xfrm>
          <a:off x="6087500" y="942121"/>
          <a:ext cx="6010884" cy="29506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10884">
                  <a:extLst>
                    <a:ext uri="{9D8B030D-6E8A-4147-A177-3AD203B41FA5}">
                      <a16:colId xmlns:a16="http://schemas.microsoft.com/office/drawing/2014/main" val="3586712788"/>
                    </a:ext>
                  </a:extLst>
                </a:gridCol>
              </a:tblGrid>
              <a:tr h="2950609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כל קבוצה מקבלת </a:t>
                      </a:r>
                      <a:r>
                        <a:rPr lang="he-IL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דפי </a:t>
                      </a:r>
                      <a:r>
                        <a:rPr lang="he-I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מידע על שני מינים של אורגניזמים ימיים (אחד פולש והשני לא פולש – מידע זה לא מצוין בדף המידע).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744257372"/>
                  </a:ext>
                </a:extLst>
              </a:tr>
            </a:tbl>
          </a:graphicData>
        </a:graphic>
      </p:graphicFrame>
      <p:graphicFrame>
        <p:nvGraphicFramePr>
          <p:cNvPr id="20" name="טבלה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489763"/>
              </p:ext>
            </p:extLst>
          </p:nvPr>
        </p:nvGraphicFramePr>
        <p:xfrm>
          <a:off x="6087499" y="2035045"/>
          <a:ext cx="5945569" cy="40436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45569">
                  <a:extLst>
                    <a:ext uri="{9D8B030D-6E8A-4147-A177-3AD203B41FA5}">
                      <a16:colId xmlns:a16="http://schemas.microsoft.com/office/drawing/2014/main" val="3586712788"/>
                    </a:ext>
                  </a:extLst>
                </a:gridCol>
              </a:tblGrid>
              <a:tr h="3973869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 חשבו וציינו </a:t>
                      </a:r>
                      <a:r>
                        <a:rPr lang="he-IL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מהם התנאים האופייניים לים התיכון כבית גידול.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he-IL" sz="2000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 מתוך </a:t>
                      </a:r>
                      <a:r>
                        <a:rPr lang="he-IL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המידע </a:t>
                      </a:r>
                      <a:r>
                        <a:rPr lang="he-IL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שקיבלתם בדף ענו: 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א.</a:t>
                      </a:r>
                      <a:r>
                        <a:rPr lang="he-IL" sz="20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he-IL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מהן </a:t>
                      </a:r>
                      <a:r>
                        <a:rPr lang="he-IL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התאמות האורגניזמים השונים לסביבה הימית.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ב. מהי </a:t>
                      </a:r>
                      <a:r>
                        <a:rPr lang="he-IL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תפוצת האורגניזם</a:t>
                      </a:r>
                      <a:r>
                        <a:rPr lang="he-IL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ג. האם לדעתכם מין זה יכול להיות מין</a:t>
                      </a:r>
                      <a:r>
                        <a:rPr lang="he-IL" sz="20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פולש? נמקו.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20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ד. אם כן , כיצד הגיע?</a:t>
                      </a:r>
                      <a:endParaRPr lang="he-IL" sz="2000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74425737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rot="21028201">
            <a:off x="470263" y="684461"/>
            <a:ext cx="4493623" cy="53553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Herdmania</a:t>
            </a:r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momus</a:t>
            </a:r>
            <a:endParaRPr lang="en-US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/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he-IL" dirty="0" err="1" smtClean="0"/>
              <a:t>איצטלן</a:t>
            </a:r>
            <a:r>
              <a:rPr lang="he-IL" dirty="0" smtClean="0"/>
              <a:t> יחידאי ורוד עם מעטפת גוף רכה למגע. יוצר צברים של 3-5 פרטים על גבי מצעים מלאכותיים ועלול להימצא גם על מצע קשיח. גודל הפרט 4-8 ס"מ. מין יוצר צברים גדולים על משטחים קשים המונעים מבעלי חיים אחרים להתיישב. </a:t>
            </a:r>
          </a:p>
          <a:p>
            <a:r>
              <a:rPr lang="he-IL" dirty="0" smtClean="0"/>
              <a:t>מקורו טרופי. בארץ התפוצה מתל-אביב צפונה.</a:t>
            </a:r>
          </a:p>
          <a:p>
            <a:endParaRPr lang="he-IL" dirty="0"/>
          </a:p>
          <a:p>
            <a:endParaRPr lang="he-IL" dirty="0" smtClean="0"/>
          </a:p>
          <a:p>
            <a:endParaRPr lang="he-IL" dirty="0"/>
          </a:p>
          <a:p>
            <a:endParaRPr lang="he-IL" dirty="0" smtClean="0"/>
          </a:p>
          <a:p>
            <a:endParaRPr lang="he-IL" dirty="0"/>
          </a:p>
          <a:p>
            <a:r>
              <a:rPr lang="he-IL" dirty="0" smtClean="0"/>
              <a:t> </a:t>
            </a:r>
          </a:p>
          <a:p>
            <a:endParaRPr lang="he-IL" dirty="0"/>
          </a:p>
          <a:p>
            <a:endParaRPr lang="he-IL" dirty="0" smtClean="0"/>
          </a:p>
          <a:p>
            <a:endParaRPr lang="he-IL" dirty="0" smtClean="0"/>
          </a:p>
          <a:p>
            <a:endParaRPr lang="he-IL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 rotWithShape="1">
          <a:blip r:embed="rId2"/>
          <a:srcRect l="15060" t="23966" r="62050" b="40677"/>
          <a:stretch/>
        </p:blipFill>
        <p:spPr>
          <a:xfrm rot="21029822">
            <a:off x="842012" y="3432262"/>
            <a:ext cx="2978332" cy="258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32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963886" y="246302"/>
            <a:ext cx="7069182" cy="419904"/>
          </a:xfrm>
        </p:spPr>
        <p:txBody>
          <a:bodyPr>
            <a:noAutofit/>
          </a:bodyPr>
          <a:lstStyle/>
          <a:p>
            <a:r>
              <a:rPr lang="he-IL" sz="2800" b="1" u="sng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סיכום </a:t>
            </a:r>
            <a:r>
              <a:rPr lang="he-IL" sz="2800" b="1" u="sng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וישום</a:t>
            </a:r>
            <a:endParaRPr lang="he-IL" sz="2800" b="1" u="sng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9086" y="666206"/>
            <a:ext cx="4114800" cy="33702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</p:txBody>
      </p:sp>
      <p:graphicFrame>
        <p:nvGraphicFramePr>
          <p:cNvPr id="19" name="טבלה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839320"/>
              </p:ext>
            </p:extLst>
          </p:nvPr>
        </p:nvGraphicFramePr>
        <p:xfrm>
          <a:off x="6152814" y="2351314"/>
          <a:ext cx="5919444" cy="9013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19444">
                  <a:extLst>
                    <a:ext uri="{9D8B030D-6E8A-4147-A177-3AD203B41FA5}">
                      <a16:colId xmlns:a16="http://schemas.microsoft.com/office/drawing/2014/main" val="3586712788"/>
                    </a:ext>
                  </a:extLst>
                </a:gridCol>
              </a:tblGrid>
              <a:tr h="901337">
                <a:tc>
                  <a:txBody>
                    <a:bodyPr/>
                    <a:lstStyle/>
                    <a:p>
                      <a:pPr marL="285750" indent="-28575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מקיימים דיון בכיתה מי מהמינים יכול להיות מין פולש ומדוע (תוך התייחסות להגדרה אליה הגענו בתחילת השיעור).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744257372"/>
                  </a:ext>
                </a:extLst>
              </a:tr>
            </a:tbl>
          </a:graphicData>
        </a:graphic>
      </p:graphicFrame>
      <p:graphicFrame>
        <p:nvGraphicFramePr>
          <p:cNvPr id="20" name="טבלה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515409"/>
              </p:ext>
            </p:extLst>
          </p:nvPr>
        </p:nvGraphicFramePr>
        <p:xfrm>
          <a:off x="6152814" y="898576"/>
          <a:ext cx="5945569" cy="14527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45569">
                  <a:extLst>
                    <a:ext uri="{9D8B030D-6E8A-4147-A177-3AD203B41FA5}">
                      <a16:colId xmlns:a16="http://schemas.microsoft.com/office/drawing/2014/main" val="3586712788"/>
                    </a:ext>
                  </a:extLst>
                </a:gridCol>
              </a:tblGrid>
              <a:tr h="1452738">
                <a:tc>
                  <a:txBody>
                    <a:bodyPr/>
                    <a:lstStyle/>
                    <a:p>
                      <a:pPr marL="285750" indent="-28575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סיכום על הלוח </a:t>
                      </a: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של</a:t>
                      </a:r>
                      <a:r>
                        <a:rPr lang="he-IL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התנאים </a:t>
                      </a: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האופייניים לבית הגידול הימי.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כל קבוצה כותבת על הלוח את האורגניזמים </a:t>
                      </a: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שלהם</a:t>
                      </a:r>
                      <a:r>
                        <a:rPr lang="he-IL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ו</a:t>
                      </a: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את </a:t>
                      </a: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ההתאמות </a:t>
                      </a: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שלהם</a:t>
                      </a:r>
                      <a:r>
                        <a:rPr lang="he-IL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לבית </a:t>
                      </a: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הגידול.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744257372"/>
                  </a:ext>
                </a:extLst>
              </a:tr>
            </a:tbl>
          </a:graphicData>
        </a:graphic>
      </p:graphicFrame>
      <p:pic>
        <p:nvPicPr>
          <p:cNvPr id="4" name="תמונה 3"/>
          <p:cNvPicPr>
            <a:picLocks noChangeAspect="1"/>
          </p:cNvPicPr>
          <p:nvPr/>
        </p:nvPicPr>
        <p:blipFill rotWithShape="1">
          <a:blip r:embed="rId2"/>
          <a:srcRect l="15396" t="31874" r="39726" b="16697"/>
          <a:stretch/>
        </p:blipFill>
        <p:spPr>
          <a:xfrm>
            <a:off x="91646" y="2801982"/>
            <a:ext cx="5839097" cy="37621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26732" y="2432650"/>
            <a:ext cx="270401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err="1" smtClean="0"/>
              <a:t>סרטנון</a:t>
            </a:r>
            <a:r>
              <a:rPr lang="he-IL" dirty="0" smtClean="0"/>
              <a:t> עינוני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63493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994619" y="93308"/>
            <a:ext cx="7069182" cy="419904"/>
          </a:xfrm>
        </p:spPr>
        <p:txBody>
          <a:bodyPr>
            <a:noAutofit/>
          </a:bodyPr>
          <a:lstStyle/>
          <a:p>
            <a:r>
              <a:rPr lang="he-IL" sz="2800" b="1" u="sng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סגירה</a:t>
            </a:r>
            <a:endParaRPr lang="he-IL" sz="2800" b="1" u="sng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0" name="טבלה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820433"/>
              </p:ext>
            </p:extLst>
          </p:nvPr>
        </p:nvGraphicFramePr>
        <p:xfrm>
          <a:off x="6118232" y="568530"/>
          <a:ext cx="5945569" cy="14527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45569">
                  <a:extLst>
                    <a:ext uri="{9D8B030D-6E8A-4147-A177-3AD203B41FA5}">
                      <a16:colId xmlns:a16="http://schemas.microsoft.com/office/drawing/2014/main" val="3586712788"/>
                    </a:ext>
                  </a:extLst>
                </a:gridCol>
              </a:tblGrid>
              <a:tr h="1452738">
                <a:tc>
                  <a:txBody>
                    <a:bodyPr/>
                    <a:lstStyle/>
                    <a:p>
                      <a:pPr marL="0" indent="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בעזרת מצגת קצרה הכוללת תמונות וסרטונים מציגים את המינים הפולשים מתוך האורגניזמים שניתנו לכל קבוצה משווים</a:t>
                      </a:r>
                      <a:r>
                        <a:rPr lang="he-IL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ומתייחסים לנקודות שעלו בכיתה לגבי אורגניזמים אלו.</a:t>
                      </a: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74425737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3025" y="2648694"/>
            <a:ext cx="220762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סיכן </a:t>
            </a:r>
            <a:r>
              <a:rPr lang="he-IL" dirty="0" err="1"/>
              <a:t>משויש</a:t>
            </a:r>
            <a:endParaRPr lang="he-IL" dirty="0"/>
          </a:p>
          <a:p>
            <a:endParaRPr lang="he-IL" dirty="0"/>
          </a:p>
        </p:txBody>
      </p:sp>
      <p:pic>
        <p:nvPicPr>
          <p:cNvPr id="4098" name="Picture 2" descr="http://earthweb.tau.ac.il/sites/default/files/styles/panopoly_image_full/public/general/siganus_rivulatus150.jpg?itok=iANriKq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548639"/>
            <a:ext cx="3322272" cy="2214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earthweb.tau.ac.il/sites/default/files/styles/panopoly_image_full/public/general/plotosus_lineatus1a151.jpg?itok=c-Bm989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39" y="3853545"/>
            <a:ext cx="3307010" cy="247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21530" y="6483779"/>
            <a:ext cx="1737360" cy="66620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בוצית מגוונת </a:t>
            </a:r>
            <a:endParaRPr lang="he-IL" dirty="0"/>
          </a:p>
          <a:p>
            <a:endParaRPr lang="he-IL" dirty="0"/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2660" y="3853545"/>
            <a:ext cx="3442240" cy="254725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47083" y="6400802"/>
            <a:ext cx="3157565" cy="66620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err="1"/>
              <a:t>שפמית</a:t>
            </a:r>
            <a:r>
              <a:rPr lang="he-IL" dirty="0"/>
              <a:t> ארסית</a:t>
            </a:r>
          </a:p>
          <a:p>
            <a:endParaRPr lang="he-IL" i="1" dirty="0"/>
          </a:p>
        </p:txBody>
      </p:sp>
      <p:pic>
        <p:nvPicPr>
          <p:cNvPr id="4102" name="Picture 6" descr="×××××ª × ××××ª ×¢× ×××£ ××× ××¦×¤×× ××©×¤× × ×× ××××¡× ××¨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9614" y="3853545"/>
            <a:ext cx="3433222" cy="2574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0385476" y="6483779"/>
            <a:ext cx="1737360" cy="66620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חוטית נודדת</a:t>
            </a:r>
            <a:endParaRPr lang="he-IL" dirty="0"/>
          </a:p>
          <a:p>
            <a:endParaRPr lang="he-IL" dirty="0"/>
          </a:p>
        </p:txBody>
      </p:sp>
      <p:sp>
        <p:nvSpPr>
          <p:cNvPr id="7" name="מלבן 6">
            <a:hlinkClick r:id="rId6"/>
          </p:cNvPr>
          <p:cNvSpPr/>
          <p:nvPr/>
        </p:nvSpPr>
        <p:spPr>
          <a:xfrm>
            <a:off x="7034601" y="2125054"/>
            <a:ext cx="5029200" cy="87870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6" name="TextBox 5">
            <a:hlinkClick r:id="rId7"/>
          </p:cNvPr>
          <p:cNvSpPr txBox="1"/>
          <p:nvPr/>
        </p:nvSpPr>
        <p:spPr>
          <a:xfrm>
            <a:off x="7034601" y="2139223"/>
            <a:ext cx="5029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dirty="0" err="1" smtClean="0"/>
              <a:t>סירטון</a:t>
            </a:r>
            <a:r>
              <a:rPr lang="he-IL" b="1" dirty="0" smtClean="0"/>
              <a:t> על קיפודי </a:t>
            </a:r>
            <a:r>
              <a:rPr lang="he-IL" b="1" dirty="0"/>
              <a:t>הים מאילת פולשים אל הים התיכון</a:t>
            </a:r>
          </a:p>
          <a:p>
            <a:endParaRPr lang="he-IL" dirty="0"/>
          </a:p>
        </p:txBody>
      </p:sp>
      <p:sp>
        <p:nvSpPr>
          <p:cNvPr id="8" name="מלבן 7">
            <a:hlinkClick r:id="rId8"/>
          </p:cNvPr>
          <p:cNvSpPr/>
          <p:nvPr/>
        </p:nvSpPr>
        <p:spPr>
          <a:xfrm>
            <a:off x="7132320" y="3174274"/>
            <a:ext cx="4931481" cy="5878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9" name="TextBox 8">
            <a:hlinkClick r:id="rId8"/>
          </p:cNvPr>
          <p:cNvSpPr txBox="1"/>
          <p:nvPr/>
        </p:nvSpPr>
        <p:spPr>
          <a:xfrm>
            <a:off x="7262949" y="3295025"/>
            <a:ext cx="480085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dirty="0" smtClean="0"/>
              <a:t>הזהרון – סכנה לים התיכון</a:t>
            </a:r>
            <a:endParaRPr lang="he-IL" b="1" dirty="0"/>
          </a:p>
        </p:txBody>
      </p:sp>
    </p:spTree>
    <p:extLst>
      <p:ext uri="{BB962C8B-B14F-4D97-AF65-F5344CB8AC3E}">
        <p14:creationId xmlns:p14="http://schemas.microsoft.com/office/powerpoint/2010/main" val="116366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290</Words>
  <Application>Microsoft Office PowerPoint</Application>
  <PresentationFormat>מסך רחב</PresentationFormat>
  <Paragraphs>48</Paragraphs>
  <Slides>5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ערכת נושא Office</vt:lpstr>
      <vt:lpstr>מצגת של PowerPoint‏</vt:lpstr>
      <vt:lpstr>יצירת גירוי ללמידה</vt:lpstr>
      <vt:lpstr>פעילות אקטיבית של לומדים, הבניה של ידע </vt:lpstr>
      <vt:lpstr>סיכום וישום</vt:lpstr>
      <vt:lpstr>סגירה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‏‏משתמש Windows</dc:creator>
  <cp:lastModifiedBy>weizmann</cp:lastModifiedBy>
  <cp:revision>36</cp:revision>
  <dcterms:created xsi:type="dcterms:W3CDTF">2018-07-18T17:16:53Z</dcterms:created>
  <dcterms:modified xsi:type="dcterms:W3CDTF">2018-10-25T15:05:04Z</dcterms:modified>
</cp:coreProperties>
</file>