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9"/>
  </p:notesMasterIdLst>
  <p:sldIdLst>
    <p:sldId id="295" r:id="rId2"/>
    <p:sldId id="294" r:id="rId3"/>
    <p:sldId id="296" r:id="rId4"/>
    <p:sldId id="297" r:id="rId5"/>
    <p:sldId id="256" r:id="rId6"/>
    <p:sldId id="257" r:id="rId7"/>
    <p:sldId id="263" r:id="rId8"/>
    <p:sldId id="258" r:id="rId9"/>
    <p:sldId id="259" r:id="rId10"/>
    <p:sldId id="265" r:id="rId11"/>
    <p:sldId id="292" r:id="rId12"/>
    <p:sldId id="260" r:id="rId13"/>
    <p:sldId id="282" r:id="rId14"/>
    <p:sldId id="262" r:id="rId15"/>
    <p:sldId id="293" r:id="rId16"/>
    <p:sldId id="285" r:id="rId17"/>
    <p:sldId id="28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784" y="-10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BAC0C-6D80-0544-9BC6-FA1C93B7B63A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F2368C-5E33-2E48-9B3B-03201B082E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7118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E4D5-287C-4F4E-918B-8F3789AA9AD3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8B0D9-FADC-534C-AA78-84C912C69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E4D5-287C-4F4E-918B-8F3789AA9AD3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8B0D9-FADC-534C-AA78-84C912C69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E4D5-287C-4F4E-918B-8F3789AA9AD3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8B0D9-FADC-534C-AA78-84C912C69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E4D5-287C-4F4E-918B-8F3789AA9AD3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8B0D9-FADC-534C-AA78-84C912C69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E4D5-287C-4F4E-918B-8F3789AA9AD3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8B0D9-FADC-534C-AA78-84C912C69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E4D5-287C-4F4E-918B-8F3789AA9AD3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8B0D9-FADC-534C-AA78-84C912C69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E4D5-287C-4F4E-918B-8F3789AA9AD3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8B0D9-FADC-534C-AA78-84C912C69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E4D5-287C-4F4E-918B-8F3789AA9AD3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8B0D9-FADC-534C-AA78-84C912C69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E4D5-287C-4F4E-918B-8F3789AA9AD3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8B0D9-FADC-534C-AA78-84C912C69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E4D5-287C-4F4E-918B-8F3789AA9AD3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8B0D9-FADC-534C-AA78-84C912C69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E4D5-287C-4F4E-918B-8F3789AA9AD3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8B0D9-FADC-534C-AA78-84C912C69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EE4D5-287C-4F4E-918B-8F3789AA9AD3}" type="datetimeFigureOut">
              <a:rPr lang="en-US" smtClean="0"/>
              <a:pPr/>
              <a:t>6/23/14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8B0D9-FADC-534C-AA78-84C912C69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93800" y="1230173"/>
            <a:ext cx="6221024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e-IL" sz="5400" dirty="0" smtClean="0">
                <a:latin typeface="Times New Roman"/>
                <a:cs typeface="Times New Roman"/>
              </a:rPr>
              <a:t>עדות המאובנים</a:t>
            </a:r>
          </a:p>
          <a:p>
            <a:pPr algn="r"/>
            <a:r>
              <a:rPr lang="he-IL" sz="5400" dirty="0" smtClean="0">
                <a:latin typeface="Times New Roman"/>
                <a:cs typeface="Times New Roman"/>
              </a:rPr>
              <a:t> לאבולוציה של מוח האדם</a:t>
            </a:r>
            <a:endParaRPr lang="en-US" sz="5400" dirty="0"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46667" y="3657600"/>
            <a:ext cx="380164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e-IL" sz="2400" dirty="0" smtClean="0">
                <a:latin typeface="Times New Roman"/>
                <a:cs typeface="Times New Roman"/>
              </a:rPr>
              <a:t>ד״ר אסף מרום</a:t>
            </a:r>
            <a:endParaRPr lang="en-US" sz="2400" dirty="0" smtClean="0">
              <a:latin typeface="Times New Roman"/>
              <a:cs typeface="Times New Roman"/>
            </a:endParaRPr>
          </a:p>
          <a:p>
            <a:pPr algn="ctr"/>
            <a:endParaRPr lang="he-IL" sz="2400" dirty="0" smtClean="0">
              <a:latin typeface="Times New Roman"/>
              <a:cs typeface="Times New Roman"/>
            </a:endParaRPr>
          </a:p>
          <a:p>
            <a:pPr algn="ctr"/>
            <a:r>
              <a:rPr lang="he-IL" sz="2400" dirty="0" smtClean="0">
                <a:latin typeface="Times New Roman"/>
                <a:cs typeface="Times New Roman"/>
              </a:rPr>
              <a:t>המחלקה לאנטומיה ולאנתרופולוגיה</a:t>
            </a:r>
          </a:p>
          <a:p>
            <a:pPr algn="ctr"/>
            <a:r>
              <a:rPr lang="he-IL" sz="2400" dirty="0" smtClean="0">
                <a:latin typeface="Times New Roman"/>
                <a:cs typeface="Times New Roman"/>
              </a:rPr>
              <a:t>הפקולטה לרפואה</a:t>
            </a:r>
          </a:p>
          <a:p>
            <a:pPr algn="ctr"/>
            <a:r>
              <a:rPr lang="he-IL" sz="2400" dirty="0" smtClean="0">
                <a:latin typeface="Times New Roman"/>
                <a:cs typeface="Times New Roman"/>
              </a:rPr>
              <a:t>אוניברסיטת תל אביב</a:t>
            </a:r>
            <a:endParaRPr lang="en-US" sz="2400" dirty="0">
              <a:latin typeface="Times New Roman"/>
              <a:cs typeface="Times New Roman"/>
            </a:endParaRPr>
          </a:p>
        </p:txBody>
      </p:sp>
      <p:pic>
        <p:nvPicPr>
          <p:cNvPr id="3" name="Picture 2" descr="Tel_Aviv_Universit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064000" y="5647392"/>
            <a:ext cx="650118" cy="75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5877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ticle-2528311-1A43CD8500000578-602_634x4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165412" y="1273843"/>
            <a:ext cx="7528956" cy="4833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49602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KMBT_C5521401062002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676400" y="339344"/>
            <a:ext cx="6985000" cy="6030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04816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923" y="1351016"/>
            <a:ext cx="5845284" cy="3865784"/>
          </a:xfrm>
          <a:prstGeom prst="rect">
            <a:avLst/>
          </a:prstGeom>
          <a:noFill/>
        </p:spPr>
      </p:pic>
      <p:sp>
        <p:nvSpPr>
          <p:cNvPr id="6" name="Freeform 5"/>
          <p:cNvSpPr/>
          <p:nvPr/>
        </p:nvSpPr>
        <p:spPr>
          <a:xfrm>
            <a:off x="2738529" y="2957495"/>
            <a:ext cx="1016000" cy="1172194"/>
          </a:xfrm>
          <a:custGeom>
            <a:avLst/>
            <a:gdLst>
              <a:gd name="connsiteX0" fmla="*/ 957609 w 1016000"/>
              <a:gd name="connsiteY0" fmla="*/ 616022 h 1172194"/>
              <a:gd name="connsiteX1" fmla="*/ 1010161 w 1016000"/>
              <a:gd name="connsiteY1" fmla="*/ 335746 h 1172194"/>
              <a:gd name="connsiteX2" fmla="*/ 922574 w 1016000"/>
              <a:gd name="connsiteY2" fmla="*/ 46712 h 1172194"/>
              <a:gd name="connsiteX3" fmla="*/ 703609 w 1016000"/>
              <a:gd name="connsiteY3" fmla="*/ 55471 h 1172194"/>
              <a:gd name="connsiteX4" fmla="*/ 370781 w 1016000"/>
              <a:gd name="connsiteY4" fmla="*/ 256919 h 1172194"/>
              <a:gd name="connsiteX5" fmla="*/ 283195 w 1016000"/>
              <a:gd name="connsiteY5" fmla="*/ 598505 h 1172194"/>
              <a:gd name="connsiteX6" fmla="*/ 99264 w 1016000"/>
              <a:gd name="connsiteY6" fmla="*/ 616022 h 1172194"/>
              <a:gd name="connsiteX7" fmla="*/ 20437 w 1016000"/>
              <a:gd name="connsiteY7" fmla="*/ 677333 h 1172194"/>
              <a:gd name="connsiteX8" fmla="*/ 11678 w 1016000"/>
              <a:gd name="connsiteY8" fmla="*/ 834988 h 1172194"/>
              <a:gd name="connsiteX9" fmla="*/ 90505 w 1016000"/>
              <a:gd name="connsiteY9" fmla="*/ 1018919 h 1172194"/>
              <a:gd name="connsiteX10" fmla="*/ 248161 w 1016000"/>
              <a:gd name="connsiteY10" fmla="*/ 1097746 h 1172194"/>
              <a:gd name="connsiteX11" fmla="*/ 545954 w 1016000"/>
              <a:gd name="connsiteY11" fmla="*/ 1159057 h 1172194"/>
              <a:gd name="connsiteX12" fmla="*/ 703609 w 1016000"/>
              <a:gd name="connsiteY12" fmla="*/ 1141539 h 1172194"/>
              <a:gd name="connsiteX13" fmla="*/ 791195 w 1016000"/>
              <a:gd name="connsiteY13" fmla="*/ 975126 h 1172194"/>
              <a:gd name="connsiteX14" fmla="*/ 948850 w 1016000"/>
              <a:gd name="connsiteY14" fmla="*/ 931333 h 1172194"/>
              <a:gd name="connsiteX15" fmla="*/ 957609 w 1016000"/>
              <a:gd name="connsiteY15" fmla="*/ 616022 h 117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16000" h="1172194">
                <a:moveTo>
                  <a:pt x="957609" y="616022"/>
                </a:moveTo>
                <a:cubicBezTo>
                  <a:pt x="967828" y="516758"/>
                  <a:pt x="1016000" y="430631"/>
                  <a:pt x="1010161" y="335746"/>
                </a:cubicBezTo>
                <a:cubicBezTo>
                  <a:pt x="1004322" y="240861"/>
                  <a:pt x="973666" y="93424"/>
                  <a:pt x="922574" y="46712"/>
                </a:cubicBezTo>
                <a:cubicBezTo>
                  <a:pt x="871482" y="0"/>
                  <a:pt x="795574" y="20437"/>
                  <a:pt x="703609" y="55471"/>
                </a:cubicBezTo>
                <a:cubicBezTo>
                  <a:pt x="611644" y="90505"/>
                  <a:pt x="440850" y="166413"/>
                  <a:pt x="370781" y="256919"/>
                </a:cubicBezTo>
                <a:cubicBezTo>
                  <a:pt x="300712" y="347425"/>
                  <a:pt x="328448" y="538655"/>
                  <a:pt x="283195" y="598505"/>
                </a:cubicBezTo>
                <a:cubicBezTo>
                  <a:pt x="237942" y="658356"/>
                  <a:pt x="143057" y="602884"/>
                  <a:pt x="99264" y="616022"/>
                </a:cubicBezTo>
                <a:cubicBezTo>
                  <a:pt x="55471" y="629160"/>
                  <a:pt x="35035" y="640839"/>
                  <a:pt x="20437" y="677333"/>
                </a:cubicBezTo>
                <a:cubicBezTo>
                  <a:pt x="5839" y="713827"/>
                  <a:pt x="0" y="778057"/>
                  <a:pt x="11678" y="834988"/>
                </a:cubicBezTo>
                <a:cubicBezTo>
                  <a:pt x="23356" y="891919"/>
                  <a:pt x="51091" y="975126"/>
                  <a:pt x="90505" y="1018919"/>
                </a:cubicBezTo>
                <a:cubicBezTo>
                  <a:pt x="129919" y="1062712"/>
                  <a:pt x="172253" y="1074390"/>
                  <a:pt x="248161" y="1097746"/>
                </a:cubicBezTo>
                <a:cubicBezTo>
                  <a:pt x="324069" y="1121102"/>
                  <a:pt x="470046" y="1151758"/>
                  <a:pt x="545954" y="1159057"/>
                </a:cubicBezTo>
                <a:cubicBezTo>
                  <a:pt x="621862" y="1166356"/>
                  <a:pt x="662736" y="1172194"/>
                  <a:pt x="703609" y="1141539"/>
                </a:cubicBezTo>
                <a:cubicBezTo>
                  <a:pt x="744482" y="1110884"/>
                  <a:pt x="750322" y="1010160"/>
                  <a:pt x="791195" y="975126"/>
                </a:cubicBezTo>
                <a:cubicBezTo>
                  <a:pt x="832068" y="940092"/>
                  <a:pt x="918195" y="998483"/>
                  <a:pt x="948850" y="931333"/>
                </a:cubicBezTo>
                <a:cubicBezTo>
                  <a:pt x="979505" y="864184"/>
                  <a:pt x="947391" y="715287"/>
                  <a:pt x="957609" y="616022"/>
                </a:cubicBezTo>
                <a:close/>
              </a:path>
            </a:pathLst>
          </a:custGeom>
          <a:solidFill>
            <a:schemeClr val="tx2">
              <a:alpha val="39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3567" y="2357330"/>
            <a:ext cx="891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Broca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322207" y="2357330"/>
            <a:ext cx="13532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Wernicke</a:t>
            </a:r>
            <a:endParaRPr lang="en-US" sz="2400" dirty="0"/>
          </a:p>
        </p:txBody>
      </p:sp>
      <p:sp>
        <p:nvSpPr>
          <p:cNvPr id="9" name="Freeform 8"/>
          <p:cNvSpPr/>
          <p:nvPr/>
        </p:nvSpPr>
        <p:spPr>
          <a:xfrm>
            <a:off x="4630391" y="2706414"/>
            <a:ext cx="1586770" cy="1128402"/>
          </a:xfrm>
          <a:custGeom>
            <a:avLst/>
            <a:gdLst>
              <a:gd name="connsiteX0" fmla="*/ 37954 w 1586770"/>
              <a:gd name="connsiteY0" fmla="*/ 744483 h 1128402"/>
              <a:gd name="connsiteX1" fmla="*/ 64230 w 1586770"/>
              <a:gd name="connsiteY1" fmla="*/ 490483 h 1128402"/>
              <a:gd name="connsiteX2" fmla="*/ 29195 w 1586770"/>
              <a:gd name="connsiteY2" fmla="*/ 227724 h 1128402"/>
              <a:gd name="connsiteX3" fmla="*/ 239402 w 1586770"/>
              <a:gd name="connsiteY3" fmla="*/ 26276 h 1128402"/>
              <a:gd name="connsiteX4" fmla="*/ 659816 w 1586770"/>
              <a:gd name="connsiteY4" fmla="*/ 70069 h 1128402"/>
              <a:gd name="connsiteX5" fmla="*/ 975126 w 1586770"/>
              <a:gd name="connsiteY5" fmla="*/ 271517 h 1128402"/>
              <a:gd name="connsiteX6" fmla="*/ 1211609 w 1586770"/>
              <a:gd name="connsiteY6" fmla="*/ 297793 h 1128402"/>
              <a:gd name="connsiteX7" fmla="*/ 1342988 w 1586770"/>
              <a:gd name="connsiteY7" fmla="*/ 280276 h 1128402"/>
              <a:gd name="connsiteX8" fmla="*/ 1526919 w 1586770"/>
              <a:gd name="connsiteY8" fmla="*/ 437931 h 1128402"/>
              <a:gd name="connsiteX9" fmla="*/ 1561954 w 1586770"/>
              <a:gd name="connsiteY9" fmla="*/ 665655 h 1128402"/>
              <a:gd name="connsiteX10" fmla="*/ 1378023 w 1586770"/>
              <a:gd name="connsiteY10" fmla="*/ 910896 h 1128402"/>
              <a:gd name="connsiteX11" fmla="*/ 834988 w 1586770"/>
              <a:gd name="connsiteY11" fmla="*/ 998483 h 1128402"/>
              <a:gd name="connsiteX12" fmla="*/ 633540 w 1586770"/>
              <a:gd name="connsiteY12" fmla="*/ 1103586 h 1128402"/>
              <a:gd name="connsiteX13" fmla="*/ 432092 w 1586770"/>
              <a:gd name="connsiteY13" fmla="*/ 849586 h 1128402"/>
              <a:gd name="connsiteX14" fmla="*/ 134299 w 1586770"/>
              <a:gd name="connsiteY14" fmla="*/ 770758 h 1128402"/>
              <a:gd name="connsiteX15" fmla="*/ 37954 w 1586770"/>
              <a:gd name="connsiteY15" fmla="*/ 744483 h 1128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86770" h="1128402">
                <a:moveTo>
                  <a:pt x="37954" y="744483"/>
                </a:moveTo>
                <a:cubicBezTo>
                  <a:pt x="51822" y="660546"/>
                  <a:pt x="65690" y="576609"/>
                  <a:pt x="64230" y="490483"/>
                </a:cubicBezTo>
                <a:cubicBezTo>
                  <a:pt x="62770" y="404357"/>
                  <a:pt x="0" y="305092"/>
                  <a:pt x="29195" y="227724"/>
                </a:cubicBezTo>
                <a:cubicBezTo>
                  <a:pt x="58390" y="150356"/>
                  <a:pt x="134299" y="52552"/>
                  <a:pt x="239402" y="26276"/>
                </a:cubicBezTo>
                <a:cubicBezTo>
                  <a:pt x="344505" y="0"/>
                  <a:pt x="537195" y="29196"/>
                  <a:pt x="659816" y="70069"/>
                </a:cubicBezTo>
                <a:cubicBezTo>
                  <a:pt x="782437" y="110943"/>
                  <a:pt x="883161" y="233563"/>
                  <a:pt x="975126" y="271517"/>
                </a:cubicBezTo>
                <a:cubicBezTo>
                  <a:pt x="1067091" y="309471"/>
                  <a:pt x="1150299" y="296333"/>
                  <a:pt x="1211609" y="297793"/>
                </a:cubicBezTo>
                <a:cubicBezTo>
                  <a:pt x="1272919" y="299253"/>
                  <a:pt x="1290436" y="256920"/>
                  <a:pt x="1342988" y="280276"/>
                </a:cubicBezTo>
                <a:cubicBezTo>
                  <a:pt x="1395540" y="303632"/>
                  <a:pt x="1490425" y="373701"/>
                  <a:pt x="1526919" y="437931"/>
                </a:cubicBezTo>
                <a:cubicBezTo>
                  <a:pt x="1563413" y="502161"/>
                  <a:pt x="1586770" y="586828"/>
                  <a:pt x="1561954" y="665655"/>
                </a:cubicBezTo>
                <a:cubicBezTo>
                  <a:pt x="1537138" y="744482"/>
                  <a:pt x="1499184" y="855425"/>
                  <a:pt x="1378023" y="910896"/>
                </a:cubicBezTo>
                <a:cubicBezTo>
                  <a:pt x="1256862" y="966367"/>
                  <a:pt x="959069" y="966368"/>
                  <a:pt x="834988" y="998483"/>
                </a:cubicBezTo>
                <a:cubicBezTo>
                  <a:pt x="710907" y="1030598"/>
                  <a:pt x="700689" y="1128402"/>
                  <a:pt x="633540" y="1103586"/>
                </a:cubicBezTo>
                <a:cubicBezTo>
                  <a:pt x="566391" y="1078770"/>
                  <a:pt x="515299" y="905057"/>
                  <a:pt x="432092" y="849586"/>
                </a:cubicBezTo>
                <a:cubicBezTo>
                  <a:pt x="348885" y="794115"/>
                  <a:pt x="134299" y="770758"/>
                  <a:pt x="134299" y="770758"/>
                </a:cubicBezTo>
                <a:lnTo>
                  <a:pt x="37954" y="744483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KMBT_C5521403051715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54884" y="939298"/>
            <a:ext cx="8787527" cy="4544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72737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74423" y="296014"/>
            <a:ext cx="2672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FFFF00"/>
                </a:solidFill>
              </a:rPr>
              <a:t>Dmanisi</a:t>
            </a:r>
            <a:r>
              <a:rPr lang="en-US" sz="2800" dirty="0" smtClean="0">
                <a:solidFill>
                  <a:srgbClr val="FFFF00"/>
                </a:solidFill>
              </a:rPr>
              <a:t>, Georgia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78176_10151894396577310_1391256251_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419100"/>
            <a:ext cx="9144000" cy="643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26434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4500_endo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141304" y="0"/>
            <a:ext cx="48249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750053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3444_midsag_FP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03695" y="0"/>
            <a:ext cx="8640305" cy="6858000"/>
          </a:xfrm>
          <a:prstGeom prst="rect">
            <a:avLst/>
          </a:prstGeom>
        </p:spPr>
      </p:pic>
      <p:sp>
        <p:nvSpPr>
          <p:cNvPr id="5" name="Freeform 4"/>
          <p:cNvSpPr/>
          <p:nvPr/>
        </p:nvSpPr>
        <p:spPr>
          <a:xfrm>
            <a:off x="2921000" y="2377198"/>
            <a:ext cx="492252" cy="602326"/>
          </a:xfrm>
          <a:custGeom>
            <a:avLst/>
            <a:gdLst>
              <a:gd name="connsiteX0" fmla="*/ 308 w 547593"/>
              <a:gd name="connsiteY0" fmla="*/ 82369 h 602326"/>
              <a:gd name="connsiteX1" fmla="*/ 13008 w 547593"/>
              <a:gd name="connsiteY1" fmla="*/ 205135 h 602326"/>
              <a:gd name="connsiteX2" fmla="*/ 84974 w 547593"/>
              <a:gd name="connsiteY2" fmla="*/ 340602 h 602326"/>
              <a:gd name="connsiteX3" fmla="*/ 228908 w 547593"/>
              <a:gd name="connsiteY3" fmla="*/ 459135 h 602326"/>
              <a:gd name="connsiteX4" fmla="*/ 347441 w 547593"/>
              <a:gd name="connsiteY4" fmla="*/ 552269 h 602326"/>
              <a:gd name="connsiteX5" fmla="*/ 410941 w 547593"/>
              <a:gd name="connsiteY5" fmla="*/ 586135 h 602326"/>
              <a:gd name="connsiteX6" fmla="*/ 516774 w 547593"/>
              <a:gd name="connsiteY6" fmla="*/ 289802 h 602326"/>
              <a:gd name="connsiteX7" fmla="*/ 546408 w 547593"/>
              <a:gd name="connsiteY7" fmla="*/ 35802 h 602326"/>
              <a:gd name="connsiteX8" fmla="*/ 542174 w 547593"/>
              <a:gd name="connsiteY8" fmla="*/ 1935 h 60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7593" h="602326">
                <a:moveTo>
                  <a:pt x="308" y="82369"/>
                </a:moveTo>
                <a:cubicBezTo>
                  <a:pt x="-398" y="122232"/>
                  <a:pt x="-1103" y="162096"/>
                  <a:pt x="13008" y="205135"/>
                </a:cubicBezTo>
                <a:cubicBezTo>
                  <a:pt x="27119" y="248174"/>
                  <a:pt x="48991" y="298269"/>
                  <a:pt x="84974" y="340602"/>
                </a:cubicBezTo>
                <a:cubicBezTo>
                  <a:pt x="120957" y="382935"/>
                  <a:pt x="185164" y="423857"/>
                  <a:pt x="228908" y="459135"/>
                </a:cubicBezTo>
                <a:cubicBezTo>
                  <a:pt x="272652" y="494413"/>
                  <a:pt x="317102" y="531102"/>
                  <a:pt x="347441" y="552269"/>
                </a:cubicBezTo>
                <a:cubicBezTo>
                  <a:pt x="377780" y="573436"/>
                  <a:pt x="382719" y="629880"/>
                  <a:pt x="410941" y="586135"/>
                </a:cubicBezTo>
                <a:cubicBezTo>
                  <a:pt x="439163" y="542391"/>
                  <a:pt x="494196" y="381524"/>
                  <a:pt x="516774" y="289802"/>
                </a:cubicBezTo>
                <a:cubicBezTo>
                  <a:pt x="539352" y="198080"/>
                  <a:pt x="542175" y="83780"/>
                  <a:pt x="546408" y="35802"/>
                </a:cubicBezTo>
                <a:cubicBezTo>
                  <a:pt x="550641" y="-12176"/>
                  <a:pt x="542174" y="1935"/>
                  <a:pt x="542174" y="1935"/>
                </a:cubicBezTo>
              </a:path>
            </a:pathLst>
          </a:cu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84500" y="2377198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02346" y="2192532"/>
            <a:ext cx="441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</a:t>
            </a:r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4038600" y="584200"/>
            <a:ext cx="647700" cy="1905000"/>
          </a:xfrm>
          <a:custGeom>
            <a:avLst/>
            <a:gdLst>
              <a:gd name="connsiteX0" fmla="*/ 647700 w 647700"/>
              <a:gd name="connsiteY0" fmla="*/ 0 h 1905000"/>
              <a:gd name="connsiteX1" fmla="*/ 533400 w 647700"/>
              <a:gd name="connsiteY1" fmla="*/ 165100 h 1905000"/>
              <a:gd name="connsiteX2" fmla="*/ 419100 w 647700"/>
              <a:gd name="connsiteY2" fmla="*/ 381000 h 1905000"/>
              <a:gd name="connsiteX3" fmla="*/ 266700 w 647700"/>
              <a:gd name="connsiteY3" fmla="*/ 647700 h 1905000"/>
              <a:gd name="connsiteX4" fmla="*/ 139700 w 647700"/>
              <a:gd name="connsiteY4" fmla="*/ 825500 h 1905000"/>
              <a:gd name="connsiteX5" fmla="*/ 101600 w 647700"/>
              <a:gd name="connsiteY5" fmla="*/ 1016000 h 1905000"/>
              <a:gd name="connsiteX6" fmla="*/ 63500 w 647700"/>
              <a:gd name="connsiteY6" fmla="*/ 1308100 h 1905000"/>
              <a:gd name="connsiteX7" fmla="*/ 12700 w 647700"/>
              <a:gd name="connsiteY7" fmla="*/ 1612900 h 1905000"/>
              <a:gd name="connsiteX8" fmla="*/ 0 w 647700"/>
              <a:gd name="connsiteY8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7700" h="1905000">
                <a:moveTo>
                  <a:pt x="647700" y="0"/>
                </a:moveTo>
                <a:cubicBezTo>
                  <a:pt x="609600" y="50800"/>
                  <a:pt x="571500" y="101600"/>
                  <a:pt x="533400" y="165100"/>
                </a:cubicBezTo>
                <a:cubicBezTo>
                  <a:pt x="495300" y="228600"/>
                  <a:pt x="463550" y="300567"/>
                  <a:pt x="419100" y="381000"/>
                </a:cubicBezTo>
                <a:cubicBezTo>
                  <a:pt x="374650" y="461433"/>
                  <a:pt x="313267" y="573617"/>
                  <a:pt x="266700" y="647700"/>
                </a:cubicBezTo>
                <a:cubicBezTo>
                  <a:pt x="220133" y="721783"/>
                  <a:pt x="167217" y="764117"/>
                  <a:pt x="139700" y="825500"/>
                </a:cubicBezTo>
                <a:cubicBezTo>
                  <a:pt x="112183" y="886883"/>
                  <a:pt x="114300" y="935567"/>
                  <a:pt x="101600" y="1016000"/>
                </a:cubicBezTo>
                <a:cubicBezTo>
                  <a:pt x="88900" y="1096433"/>
                  <a:pt x="78317" y="1208617"/>
                  <a:pt x="63500" y="1308100"/>
                </a:cubicBezTo>
                <a:cubicBezTo>
                  <a:pt x="48683" y="1407583"/>
                  <a:pt x="23283" y="1513417"/>
                  <a:pt x="12700" y="1612900"/>
                </a:cubicBezTo>
                <a:cubicBezTo>
                  <a:pt x="2117" y="1712383"/>
                  <a:pt x="0" y="1905000"/>
                  <a:pt x="0" y="1905000"/>
                </a:cubicBezTo>
              </a:path>
            </a:pathLst>
          </a:custGeom>
          <a:ln w="3175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686300" y="1828800"/>
            <a:ext cx="858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Mma</a:t>
            </a:r>
            <a:r>
              <a:rPr lang="en-US" dirty="0" smtClean="0"/>
              <a:t>-a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15414" y="2979524"/>
            <a:ext cx="868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Mma-p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9" idx="0"/>
          </p:cNvCxnSpPr>
          <p:nvPr/>
        </p:nvCxnSpPr>
        <p:spPr>
          <a:xfrm rot="16200000" flipV="1">
            <a:off x="4723057" y="1436443"/>
            <a:ext cx="355600" cy="4291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5420935" y="2685459"/>
            <a:ext cx="417659" cy="1704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 flipH="1" flipV="1">
            <a:off x="5622775" y="2290362"/>
            <a:ext cx="781393" cy="5969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65150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6-23 at 4.12.0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985079"/>
            <a:ext cx="9144000" cy="5091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014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6300" y="0"/>
            <a:ext cx="4457700" cy="68791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3898900"/>
            <a:ext cx="455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23900" y="3206402"/>
            <a:ext cx="477246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Palatino"/>
                <a:cs typeface="Palatino"/>
              </a:rPr>
              <a:t>“Nothing in biology makes sense, 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Palatino"/>
                <a:cs typeface="Palatino"/>
              </a:rPr>
              <a:t>except in the light of evolution”</a:t>
            </a:r>
          </a:p>
          <a:p>
            <a:r>
              <a:rPr lang="en-US" dirty="0" smtClean="0">
                <a:solidFill>
                  <a:schemeClr val="bg1"/>
                </a:solidFill>
                <a:latin typeface="Palatino"/>
                <a:cs typeface="Palatino"/>
              </a:rPr>
              <a:t>				</a:t>
            </a:r>
          </a:p>
          <a:p>
            <a:r>
              <a:rPr lang="en-US" dirty="0" smtClean="0">
                <a:solidFill>
                  <a:schemeClr val="bg1"/>
                </a:solidFill>
                <a:latin typeface="Palatino"/>
                <a:cs typeface="Palatino"/>
              </a:rPr>
              <a:t>					T. </a:t>
            </a:r>
            <a:r>
              <a:rPr lang="en-US" dirty="0" err="1" smtClean="0">
                <a:solidFill>
                  <a:schemeClr val="bg1"/>
                </a:solidFill>
                <a:latin typeface="Palatino"/>
                <a:cs typeface="Palatino"/>
              </a:rPr>
              <a:t>Dobzhansky</a:t>
            </a:r>
            <a:r>
              <a:rPr lang="en-US" dirty="0" smtClean="0">
                <a:solidFill>
                  <a:schemeClr val="bg1"/>
                </a:solidFill>
                <a:latin typeface="Palatino"/>
                <a:cs typeface="Palatino"/>
              </a:rPr>
              <a:t> (1973)</a:t>
            </a:r>
            <a:endParaRPr lang="en-US" dirty="0">
              <a:solidFill>
                <a:schemeClr val="bg1"/>
              </a:solidFill>
              <a:latin typeface="Palatino"/>
              <a:cs typeface="Palati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onkey-tri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9313"/>
            <a:ext cx="9144000" cy="494927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ecture -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48734"/>
            <a:ext cx="91440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1-07 at 5.29.17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6355" y="0"/>
            <a:ext cx="584835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95440" y="6299912"/>
            <a:ext cx="3103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rgbClr val="FFFF00"/>
                </a:solidFill>
              </a:rPr>
              <a:t>Pithecanthropus alalus</a:t>
            </a:r>
            <a:endParaRPr lang="en-US" sz="24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286000" y="851647"/>
            <a:ext cx="14941" cy="5513294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Freeform 5"/>
          <p:cNvSpPr/>
          <p:nvPr/>
        </p:nvSpPr>
        <p:spPr>
          <a:xfrm>
            <a:off x="2300941" y="3107765"/>
            <a:ext cx="794239" cy="2113955"/>
          </a:xfrm>
          <a:custGeom>
            <a:avLst/>
            <a:gdLst>
              <a:gd name="connsiteX0" fmla="*/ 0 w 794239"/>
              <a:gd name="connsiteY0" fmla="*/ 2017059 h 2113955"/>
              <a:gd name="connsiteX1" fmla="*/ 687294 w 794239"/>
              <a:gd name="connsiteY1" fmla="*/ 1882588 h 2113955"/>
              <a:gd name="connsiteX2" fmla="*/ 791883 w 794239"/>
              <a:gd name="connsiteY2" fmla="*/ 0 h 2113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94239" h="2113955">
                <a:moveTo>
                  <a:pt x="0" y="2017059"/>
                </a:moveTo>
                <a:cubicBezTo>
                  <a:pt x="277656" y="2117912"/>
                  <a:pt x="555313" y="2218765"/>
                  <a:pt x="687294" y="1882588"/>
                </a:cubicBezTo>
                <a:cubicBezTo>
                  <a:pt x="819275" y="1546411"/>
                  <a:pt x="791883" y="0"/>
                  <a:pt x="791883" y="0"/>
                </a:cubicBezTo>
              </a:path>
            </a:pathLst>
          </a:cu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3097536" y="2300941"/>
            <a:ext cx="794239" cy="2113955"/>
          </a:xfrm>
          <a:custGeom>
            <a:avLst/>
            <a:gdLst>
              <a:gd name="connsiteX0" fmla="*/ 0 w 794239"/>
              <a:gd name="connsiteY0" fmla="*/ 2017059 h 2113955"/>
              <a:gd name="connsiteX1" fmla="*/ 687294 w 794239"/>
              <a:gd name="connsiteY1" fmla="*/ 1882588 h 2113955"/>
              <a:gd name="connsiteX2" fmla="*/ 791883 w 794239"/>
              <a:gd name="connsiteY2" fmla="*/ 0 h 2113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94239" h="2113955">
                <a:moveTo>
                  <a:pt x="0" y="2017059"/>
                </a:moveTo>
                <a:cubicBezTo>
                  <a:pt x="277656" y="2117912"/>
                  <a:pt x="555313" y="2218765"/>
                  <a:pt x="687294" y="1882588"/>
                </a:cubicBezTo>
                <a:cubicBezTo>
                  <a:pt x="819275" y="1546411"/>
                  <a:pt x="791883" y="0"/>
                  <a:pt x="791883" y="0"/>
                </a:cubicBezTo>
              </a:path>
            </a:pathLst>
          </a:cu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891775" y="1524000"/>
            <a:ext cx="794239" cy="2113955"/>
          </a:xfrm>
          <a:custGeom>
            <a:avLst/>
            <a:gdLst>
              <a:gd name="connsiteX0" fmla="*/ 0 w 794239"/>
              <a:gd name="connsiteY0" fmla="*/ 2017059 h 2113955"/>
              <a:gd name="connsiteX1" fmla="*/ 687294 w 794239"/>
              <a:gd name="connsiteY1" fmla="*/ 1882588 h 2113955"/>
              <a:gd name="connsiteX2" fmla="*/ 791883 w 794239"/>
              <a:gd name="connsiteY2" fmla="*/ 0 h 2113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94239" h="2113955">
                <a:moveTo>
                  <a:pt x="0" y="2017059"/>
                </a:moveTo>
                <a:cubicBezTo>
                  <a:pt x="277656" y="2117912"/>
                  <a:pt x="555313" y="2218765"/>
                  <a:pt x="687294" y="1882588"/>
                </a:cubicBezTo>
                <a:cubicBezTo>
                  <a:pt x="819275" y="1546411"/>
                  <a:pt x="791883" y="0"/>
                  <a:pt x="791883" y="0"/>
                </a:cubicBezTo>
              </a:path>
            </a:pathLst>
          </a:cu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4686014" y="582706"/>
            <a:ext cx="794239" cy="2113955"/>
          </a:xfrm>
          <a:custGeom>
            <a:avLst/>
            <a:gdLst>
              <a:gd name="connsiteX0" fmla="*/ 0 w 794239"/>
              <a:gd name="connsiteY0" fmla="*/ 2017059 h 2113955"/>
              <a:gd name="connsiteX1" fmla="*/ 687294 w 794239"/>
              <a:gd name="connsiteY1" fmla="*/ 1882588 h 2113955"/>
              <a:gd name="connsiteX2" fmla="*/ 791883 w 794239"/>
              <a:gd name="connsiteY2" fmla="*/ 0 h 2113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94239" h="2113955">
                <a:moveTo>
                  <a:pt x="0" y="2017059"/>
                </a:moveTo>
                <a:cubicBezTo>
                  <a:pt x="277656" y="2117912"/>
                  <a:pt x="555313" y="2218765"/>
                  <a:pt x="687294" y="1882588"/>
                </a:cubicBezTo>
                <a:cubicBezTo>
                  <a:pt x="819275" y="1546411"/>
                  <a:pt x="791883" y="0"/>
                  <a:pt x="791883" y="0"/>
                </a:cubicBezTo>
              </a:path>
            </a:pathLst>
          </a:cu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64208" y="321096"/>
            <a:ext cx="28275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/>
              <a:t>Pan </a:t>
            </a:r>
            <a:r>
              <a:rPr lang="en-US" sz="2800" dirty="0" smtClean="0"/>
              <a:t>(Chimpanzee)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099590" y="4698500"/>
            <a:ext cx="2718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/>
              <a:t>Australopithecus</a:t>
            </a:r>
            <a:endParaRPr lang="en-US" sz="28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91775" y="3891676"/>
            <a:ext cx="2172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/>
              <a:t>Homo </a:t>
            </a:r>
            <a:r>
              <a:rPr lang="en-US" sz="2800" i="1" dirty="0" err="1" smtClean="0"/>
              <a:t>habilis</a:t>
            </a:r>
            <a:endParaRPr lang="en-US" sz="28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4686014" y="2846155"/>
            <a:ext cx="2292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/>
              <a:t>Homo erectus</a:t>
            </a:r>
            <a:endParaRPr lang="en-US" sz="28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88150" y="590037"/>
            <a:ext cx="2319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/>
              <a:t>Homo sapiens</a:t>
            </a:r>
            <a:endParaRPr lang="en-US" sz="28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2827401" y="6103331"/>
            <a:ext cx="26528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solidFill>
                  <a:srgbClr val="FF0000"/>
                </a:solidFill>
              </a:rPr>
              <a:t>Pithecanthropus</a:t>
            </a:r>
            <a:endParaRPr lang="en-US" sz="2800" i="1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16200000" flipV="1">
            <a:off x="2286336" y="5562266"/>
            <a:ext cx="718530" cy="363600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13023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1-07 at 5.31.55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234" y="0"/>
            <a:ext cx="3535097" cy="4168018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>
          <a:xfrm rot="14926017">
            <a:off x="1974805" y="4059163"/>
            <a:ext cx="1410942" cy="217706"/>
          </a:xfrm>
          <a:prstGeom prst="leftArrow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 rot="11454294" flipV="1">
            <a:off x="3089032" y="2471129"/>
            <a:ext cx="2481355" cy="217101"/>
          </a:xfrm>
          <a:prstGeom prst="leftArrow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 rot="13274365" flipV="1">
            <a:off x="2496595" y="3711920"/>
            <a:ext cx="2481355" cy="217101"/>
          </a:xfrm>
          <a:prstGeom prst="leftArrow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156036" y="4865019"/>
            <a:ext cx="1809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Australopithecus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663702" y="4680353"/>
            <a:ext cx="1461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Homo habilis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568520" y="2551649"/>
            <a:ext cx="1538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Homo erectus</a:t>
            </a:r>
            <a:endParaRPr lang="en-US" i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5172" y="4659906"/>
            <a:ext cx="1906755" cy="198683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540" y="4659906"/>
            <a:ext cx="1808315" cy="18083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7183" y="1675926"/>
            <a:ext cx="1578662" cy="197332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5281448" cy="68598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3896" y="861409"/>
            <a:ext cx="2893153" cy="22566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3858" y="3285137"/>
            <a:ext cx="3756565" cy="241672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80</Words>
  <Application>Microsoft Macintosh PowerPoint</Application>
  <PresentationFormat>On-screen Show (4:3)</PresentationFormat>
  <Paragraphs>29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Anatomy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Assaf Marom</dc:creator>
  <cp:lastModifiedBy>Assaf Marom</cp:lastModifiedBy>
  <cp:revision>33</cp:revision>
  <dcterms:created xsi:type="dcterms:W3CDTF">2014-06-23T03:12:18Z</dcterms:created>
  <dcterms:modified xsi:type="dcterms:W3CDTF">2014-06-23T04:10:12Z</dcterms:modified>
</cp:coreProperties>
</file>