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2"/>
  </p:notesMasterIdLst>
  <p:sldIdLst>
    <p:sldId id="277" r:id="rId2"/>
    <p:sldId id="286" r:id="rId3"/>
    <p:sldId id="287" r:id="rId4"/>
    <p:sldId id="288" r:id="rId5"/>
    <p:sldId id="289" r:id="rId6"/>
    <p:sldId id="290" r:id="rId7"/>
    <p:sldId id="293" r:id="rId8"/>
    <p:sldId id="291" r:id="rId9"/>
    <p:sldId id="292" r:id="rId10"/>
    <p:sldId id="30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430" autoAdjust="0"/>
  </p:normalViewPr>
  <p:slideViewPr>
    <p:cSldViewPr>
      <p:cViewPr varScale="1">
        <p:scale>
          <a:sx n="41" d="100"/>
          <a:sy n="41" d="100"/>
        </p:scale>
        <p:origin x="-21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49D1F-C8BF-4721-99F5-3F45BA6B6355}" type="datetimeFigureOut">
              <a:rPr lang="en-US" smtClean="0"/>
              <a:pPr/>
              <a:t>1/10/2016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0DAF3-DB8D-41EF-B662-EF282FD6DB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7752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cbi.nlm.nih.gov/pubmed/?term=Chylinski%20K%5bAuthor%5d&amp;cauthor=true&amp;cauthor_uid=21455174" TargetMode="External"/><Relationship Id="rId13" Type="http://schemas.openxmlformats.org/officeDocument/2006/relationships/hyperlink" Target="http://www.ncbi.nlm.nih.gov/pubmed/?term=Eckert%20MR%5bAuthor%5d&amp;cauthor=true&amp;cauthor_uid=21455174" TargetMode="External"/><Relationship Id="rId18" Type="http://schemas.openxmlformats.org/officeDocument/2006/relationships/hyperlink" Target="http://www.ncbi.nlm.nih.gov/pubmed/?term=Ran%20FA%5bAuthor%5d&amp;cauthor=true&amp;cauthor_uid=23287718" TargetMode="External"/><Relationship Id="rId26" Type="http://schemas.openxmlformats.org/officeDocument/2006/relationships/hyperlink" Target="http://www.ncbi.nlm.nih.gov/pubmed/?term=Marraffini%20LA%5bAuthor%5d&amp;cauthor=true&amp;cauthor_uid=23287718" TargetMode="External"/><Relationship Id="rId39" Type="http://schemas.openxmlformats.org/officeDocument/2006/relationships/hyperlink" Target="http://www.ncbi.nlm.nih.gov/pubmed/?term=Aach%20J%5bAuthor%5d&amp;cauthor=true&amp;cauthor_uid=23287722" TargetMode="External"/><Relationship Id="rId3" Type="http://schemas.openxmlformats.org/officeDocument/2006/relationships/hyperlink" Target="http://www.sciam.co.il/archives/8711" TargetMode="External"/><Relationship Id="rId21" Type="http://schemas.openxmlformats.org/officeDocument/2006/relationships/hyperlink" Target="http://www.ncbi.nlm.nih.gov/pubmed/?term=Barretto%20R%5bAuthor%5d&amp;cauthor=true&amp;cauthor_uid=23287718" TargetMode="External"/><Relationship Id="rId34" Type="http://schemas.openxmlformats.org/officeDocument/2006/relationships/hyperlink" Target="http://www.ncbi.nlm.nih.gov/pubmed/?term=Doudna%20J%5bAuthor%5d&amp;cauthor=true&amp;cauthor_uid=23386978" TargetMode="External"/><Relationship Id="rId42" Type="http://schemas.openxmlformats.org/officeDocument/2006/relationships/hyperlink" Target="http://www.ncbi.nlm.nih.gov/pubmed/?term=Norville%20JE%5bAuthor%5d&amp;cauthor=true&amp;cauthor_uid=23287722" TargetMode="External"/><Relationship Id="rId7" Type="http://schemas.openxmlformats.org/officeDocument/2006/relationships/hyperlink" Target="http://www.ncbi.nlm.nih.gov/pubmed/?term=Deltcheva%20E%5bAuthor%5d&amp;cauthor=true&amp;cauthor_uid=21455174" TargetMode="External"/><Relationship Id="rId12" Type="http://schemas.openxmlformats.org/officeDocument/2006/relationships/hyperlink" Target="http://www.ncbi.nlm.nih.gov/pubmed/?term=Pirzada%20ZA%5bAuthor%5d&amp;cauthor=true&amp;cauthor_uid=21455174" TargetMode="External"/><Relationship Id="rId17" Type="http://schemas.openxmlformats.org/officeDocument/2006/relationships/hyperlink" Target="http://www.ncbi.nlm.nih.gov/pubmed/?term=Cong%20L%5bAuthor%5d&amp;cauthor=true&amp;cauthor_uid=23287718" TargetMode="External"/><Relationship Id="rId25" Type="http://schemas.openxmlformats.org/officeDocument/2006/relationships/hyperlink" Target="http://www.ncbi.nlm.nih.gov/pubmed/?term=Jiang%20W%5bAuthor%5d&amp;cauthor=true&amp;cauthor_uid=23287718" TargetMode="External"/><Relationship Id="rId33" Type="http://schemas.openxmlformats.org/officeDocument/2006/relationships/hyperlink" Target="http://www.ncbi.nlm.nih.gov/pubmed/?term=Ma%20E%5bAuthor%5d&amp;cauthor=true&amp;cauthor_uid=23386978" TargetMode="External"/><Relationship Id="rId38" Type="http://schemas.openxmlformats.org/officeDocument/2006/relationships/hyperlink" Target="http://www.ncbi.nlm.nih.gov/pubmed/?term=Esvelt%20KM%5bAuthor%5d&amp;cauthor=true&amp;cauthor_uid=23287722" TargetMode="External"/><Relationship Id="rId2" Type="http://schemas.openxmlformats.org/officeDocument/2006/relationships/slide" Target="../slides/slide1.xml"/><Relationship Id="rId16" Type="http://schemas.openxmlformats.org/officeDocument/2006/relationships/hyperlink" Target="http://www.ncbi.nlm.nih.gov/pubmed/23287718" TargetMode="External"/><Relationship Id="rId20" Type="http://schemas.openxmlformats.org/officeDocument/2006/relationships/hyperlink" Target="http://www.ncbi.nlm.nih.gov/pubmed/?term=Lin%20S%5bAuthor%5d&amp;cauthor=true&amp;cauthor_uid=23287718" TargetMode="External"/><Relationship Id="rId29" Type="http://schemas.openxmlformats.org/officeDocument/2006/relationships/hyperlink" Target="http://www.ncbi.nlm.nih.gov/pubmed/?term=Jinek%20M%5bAuthor%5d&amp;cauthor=true&amp;cauthor_uid=23386978" TargetMode="External"/><Relationship Id="rId41" Type="http://schemas.openxmlformats.org/officeDocument/2006/relationships/hyperlink" Target="http://www.ncbi.nlm.nih.gov/pubmed/?term=DiCarlo%20JE%5bAuthor%5d&amp;cauthor=true&amp;cauthor_uid=23287722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ncbi.nlm.nih.gov/pubmed/21455174" TargetMode="External"/><Relationship Id="rId11" Type="http://schemas.openxmlformats.org/officeDocument/2006/relationships/hyperlink" Target="http://www.ncbi.nlm.nih.gov/pubmed/?term=Chao%20Y%5bAuthor%5d&amp;cauthor=true&amp;cauthor_uid=21455174" TargetMode="External"/><Relationship Id="rId24" Type="http://schemas.openxmlformats.org/officeDocument/2006/relationships/hyperlink" Target="http://www.ncbi.nlm.nih.gov/pubmed/?term=Wu%20X%5bAuthor%5d&amp;cauthor=true&amp;cauthor_uid=23287718" TargetMode="External"/><Relationship Id="rId32" Type="http://schemas.openxmlformats.org/officeDocument/2006/relationships/hyperlink" Target="http://www.ncbi.nlm.nih.gov/pubmed/?term=Lin%20S%5bAuthor%5d&amp;cauthor=true&amp;cauthor_uid=23386978" TargetMode="External"/><Relationship Id="rId37" Type="http://schemas.openxmlformats.org/officeDocument/2006/relationships/hyperlink" Target="http://www.ncbi.nlm.nih.gov/pubmed/?term=Yang%20L%5bAuthor%5d&amp;cauthor=true&amp;cauthor_uid=23287722" TargetMode="External"/><Relationship Id="rId40" Type="http://schemas.openxmlformats.org/officeDocument/2006/relationships/hyperlink" Target="http://www.ncbi.nlm.nih.gov/pubmed/?term=Guell%20M%5bAuthor%5d&amp;cauthor=true&amp;cauthor_uid=23287722" TargetMode="External"/><Relationship Id="rId5" Type="http://schemas.openxmlformats.org/officeDocument/2006/relationships/hyperlink" Target="https://kavua.wordpress.com/tag/%D7%A7%D7%A8%D7%99%D7%A1%D7%A4%D7%A8/" TargetMode="External"/><Relationship Id="rId15" Type="http://schemas.openxmlformats.org/officeDocument/2006/relationships/hyperlink" Target="http://www.ncbi.nlm.nih.gov/pubmed/?term=Charpentier%20E%5bAuthor%5d&amp;cauthor=true&amp;cauthor_uid=21455174" TargetMode="External"/><Relationship Id="rId23" Type="http://schemas.openxmlformats.org/officeDocument/2006/relationships/hyperlink" Target="http://www.ncbi.nlm.nih.gov/pubmed/?term=Hsu%20PD%5bAuthor%5d&amp;cauthor=true&amp;cauthor_uid=23287718" TargetMode="External"/><Relationship Id="rId28" Type="http://schemas.openxmlformats.org/officeDocument/2006/relationships/hyperlink" Target="http://www.ncbi.nlm.nih.gov/pubmed/23386978" TargetMode="External"/><Relationship Id="rId36" Type="http://schemas.openxmlformats.org/officeDocument/2006/relationships/hyperlink" Target="http://www.ncbi.nlm.nih.gov/pubmed/?term=Mali%20P%5bAuthor%5d&amp;cauthor=true&amp;cauthor_uid=23287722" TargetMode="External"/><Relationship Id="rId10" Type="http://schemas.openxmlformats.org/officeDocument/2006/relationships/hyperlink" Target="http://www.ncbi.nlm.nih.gov/pubmed/?term=Gonzales%20K%5bAuthor%5d&amp;cauthor=true&amp;cauthor_uid=21455174" TargetMode="External"/><Relationship Id="rId19" Type="http://schemas.openxmlformats.org/officeDocument/2006/relationships/hyperlink" Target="http://www.ncbi.nlm.nih.gov/pubmed/?term=Cox%20D%5bAuthor%5d&amp;cauthor=true&amp;cauthor_uid=23287718" TargetMode="External"/><Relationship Id="rId31" Type="http://schemas.openxmlformats.org/officeDocument/2006/relationships/hyperlink" Target="http://www.ncbi.nlm.nih.gov/pubmed/?term=Cheng%20A%5bAuthor%5d&amp;cauthor=true&amp;cauthor_uid=23386978" TargetMode="External"/><Relationship Id="rId44" Type="http://schemas.openxmlformats.org/officeDocument/2006/relationships/hyperlink" Target="http://www.scientificamerican.com/author/kevin-esvelt-george-church-and-jeantine-lunshof" TargetMode="External"/><Relationship Id="rId4" Type="http://schemas.openxmlformats.org/officeDocument/2006/relationships/hyperlink" Target="http://www.calcalist.co.il/local/articles/0,7340,L-3656722,00.html" TargetMode="External"/><Relationship Id="rId9" Type="http://schemas.openxmlformats.org/officeDocument/2006/relationships/hyperlink" Target="http://www.ncbi.nlm.nih.gov/pubmed/?term=Sharma%20CM%5bAuthor%5d&amp;cauthor=true&amp;cauthor_uid=21455174" TargetMode="External"/><Relationship Id="rId14" Type="http://schemas.openxmlformats.org/officeDocument/2006/relationships/hyperlink" Target="http://www.ncbi.nlm.nih.gov/pubmed/?term=Vogel%20J%5bAuthor%5d&amp;cauthor=true&amp;cauthor_uid=21455174" TargetMode="External"/><Relationship Id="rId22" Type="http://schemas.openxmlformats.org/officeDocument/2006/relationships/hyperlink" Target="http://www.ncbi.nlm.nih.gov/pubmed/?term=Habib%20N%5bAuthor%5d&amp;cauthor=true&amp;cauthor_uid=23287718" TargetMode="External"/><Relationship Id="rId27" Type="http://schemas.openxmlformats.org/officeDocument/2006/relationships/hyperlink" Target="http://www.ncbi.nlm.nih.gov/pubmed/?term=Zhang%20F%5bAuthor%5d&amp;cauthor=true&amp;cauthor_uid=23287718" TargetMode="External"/><Relationship Id="rId30" Type="http://schemas.openxmlformats.org/officeDocument/2006/relationships/hyperlink" Target="http://www.ncbi.nlm.nih.gov/pubmed/?term=East%20A%5bAuthor%5d&amp;cauthor=true&amp;cauthor_uid=23386978" TargetMode="External"/><Relationship Id="rId35" Type="http://schemas.openxmlformats.org/officeDocument/2006/relationships/hyperlink" Target="http://www.ncbi.nlm.nih.gov/pubmed/23287722" TargetMode="External"/><Relationship Id="rId43" Type="http://schemas.openxmlformats.org/officeDocument/2006/relationships/hyperlink" Target="http://www.ncbi.nlm.nih.gov/pubmed/?term=Church%20GM%5bAuthor%5d&amp;cauthor=true&amp;cauthor_uid=23287722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2pp17E4E-O8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http://www.nature.com/news/crispr-1.17547</a:t>
            </a:r>
            <a:endParaRPr lang="he-IL" dirty="0" smtClean="0"/>
          </a:p>
          <a:p>
            <a:pPr algn="r" rtl="1"/>
            <a:r>
              <a:rPr lang="he-IL" b="1" dirty="0" smtClean="0"/>
              <a:t>ידיעות </a:t>
            </a:r>
            <a:r>
              <a:rPr lang="he-IL" b="1" baseline="0" dirty="0" smtClean="0"/>
              <a:t>בעברית</a:t>
            </a:r>
          </a:p>
          <a:p>
            <a:pPr lvl="0" algn="r" rtl="1"/>
            <a:r>
              <a:rPr lang="he-IL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מנורת קסמים לתיקון גנים</a:t>
            </a:r>
            <a:r>
              <a:rPr lang="he-IL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,</a:t>
            </a:r>
            <a:r>
              <a:rPr lang="he-I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מאת מרגרט </a:t>
            </a:r>
            <a:r>
              <a:rPr lang="he-I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נוקס</a:t>
            </a:r>
            <a:r>
              <a:rPr lang="he-I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he-I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סיינטיפיק</a:t>
            </a:r>
            <a:r>
              <a:rPr lang="he-I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אמריקן ישראל אפריל 2015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r" rtl="1"/>
            <a:r>
              <a:rPr lang="he-IL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המדען הישראלי ששומר לנו על היוגורט</a:t>
            </a:r>
            <a:r>
              <a:rPr lang="he-IL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he-I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e-I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כלכליסט</a:t>
            </a:r>
            <a:r>
              <a:rPr lang="he-I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אפריל 2015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r" rtl="1"/>
            <a:r>
              <a:rPr lang="he-IL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מעבד תמלילים גנטי – על </a:t>
            </a:r>
            <a:r>
              <a:rPr lang="he-IL" sz="1200" b="1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שגעת</a:t>
            </a:r>
            <a:r>
              <a:rPr lang="he-IL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 </a:t>
            </a:r>
            <a:r>
              <a:rPr lang="he-IL" sz="1200" b="1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הקריספר</a:t>
            </a:r>
            <a:r>
              <a:rPr lang="he-I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פוסט בבלוג "עד כדי קבוע"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r" rtl="1"/>
            <a:endParaRPr lang="he-IL" dirty="0" smtClean="0"/>
          </a:p>
          <a:p>
            <a:r>
              <a:rPr lang="he-IL" b="1" dirty="0" smtClean="0"/>
              <a:t>מקורות מכתבי עת מדעיים</a:t>
            </a:r>
          </a:p>
          <a:p>
            <a:pPr rtl="0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Baltimore, D., Berg, P.,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Botchan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M., Carroll, D., Corn JE, Daley, GQ,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Doudna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JA,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Fenner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M, Greely, HT,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Jinek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M., Martin GS,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Penhoet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E, Puck, J., Sternberg, SH,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Weissman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JS, Yamamoto, KR. (2015).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prudent path forward for genomic engineering and germline gene modification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i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Science, 348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(6230), 36-38</a:t>
            </a:r>
            <a:r>
              <a:rPr lang="he-I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Hsu, PD, Lander, ES, Zhang F. (2014).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Development and applications of CRISPR-Cas9 for genome engineering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i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Cell, 157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1262-1278</a:t>
            </a:r>
            <a:r>
              <a:rPr lang="he-I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Lander, Eric S. (2015).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Brave new genome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i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 England Journal of Medicine</a:t>
            </a:r>
            <a:r>
              <a:rPr lang="he-I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373(1), 5-8.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RNA-Programmed Genome Editing in Human cells.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Martin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Jinek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al. in 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eLife,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No. 00471; January 29, 2013</a:t>
            </a:r>
          </a:p>
          <a:p>
            <a:pPr rt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CRISPR, the disruptor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By Heidi Ledford. Nature News, June 2015</a:t>
            </a:r>
          </a:p>
          <a:p>
            <a:pPr rtl="0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Nature."/>
              </a:rPr>
              <a:t>Nature.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2011 Mar 31;471(7340):602-7.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CRISPR RNA maturation by trans-encoded small RNA and host factor RNase III.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Deltcheva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 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Chylinski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 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/>
              </a:rPr>
              <a:t>Sharma CM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/>
              </a:rPr>
              <a:t>Gonzales 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/>
              </a:rPr>
              <a:t>Chao 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/>
              </a:rPr>
              <a:t>Pirzada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/>
              </a:rPr>
              <a:t> ZA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3"/>
              </a:rPr>
              <a:t>Eckert MR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4"/>
              </a:rPr>
              <a:t>Vogel 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5"/>
              </a:rPr>
              <a:t>Charpentier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5"/>
              </a:rPr>
              <a:t> 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6" tooltip="Science (New York, N.Y.)."/>
              </a:rPr>
              <a:t>Science.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2013 Feb 15;339(6121):819-23.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Epub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2013 Jan 3.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6"/>
              </a:rPr>
              <a:t>Multiplex genome engineering using CRISPR/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6"/>
              </a:rPr>
              <a:t>Cas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6"/>
              </a:rPr>
              <a:t> systems.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7"/>
              </a:rPr>
              <a:t>Cong L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8"/>
              </a:rPr>
              <a:t>Ran FA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9"/>
              </a:rPr>
              <a:t>Cox 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0"/>
              </a:rPr>
              <a:t>Lin 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1"/>
              </a:rPr>
              <a:t>Barretto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1"/>
              </a:rPr>
              <a:t> 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2"/>
              </a:rPr>
              <a:t>Habib 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3"/>
              </a:rPr>
              <a:t>Hsu PD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4"/>
              </a:rPr>
              <a:t>Wu 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5"/>
              </a:rPr>
              <a:t>Jiang W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6"/>
              </a:rPr>
              <a:t>Marraffini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6"/>
              </a:rPr>
              <a:t> LA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7"/>
              </a:rPr>
              <a:t>Zhang F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8" tooltip="eLife."/>
              </a:rPr>
              <a:t>Elife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8" tooltip="eLife.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2013 Jan 29;2:e00471.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8"/>
              </a:rPr>
              <a:t>RNA-programmed genome editing in human cells.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9"/>
              </a:rPr>
              <a:t>Jinek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9"/>
              </a:rPr>
              <a:t> M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0"/>
              </a:rPr>
              <a:t>East 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1"/>
              </a:rPr>
              <a:t>Cheng 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2"/>
              </a:rPr>
              <a:t>Lin 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3"/>
              </a:rPr>
              <a:t>Ma 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1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4"/>
              </a:rPr>
              <a:t>Doudna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4"/>
              </a:rPr>
              <a:t> J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5" tooltip="Science (New York, N.Y.)."/>
              </a:rPr>
              <a:t>Science.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2013 Feb 15;339(6121):823-6.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Epub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2013 Jan 3.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5"/>
              </a:rPr>
              <a:t>RNA-guided human genome engineering via Cas9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6"/>
              </a:rPr>
              <a:t>Mali P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7"/>
              </a:rPr>
              <a:t>Yang 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8"/>
              </a:rPr>
              <a:t>Esvelt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8"/>
              </a:rPr>
              <a:t> KM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9"/>
              </a:rPr>
              <a:t>Aach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9"/>
              </a:rPr>
              <a:t> 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0"/>
              </a:rPr>
              <a:t>Guell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0"/>
              </a:rPr>
              <a:t> 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1"/>
              </a:rPr>
              <a:t>DiCarlo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1"/>
              </a:rPr>
              <a:t> 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2"/>
              </a:rPr>
              <a:t>Norville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2"/>
              </a:rPr>
              <a:t> 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3"/>
              </a:rPr>
              <a:t>Church GM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he-IL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endParaRPr lang="he-IL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he-IL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עיתונים פופולריים מדעיים ובלוגים</a:t>
            </a:r>
          </a:p>
          <a:p>
            <a:pPr rtl="0"/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Maxmen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Amy. (2015). Easy DNA Editing Will Remake the World. Buckle Up. </a:t>
            </a:r>
            <a:r>
              <a:rPr lang="en-US" sz="1200" i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Wired</a:t>
            </a:r>
            <a:endParaRPr lang="he-IL" sz="1200" i="1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4"/>
              </a:rPr>
              <a:t>Kevin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4"/>
              </a:rPr>
              <a:t>Esvelt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4"/>
              </a:rPr>
              <a:t>, George Church and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4"/>
              </a:rPr>
              <a:t>Jeantine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4"/>
              </a:rPr>
              <a:t> 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4"/>
              </a:rPr>
              <a:t>Lunshof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,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"gene drives" and CRISPR could revolutionize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ecosystem management.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Scientific American Blog, July 17, 2014</a:t>
            </a:r>
          </a:p>
          <a:p>
            <a:pPr rt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0DAF3-DB8D-41EF-B662-EF282FD6DB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5225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https://youtu.be/l_AC1z80SO0</a:t>
            </a: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0DAF3-DB8D-41EF-B662-EF282FD6DBB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8312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http://www.sciencemag.org/site/extra/crispr/?intcmp=HP-COLLECTION-PROMO-crispr</a:t>
            </a: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0DAF3-DB8D-41EF-B662-EF282FD6DB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1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he-IL" dirty="0" smtClean="0"/>
              <a:t>לאחר</a:t>
            </a:r>
            <a:r>
              <a:rPr lang="he-IL" baseline="0" dirty="0" smtClean="0"/>
              <a:t> </a:t>
            </a:r>
            <a:r>
              <a:rPr lang="he-IL" baseline="0" dirty="0" err="1" smtClean="0"/>
              <a:t>שהוירוס</a:t>
            </a:r>
            <a:r>
              <a:rPr lang="he-IL" baseline="0" dirty="0" smtClean="0"/>
              <a:t> פולש לחיידק, מוכנסים מקטעי דנא ויראלי בין </a:t>
            </a:r>
            <a:r>
              <a:rPr lang="en-US" baseline="0" dirty="0" smtClean="0"/>
              <a:t>spacers</a:t>
            </a:r>
            <a:r>
              <a:rPr lang="he-IL" baseline="0" dirty="0" smtClean="0"/>
              <a:t> חיידקי חוזרים ונשנים, הם ה- </a:t>
            </a:r>
            <a:r>
              <a:rPr lang="en-US" baseline="0" dirty="0" smtClean="0"/>
              <a:t>CRISPR</a:t>
            </a:r>
            <a:r>
              <a:rPr lang="he-IL" baseline="0" dirty="0" smtClean="0"/>
              <a:t>. האזור עובר </a:t>
            </a:r>
            <a:r>
              <a:rPr lang="he-IL" baseline="0" dirty="0" err="1" smtClean="0"/>
              <a:t>שיעתוק</a:t>
            </a:r>
            <a:r>
              <a:rPr lang="he-IL" baseline="0" dirty="0" smtClean="0"/>
              <a:t> לרנ"א ועיבוד. מאוחר יותר משוחררים מקטעי </a:t>
            </a:r>
            <a:r>
              <a:rPr lang="he-IL" baseline="0" dirty="0" err="1" smtClean="0"/>
              <a:t>רנא</a:t>
            </a:r>
            <a:r>
              <a:rPr lang="he-IL" baseline="0" dirty="0" smtClean="0"/>
              <a:t> המשלימים לרצפי החזרות שבין </a:t>
            </a:r>
            <a:r>
              <a:rPr lang="he-IL" baseline="0" dirty="0" err="1" smtClean="0"/>
              <a:t>הדנא</a:t>
            </a:r>
            <a:r>
              <a:rPr lang="he-IL" baseline="0" dirty="0" smtClean="0"/>
              <a:t> </a:t>
            </a:r>
            <a:r>
              <a:rPr lang="he-IL" baseline="0" dirty="0" err="1" smtClean="0"/>
              <a:t>הויראלי</a:t>
            </a:r>
            <a:r>
              <a:rPr lang="he-IL" baseline="0" dirty="0" smtClean="0"/>
              <a:t>. הם נצמדים </a:t>
            </a:r>
            <a:r>
              <a:rPr lang="he-IL" baseline="0" dirty="0" err="1" smtClean="0"/>
              <a:t>לרנא</a:t>
            </a:r>
            <a:r>
              <a:rPr lang="he-IL" baseline="0" dirty="0" smtClean="0"/>
              <a:t> החדש וגורמים לפירוקו</a:t>
            </a: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0DAF3-DB8D-41EF-B662-EF282FD6DBB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3296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Co-expression of Cas9 and guide RNA in human cells generates double-strand DNA breaks at the target locus. </a:t>
            </a:r>
            <a:endParaRPr lang="he-IL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RNA-programmed genome editing in human cells 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Martin </a:t>
            </a:r>
            <a:r>
              <a:rPr lang="en-US" sz="1200" b="1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Jinek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Alexandra East2, Aaron Cheng2, Steven Lin1,2, </a:t>
            </a:r>
            <a:r>
              <a:rPr lang="en-US" sz="1200" b="1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Enbo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Ma2, Jennifer Doudna1,2,3,4 </a:t>
            </a: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0DAF3-DB8D-41EF-B662-EF282FD6DBB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7900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https://youtu.be/2pp17E4E-O8</a:t>
            </a: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0DAF3-DB8D-41EF-B662-EF282FD6DBB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8509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Genome editing with CRISPR-Cas9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0DAF3-DB8D-41EF-B662-EF282FD6DBB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2260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1428-DD71-4420-9200-17C69D51A525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5AC6-2610-457F-99B8-1169E174E5B6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8FD5-7234-489A-B5FC-6B8F51B99C20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5F16-6E9E-40EC-AA35-B14F282F96F1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82FCB-CF83-432C-855B-84A38C3717A6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1CCB-5B0E-4688-A851-BF402E37F74B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A406-8714-47D5-A7AA-D6D60DF09BAA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A002-D525-414E-AAEA-916D0715B2AF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8541-FE2B-4714-9B1F-7B2651CDA2D6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2C9C-185D-4F47-8CA0-3C06012301C9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EDBA5-2722-49E1-96BA-636CC63F137C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474B67B-F3EE-4358-9360-ED2CB29A0CFB}" type="datetime1">
              <a:rPr lang="en-US" smtClean="0"/>
              <a:pPr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F81E56C-095D-4C40-A503-18BF639CA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_AC1z80SO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2pp17E4E-O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מהפיכה בביולוגיה 2015</a:t>
            </a:r>
            <a:endParaRPr lang="en-US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he-IL" dirty="0" smtClean="0"/>
              <a:t>מערכת </a:t>
            </a:r>
            <a:r>
              <a:rPr lang="en-US" dirty="0" smtClean="0"/>
              <a:t>CRISPR Cas-9 </a:t>
            </a:r>
            <a:r>
              <a:rPr lang="he-IL" dirty="0" smtClean="0"/>
              <a:t> לעריכת דנ"א</a:t>
            </a:r>
            <a:endParaRPr lang="en-US" dirty="0"/>
          </a:p>
        </p:txBody>
      </p:sp>
      <p:sp>
        <p:nvSpPr>
          <p:cNvPr id="4" name="AutoShape 2" descr="https://samba.huji.ac.il/+CSCO+31756767633A2F2F6A6A6A2E616E676865722E70627A++/polopoly_fs/7.26355.1431977881!/image/web%201.17581%20Asilomar-Conference-1979-.jpg_gen/derivatives/landscape_630/web%201.17581%20Asilomar-Conference-1979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samba.huji.ac.il/+CSCO+31756767633A2F2F6A6A6A2E616E676865722E70627A++/polopoly_fs/7.26355.1431977881!/image/web%201.17581%20Asilomar-Conference-1979-.jpg_gen/derivatives/landscape_630/web%201.17581%20Asilomar-Conference-1979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samba.huji.ac.il/+CSCO+31756767633A2F2F6A6A6A2E616E676865722E70627A++/polopoly_fs/7.26355.1431977881!/image/web%201.17581%20Asilomar-Conference-1979-.jpg_gen/derivatives/landscape_630/web%201.17581%20Asilomar-Conference-1979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מציין מיקום של כותרת תחתונה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8" name="מציין מיקום של מספר שקופית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12737"/>
            <a:ext cx="5345252" cy="20210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5252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1628800"/>
            <a:ext cx="8402633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329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6734175" algn="l"/>
              </a:tabLst>
            </a:pPr>
            <a:r>
              <a:rPr lang="en-US" sz="3600" dirty="0"/>
              <a:t>2015 Breakthrough </a:t>
            </a:r>
            <a:r>
              <a:rPr lang="en-US" sz="3600" dirty="0" smtClean="0"/>
              <a:t>Prize </a:t>
            </a:r>
            <a:r>
              <a:rPr lang="he-IL" sz="3600" dirty="0" smtClean="0"/>
              <a:t/>
            </a:r>
            <a:br>
              <a:rPr lang="he-IL" sz="3600" dirty="0" smtClean="0"/>
            </a:br>
            <a:r>
              <a:rPr lang="en-US" sz="3600" dirty="0" smtClean="0"/>
              <a:t>Jennifer </a:t>
            </a:r>
            <a:r>
              <a:rPr lang="en-US" sz="3600" dirty="0" err="1"/>
              <a:t>Doudna</a:t>
            </a:r>
            <a:r>
              <a:rPr lang="en-US" sz="3600" dirty="0"/>
              <a:t>, Emmanuelle </a:t>
            </a:r>
            <a:r>
              <a:rPr lang="en-US" sz="3600" dirty="0" err="1" smtClean="0"/>
              <a:t>Charpentier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32856"/>
            <a:ext cx="8280920" cy="461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מלבן 3"/>
          <p:cNvSpPr/>
          <p:nvPr/>
        </p:nvSpPr>
        <p:spPr>
          <a:xfrm>
            <a:off x="-43206" y="6488668"/>
            <a:ext cx="3076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https://youtu.be/l_AC1z80SO0</a:t>
            </a: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025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2564904"/>
            <a:ext cx="4404320" cy="3558691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71" y="32970"/>
            <a:ext cx="9099630" cy="277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724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זיכרון של חיידקים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39551" y="5589240"/>
            <a:ext cx="8003232" cy="720080"/>
          </a:xfrm>
        </p:spPr>
        <p:txBody>
          <a:bodyPr anchor="ctr">
            <a:noAutofit/>
          </a:bodyPr>
          <a:lstStyle/>
          <a:p>
            <a:endParaRPr lang="en-US" sz="2000" dirty="0"/>
          </a:p>
          <a:p>
            <a:r>
              <a:rPr lang="en-US" sz="2000" dirty="0"/>
              <a:t> SUSAN </a:t>
            </a:r>
            <a:r>
              <a:rPr lang="en-US" sz="2000" dirty="0" smtClean="0"/>
              <a:t>GOTTESMAN,  </a:t>
            </a:r>
            <a:r>
              <a:rPr lang="en-US" sz="2000" b="1" dirty="0"/>
              <a:t>Dicing </a:t>
            </a:r>
            <a:r>
              <a:rPr lang="en-US" sz="2000" b="1" dirty="0" err="1" smtClean="0"/>
              <a:t>defence</a:t>
            </a:r>
            <a:r>
              <a:rPr lang="en-US" sz="2000" b="1" dirty="0" smtClean="0"/>
              <a:t> </a:t>
            </a:r>
            <a:r>
              <a:rPr lang="en-US" sz="2000" b="1" dirty="0"/>
              <a:t>in bacteria </a:t>
            </a:r>
            <a:endParaRPr lang="en-US" sz="2000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614D9C9D-896D-46AB-9518-41DD986C053B" descr="598D22A4-7D8A-4FE7-B715-67A2DE58794D@weizma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588645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9612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9512" y="764704"/>
            <a:ext cx="5886450" cy="588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696744" y="182880"/>
            <a:ext cx="2447256" cy="1111664"/>
          </a:xfrm>
        </p:spPr>
        <p:txBody>
          <a:bodyPr>
            <a:noAutofit/>
          </a:bodyPr>
          <a:lstStyle/>
          <a:p>
            <a:r>
              <a:rPr lang="he-IL" sz="3600" dirty="0" smtClean="0"/>
              <a:t>מערכת החיסון של חיידקים</a:t>
            </a:r>
            <a:endParaRPr lang="en-US" sz="3600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D06EFA15-535E-449D-8CA6-21C86A2C171B" descr="EBE1CA67-2AFD-4E1C-846C-A7C5D877147A@weizman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5886450" cy="5886450"/>
          </a:xfrm>
          <a:prstGeom prst="rect">
            <a:avLst/>
          </a:prstGeom>
          <a:noFill/>
          <a:ln>
            <a:noFill/>
          </a:ln>
          <a:effectLst>
            <a:reflection stA="600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986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he-IL" sz="3600" dirty="0" smtClean="0"/>
              <a:t>הרנ"א הצמוד ל- </a:t>
            </a:r>
            <a:r>
              <a:rPr lang="en-US" sz="3600" dirty="0" smtClean="0"/>
              <a:t>CAS</a:t>
            </a:r>
            <a:r>
              <a:rPr lang="he-IL" sz="3600" dirty="0" smtClean="0"/>
              <a:t> נקשר לדנ"א המשלים ו-</a:t>
            </a:r>
            <a:r>
              <a:rPr lang="en-US" sz="3600" dirty="0" smtClean="0"/>
              <a:t>CAS</a:t>
            </a:r>
            <a:r>
              <a:rPr lang="he-IL" sz="3600" dirty="0" smtClean="0"/>
              <a:t> חותך את הדנ"א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0" y="5949280"/>
            <a:ext cx="9144000" cy="72008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Jinek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Doudna</a:t>
            </a:r>
            <a:r>
              <a:rPr lang="en-US" sz="2000" dirty="0" smtClean="0">
                <a:solidFill>
                  <a:schemeClr val="tx1"/>
                </a:solidFill>
              </a:rPr>
              <a:t>, RNA-programmed </a:t>
            </a:r>
            <a:r>
              <a:rPr lang="en-US" sz="2000" dirty="0">
                <a:solidFill>
                  <a:schemeClr val="tx1"/>
                </a:solidFill>
              </a:rPr>
              <a:t>genome editing in human </a:t>
            </a:r>
            <a:r>
              <a:rPr lang="en-US" sz="2000" dirty="0" smtClean="0">
                <a:solidFill>
                  <a:schemeClr val="tx1"/>
                </a:solidFill>
              </a:rPr>
              <a:t>cells.  </a:t>
            </a:r>
            <a:r>
              <a:rPr lang="en-US" sz="2000" dirty="0" err="1" smtClean="0">
                <a:solidFill>
                  <a:schemeClr val="tx1"/>
                </a:solidFill>
              </a:rPr>
              <a:t>eLife</a:t>
            </a:r>
            <a:r>
              <a:rPr lang="en-US" sz="2000" dirty="0" smtClean="0">
                <a:solidFill>
                  <a:schemeClr val="tx1"/>
                </a:solidFill>
              </a:rPr>
              <a:t>, 2013</a:t>
            </a:r>
            <a:endParaRPr lang="en-US" sz="2000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74" name="E8C579F0-1210-40D8-85E3-A50AB2348DC1" descr="AF18F97B-26EA-42FB-AA89-3AB519B09994@weizma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588645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0398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rtl="1"/>
            <a:r>
              <a:rPr lang="he-IL" dirty="0" smtClean="0">
                <a:effectLst/>
              </a:rPr>
              <a:t>עריכת דנ"א ע"י </a:t>
            </a:r>
            <a:r>
              <a:rPr lang="en-US" dirty="0" smtClean="0">
                <a:effectLst/>
              </a:rPr>
              <a:t>CRISPR-Cas9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29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81619"/>
            <a:ext cx="8208912" cy="455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מלבן 5"/>
          <p:cNvSpPr/>
          <p:nvPr/>
        </p:nvSpPr>
        <p:spPr>
          <a:xfrm>
            <a:off x="0" y="6488668"/>
            <a:ext cx="3248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https://youtu.be/2pp17E4E-O8</a:t>
            </a:r>
          </a:p>
        </p:txBody>
      </p:sp>
    </p:spTree>
    <p:extLst>
      <p:ext uri="{BB962C8B-B14F-4D97-AF65-F5344CB8AC3E}">
        <p14:creationId xmlns:p14="http://schemas.microsoft.com/office/powerpoint/2010/main" xmlns="" val="24329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מלבן 5"/>
          <p:cNvSpPr/>
          <p:nvPr/>
        </p:nvSpPr>
        <p:spPr>
          <a:xfrm>
            <a:off x="0" y="6453336"/>
            <a:ext cx="8997904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/>
              <a:t>Crystal Structure of Cas9 in Complex with Guide RNA and Target </a:t>
            </a:r>
            <a:r>
              <a:rPr lang="en-US" sz="1600" dirty="0" smtClean="0"/>
              <a:t>DNA. H. </a:t>
            </a:r>
            <a:r>
              <a:rPr lang="en-US" sz="1600" dirty="0" err="1" smtClean="0"/>
              <a:t>Nishimasu</a:t>
            </a:r>
            <a:r>
              <a:rPr lang="en-US" sz="1600" dirty="0" smtClean="0"/>
              <a:t>, Cell 2014</a:t>
            </a:r>
            <a:endParaRPr lang="en-US" sz="1600" dirty="0"/>
          </a:p>
        </p:txBody>
      </p:sp>
      <p:sp>
        <p:nvSpPr>
          <p:cNvPr id="3" name="AutoShape 2" descr="Displaying shutterstock_213287815.jpg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2009" y="1600200"/>
            <a:ext cx="4819981" cy="4525963"/>
          </a:xfrm>
        </p:spPr>
      </p:pic>
      <p:sp>
        <p:nvSpPr>
          <p:cNvPr id="8" name="AutoShape 4" descr="Displaying shutterstock_213287815.jpg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9" name="AutoShape 6" descr="Displaying shutterstock_213287815.jpg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10" name="AutoShape 8" descr="Displaying shutterstock_213287815.jpg"/>
          <p:cNvSpPr>
            <a:spLocks noChangeAspect="1" noChangeArrowheads="1"/>
          </p:cNvSpPr>
          <p:nvPr/>
        </p:nvSpPr>
        <p:spPr bwMode="auto">
          <a:xfrm>
            <a:off x="93805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49556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על מה ההתרגשות?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גילמור קשת, 8/2015</a:t>
            </a:r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E56C-095D-4C40-A503-18BF639CA35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18917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5881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דקטור (Decatur)</Template>
  <TotalTime>2149</TotalTime>
  <Words>432</Words>
  <Application>Microsoft Office PowerPoint</Application>
  <PresentationFormat>‫הצגה על המסך (4:3)</PresentationFormat>
  <Paragraphs>71</Paragraphs>
  <Slides>10</Slides>
  <Notes>7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10</vt:i4>
      </vt:variant>
    </vt:vector>
  </HeadingPairs>
  <TitlesOfParts>
    <vt:vector size="11" baseType="lpstr">
      <vt:lpstr>Decatur</vt:lpstr>
      <vt:lpstr>מהפיכה בביולוגיה 2015</vt:lpstr>
      <vt:lpstr>2015 Breakthrough Prize  Jennifer Doudna, Emmanuelle Charpentier</vt:lpstr>
      <vt:lpstr>שקופית 3</vt:lpstr>
      <vt:lpstr>זיכרון של חיידקים</vt:lpstr>
      <vt:lpstr>מערכת החיסון של חיידקים</vt:lpstr>
      <vt:lpstr>הרנ"א הצמוד ל- CAS נקשר לדנ"א המשלים ו-CAS חותך את הדנ"א</vt:lpstr>
      <vt:lpstr>עריכת דנ"א ע"י CRISPR-Cas9 </vt:lpstr>
      <vt:lpstr>שקופית 8</vt:lpstr>
      <vt:lpstr>על מה ההתרגשות?</vt:lpstr>
      <vt:lpstr>שקופית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Owner</dc:creator>
  <cp:lastModifiedBy>owner</cp:lastModifiedBy>
  <cp:revision>43</cp:revision>
  <dcterms:created xsi:type="dcterms:W3CDTF">2015-08-22T19:31:49Z</dcterms:created>
  <dcterms:modified xsi:type="dcterms:W3CDTF">2016-01-10T16:30:08Z</dcterms:modified>
</cp:coreProperties>
</file>