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1" r:id="rId3"/>
    <p:sldId id="258" r:id="rId4"/>
    <p:sldId id="259" r:id="rId5"/>
    <p:sldId id="260" r:id="rId6"/>
    <p:sldId id="264" r:id="rId7"/>
    <p:sldId id="265" r:id="rId8"/>
    <p:sldId id="266" r:id="rId9"/>
    <p:sldId id="263" r:id="rId10"/>
    <p:sldId id="269" r:id="rId11"/>
    <p:sldId id="270" r:id="rId12"/>
    <p:sldId id="268" r:id="rId13"/>
    <p:sldId id="273" r:id="rId14"/>
    <p:sldId id="272" r:id="rId15"/>
    <p:sldId id="257" r:id="rId16"/>
    <p:sldId id="278" r:id="rId17"/>
    <p:sldId id="274" r:id="rId18"/>
    <p:sldId id="275" r:id="rId19"/>
    <p:sldId id="276" r:id="rId20"/>
    <p:sldId id="277" r:id="rId21"/>
    <p:sldId id="280" r:id="rId22"/>
    <p:sldId id="279" r:id="rId23"/>
    <p:sldId id="281" r:id="rId24"/>
    <p:sldId id="282" r:id="rId25"/>
    <p:sldId id="283" r:id="rId26"/>
    <p:sldId id="284" r:id="rId27"/>
    <p:sldId id="285" r:id="rId28"/>
    <p:sldId id="286" r:id="rId29"/>
  </p:sldIdLst>
  <p:sldSz cx="9144000" cy="6858000" type="screen4x3"/>
  <p:notesSz cx="6858000" cy="9144000"/>
  <p:defaultTextStyle>
    <a:defPPr>
      <a:defRPr lang="he-IL"/>
    </a:defPPr>
    <a:lvl1pPr algn="r" rtl="1" fontAlgn="base">
      <a:spcBef>
        <a:spcPct val="50000"/>
      </a:spcBef>
      <a:spcAft>
        <a:spcPct val="0"/>
      </a:spcAft>
      <a:buChar char="•"/>
      <a:defRPr sz="2400" kern="1200">
        <a:solidFill>
          <a:schemeClr val="tx1"/>
        </a:solidFill>
        <a:latin typeface="Comic Sans MS" pitchFamily="66" charset="0"/>
        <a:ea typeface="+mn-ea"/>
        <a:cs typeface="Arial" charset="0"/>
      </a:defRPr>
    </a:lvl1pPr>
    <a:lvl2pPr marL="457200" algn="r" rtl="1" fontAlgn="base">
      <a:spcBef>
        <a:spcPct val="50000"/>
      </a:spcBef>
      <a:spcAft>
        <a:spcPct val="0"/>
      </a:spcAft>
      <a:buChar char="•"/>
      <a:defRPr sz="2400" kern="1200">
        <a:solidFill>
          <a:schemeClr val="tx1"/>
        </a:solidFill>
        <a:latin typeface="Comic Sans MS" pitchFamily="66" charset="0"/>
        <a:ea typeface="+mn-ea"/>
        <a:cs typeface="Arial" charset="0"/>
      </a:defRPr>
    </a:lvl2pPr>
    <a:lvl3pPr marL="914400" algn="r" rtl="1" fontAlgn="base">
      <a:spcBef>
        <a:spcPct val="50000"/>
      </a:spcBef>
      <a:spcAft>
        <a:spcPct val="0"/>
      </a:spcAft>
      <a:buChar char="•"/>
      <a:defRPr sz="2400" kern="1200">
        <a:solidFill>
          <a:schemeClr val="tx1"/>
        </a:solidFill>
        <a:latin typeface="Comic Sans MS" pitchFamily="66" charset="0"/>
        <a:ea typeface="+mn-ea"/>
        <a:cs typeface="Arial" charset="0"/>
      </a:defRPr>
    </a:lvl3pPr>
    <a:lvl4pPr marL="1371600" algn="r" rtl="1" fontAlgn="base">
      <a:spcBef>
        <a:spcPct val="50000"/>
      </a:spcBef>
      <a:spcAft>
        <a:spcPct val="0"/>
      </a:spcAft>
      <a:buChar char="•"/>
      <a:defRPr sz="2400" kern="1200">
        <a:solidFill>
          <a:schemeClr val="tx1"/>
        </a:solidFill>
        <a:latin typeface="Comic Sans MS" pitchFamily="66" charset="0"/>
        <a:ea typeface="+mn-ea"/>
        <a:cs typeface="Arial" charset="0"/>
      </a:defRPr>
    </a:lvl4pPr>
    <a:lvl5pPr marL="1828800" algn="r" rtl="1" fontAlgn="base">
      <a:spcBef>
        <a:spcPct val="50000"/>
      </a:spcBef>
      <a:spcAft>
        <a:spcPct val="0"/>
      </a:spcAft>
      <a:buChar char="•"/>
      <a:defRPr sz="2400" kern="1200">
        <a:solidFill>
          <a:schemeClr val="tx1"/>
        </a:solidFill>
        <a:latin typeface="Comic Sans MS" pitchFamily="66" charset="0"/>
        <a:ea typeface="+mn-ea"/>
        <a:cs typeface="Arial" charset="0"/>
      </a:defRPr>
    </a:lvl5pPr>
    <a:lvl6pPr marL="2286000" algn="r" defTabSz="914400" rtl="1" eaLnBrk="1" latinLnBrk="0" hangingPunct="1">
      <a:defRPr sz="2400" kern="1200">
        <a:solidFill>
          <a:schemeClr val="tx1"/>
        </a:solidFill>
        <a:latin typeface="Comic Sans MS" pitchFamily="66" charset="0"/>
        <a:ea typeface="+mn-ea"/>
        <a:cs typeface="Arial" charset="0"/>
      </a:defRPr>
    </a:lvl6pPr>
    <a:lvl7pPr marL="2743200" algn="r" defTabSz="914400" rtl="1" eaLnBrk="1" latinLnBrk="0" hangingPunct="1">
      <a:defRPr sz="2400" kern="1200">
        <a:solidFill>
          <a:schemeClr val="tx1"/>
        </a:solidFill>
        <a:latin typeface="Comic Sans MS" pitchFamily="66" charset="0"/>
        <a:ea typeface="+mn-ea"/>
        <a:cs typeface="Arial" charset="0"/>
      </a:defRPr>
    </a:lvl7pPr>
    <a:lvl8pPr marL="3200400" algn="r" defTabSz="914400" rtl="1" eaLnBrk="1" latinLnBrk="0" hangingPunct="1">
      <a:defRPr sz="2400" kern="1200">
        <a:solidFill>
          <a:schemeClr val="tx1"/>
        </a:solidFill>
        <a:latin typeface="Comic Sans MS" pitchFamily="66" charset="0"/>
        <a:ea typeface="+mn-ea"/>
        <a:cs typeface="Arial" charset="0"/>
      </a:defRPr>
    </a:lvl8pPr>
    <a:lvl9pPr marL="3657600" algn="r" defTabSz="914400" rtl="1" eaLnBrk="1" latinLnBrk="0" hangingPunct="1">
      <a:defRPr sz="2400" kern="1200">
        <a:solidFill>
          <a:schemeClr val="tx1"/>
        </a:solidFill>
        <a:latin typeface="Comic Sans MS" pitchFamily="66"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2" d="100"/>
          <a:sy n="92" d="100"/>
        </p:scale>
        <p:origin x="-13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he-I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6B835CA-F26E-457C-8864-AAC760B56F93}" type="slidenum">
              <a:rPr lang="he-IL"/>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B09515-96C9-4252-8B89-C95ADEDF9390}" type="slidenum">
              <a:rPr lang="he-IL"/>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he-I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AA5429-32F1-423A-8E63-9A4B93E31D3C}" type="slidenum">
              <a:rPr lang="he-IL"/>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he-IL"/>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6" name="Date Placeholder 5"/>
          <p:cNvSpPr>
            <a:spLocks noGrp="1"/>
          </p:cNvSpPr>
          <p:nvPr>
            <p:ph type="dt" sz="half" idx="10"/>
          </p:nvPr>
        </p:nvSpPr>
        <p:spPr>
          <a:xfrm>
            <a:off x="6553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457200" y="6245225"/>
            <a:ext cx="2133600" cy="476250"/>
          </a:xfrm>
        </p:spPr>
        <p:txBody>
          <a:bodyPr/>
          <a:lstStyle>
            <a:lvl1pPr>
              <a:defRPr/>
            </a:lvl1pPr>
          </a:lstStyle>
          <a:p>
            <a:fld id="{8F24A5C9-9771-4ADF-921E-A33231364293}" type="slidenum">
              <a:rPr lang="he-IL"/>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2B3FE4-DF3B-4F53-9048-9019C897DF42}" type="slidenum">
              <a:rPr lang="he-IL"/>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he-I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802FED-ADED-4522-92AF-69A65EC66490}" type="slidenum">
              <a:rPr lang="he-IL"/>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4306CF-EDBE-4BC9-A7CF-FBA329939855}" type="slidenum">
              <a:rPr lang="he-IL"/>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he-I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9DB0180-3363-4F9A-B2C4-17F8DA1E557F}" type="slidenum">
              <a:rPr lang="he-IL"/>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2CD8094-FC1A-4424-B4B2-D384EC6DD80C}" type="slidenum">
              <a:rPr lang="he-IL"/>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C43A1BA-29F0-4A86-BD07-58F95507B9AC}" type="slidenum">
              <a:rPr lang="he-IL"/>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he-I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88D594C-D4B5-4C4D-B5D9-E067B4783E84}" type="slidenum">
              <a:rPr lang="he-IL"/>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he-I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1E7FBF-C67C-46ED-B1AF-B9DE2636BCFC}" type="slidenum">
              <a:rPr lang="he-IL"/>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he-IL" smtClean="0"/>
              <a:t>לחץ כדי לערוך סגנון כותרת של תבנית בסיס</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mn-lt"/>
              </a:defRPr>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FontTx/>
              <a:buNone/>
              <a:defRPr sz="1400">
                <a:latin typeface="+mn-lt"/>
              </a:defRPr>
            </a:lvl1pPr>
          </a:lstStyle>
          <a:p>
            <a:fld id="{EF13A340-025B-4FA6-AB08-6EC8EEC37917}" type="slidenum">
              <a:rPr lang="he-IL"/>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charset="0"/>
          <a:cs typeface="Arial" charset="0"/>
        </a:defRPr>
      </a:lvl2pPr>
      <a:lvl3pPr algn="ctr" rtl="1" fontAlgn="base">
        <a:spcBef>
          <a:spcPct val="0"/>
        </a:spcBef>
        <a:spcAft>
          <a:spcPct val="0"/>
        </a:spcAft>
        <a:defRPr sz="4400">
          <a:solidFill>
            <a:schemeClr val="tx2"/>
          </a:solidFill>
          <a:latin typeface="Arial" charset="0"/>
          <a:cs typeface="Arial" charset="0"/>
        </a:defRPr>
      </a:lvl3pPr>
      <a:lvl4pPr algn="ctr" rtl="1" fontAlgn="base">
        <a:spcBef>
          <a:spcPct val="0"/>
        </a:spcBef>
        <a:spcAft>
          <a:spcPct val="0"/>
        </a:spcAft>
        <a:defRPr sz="4400">
          <a:solidFill>
            <a:schemeClr val="tx2"/>
          </a:solidFill>
          <a:latin typeface="Arial" charset="0"/>
          <a:cs typeface="Arial" charset="0"/>
        </a:defRPr>
      </a:lvl4pPr>
      <a:lvl5pPr algn="ctr" rtl="1" fontAlgn="base">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4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48.png"/><Relationship Id="rId4" Type="http://schemas.openxmlformats.org/officeDocument/2006/relationships/image" Target="../media/image44.png"/><Relationship Id="rId9" Type="http://schemas.openxmlformats.org/officeDocument/2006/relationships/image" Target="../media/image29.png"/></Relationships>
</file>

<file path=ppt/slides/_rels/slide2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48.png"/><Relationship Id="rId4" Type="http://schemas.openxmlformats.org/officeDocument/2006/relationships/image" Target="../media/image44.png"/><Relationship Id="rId9"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7.jpeg"/><Relationship Id="rId5" Type="http://schemas.openxmlformats.org/officeDocument/2006/relationships/image" Target="../media/image4.png"/><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2209800" y="762000"/>
            <a:ext cx="5162550" cy="1706563"/>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3962400" y="2590800"/>
            <a:ext cx="1943100" cy="1387475"/>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28675"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28676"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77"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28678" name="Group 6"/>
          <p:cNvGrpSpPr>
            <a:grpSpLocks/>
          </p:cNvGrpSpPr>
          <p:nvPr/>
        </p:nvGrpSpPr>
        <p:grpSpPr bwMode="auto">
          <a:xfrm>
            <a:off x="685800" y="3581400"/>
            <a:ext cx="76200" cy="3276600"/>
            <a:chOff x="528" y="2256"/>
            <a:chExt cx="48" cy="2064"/>
          </a:xfrm>
        </p:grpSpPr>
        <p:sp>
          <p:nvSpPr>
            <p:cNvPr id="28679"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0"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1"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2"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3"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4"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5"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6"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7"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8"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89"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0"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1"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2"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3"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4"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5"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6"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28697" name="Group 25"/>
          <p:cNvGrpSpPr>
            <a:grpSpLocks/>
          </p:cNvGrpSpPr>
          <p:nvPr/>
        </p:nvGrpSpPr>
        <p:grpSpPr bwMode="auto">
          <a:xfrm>
            <a:off x="685800" y="228600"/>
            <a:ext cx="76200" cy="3276600"/>
            <a:chOff x="528" y="2256"/>
            <a:chExt cx="48" cy="2064"/>
          </a:xfrm>
        </p:grpSpPr>
        <p:sp>
          <p:nvSpPr>
            <p:cNvPr id="28698"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699"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0"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1"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2"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3"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4"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5"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6"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7"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8"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09"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0"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1"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2"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3"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4"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8715"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28716" name="AutoShape 44"/>
          <p:cNvSpPr>
            <a:spLocks noChangeAspect="1" noChangeArrowheads="1"/>
          </p:cNvSpPr>
          <p:nvPr>
            <p:ph type="title"/>
          </p:nvPr>
        </p:nvSpPr>
        <p:spPr/>
        <p:txBody>
          <a:bodyPr/>
          <a:lstStyle/>
          <a:p>
            <a:r>
              <a:rPr lang="he-IL"/>
              <a:t>תהליך ה-</a:t>
            </a:r>
            <a:r>
              <a:rPr lang="en-US">
                <a:latin typeface="Comic Sans MS" pitchFamily="66" charset="0"/>
              </a:rPr>
              <a:t>PCR</a:t>
            </a:r>
          </a:p>
        </p:txBody>
      </p:sp>
      <p:pic>
        <p:nvPicPr>
          <p:cNvPr id="28718" name="Picture 46"/>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28719" name="Picture 47"/>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28720" name="Picture 48"/>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28721" name="Picture 49"/>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28722" name="Picture 50"/>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grpSp>
        <p:nvGrpSpPr>
          <p:cNvPr id="28727" name="Group 55"/>
          <p:cNvGrpSpPr>
            <a:grpSpLocks/>
          </p:cNvGrpSpPr>
          <p:nvPr/>
        </p:nvGrpSpPr>
        <p:grpSpPr bwMode="auto">
          <a:xfrm>
            <a:off x="1143000" y="1371600"/>
            <a:ext cx="7680325" cy="4684713"/>
            <a:chOff x="431" y="799"/>
            <a:chExt cx="4838" cy="2951"/>
          </a:xfrm>
        </p:grpSpPr>
        <p:pic>
          <p:nvPicPr>
            <p:cNvPr id="28728" name="Picture 56" descr="hotsprings2"/>
            <p:cNvPicPr>
              <a:picLocks noChangeAspect="1" noChangeArrowheads="1"/>
            </p:cNvPicPr>
            <p:nvPr/>
          </p:nvPicPr>
          <p:blipFill>
            <a:blip r:embed="rId4"/>
            <a:srcRect/>
            <a:stretch>
              <a:fillRect/>
            </a:stretch>
          </p:blipFill>
          <p:spPr bwMode="auto">
            <a:xfrm>
              <a:off x="431" y="799"/>
              <a:ext cx="2018" cy="1514"/>
            </a:xfrm>
            <a:prstGeom prst="rect">
              <a:avLst/>
            </a:prstGeom>
            <a:noFill/>
            <a:ln w="9525">
              <a:noFill/>
              <a:miter lim="800000"/>
              <a:headEnd/>
              <a:tailEnd/>
            </a:ln>
          </p:spPr>
        </p:pic>
        <p:grpSp>
          <p:nvGrpSpPr>
            <p:cNvPr id="28729" name="Group 57"/>
            <p:cNvGrpSpPr>
              <a:grpSpLocks/>
            </p:cNvGrpSpPr>
            <p:nvPr/>
          </p:nvGrpSpPr>
          <p:grpSpPr bwMode="auto">
            <a:xfrm>
              <a:off x="1905" y="2500"/>
              <a:ext cx="3364" cy="1250"/>
              <a:chOff x="1964" y="935"/>
              <a:chExt cx="3364" cy="1250"/>
            </a:xfrm>
          </p:grpSpPr>
          <p:pic>
            <p:nvPicPr>
              <p:cNvPr id="28730" name="Picture 58" descr="Thermus aquaticus2"/>
              <p:cNvPicPr>
                <a:picLocks noChangeAspect="1" noChangeArrowheads="1"/>
              </p:cNvPicPr>
              <p:nvPr/>
            </p:nvPicPr>
            <p:blipFill>
              <a:blip r:embed="rId5"/>
              <a:srcRect/>
              <a:stretch>
                <a:fillRect/>
              </a:stretch>
            </p:blipFill>
            <p:spPr bwMode="auto">
              <a:xfrm>
                <a:off x="2928" y="1559"/>
                <a:ext cx="2400" cy="626"/>
              </a:xfrm>
              <a:prstGeom prst="rect">
                <a:avLst/>
              </a:prstGeom>
              <a:noFill/>
              <a:ln w="9525">
                <a:noFill/>
                <a:miter lim="800000"/>
                <a:headEnd/>
                <a:tailEnd/>
              </a:ln>
            </p:spPr>
          </p:pic>
          <p:pic>
            <p:nvPicPr>
              <p:cNvPr id="28731" name="Picture 59" descr="Thermus aquaticus1"/>
              <p:cNvPicPr>
                <a:picLocks noChangeAspect="1" noChangeArrowheads="1"/>
              </p:cNvPicPr>
              <p:nvPr/>
            </p:nvPicPr>
            <p:blipFill>
              <a:blip r:embed="rId6"/>
              <a:srcRect/>
              <a:stretch>
                <a:fillRect/>
              </a:stretch>
            </p:blipFill>
            <p:spPr bwMode="auto">
              <a:xfrm>
                <a:off x="1964" y="935"/>
                <a:ext cx="1755" cy="1248"/>
              </a:xfrm>
              <a:prstGeom prst="rect">
                <a:avLst/>
              </a:prstGeom>
              <a:noFill/>
              <a:ln w="9525">
                <a:noFill/>
                <a:miter lim="800000"/>
                <a:headEnd/>
                <a:tailEnd/>
              </a:ln>
            </p:spPr>
          </p:pic>
        </p:grpSp>
      </p:grpSp>
      <p:sp>
        <p:nvSpPr>
          <p:cNvPr id="28732" name="Rectangle 60"/>
          <p:cNvSpPr>
            <a:spLocks noChangeArrowheads="1"/>
          </p:cNvSpPr>
          <p:nvPr/>
        </p:nvSpPr>
        <p:spPr bwMode="auto">
          <a:xfrm>
            <a:off x="4572000" y="1219200"/>
            <a:ext cx="4752975" cy="1143000"/>
          </a:xfrm>
          <a:prstGeom prst="rect">
            <a:avLst/>
          </a:prstGeom>
          <a:noFill/>
          <a:ln w="9525">
            <a:noFill/>
            <a:miter lim="800000"/>
            <a:headEnd/>
            <a:tailEnd/>
          </a:ln>
          <a:effectLst/>
        </p:spPr>
        <p:txBody>
          <a:bodyPr anchor="ctr"/>
          <a:lstStyle/>
          <a:p>
            <a:pPr algn="l">
              <a:spcBef>
                <a:spcPct val="0"/>
              </a:spcBef>
              <a:buFontTx/>
              <a:buNone/>
            </a:pPr>
            <a:r>
              <a:rPr lang="en-US" sz="3200" b="1" i="1">
                <a:solidFill>
                  <a:srgbClr val="FF3300"/>
                </a:solidFill>
                <a:latin typeface="Arial" charset="0"/>
              </a:rPr>
              <a:t>Thermus aquaticus</a:t>
            </a:r>
          </a:p>
        </p:txBody>
      </p:sp>
      <p:sp>
        <p:nvSpPr>
          <p:cNvPr id="28733" name="Line 61"/>
          <p:cNvSpPr>
            <a:spLocks noChangeShapeType="1"/>
          </p:cNvSpPr>
          <p:nvPr/>
        </p:nvSpPr>
        <p:spPr bwMode="auto">
          <a:xfrm>
            <a:off x="3124200" y="2971800"/>
            <a:ext cx="762000" cy="1752600"/>
          </a:xfrm>
          <a:prstGeom prst="line">
            <a:avLst/>
          </a:prstGeom>
          <a:noFill/>
          <a:ln w="9525">
            <a:solidFill>
              <a:schemeClr val="tx1"/>
            </a:solidFill>
            <a:round/>
            <a:headEnd/>
            <a:tailEnd/>
          </a:ln>
          <a:effectLst/>
        </p:spPr>
        <p:txBody>
          <a:bodyPr/>
          <a:lstStyle/>
          <a:p>
            <a:endParaRPr lang="he-IL"/>
          </a:p>
        </p:txBody>
      </p:sp>
      <p:sp>
        <p:nvSpPr>
          <p:cNvPr id="28734" name="Line 62"/>
          <p:cNvSpPr>
            <a:spLocks noChangeShapeType="1"/>
          </p:cNvSpPr>
          <p:nvPr/>
        </p:nvSpPr>
        <p:spPr bwMode="auto">
          <a:xfrm>
            <a:off x="3200400" y="2971800"/>
            <a:ext cx="1600200" cy="1676400"/>
          </a:xfrm>
          <a:prstGeom prst="line">
            <a:avLst/>
          </a:prstGeom>
          <a:noFill/>
          <a:ln w="9525">
            <a:solidFill>
              <a:schemeClr val="tx1"/>
            </a:solidFill>
            <a:round/>
            <a:headEnd/>
            <a:tailEnd/>
          </a:ln>
          <a:effectLst/>
        </p:spPr>
        <p:txBody>
          <a:bodyPr/>
          <a:lstStyle/>
          <a:p>
            <a:endParaRPr lang="he-IL"/>
          </a:p>
        </p:txBody>
      </p:sp>
      <p:sp>
        <p:nvSpPr>
          <p:cNvPr id="28735" name="Line 63"/>
          <p:cNvSpPr>
            <a:spLocks noChangeShapeType="1"/>
          </p:cNvSpPr>
          <p:nvPr/>
        </p:nvSpPr>
        <p:spPr bwMode="auto">
          <a:xfrm>
            <a:off x="4800600" y="5486400"/>
            <a:ext cx="1752600" cy="609600"/>
          </a:xfrm>
          <a:prstGeom prst="line">
            <a:avLst/>
          </a:prstGeom>
          <a:noFill/>
          <a:ln w="9525">
            <a:solidFill>
              <a:srgbClr val="FF3300"/>
            </a:solidFill>
            <a:round/>
            <a:headEnd/>
            <a:tailEnd/>
          </a:ln>
          <a:effectLst/>
        </p:spPr>
        <p:txBody>
          <a:bodyPr/>
          <a:lstStyle/>
          <a:p>
            <a:endParaRPr lang="he-IL"/>
          </a:p>
        </p:txBody>
      </p:sp>
      <p:sp>
        <p:nvSpPr>
          <p:cNvPr id="28736" name="Line 64"/>
          <p:cNvSpPr>
            <a:spLocks noChangeShapeType="1"/>
          </p:cNvSpPr>
          <p:nvPr/>
        </p:nvSpPr>
        <p:spPr bwMode="auto">
          <a:xfrm>
            <a:off x="5181600" y="5410200"/>
            <a:ext cx="1295400" cy="228600"/>
          </a:xfrm>
          <a:prstGeom prst="line">
            <a:avLst/>
          </a:prstGeom>
          <a:noFill/>
          <a:ln w="9525">
            <a:solidFill>
              <a:srgbClr val="FF3300"/>
            </a:solidFill>
            <a:round/>
            <a:headEnd/>
            <a:tailEnd/>
          </a:ln>
          <a:effectLst/>
        </p:spPr>
        <p:txBody>
          <a:bodyPr/>
          <a:lstStyle/>
          <a:p>
            <a:endParaRPr lang="he-I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2969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2970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29702" name="Group 6"/>
          <p:cNvGrpSpPr>
            <a:grpSpLocks/>
          </p:cNvGrpSpPr>
          <p:nvPr/>
        </p:nvGrpSpPr>
        <p:grpSpPr bwMode="auto">
          <a:xfrm>
            <a:off x="685800" y="3581400"/>
            <a:ext cx="76200" cy="3276600"/>
            <a:chOff x="528" y="2256"/>
            <a:chExt cx="48" cy="2064"/>
          </a:xfrm>
        </p:grpSpPr>
        <p:sp>
          <p:nvSpPr>
            <p:cNvPr id="2970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0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1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29721" name="Group 25"/>
          <p:cNvGrpSpPr>
            <a:grpSpLocks/>
          </p:cNvGrpSpPr>
          <p:nvPr/>
        </p:nvGrpSpPr>
        <p:grpSpPr bwMode="auto">
          <a:xfrm>
            <a:off x="685800" y="228600"/>
            <a:ext cx="76200" cy="3276600"/>
            <a:chOff x="528" y="2256"/>
            <a:chExt cx="48" cy="2064"/>
          </a:xfrm>
        </p:grpSpPr>
        <p:sp>
          <p:nvSpPr>
            <p:cNvPr id="2972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2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973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29740" name="Rectangle 44"/>
          <p:cNvSpPr>
            <a:spLocks noGrp="1" noChangeArrowheads="1"/>
          </p:cNvSpPr>
          <p:nvPr>
            <p:ph type="title"/>
          </p:nvPr>
        </p:nvSpPr>
        <p:spPr/>
        <p:txBody>
          <a:bodyPr/>
          <a:lstStyle/>
          <a:p>
            <a:r>
              <a:rPr lang="he-IL"/>
              <a:t>תהליך ה-</a:t>
            </a:r>
            <a:r>
              <a:rPr lang="en-US">
                <a:latin typeface="Comic Sans MS" pitchFamily="66" charset="0"/>
              </a:rPr>
              <a:t>PCR</a:t>
            </a:r>
          </a:p>
        </p:txBody>
      </p:sp>
      <p:pic>
        <p:nvPicPr>
          <p:cNvPr id="29741" name="Picture 45"/>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29742" name="Picture 46"/>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29743" name="Picture 47"/>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29744" name="Picture 48"/>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29745" name="Picture 49"/>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29746" name="Picture 50"/>
          <p:cNvPicPr>
            <a:picLocks noChangeAspect="1" noChangeArrowheads="1"/>
          </p:cNvPicPr>
          <p:nvPr/>
        </p:nvPicPr>
        <p:blipFill>
          <a:blip r:embed="rId4"/>
          <a:srcRect/>
          <a:stretch>
            <a:fillRect/>
          </a:stretch>
        </p:blipFill>
        <p:spPr bwMode="auto">
          <a:xfrm>
            <a:off x="838200" y="1423988"/>
            <a:ext cx="8229600" cy="3630612"/>
          </a:xfrm>
          <a:prstGeom prst="rect">
            <a:avLst/>
          </a:prstGeom>
          <a:noFill/>
          <a:ln w="9525">
            <a:solidFill>
              <a:schemeClr val="tx1"/>
            </a:solid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26627"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26628"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29"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26630" name="Group 6"/>
          <p:cNvGrpSpPr>
            <a:grpSpLocks/>
          </p:cNvGrpSpPr>
          <p:nvPr/>
        </p:nvGrpSpPr>
        <p:grpSpPr bwMode="auto">
          <a:xfrm>
            <a:off x="685800" y="3581400"/>
            <a:ext cx="76200" cy="3276600"/>
            <a:chOff x="528" y="2256"/>
            <a:chExt cx="48" cy="2064"/>
          </a:xfrm>
        </p:grpSpPr>
        <p:sp>
          <p:nvSpPr>
            <p:cNvPr id="26631"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2"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3"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4"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5"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6"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7"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8"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39"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0"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1"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2"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3"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4"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5"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6"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7"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48"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26649" name="Group 25"/>
          <p:cNvGrpSpPr>
            <a:grpSpLocks/>
          </p:cNvGrpSpPr>
          <p:nvPr/>
        </p:nvGrpSpPr>
        <p:grpSpPr bwMode="auto">
          <a:xfrm>
            <a:off x="685800" y="228600"/>
            <a:ext cx="76200" cy="3276600"/>
            <a:chOff x="528" y="2256"/>
            <a:chExt cx="48" cy="2064"/>
          </a:xfrm>
        </p:grpSpPr>
        <p:sp>
          <p:nvSpPr>
            <p:cNvPr id="26650"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1"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2"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3"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4"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5"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6"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7"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8"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59"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0"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1"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2"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3"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4"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5"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6"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6667"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26668" name="Rectangle 44"/>
          <p:cNvSpPr>
            <a:spLocks noGrp="1" noChangeArrowheads="1"/>
          </p:cNvSpPr>
          <p:nvPr>
            <p:ph type="title"/>
          </p:nvPr>
        </p:nvSpPr>
        <p:spPr/>
        <p:txBody>
          <a:bodyPr/>
          <a:lstStyle/>
          <a:p>
            <a:r>
              <a:rPr lang="he-IL"/>
              <a:t>תהליך ה-</a:t>
            </a:r>
            <a:r>
              <a:rPr lang="en-US">
                <a:latin typeface="Comic Sans MS" pitchFamily="66" charset="0"/>
              </a:rPr>
              <a:t>PCR</a:t>
            </a:r>
          </a:p>
        </p:txBody>
      </p:sp>
      <p:pic>
        <p:nvPicPr>
          <p:cNvPr id="26669" name="Picture 45"/>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26670" name="Picture 46"/>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26671" name="Picture 47"/>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26672" name="Picture 48"/>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26673" name="Picture 49"/>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sp>
        <p:nvSpPr>
          <p:cNvPr id="26675" name="Rectangle 51"/>
          <p:cNvSpPr>
            <a:spLocks noChangeArrowheads="1"/>
          </p:cNvSpPr>
          <p:nvPr/>
        </p:nvSpPr>
        <p:spPr bwMode="auto">
          <a:xfrm>
            <a:off x="304800" y="3810000"/>
            <a:ext cx="8610600" cy="376238"/>
          </a:xfrm>
          <a:prstGeom prst="rect">
            <a:avLst/>
          </a:prstGeom>
          <a:solidFill>
            <a:schemeClr val="bg1"/>
          </a:solidFill>
          <a:ln w="9525">
            <a:solidFill>
              <a:schemeClr val="tx1"/>
            </a:solidFill>
            <a:miter lim="800000"/>
            <a:headEnd/>
            <a:tailEnd/>
          </a:ln>
          <a:effectLst/>
        </p:spPr>
        <p:txBody>
          <a:bodyPr>
            <a:spAutoFit/>
          </a:bodyPr>
          <a:lstStyle/>
          <a:p>
            <a:pPr>
              <a:spcBef>
                <a:spcPct val="0"/>
              </a:spcBef>
              <a:buFontTx/>
              <a:buNone/>
            </a:pPr>
            <a:r>
              <a:rPr lang="en-US" sz="1800">
                <a:latin typeface="Arial" charset="0"/>
              </a:rPr>
              <a:t>http://www.sumanasinc.com/webcontent/anisamples/molecularbiology/pcr.html</a:t>
            </a:r>
          </a:p>
        </p:txBody>
      </p:sp>
      <p:sp>
        <p:nvSpPr>
          <p:cNvPr id="26676" name="Text Box 52"/>
          <p:cNvSpPr txBox="1">
            <a:spLocks noChangeArrowheads="1"/>
          </p:cNvSpPr>
          <p:nvPr/>
        </p:nvSpPr>
        <p:spPr bwMode="auto">
          <a:xfrm>
            <a:off x="1828800" y="1828800"/>
            <a:ext cx="6781800" cy="1431925"/>
          </a:xfrm>
          <a:prstGeom prst="rect">
            <a:avLst/>
          </a:prstGeom>
          <a:noFill/>
          <a:ln w="9525">
            <a:noFill/>
            <a:miter lim="800000"/>
            <a:headEnd/>
            <a:tailEnd/>
          </a:ln>
          <a:effectLst/>
        </p:spPr>
        <p:txBody>
          <a:bodyPr>
            <a:spAutoFit/>
          </a:bodyPr>
          <a:lstStyle/>
          <a:p>
            <a:pPr>
              <a:buFontTx/>
              <a:buNone/>
            </a:pPr>
            <a:r>
              <a:rPr lang="he-IL" sz="2800">
                <a:latin typeface="Arial" charset="0"/>
              </a:rPr>
              <a:t>כיצד משוכפל רק הקטע שבין התחלים?</a:t>
            </a:r>
            <a:endParaRPr lang="en-US" sz="2800">
              <a:latin typeface="Arial" charset="0"/>
            </a:endParaRPr>
          </a:p>
          <a:p>
            <a:pPr>
              <a:buFontTx/>
              <a:buNone/>
            </a:pPr>
            <a:r>
              <a:rPr lang="he-IL">
                <a:latin typeface="Arial" charset="0"/>
              </a:rPr>
              <a:t>(כיצד הפולימראז "יודע" לעצור מול התחל של הגדיל השני?)</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2771"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2772"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73"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2774" name="Group 6"/>
          <p:cNvGrpSpPr>
            <a:grpSpLocks/>
          </p:cNvGrpSpPr>
          <p:nvPr/>
        </p:nvGrpSpPr>
        <p:grpSpPr bwMode="auto">
          <a:xfrm>
            <a:off x="685800" y="3581400"/>
            <a:ext cx="76200" cy="3276600"/>
            <a:chOff x="528" y="2256"/>
            <a:chExt cx="48" cy="2064"/>
          </a:xfrm>
        </p:grpSpPr>
        <p:sp>
          <p:nvSpPr>
            <p:cNvPr id="32775"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76"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77"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78"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79"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0"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1"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2"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3"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4"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5"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6"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7"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8"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89"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0"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1"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2"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2793" name="Group 25"/>
          <p:cNvGrpSpPr>
            <a:grpSpLocks/>
          </p:cNvGrpSpPr>
          <p:nvPr/>
        </p:nvGrpSpPr>
        <p:grpSpPr bwMode="auto">
          <a:xfrm>
            <a:off x="685800" y="228600"/>
            <a:ext cx="76200" cy="3276600"/>
            <a:chOff x="528" y="2256"/>
            <a:chExt cx="48" cy="2064"/>
          </a:xfrm>
        </p:grpSpPr>
        <p:sp>
          <p:nvSpPr>
            <p:cNvPr id="32794"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5"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6"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7"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8"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799"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0"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1"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2"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3"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4"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5"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6"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7"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8"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09"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10"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2811"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32818" name="Rectangle 50"/>
          <p:cNvSpPr>
            <a:spLocks noGrp="1" noChangeArrowheads="1"/>
          </p:cNvSpPr>
          <p:nvPr>
            <p:ph type="title"/>
          </p:nvPr>
        </p:nvSpPr>
        <p:spPr/>
        <p:txBody>
          <a:bodyPr/>
          <a:lstStyle/>
          <a:p>
            <a:r>
              <a:rPr lang="he-IL"/>
              <a:t>אבחון מחלות תורשתיות</a:t>
            </a:r>
            <a:endParaRPr lang="en-US"/>
          </a:p>
        </p:txBody>
      </p:sp>
      <p:sp>
        <p:nvSpPr>
          <p:cNvPr id="32819" name="Rectangle 51"/>
          <p:cNvSpPr>
            <a:spLocks noGrp="1" noChangeArrowheads="1"/>
          </p:cNvSpPr>
          <p:nvPr>
            <p:ph type="body" idx="1"/>
          </p:nvPr>
        </p:nvSpPr>
        <p:spPr>
          <a:xfrm>
            <a:off x="1752600" y="1600200"/>
            <a:ext cx="6934200" cy="4525963"/>
          </a:xfrm>
        </p:spPr>
        <p:txBody>
          <a:bodyPr/>
          <a:lstStyle/>
          <a:p>
            <a:r>
              <a:rPr lang="he-IL" sz="2800"/>
              <a:t>שימוש בתחלים בעלי רצף משלים לרצף המוטציות לצורך אבחון מחלות תורשתיות</a:t>
            </a:r>
          </a:p>
          <a:p>
            <a:pPr>
              <a:buFontTx/>
              <a:buNone/>
            </a:pPr>
            <a:endParaRPr lang="he-IL" sz="2800"/>
          </a:p>
          <a:p>
            <a:r>
              <a:rPr lang="he-IL" sz="2800"/>
              <a:t>מפעילים את השיטה:</a:t>
            </a:r>
          </a:p>
          <a:p>
            <a:pPr>
              <a:buFontTx/>
              <a:buNone/>
            </a:pPr>
            <a:r>
              <a:rPr lang="he-IL" sz="2800"/>
              <a:t>  - בתאי רקמה</a:t>
            </a:r>
          </a:p>
          <a:p>
            <a:pPr>
              <a:buFontTx/>
              <a:buNone/>
            </a:pPr>
            <a:r>
              <a:rPr lang="he-IL" sz="2800"/>
              <a:t> - תאי עובר ממי שפיר</a:t>
            </a:r>
          </a:p>
          <a:p>
            <a:pPr>
              <a:buFontTx/>
              <a:buNone/>
            </a:pPr>
            <a:r>
              <a:rPr lang="he-IL" sz="2800"/>
              <a:t> - תא בודד של עובר בן שמונה תאים</a:t>
            </a:r>
            <a:endParaRPr lang="en-US" sz="2800"/>
          </a:p>
        </p:txBody>
      </p:sp>
      <p:pic>
        <p:nvPicPr>
          <p:cNvPr id="32813" name="Picture 45"/>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32814" name="Picture 46"/>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32815" name="Picture 47"/>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32816" name="Picture 48"/>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32817" name="Picture 49"/>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1747"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1748"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49"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1750" name="Group 6"/>
          <p:cNvGrpSpPr>
            <a:grpSpLocks/>
          </p:cNvGrpSpPr>
          <p:nvPr/>
        </p:nvGrpSpPr>
        <p:grpSpPr bwMode="auto">
          <a:xfrm>
            <a:off x="685800" y="3581400"/>
            <a:ext cx="76200" cy="3276600"/>
            <a:chOff x="528" y="2256"/>
            <a:chExt cx="48" cy="2064"/>
          </a:xfrm>
        </p:grpSpPr>
        <p:sp>
          <p:nvSpPr>
            <p:cNvPr id="31751"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2"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3"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4"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5"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6"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7"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8"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59"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0"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1"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2"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3"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4"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5"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6"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7"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68"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1769" name="Group 25"/>
          <p:cNvGrpSpPr>
            <a:grpSpLocks/>
          </p:cNvGrpSpPr>
          <p:nvPr/>
        </p:nvGrpSpPr>
        <p:grpSpPr bwMode="auto">
          <a:xfrm>
            <a:off x="685800" y="228600"/>
            <a:ext cx="76200" cy="3276600"/>
            <a:chOff x="528" y="2256"/>
            <a:chExt cx="48" cy="2064"/>
          </a:xfrm>
        </p:grpSpPr>
        <p:sp>
          <p:nvSpPr>
            <p:cNvPr id="31770"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1"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2"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3"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4"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5"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6"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7"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8"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79"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0"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1"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2"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3"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4"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5"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6"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1787"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31789" name="Picture 45"/>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31790" name="Picture 46"/>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31791" name="Picture 47"/>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31792" name="Picture 48"/>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31793" name="Picture 49"/>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31795" name="Picture 51"/>
          <p:cNvPicPr>
            <a:picLocks noChangeAspect="1" noChangeArrowheads="1"/>
          </p:cNvPicPr>
          <p:nvPr/>
        </p:nvPicPr>
        <p:blipFill>
          <a:blip r:embed="rId4"/>
          <a:srcRect/>
          <a:stretch>
            <a:fillRect/>
          </a:stretch>
        </p:blipFill>
        <p:spPr bwMode="auto">
          <a:xfrm>
            <a:off x="6248400" y="228600"/>
            <a:ext cx="2143125" cy="619125"/>
          </a:xfrm>
          <a:prstGeom prst="rect">
            <a:avLst/>
          </a:prstGeom>
          <a:noFill/>
          <a:ln w="9525">
            <a:solidFill>
              <a:schemeClr val="tx1"/>
            </a:solidFill>
            <a:miter lim="800000"/>
            <a:headEnd/>
            <a:tailEnd/>
          </a:ln>
          <a:effectLst/>
        </p:spPr>
      </p:pic>
      <p:pic>
        <p:nvPicPr>
          <p:cNvPr id="31796" name="Picture 52"/>
          <p:cNvPicPr>
            <a:picLocks noChangeAspect="1" noChangeArrowheads="1"/>
          </p:cNvPicPr>
          <p:nvPr/>
        </p:nvPicPr>
        <p:blipFill>
          <a:blip r:embed="rId5"/>
          <a:srcRect/>
          <a:stretch>
            <a:fillRect/>
          </a:stretch>
        </p:blipFill>
        <p:spPr bwMode="auto">
          <a:xfrm>
            <a:off x="1447800" y="533400"/>
            <a:ext cx="3095625" cy="5943600"/>
          </a:xfrm>
          <a:prstGeom prst="rect">
            <a:avLst/>
          </a:prstGeom>
          <a:noFill/>
          <a:ln w="9525">
            <a:noFill/>
            <a:miter lim="800000"/>
            <a:headEnd/>
            <a:tailEnd/>
          </a:ln>
          <a:effectLst/>
        </p:spPr>
      </p:pic>
      <p:sp>
        <p:nvSpPr>
          <p:cNvPr id="31797" name="Text Box 53"/>
          <p:cNvSpPr txBox="1">
            <a:spLocks noChangeArrowheads="1"/>
          </p:cNvSpPr>
          <p:nvPr/>
        </p:nvSpPr>
        <p:spPr bwMode="auto">
          <a:xfrm>
            <a:off x="4953000" y="1066800"/>
            <a:ext cx="3505200" cy="5386388"/>
          </a:xfrm>
          <a:prstGeom prst="rect">
            <a:avLst/>
          </a:prstGeom>
          <a:noFill/>
          <a:ln w="9525">
            <a:noFill/>
            <a:miter lim="800000"/>
            <a:headEnd/>
            <a:tailEnd/>
          </a:ln>
          <a:effectLst/>
        </p:spPr>
        <p:txBody>
          <a:bodyPr>
            <a:spAutoFit/>
          </a:bodyPr>
          <a:lstStyle/>
          <a:p>
            <a:pPr>
              <a:buFontTx/>
              <a:buNone/>
            </a:pPr>
            <a:r>
              <a:rPr lang="he-IL">
                <a:latin typeface="Arial" charset="0"/>
              </a:rPr>
              <a:t>טיפול חדיש למחלות תורשתיות חד גניות</a:t>
            </a:r>
          </a:p>
          <a:p>
            <a:pPr>
              <a:buFontTx/>
              <a:buNone/>
            </a:pPr>
            <a:r>
              <a:rPr lang="he-IL">
                <a:latin typeface="Arial" charset="0"/>
              </a:rPr>
              <a:t>הוספת הגן התקין, לא החלפת הגן הפגום</a:t>
            </a:r>
          </a:p>
          <a:p>
            <a:pPr>
              <a:buFontTx/>
              <a:buNone/>
            </a:pPr>
            <a:r>
              <a:rPr lang="he-IL">
                <a:latin typeface="Arial" charset="0"/>
              </a:rPr>
              <a:t>החדרת הגן התקין לגוף באמצעות נשא</a:t>
            </a:r>
          </a:p>
          <a:p>
            <a:pPr>
              <a:buFontTx/>
              <a:buNone/>
            </a:pPr>
            <a:r>
              <a:rPr lang="he-IL">
                <a:latin typeface="Arial" charset="0"/>
              </a:rPr>
              <a:t>נגיפים יכולים לשמש כנשאים לאחר הנדוס גנטי מתאים</a:t>
            </a:r>
          </a:p>
          <a:p>
            <a:pPr>
              <a:buFontTx/>
              <a:buNone/>
            </a:pPr>
            <a:r>
              <a:rPr lang="he-IL">
                <a:latin typeface="Arial" charset="0"/>
              </a:rPr>
              <a:t>לטיפול יש יתרונות רבים אך נשארו הרבה בעיות שיש לפתור</a:t>
            </a:r>
          </a:p>
          <a:p>
            <a:pPr>
              <a:buFontTx/>
              <a:buNone/>
            </a:pPr>
            <a:endParaRPr lang="en-US">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pic>
        <p:nvPicPr>
          <p:cNvPr id="7173" name="Picture 5"/>
          <p:cNvPicPr>
            <a:picLocks noChangeAspect="1" noChangeArrowheads="1"/>
          </p:cNvPicPr>
          <p:nvPr/>
        </p:nvPicPr>
        <p:blipFill>
          <a:blip r:embed="rId3"/>
          <a:srcRect/>
          <a:stretch>
            <a:fillRect/>
          </a:stretch>
        </p:blipFill>
        <p:spPr bwMode="auto">
          <a:xfrm>
            <a:off x="838200" y="407988"/>
            <a:ext cx="7467600" cy="1168400"/>
          </a:xfrm>
          <a:prstGeom prst="rect">
            <a:avLst/>
          </a:prstGeom>
          <a:noFill/>
          <a:ln w="9525">
            <a:solidFill>
              <a:schemeClr val="tx1"/>
            </a:solidFill>
            <a:miter lim="800000"/>
            <a:headEnd/>
            <a:tailEnd/>
          </a:ln>
          <a:effectLst/>
        </p:spPr>
      </p:pic>
      <p:pic>
        <p:nvPicPr>
          <p:cNvPr id="7174" name="Picture 6"/>
          <p:cNvPicPr>
            <a:picLocks noChangeAspect="1" noChangeArrowheads="1"/>
          </p:cNvPicPr>
          <p:nvPr/>
        </p:nvPicPr>
        <p:blipFill>
          <a:blip r:embed="rId4"/>
          <a:srcRect/>
          <a:stretch>
            <a:fillRect/>
          </a:stretch>
        </p:blipFill>
        <p:spPr bwMode="auto">
          <a:xfrm>
            <a:off x="762000" y="1828800"/>
            <a:ext cx="3581400" cy="2528888"/>
          </a:xfrm>
          <a:prstGeom prst="rect">
            <a:avLst/>
          </a:prstGeom>
          <a:noFill/>
          <a:ln w="9525">
            <a:noFill/>
            <a:miter lim="800000"/>
            <a:headEnd/>
            <a:tailEnd/>
          </a:ln>
          <a:effectLst/>
        </p:spPr>
      </p:pic>
      <p:pic>
        <p:nvPicPr>
          <p:cNvPr id="7175" name="Picture 7"/>
          <p:cNvPicPr>
            <a:picLocks noChangeAspect="1" noChangeArrowheads="1"/>
          </p:cNvPicPr>
          <p:nvPr/>
        </p:nvPicPr>
        <p:blipFill>
          <a:blip r:embed="rId5"/>
          <a:srcRect/>
          <a:stretch>
            <a:fillRect/>
          </a:stretch>
        </p:blipFill>
        <p:spPr bwMode="auto">
          <a:xfrm>
            <a:off x="1295400" y="4864100"/>
            <a:ext cx="6934200" cy="1790700"/>
          </a:xfrm>
          <a:prstGeom prst="rect">
            <a:avLst/>
          </a:prstGeom>
          <a:noFill/>
          <a:ln w="9525">
            <a:noFill/>
            <a:miter lim="800000"/>
            <a:headEnd/>
            <a:tailEnd/>
          </a:ln>
          <a:effectLst/>
        </p:spPr>
      </p:pic>
      <p:pic>
        <p:nvPicPr>
          <p:cNvPr id="7177" name="Picture 9" descr="ProfShimonSlavin"/>
          <p:cNvPicPr>
            <a:picLocks noChangeAspect="1" noChangeArrowheads="1"/>
          </p:cNvPicPr>
          <p:nvPr/>
        </p:nvPicPr>
        <p:blipFill>
          <a:blip r:embed="rId6"/>
          <a:srcRect/>
          <a:stretch>
            <a:fillRect/>
          </a:stretch>
        </p:blipFill>
        <p:spPr bwMode="auto">
          <a:xfrm>
            <a:off x="6248400" y="1905000"/>
            <a:ext cx="1984375" cy="2438400"/>
          </a:xfrm>
          <a:prstGeom prst="rect">
            <a:avLst/>
          </a:prstGeom>
          <a:noFill/>
          <a:ln w="9525">
            <a:solidFill>
              <a:schemeClr val="tx1"/>
            </a:solid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0963"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0964"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65"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0966" name="Group 6"/>
          <p:cNvGrpSpPr>
            <a:grpSpLocks/>
          </p:cNvGrpSpPr>
          <p:nvPr/>
        </p:nvGrpSpPr>
        <p:grpSpPr bwMode="auto">
          <a:xfrm>
            <a:off x="685800" y="3581400"/>
            <a:ext cx="76200" cy="3276600"/>
            <a:chOff x="528" y="2256"/>
            <a:chExt cx="48" cy="2064"/>
          </a:xfrm>
        </p:grpSpPr>
        <p:sp>
          <p:nvSpPr>
            <p:cNvPr id="40967"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68"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69"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0"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1"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2"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3"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4"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5"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6"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7"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8"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79"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0"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1"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2"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3"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4"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0985" name="Group 25"/>
          <p:cNvGrpSpPr>
            <a:grpSpLocks/>
          </p:cNvGrpSpPr>
          <p:nvPr/>
        </p:nvGrpSpPr>
        <p:grpSpPr bwMode="auto">
          <a:xfrm>
            <a:off x="685800" y="228600"/>
            <a:ext cx="76200" cy="3276600"/>
            <a:chOff x="528" y="2256"/>
            <a:chExt cx="48" cy="2064"/>
          </a:xfrm>
        </p:grpSpPr>
        <p:sp>
          <p:nvSpPr>
            <p:cNvPr id="40986"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7"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8"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89"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0"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1"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2"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3"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4"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5"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6"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7"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8"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0999"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1000"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1001"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1002"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1003"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1004"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1005" name="Group 45"/>
          <p:cNvGrpSpPr>
            <a:grpSpLocks/>
          </p:cNvGrpSpPr>
          <p:nvPr/>
        </p:nvGrpSpPr>
        <p:grpSpPr bwMode="auto">
          <a:xfrm>
            <a:off x="0" y="4572000"/>
            <a:ext cx="609600" cy="2286000"/>
            <a:chOff x="0" y="2880"/>
            <a:chExt cx="384" cy="1440"/>
          </a:xfrm>
        </p:grpSpPr>
        <p:pic>
          <p:nvPicPr>
            <p:cNvPr id="41006"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1007"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1008"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1009" name="Group 49"/>
          <p:cNvGrpSpPr>
            <a:grpSpLocks/>
          </p:cNvGrpSpPr>
          <p:nvPr/>
        </p:nvGrpSpPr>
        <p:grpSpPr bwMode="auto">
          <a:xfrm>
            <a:off x="0" y="2133600"/>
            <a:ext cx="609600" cy="2286000"/>
            <a:chOff x="0" y="2880"/>
            <a:chExt cx="384" cy="1440"/>
          </a:xfrm>
        </p:grpSpPr>
        <p:pic>
          <p:nvPicPr>
            <p:cNvPr id="41010"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1011"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1012"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1013" name="Group 53"/>
          <p:cNvGrpSpPr>
            <a:grpSpLocks/>
          </p:cNvGrpSpPr>
          <p:nvPr/>
        </p:nvGrpSpPr>
        <p:grpSpPr bwMode="auto">
          <a:xfrm>
            <a:off x="0" y="0"/>
            <a:ext cx="609600" cy="2057400"/>
            <a:chOff x="0" y="2880"/>
            <a:chExt cx="384" cy="1440"/>
          </a:xfrm>
        </p:grpSpPr>
        <p:pic>
          <p:nvPicPr>
            <p:cNvPr id="41014"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1015"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1016"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1017" name="Picture 57"/>
          <p:cNvPicPr>
            <a:picLocks noChangeAspect="1" noChangeArrowheads="1"/>
          </p:cNvPicPr>
          <p:nvPr/>
        </p:nvPicPr>
        <p:blipFill>
          <a:blip r:embed="rId6"/>
          <a:srcRect/>
          <a:stretch>
            <a:fillRect/>
          </a:stretch>
        </p:blipFill>
        <p:spPr bwMode="auto">
          <a:xfrm>
            <a:off x="838200" y="519113"/>
            <a:ext cx="8305800" cy="47958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481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482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4822" name="Group 6"/>
          <p:cNvGrpSpPr>
            <a:grpSpLocks/>
          </p:cNvGrpSpPr>
          <p:nvPr/>
        </p:nvGrpSpPr>
        <p:grpSpPr bwMode="auto">
          <a:xfrm>
            <a:off x="685800" y="3581400"/>
            <a:ext cx="76200" cy="3276600"/>
            <a:chOff x="528" y="2256"/>
            <a:chExt cx="48" cy="2064"/>
          </a:xfrm>
        </p:grpSpPr>
        <p:sp>
          <p:nvSpPr>
            <p:cNvPr id="3482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2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3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4841" name="Group 25"/>
          <p:cNvGrpSpPr>
            <a:grpSpLocks/>
          </p:cNvGrpSpPr>
          <p:nvPr/>
        </p:nvGrpSpPr>
        <p:grpSpPr bwMode="auto">
          <a:xfrm>
            <a:off x="685800" y="228600"/>
            <a:ext cx="76200" cy="3276600"/>
            <a:chOff x="528" y="2256"/>
            <a:chExt cx="48" cy="2064"/>
          </a:xfrm>
        </p:grpSpPr>
        <p:sp>
          <p:nvSpPr>
            <p:cNvPr id="3484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4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485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34870" name="Picture 5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34873" name="Group 57"/>
          <p:cNvGrpSpPr>
            <a:grpSpLocks/>
          </p:cNvGrpSpPr>
          <p:nvPr/>
        </p:nvGrpSpPr>
        <p:grpSpPr bwMode="auto">
          <a:xfrm>
            <a:off x="0" y="4572000"/>
            <a:ext cx="609600" cy="2286000"/>
            <a:chOff x="0" y="2880"/>
            <a:chExt cx="384" cy="1440"/>
          </a:xfrm>
        </p:grpSpPr>
        <p:pic>
          <p:nvPicPr>
            <p:cNvPr id="34869" name="Picture 53"/>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4871"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4872"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4874" name="Group 58"/>
          <p:cNvGrpSpPr>
            <a:grpSpLocks/>
          </p:cNvGrpSpPr>
          <p:nvPr/>
        </p:nvGrpSpPr>
        <p:grpSpPr bwMode="auto">
          <a:xfrm>
            <a:off x="0" y="2133600"/>
            <a:ext cx="609600" cy="2286000"/>
            <a:chOff x="0" y="2880"/>
            <a:chExt cx="384" cy="1440"/>
          </a:xfrm>
        </p:grpSpPr>
        <p:pic>
          <p:nvPicPr>
            <p:cNvPr id="34875" name="Picture 59"/>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4876" name="Picture 60"/>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4877" name="Picture 61"/>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4879" name="Group 63"/>
          <p:cNvGrpSpPr>
            <a:grpSpLocks/>
          </p:cNvGrpSpPr>
          <p:nvPr/>
        </p:nvGrpSpPr>
        <p:grpSpPr bwMode="auto">
          <a:xfrm>
            <a:off x="0" y="0"/>
            <a:ext cx="609600" cy="2057400"/>
            <a:chOff x="0" y="2880"/>
            <a:chExt cx="384" cy="1440"/>
          </a:xfrm>
        </p:grpSpPr>
        <p:pic>
          <p:nvPicPr>
            <p:cNvPr id="34880" name="Picture 6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4881" name="Picture 6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4882" name="Picture 6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sp>
        <p:nvSpPr>
          <p:cNvPr id="34883" name="Text Box 67"/>
          <p:cNvSpPr txBox="1">
            <a:spLocks noChangeArrowheads="1"/>
          </p:cNvSpPr>
          <p:nvPr/>
        </p:nvSpPr>
        <p:spPr bwMode="auto">
          <a:xfrm>
            <a:off x="2590800" y="609600"/>
            <a:ext cx="5181600" cy="519113"/>
          </a:xfrm>
          <a:prstGeom prst="rect">
            <a:avLst/>
          </a:prstGeom>
          <a:noFill/>
          <a:ln w="9525">
            <a:noFill/>
            <a:miter lim="800000"/>
            <a:headEnd/>
            <a:tailEnd/>
          </a:ln>
          <a:effectLst/>
        </p:spPr>
        <p:txBody>
          <a:bodyPr>
            <a:spAutoFit/>
          </a:bodyPr>
          <a:lstStyle/>
          <a:p>
            <a:pPr algn="ctr">
              <a:buFontTx/>
              <a:buNone/>
            </a:pPr>
            <a:r>
              <a:rPr lang="he-IL" sz="2800">
                <a:latin typeface="Arial" charset="0"/>
              </a:rPr>
              <a:t>מחלת </a:t>
            </a:r>
            <a:r>
              <a:rPr lang="en-US" sz="2800"/>
              <a:t>ADA-SCID</a:t>
            </a:r>
            <a:endParaRPr lang="en-US" sz="2800">
              <a:latin typeface="Arial" charset="0"/>
            </a:endParaRPr>
          </a:p>
        </p:txBody>
      </p:sp>
      <p:sp>
        <p:nvSpPr>
          <p:cNvPr id="34884" name="Text Box 68"/>
          <p:cNvSpPr txBox="1">
            <a:spLocks noChangeArrowheads="1"/>
          </p:cNvSpPr>
          <p:nvPr/>
        </p:nvSpPr>
        <p:spPr bwMode="auto">
          <a:xfrm>
            <a:off x="762000" y="1295400"/>
            <a:ext cx="8153400" cy="4203700"/>
          </a:xfrm>
          <a:prstGeom prst="rect">
            <a:avLst/>
          </a:prstGeom>
          <a:noFill/>
          <a:ln w="9525">
            <a:noFill/>
            <a:miter lim="800000"/>
            <a:headEnd/>
            <a:tailEnd/>
          </a:ln>
          <a:effectLst/>
        </p:spPr>
        <p:txBody>
          <a:bodyPr>
            <a:spAutoFit/>
          </a:bodyPr>
          <a:lstStyle/>
          <a:p>
            <a:r>
              <a:rPr lang="he-IL">
                <a:latin typeface="Arial" charset="0"/>
              </a:rPr>
              <a:t>מחלה תורשתית </a:t>
            </a:r>
          </a:p>
          <a:p>
            <a:r>
              <a:rPr lang="he-IL">
                <a:latin typeface="Arial" charset="0"/>
              </a:rPr>
              <a:t>מחלה שפוגעת בהתמיינות תאי ה-</a:t>
            </a:r>
            <a:r>
              <a:rPr lang="en-US"/>
              <a:t>T</a:t>
            </a:r>
            <a:r>
              <a:rPr lang="he-IL"/>
              <a:t> ובתפקוד מערכת החיסון (</a:t>
            </a:r>
            <a:r>
              <a:rPr lang="en-US"/>
              <a:t>(SCID – Severe Complex Immunodeficiency</a:t>
            </a:r>
          </a:p>
          <a:p>
            <a:r>
              <a:rPr lang="he-IL"/>
              <a:t> ילדי בועה</a:t>
            </a:r>
          </a:p>
          <a:p>
            <a:r>
              <a:rPr lang="he-IL"/>
              <a:t>חסר באנזים אדנוזין דיאמינאז גורם להצטברות אדנוזין בעל השפעה רעילה, בעיקר על תהליך ההתמיינות של תאי </a:t>
            </a:r>
            <a:r>
              <a:rPr lang="en-US"/>
              <a:t>T</a:t>
            </a:r>
            <a:endParaRPr lang="he-IL"/>
          </a:p>
          <a:p>
            <a:pPr>
              <a:buFontTx/>
              <a:buNone/>
            </a:pPr>
            <a:endParaRPr lang="he-IL"/>
          </a:p>
          <a:p>
            <a:pPr>
              <a:buFontTx/>
              <a:buNone/>
            </a:pPr>
            <a:endParaRPr lang="en-US" sz="1800"/>
          </a:p>
          <a:p>
            <a:pPr>
              <a:buFontTx/>
              <a:buNone/>
            </a:pPr>
            <a:endParaRPr lang="en-US" sz="1800">
              <a:latin typeface="Arial" charset="0"/>
            </a:endParaRPr>
          </a:p>
        </p:txBody>
      </p:sp>
      <p:pic>
        <p:nvPicPr>
          <p:cNvPr id="34886" name="Picture 70" descr="babybubble"/>
          <p:cNvPicPr>
            <a:picLocks noChangeAspect="1" noChangeArrowheads="1"/>
          </p:cNvPicPr>
          <p:nvPr/>
        </p:nvPicPr>
        <p:blipFill>
          <a:blip r:embed="rId6"/>
          <a:srcRect/>
          <a:stretch>
            <a:fillRect/>
          </a:stretch>
        </p:blipFill>
        <p:spPr bwMode="auto">
          <a:xfrm>
            <a:off x="3200400" y="4343400"/>
            <a:ext cx="2971800" cy="20891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7891"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7892"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893"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7894" name="Group 6"/>
          <p:cNvGrpSpPr>
            <a:grpSpLocks/>
          </p:cNvGrpSpPr>
          <p:nvPr/>
        </p:nvGrpSpPr>
        <p:grpSpPr bwMode="auto">
          <a:xfrm>
            <a:off x="685800" y="3581400"/>
            <a:ext cx="76200" cy="3276600"/>
            <a:chOff x="528" y="2256"/>
            <a:chExt cx="48" cy="2064"/>
          </a:xfrm>
        </p:grpSpPr>
        <p:sp>
          <p:nvSpPr>
            <p:cNvPr id="37895"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896"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897"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898"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899"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0"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1"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2"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3"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4"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5"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6"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7"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8"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09"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0"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1"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2"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7913" name="Group 25"/>
          <p:cNvGrpSpPr>
            <a:grpSpLocks/>
          </p:cNvGrpSpPr>
          <p:nvPr/>
        </p:nvGrpSpPr>
        <p:grpSpPr bwMode="auto">
          <a:xfrm>
            <a:off x="685800" y="228600"/>
            <a:ext cx="76200" cy="3276600"/>
            <a:chOff x="528" y="2256"/>
            <a:chExt cx="48" cy="2064"/>
          </a:xfrm>
        </p:grpSpPr>
        <p:sp>
          <p:nvSpPr>
            <p:cNvPr id="37914"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5"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6"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7"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8"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19"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0"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1"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2"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3"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4"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5"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6"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7"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8"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29"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30"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7931"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37932"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37933" name="Group 45"/>
          <p:cNvGrpSpPr>
            <a:grpSpLocks/>
          </p:cNvGrpSpPr>
          <p:nvPr/>
        </p:nvGrpSpPr>
        <p:grpSpPr bwMode="auto">
          <a:xfrm>
            <a:off x="0" y="4572000"/>
            <a:ext cx="609600" cy="2286000"/>
            <a:chOff x="0" y="2880"/>
            <a:chExt cx="384" cy="1440"/>
          </a:xfrm>
        </p:grpSpPr>
        <p:pic>
          <p:nvPicPr>
            <p:cNvPr id="37934"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7935"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7936"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7937" name="Group 49"/>
          <p:cNvGrpSpPr>
            <a:grpSpLocks/>
          </p:cNvGrpSpPr>
          <p:nvPr/>
        </p:nvGrpSpPr>
        <p:grpSpPr bwMode="auto">
          <a:xfrm>
            <a:off x="0" y="2133600"/>
            <a:ext cx="609600" cy="2286000"/>
            <a:chOff x="0" y="2880"/>
            <a:chExt cx="384" cy="1440"/>
          </a:xfrm>
        </p:grpSpPr>
        <p:pic>
          <p:nvPicPr>
            <p:cNvPr id="37938"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7939"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7940"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7941" name="Group 53"/>
          <p:cNvGrpSpPr>
            <a:grpSpLocks/>
          </p:cNvGrpSpPr>
          <p:nvPr/>
        </p:nvGrpSpPr>
        <p:grpSpPr bwMode="auto">
          <a:xfrm>
            <a:off x="0" y="0"/>
            <a:ext cx="609600" cy="2057400"/>
            <a:chOff x="0" y="2880"/>
            <a:chExt cx="384" cy="1440"/>
          </a:xfrm>
        </p:grpSpPr>
        <p:pic>
          <p:nvPicPr>
            <p:cNvPr id="37942"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7943"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7944"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sp>
        <p:nvSpPr>
          <p:cNvPr id="37946" name="Text Box 58"/>
          <p:cNvSpPr txBox="1">
            <a:spLocks noChangeArrowheads="1"/>
          </p:cNvSpPr>
          <p:nvPr/>
        </p:nvSpPr>
        <p:spPr bwMode="auto">
          <a:xfrm>
            <a:off x="1828800" y="1981200"/>
            <a:ext cx="6248400" cy="3195638"/>
          </a:xfrm>
          <a:prstGeom prst="rect">
            <a:avLst/>
          </a:prstGeom>
          <a:noFill/>
          <a:ln w="9525" algn="ctr">
            <a:noFill/>
            <a:miter lim="800000"/>
            <a:headEnd/>
            <a:tailEnd/>
          </a:ln>
          <a:effectLst/>
        </p:spPr>
        <p:txBody>
          <a:bodyPr>
            <a:spAutoFit/>
          </a:bodyPr>
          <a:lstStyle/>
          <a:p>
            <a:r>
              <a:rPr lang="he-IL" b="1"/>
              <a:t>דרכי טיפול אפשריות</a:t>
            </a:r>
            <a:r>
              <a:rPr lang="he-IL"/>
              <a:t>:</a:t>
            </a:r>
          </a:p>
          <a:p>
            <a:pPr>
              <a:buFontTx/>
              <a:buNone/>
            </a:pPr>
            <a:r>
              <a:rPr lang="he-IL"/>
              <a:t>      -הזרקת אנזים</a:t>
            </a:r>
          </a:p>
          <a:p>
            <a:pPr>
              <a:buFontTx/>
              <a:buNone/>
            </a:pPr>
            <a:r>
              <a:rPr lang="he-IL"/>
              <a:t>      - השתלת תאי גזע מתוך מוח העצמות או דם</a:t>
            </a:r>
          </a:p>
          <a:p>
            <a:pPr>
              <a:buFontTx/>
              <a:buNone/>
            </a:pPr>
            <a:r>
              <a:rPr lang="he-IL"/>
              <a:t>       מחבל הטבור</a:t>
            </a:r>
          </a:p>
          <a:p>
            <a:pPr>
              <a:buFontTx/>
              <a:buNone/>
            </a:pPr>
            <a:r>
              <a:rPr lang="he-IL"/>
              <a:t>     - ריפוי גני</a:t>
            </a:r>
            <a:endParaRPr lang="en-US"/>
          </a:p>
          <a:p>
            <a:endParaRPr lang="en-US"/>
          </a:p>
        </p:txBody>
      </p:sp>
      <p:sp>
        <p:nvSpPr>
          <p:cNvPr id="37947" name="Text Box 59"/>
          <p:cNvSpPr txBox="1">
            <a:spLocks noChangeArrowheads="1"/>
          </p:cNvSpPr>
          <p:nvPr/>
        </p:nvSpPr>
        <p:spPr bwMode="auto">
          <a:xfrm>
            <a:off x="2590800" y="609600"/>
            <a:ext cx="5181600" cy="519113"/>
          </a:xfrm>
          <a:prstGeom prst="rect">
            <a:avLst/>
          </a:prstGeom>
          <a:noFill/>
          <a:ln w="9525">
            <a:noFill/>
            <a:miter lim="800000"/>
            <a:headEnd/>
            <a:tailEnd/>
          </a:ln>
          <a:effectLst/>
        </p:spPr>
        <p:txBody>
          <a:bodyPr>
            <a:spAutoFit/>
          </a:bodyPr>
          <a:lstStyle/>
          <a:p>
            <a:pPr algn="ctr">
              <a:buFontTx/>
              <a:buNone/>
            </a:pPr>
            <a:r>
              <a:rPr lang="he-IL" sz="2800">
                <a:latin typeface="Arial" charset="0"/>
              </a:rPr>
              <a:t>מחלת </a:t>
            </a:r>
            <a:r>
              <a:rPr lang="en-US" sz="2800"/>
              <a:t>ADA-SCID</a:t>
            </a:r>
            <a:endParaRPr lang="en-US" sz="2800">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8915"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8916"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17"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8918" name="Group 6"/>
          <p:cNvGrpSpPr>
            <a:grpSpLocks/>
          </p:cNvGrpSpPr>
          <p:nvPr/>
        </p:nvGrpSpPr>
        <p:grpSpPr bwMode="auto">
          <a:xfrm>
            <a:off x="685800" y="3581400"/>
            <a:ext cx="76200" cy="3276600"/>
            <a:chOff x="528" y="2256"/>
            <a:chExt cx="48" cy="2064"/>
          </a:xfrm>
        </p:grpSpPr>
        <p:sp>
          <p:nvSpPr>
            <p:cNvPr id="38919"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0"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1"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2"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3"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4"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5"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6"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7"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8"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29"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0"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1"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2"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3"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4"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5"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6"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8937" name="Group 25"/>
          <p:cNvGrpSpPr>
            <a:grpSpLocks/>
          </p:cNvGrpSpPr>
          <p:nvPr/>
        </p:nvGrpSpPr>
        <p:grpSpPr bwMode="auto">
          <a:xfrm>
            <a:off x="685800" y="228600"/>
            <a:ext cx="76200" cy="3276600"/>
            <a:chOff x="528" y="2256"/>
            <a:chExt cx="48" cy="2064"/>
          </a:xfrm>
        </p:grpSpPr>
        <p:sp>
          <p:nvSpPr>
            <p:cNvPr id="38938"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39"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0"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1"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2"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3"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4"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5"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6"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7"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8"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49"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0"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1"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2"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3"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4"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8955"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38956"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38957" name="Group 45"/>
          <p:cNvGrpSpPr>
            <a:grpSpLocks/>
          </p:cNvGrpSpPr>
          <p:nvPr/>
        </p:nvGrpSpPr>
        <p:grpSpPr bwMode="auto">
          <a:xfrm>
            <a:off x="0" y="4572000"/>
            <a:ext cx="609600" cy="2286000"/>
            <a:chOff x="0" y="2880"/>
            <a:chExt cx="384" cy="1440"/>
          </a:xfrm>
        </p:grpSpPr>
        <p:pic>
          <p:nvPicPr>
            <p:cNvPr id="38958"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8959"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8960"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8961" name="Group 49"/>
          <p:cNvGrpSpPr>
            <a:grpSpLocks/>
          </p:cNvGrpSpPr>
          <p:nvPr/>
        </p:nvGrpSpPr>
        <p:grpSpPr bwMode="auto">
          <a:xfrm>
            <a:off x="0" y="2133600"/>
            <a:ext cx="609600" cy="2286000"/>
            <a:chOff x="0" y="2880"/>
            <a:chExt cx="384" cy="1440"/>
          </a:xfrm>
        </p:grpSpPr>
        <p:pic>
          <p:nvPicPr>
            <p:cNvPr id="38962"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8963"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8964"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8965" name="Group 53"/>
          <p:cNvGrpSpPr>
            <a:grpSpLocks/>
          </p:cNvGrpSpPr>
          <p:nvPr/>
        </p:nvGrpSpPr>
        <p:grpSpPr bwMode="auto">
          <a:xfrm>
            <a:off x="0" y="0"/>
            <a:ext cx="609600" cy="2057400"/>
            <a:chOff x="0" y="2880"/>
            <a:chExt cx="384" cy="1440"/>
          </a:xfrm>
        </p:grpSpPr>
        <p:pic>
          <p:nvPicPr>
            <p:cNvPr id="38966"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8967"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8968"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38969" name="Picture 57"/>
          <p:cNvPicPr>
            <a:picLocks noChangeAspect="1" noChangeArrowheads="1"/>
          </p:cNvPicPr>
          <p:nvPr/>
        </p:nvPicPr>
        <p:blipFill>
          <a:blip r:embed="rId6"/>
          <a:srcRect/>
          <a:stretch>
            <a:fillRect/>
          </a:stretch>
        </p:blipFill>
        <p:spPr bwMode="auto">
          <a:xfrm>
            <a:off x="1295400" y="1143000"/>
            <a:ext cx="3709988" cy="5338763"/>
          </a:xfrm>
          <a:prstGeom prst="rect">
            <a:avLst/>
          </a:prstGeom>
          <a:noFill/>
          <a:ln w="9525" algn="ctr">
            <a:noFill/>
            <a:miter lim="800000"/>
            <a:headEnd/>
            <a:tailEnd/>
          </a:ln>
          <a:effectLst/>
        </p:spPr>
      </p:pic>
      <p:sp>
        <p:nvSpPr>
          <p:cNvPr id="38970" name="Text Box 58"/>
          <p:cNvSpPr txBox="1">
            <a:spLocks noChangeArrowheads="1"/>
          </p:cNvSpPr>
          <p:nvPr/>
        </p:nvSpPr>
        <p:spPr bwMode="auto">
          <a:xfrm>
            <a:off x="2590800" y="304800"/>
            <a:ext cx="5181600" cy="519113"/>
          </a:xfrm>
          <a:prstGeom prst="rect">
            <a:avLst/>
          </a:prstGeom>
          <a:noFill/>
          <a:ln w="9525">
            <a:noFill/>
            <a:miter lim="800000"/>
            <a:headEnd/>
            <a:tailEnd/>
          </a:ln>
          <a:effectLst/>
        </p:spPr>
        <p:txBody>
          <a:bodyPr>
            <a:spAutoFit/>
          </a:bodyPr>
          <a:lstStyle/>
          <a:p>
            <a:pPr algn="ctr">
              <a:buFontTx/>
              <a:buNone/>
            </a:pPr>
            <a:r>
              <a:rPr lang="he-IL" sz="2800">
                <a:latin typeface="Arial" charset="0"/>
              </a:rPr>
              <a:t>מחלת </a:t>
            </a:r>
            <a:r>
              <a:rPr lang="en-US" sz="2800"/>
              <a:t>ADA-SCID</a:t>
            </a:r>
            <a:endParaRPr lang="en-US" sz="2800">
              <a:latin typeface="Arial" charset="0"/>
            </a:endParaRPr>
          </a:p>
        </p:txBody>
      </p:sp>
      <p:sp>
        <p:nvSpPr>
          <p:cNvPr id="38971" name="Text Box 59"/>
          <p:cNvSpPr txBox="1">
            <a:spLocks noChangeArrowheads="1"/>
          </p:cNvSpPr>
          <p:nvPr/>
        </p:nvSpPr>
        <p:spPr bwMode="auto">
          <a:xfrm>
            <a:off x="5486400" y="1371600"/>
            <a:ext cx="2895600" cy="2465388"/>
          </a:xfrm>
          <a:prstGeom prst="rect">
            <a:avLst/>
          </a:prstGeom>
          <a:noFill/>
          <a:ln w="9525" algn="ctr">
            <a:noFill/>
            <a:miter lim="800000"/>
            <a:headEnd/>
            <a:tailEnd/>
          </a:ln>
          <a:effectLst/>
        </p:spPr>
        <p:txBody>
          <a:bodyPr>
            <a:spAutoFit/>
          </a:bodyPr>
          <a:lstStyle/>
          <a:p>
            <a:r>
              <a:rPr lang="he-IL"/>
              <a:t>ניסויים קליניים ראשונים הראו את חדירת הגן התקין לגנום תאי ה-</a:t>
            </a:r>
            <a:r>
              <a:rPr lang="en-US"/>
              <a:t>T</a:t>
            </a:r>
            <a:endParaRPr lang="he-IL"/>
          </a:p>
          <a:p>
            <a:r>
              <a:rPr lang="he-IL"/>
              <a:t>החולים קבלו במקביל את האנזים התקין</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1267"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11268"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69"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11270" name="Group 6"/>
          <p:cNvGrpSpPr>
            <a:grpSpLocks/>
          </p:cNvGrpSpPr>
          <p:nvPr/>
        </p:nvGrpSpPr>
        <p:grpSpPr bwMode="auto">
          <a:xfrm>
            <a:off x="685800" y="3581400"/>
            <a:ext cx="76200" cy="3276600"/>
            <a:chOff x="528" y="2256"/>
            <a:chExt cx="48" cy="2064"/>
          </a:xfrm>
        </p:grpSpPr>
        <p:sp>
          <p:nvSpPr>
            <p:cNvPr id="11271"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2"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3"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4"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5"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6"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7"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8"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79"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0"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1"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2"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3"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4"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5"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6"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7"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88"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11289" name="Group 25"/>
          <p:cNvGrpSpPr>
            <a:grpSpLocks/>
          </p:cNvGrpSpPr>
          <p:nvPr/>
        </p:nvGrpSpPr>
        <p:grpSpPr bwMode="auto">
          <a:xfrm>
            <a:off x="685800" y="228600"/>
            <a:ext cx="76200" cy="3276600"/>
            <a:chOff x="528" y="2256"/>
            <a:chExt cx="48" cy="2064"/>
          </a:xfrm>
        </p:grpSpPr>
        <p:sp>
          <p:nvSpPr>
            <p:cNvPr id="11290"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1"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2"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3"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4"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5"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6"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7"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8"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299"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0"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1"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2"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3"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4"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5"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6"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1307"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11308" name="Picture 44"/>
          <p:cNvPicPr>
            <a:picLocks noChangeAspect="1" noChangeArrowheads="1"/>
          </p:cNvPicPr>
          <p:nvPr>
            <p:ph sz="half" idx="4294967295"/>
          </p:nvPr>
        </p:nvPicPr>
        <p:blipFill>
          <a:blip r:embed="rId3"/>
          <a:srcRect/>
          <a:stretch>
            <a:fillRect/>
          </a:stretch>
        </p:blipFill>
        <p:spPr bwMode="auto">
          <a:xfrm>
            <a:off x="0" y="-33338"/>
            <a:ext cx="615950" cy="1404938"/>
          </a:xfrm>
          <a:prstGeom prst="rect">
            <a:avLst/>
          </a:prstGeom>
          <a:noFill/>
          <a:ln/>
        </p:spPr>
      </p:pic>
      <p:pic>
        <p:nvPicPr>
          <p:cNvPr id="11309" name="Picture 45"/>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11310" name="Picture 46"/>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11311" name="Picture 47"/>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11312" name="Picture 48"/>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11313" name="Picture 49"/>
          <p:cNvPicPr>
            <a:picLocks noChangeAspect="1" noChangeArrowheads="1"/>
          </p:cNvPicPr>
          <p:nvPr/>
        </p:nvPicPr>
        <p:blipFill>
          <a:blip r:embed="rId4"/>
          <a:srcRect/>
          <a:stretch>
            <a:fillRect/>
          </a:stretch>
        </p:blipFill>
        <p:spPr bwMode="auto">
          <a:xfrm>
            <a:off x="1905000" y="609600"/>
            <a:ext cx="6534150" cy="684213"/>
          </a:xfrm>
          <a:prstGeom prst="rect">
            <a:avLst/>
          </a:prstGeom>
          <a:noFill/>
          <a:ln w="9525">
            <a:solidFill>
              <a:schemeClr val="tx1"/>
            </a:solidFill>
            <a:miter lim="800000"/>
            <a:headEnd/>
            <a:tailEnd/>
          </a:ln>
          <a:effectLst/>
        </p:spPr>
      </p:pic>
      <p:sp>
        <p:nvSpPr>
          <p:cNvPr id="11314" name="Text Box 50"/>
          <p:cNvSpPr txBox="1">
            <a:spLocks noChangeArrowheads="1"/>
          </p:cNvSpPr>
          <p:nvPr/>
        </p:nvSpPr>
        <p:spPr bwMode="auto">
          <a:xfrm>
            <a:off x="1676400" y="1981200"/>
            <a:ext cx="6629400" cy="3297238"/>
          </a:xfrm>
          <a:prstGeom prst="rect">
            <a:avLst/>
          </a:prstGeom>
          <a:noFill/>
          <a:ln w="9525">
            <a:noFill/>
            <a:miter lim="800000"/>
            <a:headEnd/>
            <a:tailEnd/>
          </a:ln>
          <a:effectLst/>
        </p:spPr>
        <p:txBody>
          <a:bodyPr>
            <a:spAutoFit/>
          </a:bodyPr>
          <a:lstStyle/>
          <a:p>
            <a:r>
              <a:rPr lang="he-IL" sz="2800">
                <a:latin typeface="Arial" charset="0"/>
              </a:rPr>
              <a:t>מחלות תורשתיות נגרמות על ידי מוטציות בגנים בעלי תפקיד בתא הנורמלי</a:t>
            </a:r>
          </a:p>
          <a:p>
            <a:r>
              <a:rPr lang="he-IL" sz="2800">
                <a:latin typeface="Arial" charset="0"/>
              </a:rPr>
              <a:t>מחלות חד-גניות ומחלות רב-גניות</a:t>
            </a:r>
          </a:p>
          <a:p>
            <a:r>
              <a:rPr lang="he-IL" sz="2800">
                <a:latin typeface="Arial" charset="0"/>
              </a:rPr>
              <a:t>החשיבות של איתור המוטציות לאבחון ולטיפול במחלה</a:t>
            </a:r>
          </a:p>
          <a:p>
            <a:r>
              <a:rPr lang="he-IL" sz="2800">
                <a:latin typeface="Arial" charset="0"/>
              </a:rPr>
              <a:t>החשיבות של פרויקט הגנום</a:t>
            </a:r>
            <a:endParaRPr lang="en-US" sz="2800">
              <a:latin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993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3994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39942" name="Group 6"/>
          <p:cNvGrpSpPr>
            <a:grpSpLocks/>
          </p:cNvGrpSpPr>
          <p:nvPr/>
        </p:nvGrpSpPr>
        <p:grpSpPr bwMode="auto">
          <a:xfrm>
            <a:off x="685800" y="3581400"/>
            <a:ext cx="76200" cy="3276600"/>
            <a:chOff x="528" y="2256"/>
            <a:chExt cx="48" cy="2064"/>
          </a:xfrm>
        </p:grpSpPr>
        <p:sp>
          <p:nvSpPr>
            <p:cNvPr id="3994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4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5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39961" name="Group 25"/>
          <p:cNvGrpSpPr>
            <a:grpSpLocks/>
          </p:cNvGrpSpPr>
          <p:nvPr/>
        </p:nvGrpSpPr>
        <p:grpSpPr bwMode="auto">
          <a:xfrm>
            <a:off x="685800" y="228600"/>
            <a:ext cx="76200" cy="3276600"/>
            <a:chOff x="528" y="2256"/>
            <a:chExt cx="48" cy="2064"/>
          </a:xfrm>
        </p:grpSpPr>
        <p:sp>
          <p:nvSpPr>
            <p:cNvPr id="3996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6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3997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39980"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39981" name="Group 45"/>
          <p:cNvGrpSpPr>
            <a:grpSpLocks/>
          </p:cNvGrpSpPr>
          <p:nvPr/>
        </p:nvGrpSpPr>
        <p:grpSpPr bwMode="auto">
          <a:xfrm>
            <a:off x="0" y="4572000"/>
            <a:ext cx="609600" cy="2286000"/>
            <a:chOff x="0" y="2880"/>
            <a:chExt cx="384" cy="1440"/>
          </a:xfrm>
        </p:grpSpPr>
        <p:pic>
          <p:nvPicPr>
            <p:cNvPr id="39982"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9983"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9984"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9985" name="Group 49"/>
          <p:cNvGrpSpPr>
            <a:grpSpLocks/>
          </p:cNvGrpSpPr>
          <p:nvPr/>
        </p:nvGrpSpPr>
        <p:grpSpPr bwMode="auto">
          <a:xfrm>
            <a:off x="0" y="2133600"/>
            <a:ext cx="609600" cy="2286000"/>
            <a:chOff x="0" y="2880"/>
            <a:chExt cx="384" cy="1440"/>
          </a:xfrm>
        </p:grpSpPr>
        <p:pic>
          <p:nvPicPr>
            <p:cNvPr id="39986"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9987"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9988"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39989" name="Group 53"/>
          <p:cNvGrpSpPr>
            <a:grpSpLocks/>
          </p:cNvGrpSpPr>
          <p:nvPr/>
        </p:nvGrpSpPr>
        <p:grpSpPr bwMode="auto">
          <a:xfrm>
            <a:off x="0" y="0"/>
            <a:ext cx="609600" cy="2057400"/>
            <a:chOff x="0" y="2880"/>
            <a:chExt cx="384" cy="1440"/>
          </a:xfrm>
        </p:grpSpPr>
        <p:pic>
          <p:nvPicPr>
            <p:cNvPr id="39990"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39991"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39992"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39993" name="Picture 57"/>
          <p:cNvPicPr>
            <a:picLocks noChangeAspect="1" noChangeArrowheads="1"/>
          </p:cNvPicPr>
          <p:nvPr/>
        </p:nvPicPr>
        <p:blipFill>
          <a:blip r:embed="rId6"/>
          <a:srcRect/>
          <a:stretch>
            <a:fillRect/>
          </a:stretch>
        </p:blipFill>
        <p:spPr bwMode="auto">
          <a:xfrm>
            <a:off x="5334000" y="457200"/>
            <a:ext cx="3419475" cy="738188"/>
          </a:xfrm>
          <a:prstGeom prst="rect">
            <a:avLst/>
          </a:prstGeom>
          <a:noFill/>
          <a:ln w="9525" algn="ctr">
            <a:solidFill>
              <a:schemeClr val="tx1"/>
            </a:solidFill>
            <a:miter lim="800000"/>
            <a:headEnd/>
            <a:tailEnd/>
          </a:ln>
          <a:effectLst/>
        </p:spPr>
      </p:pic>
      <p:sp>
        <p:nvSpPr>
          <p:cNvPr id="39994" name="Text Box 58"/>
          <p:cNvSpPr txBox="1">
            <a:spLocks noChangeArrowheads="1"/>
          </p:cNvSpPr>
          <p:nvPr/>
        </p:nvSpPr>
        <p:spPr bwMode="auto">
          <a:xfrm>
            <a:off x="1295400" y="1371600"/>
            <a:ext cx="7391400" cy="5386388"/>
          </a:xfrm>
          <a:prstGeom prst="rect">
            <a:avLst/>
          </a:prstGeom>
          <a:noFill/>
          <a:ln w="9525" algn="ctr">
            <a:noFill/>
            <a:miter lim="800000"/>
            <a:headEnd/>
            <a:tailEnd/>
          </a:ln>
          <a:effectLst/>
        </p:spPr>
        <p:txBody>
          <a:bodyPr>
            <a:spAutoFit/>
          </a:bodyPr>
          <a:lstStyle/>
          <a:p>
            <a:r>
              <a:rPr lang="he-IL">
                <a:solidFill>
                  <a:srgbClr val="FF3300"/>
                </a:solidFill>
              </a:rPr>
              <a:t>חשוב ללמד לפני פרק התוצאות</a:t>
            </a:r>
          </a:p>
          <a:p>
            <a:r>
              <a:rPr lang="he-IL"/>
              <a:t>טיפול בחולות:   -החולות - הוצאת תאי מוח העצם  -החזרת  תאי מוח העצם לחולות</a:t>
            </a:r>
          </a:p>
          <a:p>
            <a:endParaRPr lang="he-IL"/>
          </a:p>
          <a:p>
            <a:r>
              <a:rPr lang="he-IL"/>
              <a:t>החדרת הגן התקין לתאי החולות: - הכנת הנשא - החדרת הנשא לתאי הגזע</a:t>
            </a:r>
          </a:p>
          <a:p>
            <a:endParaRPr lang="he-IL"/>
          </a:p>
          <a:p>
            <a:r>
              <a:rPr lang="he-IL"/>
              <a:t>בדיקת התאים הנושאים את הגן התקין: כמות תאי הדם הנושאים את הגן התקין  - בדיקת הפעילות של האנזים </a:t>
            </a:r>
            <a:r>
              <a:rPr lang="en-US"/>
              <a:t>ADA</a:t>
            </a:r>
            <a:r>
              <a:rPr lang="he-IL"/>
              <a:t> </a:t>
            </a:r>
          </a:p>
          <a:p>
            <a:r>
              <a:rPr lang="he-IL">
                <a:solidFill>
                  <a:srgbClr val="FF3300"/>
                </a:solidFill>
              </a:rPr>
              <a:t>לבקש תרשים זרימה</a:t>
            </a:r>
          </a:p>
          <a:p>
            <a:endParaRPr lang="en-US">
              <a:solidFill>
                <a:srgbClr val="FF33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4035"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4036"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37"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4038" name="Group 6"/>
          <p:cNvGrpSpPr>
            <a:grpSpLocks/>
          </p:cNvGrpSpPr>
          <p:nvPr/>
        </p:nvGrpSpPr>
        <p:grpSpPr bwMode="auto">
          <a:xfrm>
            <a:off x="685800" y="3581400"/>
            <a:ext cx="76200" cy="3276600"/>
            <a:chOff x="528" y="2256"/>
            <a:chExt cx="48" cy="2064"/>
          </a:xfrm>
        </p:grpSpPr>
        <p:sp>
          <p:nvSpPr>
            <p:cNvPr id="44039"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0"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1"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2"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3"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4"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5"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6"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7"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8"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49"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0"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1"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2"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3"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4"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5"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6"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4057" name="Group 25"/>
          <p:cNvGrpSpPr>
            <a:grpSpLocks/>
          </p:cNvGrpSpPr>
          <p:nvPr/>
        </p:nvGrpSpPr>
        <p:grpSpPr bwMode="auto">
          <a:xfrm>
            <a:off x="685800" y="228600"/>
            <a:ext cx="76200" cy="3276600"/>
            <a:chOff x="528" y="2256"/>
            <a:chExt cx="48" cy="2064"/>
          </a:xfrm>
        </p:grpSpPr>
        <p:sp>
          <p:nvSpPr>
            <p:cNvPr id="44058"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59"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0"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1"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2"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3"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4"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5"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6"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7"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8"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69"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0"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1"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2"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3"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4"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4075"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4076"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4077" name="Group 45"/>
          <p:cNvGrpSpPr>
            <a:grpSpLocks/>
          </p:cNvGrpSpPr>
          <p:nvPr/>
        </p:nvGrpSpPr>
        <p:grpSpPr bwMode="auto">
          <a:xfrm>
            <a:off x="0" y="4572000"/>
            <a:ext cx="609600" cy="2286000"/>
            <a:chOff x="0" y="2880"/>
            <a:chExt cx="384" cy="1440"/>
          </a:xfrm>
        </p:grpSpPr>
        <p:pic>
          <p:nvPicPr>
            <p:cNvPr id="44078"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4079"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4080"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4081" name="Group 49"/>
          <p:cNvGrpSpPr>
            <a:grpSpLocks/>
          </p:cNvGrpSpPr>
          <p:nvPr/>
        </p:nvGrpSpPr>
        <p:grpSpPr bwMode="auto">
          <a:xfrm>
            <a:off x="0" y="2133600"/>
            <a:ext cx="609600" cy="2286000"/>
            <a:chOff x="0" y="2880"/>
            <a:chExt cx="384" cy="1440"/>
          </a:xfrm>
        </p:grpSpPr>
        <p:pic>
          <p:nvPicPr>
            <p:cNvPr id="44082"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4083"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4084"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4090" name="Picture 58" descr="Retro4"/>
          <p:cNvPicPr>
            <a:picLocks noChangeAspect="1" noChangeArrowheads="1"/>
          </p:cNvPicPr>
          <p:nvPr/>
        </p:nvPicPr>
        <p:blipFill>
          <a:blip r:embed="rId6"/>
          <a:srcRect/>
          <a:stretch>
            <a:fillRect/>
          </a:stretch>
        </p:blipFill>
        <p:spPr bwMode="auto">
          <a:xfrm>
            <a:off x="1371600" y="1219200"/>
            <a:ext cx="6934200" cy="5456238"/>
          </a:xfrm>
          <a:prstGeom prst="rect">
            <a:avLst/>
          </a:prstGeom>
          <a:solidFill>
            <a:schemeClr val="bg1"/>
          </a:solidFill>
        </p:spPr>
      </p:pic>
      <p:grpSp>
        <p:nvGrpSpPr>
          <p:cNvPr id="44085" name="Group 53"/>
          <p:cNvGrpSpPr>
            <a:grpSpLocks/>
          </p:cNvGrpSpPr>
          <p:nvPr/>
        </p:nvGrpSpPr>
        <p:grpSpPr bwMode="auto">
          <a:xfrm>
            <a:off x="0" y="0"/>
            <a:ext cx="609600" cy="2057400"/>
            <a:chOff x="0" y="2880"/>
            <a:chExt cx="384" cy="1440"/>
          </a:xfrm>
        </p:grpSpPr>
        <p:pic>
          <p:nvPicPr>
            <p:cNvPr id="44086"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4087"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4088"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sp>
        <p:nvSpPr>
          <p:cNvPr id="44091" name="Line 59"/>
          <p:cNvSpPr>
            <a:spLocks noChangeShapeType="1"/>
          </p:cNvSpPr>
          <p:nvPr/>
        </p:nvSpPr>
        <p:spPr bwMode="auto">
          <a:xfrm flipH="1">
            <a:off x="1524000" y="2438400"/>
            <a:ext cx="2362200" cy="1676400"/>
          </a:xfrm>
          <a:prstGeom prst="line">
            <a:avLst/>
          </a:prstGeom>
          <a:noFill/>
          <a:ln w="9525">
            <a:noFill/>
            <a:round/>
            <a:headEnd/>
            <a:tailEnd/>
          </a:ln>
          <a:effectLst/>
        </p:spPr>
        <p:txBody>
          <a:bodyPr>
            <a:spAutoFit/>
          </a:bodyPr>
          <a:lstStyle/>
          <a:p>
            <a:endParaRPr lang="he-IL"/>
          </a:p>
        </p:txBody>
      </p:sp>
      <p:sp>
        <p:nvSpPr>
          <p:cNvPr id="44092" name="Rectangle 60"/>
          <p:cNvSpPr>
            <a:spLocks noChangeArrowheads="1"/>
          </p:cNvSpPr>
          <p:nvPr/>
        </p:nvSpPr>
        <p:spPr bwMode="auto">
          <a:xfrm>
            <a:off x="1600200" y="2514600"/>
            <a:ext cx="2971800" cy="1219200"/>
          </a:xfrm>
          <a:prstGeom prst="rect">
            <a:avLst/>
          </a:prstGeom>
          <a:noFill/>
          <a:ln w="9525" algn="ctr">
            <a:noFill/>
            <a:miter lim="800000"/>
            <a:headEnd/>
            <a:tailEnd/>
          </a:ln>
          <a:effectLst/>
        </p:spPr>
        <p:txBody>
          <a:bodyPr wrap="none" anchor="ctr">
            <a:spAutoFit/>
          </a:bodyPr>
          <a:lstStyle/>
          <a:p>
            <a:endParaRPr lang="he-IL"/>
          </a:p>
        </p:txBody>
      </p:sp>
      <p:sp>
        <p:nvSpPr>
          <p:cNvPr id="44094" name="Text Box 62"/>
          <p:cNvSpPr txBox="1">
            <a:spLocks noChangeArrowheads="1"/>
          </p:cNvSpPr>
          <p:nvPr/>
        </p:nvSpPr>
        <p:spPr bwMode="auto">
          <a:xfrm>
            <a:off x="1447800" y="381000"/>
            <a:ext cx="6934200" cy="457200"/>
          </a:xfrm>
          <a:prstGeom prst="rect">
            <a:avLst/>
          </a:prstGeom>
          <a:noFill/>
          <a:ln w="9525" algn="ctr">
            <a:noFill/>
            <a:miter lim="800000"/>
            <a:headEnd/>
            <a:tailEnd/>
          </a:ln>
          <a:effectLst/>
        </p:spPr>
        <p:txBody>
          <a:bodyPr>
            <a:spAutoFit/>
          </a:bodyPr>
          <a:lstStyle/>
          <a:p>
            <a:pPr algn="ctr">
              <a:buFontTx/>
              <a:buNone/>
            </a:pPr>
            <a:r>
              <a:rPr lang="he-IL"/>
              <a:t>חדירה והתרבות של נגיפי רטרו בתא</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3011"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3012"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13"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3014" name="Group 6"/>
          <p:cNvGrpSpPr>
            <a:grpSpLocks/>
          </p:cNvGrpSpPr>
          <p:nvPr/>
        </p:nvGrpSpPr>
        <p:grpSpPr bwMode="auto">
          <a:xfrm>
            <a:off x="685800" y="3581400"/>
            <a:ext cx="76200" cy="3276600"/>
            <a:chOff x="528" y="2256"/>
            <a:chExt cx="48" cy="2064"/>
          </a:xfrm>
        </p:grpSpPr>
        <p:sp>
          <p:nvSpPr>
            <p:cNvPr id="43015"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16"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17"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18"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19"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0"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1"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2"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3"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4"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5"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6"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7"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8"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29"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0"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1"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2"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3033" name="Group 25"/>
          <p:cNvGrpSpPr>
            <a:grpSpLocks/>
          </p:cNvGrpSpPr>
          <p:nvPr/>
        </p:nvGrpSpPr>
        <p:grpSpPr bwMode="auto">
          <a:xfrm>
            <a:off x="685800" y="228600"/>
            <a:ext cx="76200" cy="3276600"/>
            <a:chOff x="528" y="2256"/>
            <a:chExt cx="48" cy="2064"/>
          </a:xfrm>
        </p:grpSpPr>
        <p:sp>
          <p:nvSpPr>
            <p:cNvPr id="43034"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5"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6"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7"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8"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39"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0"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1"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2"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3"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4"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5"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6"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7"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8"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49"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50"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3051"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3052"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3053" name="Group 45"/>
          <p:cNvGrpSpPr>
            <a:grpSpLocks/>
          </p:cNvGrpSpPr>
          <p:nvPr/>
        </p:nvGrpSpPr>
        <p:grpSpPr bwMode="auto">
          <a:xfrm>
            <a:off x="0" y="4572000"/>
            <a:ext cx="609600" cy="2286000"/>
            <a:chOff x="0" y="2880"/>
            <a:chExt cx="384" cy="1440"/>
          </a:xfrm>
        </p:grpSpPr>
        <p:pic>
          <p:nvPicPr>
            <p:cNvPr id="43054"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3055"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3056"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3057" name="Group 49"/>
          <p:cNvGrpSpPr>
            <a:grpSpLocks/>
          </p:cNvGrpSpPr>
          <p:nvPr/>
        </p:nvGrpSpPr>
        <p:grpSpPr bwMode="auto">
          <a:xfrm>
            <a:off x="0" y="2133600"/>
            <a:ext cx="609600" cy="2286000"/>
            <a:chOff x="0" y="2880"/>
            <a:chExt cx="384" cy="1440"/>
          </a:xfrm>
        </p:grpSpPr>
        <p:pic>
          <p:nvPicPr>
            <p:cNvPr id="43058"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3059"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3060"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3061" name="Group 53"/>
          <p:cNvGrpSpPr>
            <a:grpSpLocks/>
          </p:cNvGrpSpPr>
          <p:nvPr/>
        </p:nvGrpSpPr>
        <p:grpSpPr bwMode="auto">
          <a:xfrm>
            <a:off x="0" y="0"/>
            <a:ext cx="609600" cy="2057400"/>
            <a:chOff x="0" y="2880"/>
            <a:chExt cx="384" cy="1440"/>
          </a:xfrm>
        </p:grpSpPr>
        <p:pic>
          <p:nvPicPr>
            <p:cNvPr id="43062"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3063"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3064"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3065" name="Picture 57"/>
          <p:cNvPicPr>
            <a:picLocks noChangeAspect="1" noChangeArrowheads="1"/>
          </p:cNvPicPr>
          <p:nvPr/>
        </p:nvPicPr>
        <p:blipFill>
          <a:blip r:embed="rId6"/>
          <a:srcRect/>
          <a:stretch>
            <a:fillRect/>
          </a:stretch>
        </p:blipFill>
        <p:spPr bwMode="auto">
          <a:xfrm>
            <a:off x="1219200" y="1295400"/>
            <a:ext cx="7467600" cy="4948238"/>
          </a:xfrm>
          <a:prstGeom prst="rect">
            <a:avLst/>
          </a:prstGeom>
          <a:noFill/>
          <a:ln w="9525" algn="ctr">
            <a:noFill/>
            <a:miter lim="800000"/>
            <a:headEnd/>
            <a:tailEnd/>
          </a:ln>
          <a:effectLst/>
        </p:spPr>
      </p:pic>
      <p:sp>
        <p:nvSpPr>
          <p:cNvPr id="43066" name="Text Box 58"/>
          <p:cNvSpPr txBox="1">
            <a:spLocks noChangeArrowheads="1"/>
          </p:cNvSpPr>
          <p:nvPr/>
        </p:nvSpPr>
        <p:spPr bwMode="auto">
          <a:xfrm>
            <a:off x="2438400" y="533400"/>
            <a:ext cx="5105400" cy="579438"/>
          </a:xfrm>
          <a:prstGeom prst="rect">
            <a:avLst/>
          </a:prstGeom>
          <a:noFill/>
          <a:ln w="9525" algn="ctr">
            <a:noFill/>
            <a:miter lim="800000"/>
            <a:headEnd/>
            <a:tailEnd/>
          </a:ln>
          <a:effectLst/>
        </p:spPr>
        <p:txBody>
          <a:bodyPr>
            <a:spAutoFit/>
          </a:bodyPr>
          <a:lstStyle/>
          <a:p>
            <a:pPr algn="ctr">
              <a:buFontTx/>
              <a:buNone/>
            </a:pPr>
            <a:r>
              <a:rPr lang="he-IL" sz="3200"/>
              <a:t>הכנת הנשא</a:t>
            </a:r>
            <a:endParaRPr lang="en-US" sz="32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505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506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5062" name="Group 6"/>
          <p:cNvGrpSpPr>
            <a:grpSpLocks/>
          </p:cNvGrpSpPr>
          <p:nvPr/>
        </p:nvGrpSpPr>
        <p:grpSpPr bwMode="auto">
          <a:xfrm>
            <a:off x="685800" y="3581400"/>
            <a:ext cx="76200" cy="3276600"/>
            <a:chOff x="528" y="2256"/>
            <a:chExt cx="48" cy="2064"/>
          </a:xfrm>
        </p:grpSpPr>
        <p:sp>
          <p:nvSpPr>
            <p:cNvPr id="4506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6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7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5081" name="Group 25"/>
          <p:cNvGrpSpPr>
            <a:grpSpLocks/>
          </p:cNvGrpSpPr>
          <p:nvPr/>
        </p:nvGrpSpPr>
        <p:grpSpPr bwMode="auto">
          <a:xfrm>
            <a:off x="685800" y="228600"/>
            <a:ext cx="76200" cy="3276600"/>
            <a:chOff x="528" y="2256"/>
            <a:chExt cx="48" cy="2064"/>
          </a:xfrm>
        </p:grpSpPr>
        <p:sp>
          <p:nvSpPr>
            <p:cNvPr id="4508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8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509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5100"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5101" name="Group 45"/>
          <p:cNvGrpSpPr>
            <a:grpSpLocks/>
          </p:cNvGrpSpPr>
          <p:nvPr/>
        </p:nvGrpSpPr>
        <p:grpSpPr bwMode="auto">
          <a:xfrm>
            <a:off x="0" y="4572000"/>
            <a:ext cx="609600" cy="2286000"/>
            <a:chOff x="0" y="2880"/>
            <a:chExt cx="384" cy="1440"/>
          </a:xfrm>
        </p:grpSpPr>
        <p:pic>
          <p:nvPicPr>
            <p:cNvPr id="45102"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5103"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5104"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5105" name="Group 49"/>
          <p:cNvGrpSpPr>
            <a:grpSpLocks/>
          </p:cNvGrpSpPr>
          <p:nvPr/>
        </p:nvGrpSpPr>
        <p:grpSpPr bwMode="auto">
          <a:xfrm>
            <a:off x="0" y="2133600"/>
            <a:ext cx="609600" cy="2286000"/>
            <a:chOff x="0" y="2880"/>
            <a:chExt cx="384" cy="1440"/>
          </a:xfrm>
        </p:grpSpPr>
        <p:pic>
          <p:nvPicPr>
            <p:cNvPr id="45106"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5107"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5108"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5109" name="Group 53"/>
          <p:cNvGrpSpPr>
            <a:grpSpLocks/>
          </p:cNvGrpSpPr>
          <p:nvPr/>
        </p:nvGrpSpPr>
        <p:grpSpPr bwMode="auto">
          <a:xfrm>
            <a:off x="0" y="0"/>
            <a:ext cx="609600" cy="2057400"/>
            <a:chOff x="0" y="2880"/>
            <a:chExt cx="384" cy="1440"/>
          </a:xfrm>
        </p:grpSpPr>
        <p:pic>
          <p:nvPicPr>
            <p:cNvPr id="45110"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5111"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5112"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5113" name="Picture 57"/>
          <p:cNvPicPr>
            <a:picLocks noChangeAspect="1" noChangeArrowheads="1"/>
          </p:cNvPicPr>
          <p:nvPr/>
        </p:nvPicPr>
        <p:blipFill>
          <a:blip r:embed="rId6"/>
          <a:srcRect/>
          <a:stretch>
            <a:fillRect/>
          </a:stretch>
        </p:blipFill>
        <p:spPr bwMode="auto">
          <a:xfrm>
            <a:off x="914400" y="762000"/>
            <a:ext cx="4354513" cy="6029325"/>
          </a:xfrm>
          <a:prstGeom prst="rect">
            <a:avLst/>
          </a:prstGeom>
          <a:noFill/>
          <a:ln w="9525" algn="ctr">
            <a:noFill/>
            <a:miter lim="800000"/>
            <a:headEnd/>
            <a:tailEnd/>
          </a:ln>
          <a:effectLst/>
        </p:spPr>
      </p:pic>
      <p:sp>
        <p:nvSpPr>
          <p:cNvPr id="45114" name="Text Box 58"/>
          <p:cNvSpPr txBox="1">
            <a:spLocks noChangeArrowheads="1"/>
          </p:cNvSpPr>
          <p:nvPr/>
        </p:nvSpPr>
        <p:spPr bwMode="auto">
          <a:xfrm>
            <a:off x="5334000" y="457200"/>
            <a:ext cx="3657600" cy="6726238"/>
          </a:xfrm>
          <a:prstGeom prst="rect">
            <a:avLst/>
          </a:prstGeom>
          <a:noFill/>
          <a:ln w="9525" algn="ctr">
            <a:noFill/>
            <a:miter lim="800000"/>
            <a:headEnd/>
            <a:tailEnd/>
          </a:ln>
          <a:effectLst/>
        </p:spPr>
        <p:txBody>
          <a:bodyPr>
            <a:spAutoFit/>
          </a:bodyPr>
          <a:lstStyle/>
          <a:p>
            <a:pPr>
              <a:buFontTx/>
              <a:buNone/>
            </a:pPr>
            <a:r>
              <a:rPr lang="en-US" sz="2800"/>
              <a:t>PCR</a:t>
            </a:r>
            <a:r>
              <a:rPr lang="he-IL" sz="2800"/>
              <a:t> כמותי</a:t>
            </a:r>
          </a:p>
          <a:p>
            <a:pPr>
              <a:buFontTx/>
              <a:buNone/>
            </a:pPr>
            <a:r>
              <a:rPr lang="he-IL"/>
              <a:t>גרסה של </a:t>
            </a:r>
            <a:r>
              <a:rPr lang="en-US"/>
              <a:t>PCR</a:t>
            </a:r>
            <a:r>
              <a:rPr lang="he-IL"/>
              <a:t> שעוזרת לכמת את ה-</a:t>
            </a:r>
            <a:r>
              <a:rPr lang="en-US"/>
              <a:t>DNA</a:t>
            </a:r>
            <a:r>
              <a:rPr lang="he-IL"/>
              <a:t>ההתחלתי על ידי מדידת כמות ה-</a:t>
            </a:r>
            <a:r>
              <a:rPr lang="en-US"/>
              <a:t>DNA</a:t>
            </a:r>
            <a:r>
              <a:rPr lang="he-IL"/>
              <a:t> בסוף התגובה.</a:t>
            </a:r>
          </a:p>
          <a:p>
            <a:pPr>
              <a:buFontTx/>
              <a:buNone/>
            </a:pPr>
            <a:r>
              <a:rPr lang="he-IL"/>
              <a:t>לאחר מספר קטן של מחזורי שכפול קיים יחס ישר בין שתי הכמויות.</a:t>
            </a:r>
          </a:p>
          <a:p>
            <a:pPr>
              <a:buFontTx/>
              <a:buNone/>
            </a:pPr>
            <a:r>
              <a:rPr lang="he-IL"/>
              <a:t>מדוע נעשה שימוש בתחלים של הגן המקודד לעמידות נגד אנטיביוטיקה?</a:t>
            </a:r>
          </a:p>
          <a:p>
            <a:pPr>
              <a:buFontTx/>
              <a:buNone/>
            </a:pPr>
            <a:r>
              <a:rPr lang="he-IL">
                <a:solidFill>
                  <a:schemeClr val="accent2"/>
                </a:solidFill>
              </a:rPr>
              <a:t>מה אפשר ללמוד משתי העקומות?</a:t>
            </a:r>
          </a:p>
          <a:p>
            <a:pPr>
              <a:buFontTx/>
              <a:buNone/>
            </a:pPr>
            <a:endParaRPr lang="he-IL">
              <a:solidFill>
                <a:schemeClr val="accent2"/>
              </a:solidFill>
            </a:endParaRPr>
          </a:p>
          <a:p>
            <a:pPr>
              <a:buFontTx/>
              <a:buNone/>
            </a:pPr>
            <a:endParaRPr lang="en-US"/>
          </a:p>
        </p:txBody>
      </p:sp>
      <p:pic>
        <p:nvPicPr>
          <p:cNvPr id="45116" name="Picture 60"/>
          <p:cNvPicPr>
            <a:picLocks noChangeAspect="1" noChangeArrowheads="1"/>
          </p:cNvPicPr>
          <p:nvPr/>
        </p:nvPicPr>
        <p:blipFill>
          <a:blip r:embed="rId7"/>
          <a:srcRect/>
          <a:stretch>
            <a:fillRect/>
          </a:stretch>
        </p:blipFill>
        <p:spPr bwMode="auto">
          <a:xfrm>
            <a:off x="1295400" y="155575"/>
            <a:ext cx="3581400" cy="511175"/>
          </a:xfrm>
          <a:prstGeom prst="rect">
            <a:avLst/>
          </a:prstGeom>
          <a:noFill/>
          <a:ln w="9525" algn="ctr">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6083"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6084"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85"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6086" name="Group 6"/>
          <p:cNvGrpSpPr>
            <a:grpSpLocks/>
          </p:cNvGrpSpPr>
          <p:nvPr/>
        </p:nvGrpSpPr>
        <p:grpSpPr bwMode="auto">
          <a:xfrm>
            <a:off x="685800" y="3581400"/>
            <a:ext cx="76200" cy="3276600"/>
            <a:chOff x="528" y="2256"/>
            <a:chExt cx="48" cy="2064"/>
          </a:xfrm>
        </p:grpSpPr>
        <p:sp>
          <p:nvSpPr>
            <p:cNvPr id="46087"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88"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89"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0"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1"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2"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3"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4"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5"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6"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7"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8"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099"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0"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1"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2"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3"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4"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6105" name="Group 25"/>
          <p:cNvGrpSpPr>
            <a:grpSpLocks/>
          </p:cNvGrpSpPr>
          <p:nvPr/>
        </p:nvGrpSpPr>
        <p:grpSpPr bwMode="auto">
          <a:xfrm>
            <a:off x="685800" y="228600"/>
            <a:ext cx="76200" cy="3276600"/>
            <a:chOff x="528" y="2256"/>
            <a:chExt cx="48" cy="2064"/>
          </a:xfrm>
        </p:grpSpPr>
        <p:sp>
          <p:nvSpPr>
            <p:cNvPr id="46106"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7"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8"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09"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0"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1"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2"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3"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4"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5"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6"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7"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8"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19"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20"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21"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22"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6123"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6124"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6125" name="Group 45"/>
          <p:cNvGrpSpPr>
            <a:grpSpLocks/>
          </p:cNvGrpSpPr>
          <p:nvPr/>
        </p:nvGrpSpPr>
        <p:grpSpPr bwMode="auto">
          <a:xfrm>
            <a:off x="0" y="4572000"/>
            <a:ext cx="609600" cy="2286000"/>
            <a:chOff x="0" y="2880"/>
            <a:chExt cx="384" cy="1440"/>
          </a:xfrm>
        </p:grpSpPr>
        <p:pic>
          <p:nvPicPr>
            <p:cNvPr id="46126"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6127"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6128"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6129" name="Group 49"/>
          <p:cNvGrpSpPr>
            <a:grpSpLocks/>
          </p:cNvGrpSpPr>
          <p:nvPr/>
        </p:nvGrpSpPr>
        <p:grpSpPr bwMode="auto">
          <a:xfrm>
            <a:off x="0" y="2133600"/>
            <a:ext cx="609600" cy="2286000"/>
            <a:chOff x="0" y="2880"/>
            <a:chExt cx="384" cy="1440"/>
          </a:xfrm>
        </p:grpSpPr>
        <p:pic>
          <p:nvPicPr>
            <p:cNvPr id="46130"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6131"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6132"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6133" name="Group 53"/>
          <p:cNvGrpSpPr>
            <a:grpSpLocks/>
          </p:cNvGrpSpPr>
          <p:nvPr/>
        </p:nvGrpSpPr>
        <p:grpSpPr bwMode="auto">
          <a:xfrm>
            <a:off x="0" y="0"/>
            <a:ext cx="609600" cy="2057400"/>
            <a:chOff x="0" y="2880"/>
            <a:chExt cx="384" cy="1440"/>
          </a:xfrm>
        </p:grpSpPr>
        <p:pic>
          <p:nvPicPr>
            <p:cNvPr id="46134"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6135"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6136"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sp>
        <p:nvSpPr>
          <p:cNvPr id="46137" name="Text Box 57"/>
          <p:cNvSpPr txBox="1">
            <a:spLocks noChangeArrowheads="1"/>
          </p:cNvSpPr>
          <p:nvPr/>
        </p:nvSpPr>
        <p:spPr bwMode="auto">
          <a:xfrm>
            <a:off x="1981200" y="1600200"/>
            <a:ext cx="6172200" cy="3505200"/>
          </a:xfrm>
          <a:prstGeom prst="rect">
            <a:avLst/>
          </a:prstGeom>
          <a:noFill/>
          <a:ln w="9525" algn="ctr">
            <a:noFill/>
            <a:miter lim="800000"/>
            <a:headEnd/>
            <a:tailEnd/>
          </a:ln>
          <a:effectLst/>
        </p:spPr>
        <p:txBody>
          <a:bodyPr>
            <a:spAutoFit/>
          </a:bodyPr>
          <a:lstStyle/>
          <a:p>
            <a:r>
              <a:rPr lang="he-IL" sz="3200">
                <a:solidFill>
                  <a:schemeClr val="accent2"/>
                </a:solidFill>
              </a:rPr>
              <a:t>כיצד אפשר להסביר שהגן התקין נמצא גם בתאי </a:t>
            </a:r>
            <a:r>
              <a:rPr lang="en-US" sz="3200">
                <a:solidFill>
                  <a:schemeClr val="accent2"/>
                </a:solidFill>
              </a:rPr>
              <a:t>B</a:t>
            </a:r>
            <a:r>
              <a:rPr lang="he-IL" sz="3200">
                <a:solidFill>
                  <a:schemeClr val="accent2"/>
                </a:solidFill>
              </a:rPr>
              <a:t> ?</a:t>
            </a:r>
          </a:p>
          <a:p>
            <a:r>
              <a:rPr lang="he-IL" sz="3200">
                <a:solidFill>
                  <a:schemeClr val="accent2"/>
                </a:solidFill>
              </a:rPr>
              <a:t>מדוע הבדיקה המבוססת על </a:t>
            </a:r>
            <a:r>
              <a:rPr lang="en-US" sz="3200">
                <a:solidFill>
                  <a:schemeClr val="accent2"/>
                </a:solidFill>
              </a:rPr>
              <a:t>PCR</a:t>
            </a:r>
            <a:r>
              <a:rPr lang="he-IL" sz="3200">
                <a:solidFill>
                  <a:schemeClr val="accent2"/>
                </a:solidFill>
              </a:rPr>
              <a:t> אינה מספיקה כדי לקבוע שהריפוי הגני הצליח?</a:t>
            </a:r>
          </a:p>
          <a:p>
            <a:r>
              <a:rPr lang="he-IL" sz="3200">
                <a:solidFill>
                  <a:schemeClr val="accent2"/>
                </a:solidFill>
              </a:rPr>
              <a:t>אילו עוד בדיקות נחוצות?</a:t>
            </a:r>
            <a:endParaRPr lang="en-US" sz="3200">
              <a:solidFill>
                <a:schemeClr val="accent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7107"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7108"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09"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7110" name="Group 6"/>
          <p:cNvGrpSpPr>
            <a:grpSpLocks/>
          </p:cNvGrpSpPr>
          <p:nvPr/>
        </p:nvGrpSpPr>
        <p:grpSpPr bwMode="auto">
          <a:xfrm>
            <a:off x="685800" y="3581400"/>
            <a:ext cx="76200" cy="3276600"/>
            <a:chOff x="528" y="2256"/>
            <a:chExt cx="48" cy="2064"/>
          </a:xfrm>
        </p:grpSpPr>
        <p:sp>
          <p:nvSpPr>
            <p:cNvPr id="47111"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2"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3"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4"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5"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6"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7"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8"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19"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0"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1"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2"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3"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4"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5"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6"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7"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28"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7129" name="Group 25"/>
          <p:cNvGrpSpPr>
            <a:grpSpLocks/>
          </p:cNvGrpSpPr>
          <p:nvPr/>
        </p:nvGrpSpPr>
        <p:grpSpPr bwMode="auto">
          <a:xfrm>
            <a:off x="685800" y="228600"/>
            <a:ext cx="76200" cy="3276600"/>
            <a:chOff x="528" y="2256"/>
            <a:chExt cx="48" cy="2064"/>
          </a:xfrm>
        </p:grpSpPr>
        <p:sp>
          <p:nvSpPr>
            <p:cNvPr id="47130"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1"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2"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3"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4"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5"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6"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7"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8"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39"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0"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1"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2"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3"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4"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5"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6"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7147"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7148"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7149" name="Group 45"/>
          <p:cNvGrpSpPr>
            <a:grpSpLocks/>
          </p:cNvGrpSpPr>
          <p:nvPr/>
        </p:nvGrpSpPr>
        <p:grpSpPr bwMode="auto">
          <a:xfrm>
            <a:off x="0" y="4572000"/>
            <a:ext cx="609600" cy="2286000"/>
            <a:chOff x="0" y="2880"/>
            <a:chExt cx="384" cy="1440"/>
          </a:xfrm>
        </p:grpSpPr>
        <p:pic>
          <p:nvPicPr>
            <p:cNvPr id="47150"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7151"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7152"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7153" name="Group 49"/>
          <p:cNvGrpSpPr>
            <a:grpSpLocks/>
          </p:cNvGrpSpPr>
          <p:nvPr/>
        </p:nvGrpSpPr>
        <p:grpSpPr bwMode="auto">
          <a:xfrm>
            <a:off x="0" y="2133600"/>
            <a:ext cx="609600" cy="2286000"/>
            <a:chOff x="0" y="2880"/>
            <a:chExt cx="384" cy="1440"/>
          </a:xfrm>
        </p:grpSpPr>
        <p:pic>
          <p:nvPicPr>
            <p:cNvPr id="47154"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7155"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7156"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7157" name="Group 53"/>
          <p:cNvGrpSpPr>
            <a:grpSpLocks/>
          </p:cNvGrpSpPr>
          <p:nvPr/>
        </p:nvGrpSpPr>
        <p:grpSpPr bwMode="auto">
          <a:xfrm>
            <a:off x="0" y="0"/>
            <a:ext cx="609600" cy="2057400"/>
            <a:chOff x="0" y="2880"/>
            <a:chExt cx="384" cy="1440"/>
          </a:xfrm>
        </p:grpSpPr>
        <p:pic>
          <p:nvPicPr>
            <p:cNvPr id="47158"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7159"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7160"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7161" name="Picture 57"/>
          <p:cNvPicPr>
            <a:picLocks noChangeAspect="1" noChangeArrowheads="1"/>
          </p:cNvPicPr>
          <p:nvPr/>
        </p:nvPicPr>
        <p:blipFill>
          <a:blip r:embed="rId6"/>
          <a:srcRect/>
          <a:stretch>
            <a:fillRect/>
          </a:stretch>
        </p:blipFill>
        <p:spPr bwMode="auto">
          <a:xfrm>
            <a:off x="2590800" y="1066800"/>
            <a:ext cx="5257800" cy="4514850"/>
          </a:xfrm>
          <a:prstGeom prst="rect">
            <a:avLst/>
          </a:prstGeom>
          <a:noFill/>
          <a:ln w="9525" algn="ctr">
            <a:noFill/>
            <a:miter lim="800000"/>
            <a:headEnd/>
            <a:tailEnd/>
          </a:ln>
          <a:effectLst/>
        </p:spPr>
      </p:pic>
      <p:pic>
        <p:nvPicPr>
          <p:cNvPr id="47162" name="Picture 58"/>
          <p:cNvPicPr>
            <a:picLocks noChangeAspect="1" noChangeArrowheads="1"/>
          </p:cNvPicPr>
          <p:nvPr/>
        </p:nvPicPr>
        <p:blipFill>
          <a:blip r:embed="rId7"/>
          <a:srcRect/>
          <a:stretch>
            <a:fillRect/>
          </a:stretch>
        </p:blipFill>
        <p:spPr bwMode="auto">
          <a:xfrm>
            <a:off x="3505200" y="304800"/>
            <a:ext cx="3590925" cy="630238"/>
          </a:xfrm>
          <a:prstGeom prst="rect">
            <a:avLst/>
          </a:prstGeom>
          <a:noFill/>
          <a:ln w="9525" algn="ctr">
            <a:solidFill>
              <a:schemeClr val="tx1"/>
            </a:solidFill>
            <a:miter lim="800000"/>
            <a:headEnd/>
            <a:tailEnd/>
          </a:ln>
          <a:effectLst/>
        </p:spPr>
      </p:pic>
      <p:sp>
        <p:nvSpPr>
          <p:cNvPr id="47163" name="Text Box 59"/>
          <p:cNvSpPr txBox="1">
            <a:spLocks noChangeArrowheads="1"/>
          </p:cNvSpPr>
          <p:nvPr/>
        </p:nvSpPr>
        <p:spPr bwMode="auto">
          <a:xfrm>
            <a:off x="2590800" y="5715000"/>
            <a:ext cx="5257800" cy="579438"/>
          </a:xfrm>
          <a:prstGeom prst="rect">
            <a:avLst/>
          </a:prstGeom>
          <a:noFill/>
          <a:ln w="9525" algn="ctr">
            <a:noFill/>
            <a:miter lim="800000"/>
            <a:headEnd/>
            <a:tailEnd/>
          </a:ln>
          <a:effectLst/>
        </p:spPr>
        <p:txBody>
          <a:bodyPr>
            <a:spAutoFit/>
          </a:bodyPr>
          <a:lstStyle/>
          <a:p>
            <a:r>
              <a:rPr lang="he-IL" sz="3200">
                <a:solidFill>
                  <a:schemeClr val="accent2"/>
                </a:solidFill>
              </a:rPr>
              <a:t>מה מסקנות מהגרף?</a:t>
            </a:r>
            <a:endParaRPr lang="en-US" sz="3200">
              <a:solidFill>
                <a:schemeClr val="accent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8131"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48132"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33"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48134" name="Group 6"/>
          <p:cNvGrpSpPr>
            <a:grpSpLocks/>
          </p:cNvGrpSpPr>
          <p:nvPr/>
        </p:nvGrpSpPr>
        <p:grpSpPr bwMode="auto">
          <a:xfrm>
            <a:off x="685800" y="3581400"/>
            <a:ext cx="76200" cy="3276600"/>
            <a:chOff x="528" y="2256"/>
            <a:chExt cx="48" cy="2064"/>
          </a:xfrm>
        </p:grpSpPr>
        <p:sp>
          <p:nvSpPr>
            <p:cNvPr id="48135"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36"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37"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38"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39"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0"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1"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2"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3"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4"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5"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6"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7"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8"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49"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0"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1"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2"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48153" name="Group 25"/>
          <p:cNvGrpSpPr>
            <a:grpSpLocks/>
          </p:cNvGrpSpPr>
          <p:nvPr/>
        </p:nvGrpSpPr>
        <p:grpSpPr bwMode="auto">
          <a:xfrm>
            <a:off x="685800" y="228600"/>
            <a:ext cx="76200" cy="3276600"/>
            <a:chOff x="528" y="2256"/>
            <a:chExt cx="48" cy="2064"/>
          </a:xfrm>
        </p:grpSpPr>
        <p:sp>
          <p:nvSpPr>
            <p:cNvPr id="48154"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5"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6"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7"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8"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59"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0"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1"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2"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3"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4"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5"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6"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7"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8"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69"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70"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48171"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48172" name="Picture 44"/>
          <p:cNvPicPr>
            <a:picLocks noChangeAspect="1" noChangeArrowheads="1"/>
          </p:cNvPicPr>
          <p:nvPr/>
        </p:nvPicPr>
        <p:blipFill>
          <a:blip r:embed="rId3"/>
          <a:srcRect/>
          <a:stretch>
            <a:fillRect/>
          </a:stretch>
        </p:blipFill>
        <p:spPr bwMode="auto">
          <a:xfrm>
            <a:off x="76200" y="6076950"/>
            <a:ext cx="533400" cy="781050"/>
          </a:xfrm>
          <a:prstGeom prst="rect">
            <a:avLst/>
          </a:prstGeom>
          <a:noFill/>
          <a:ln w="9525">
            <a:noFill/>
            <a:miter lim="800000"/>
            <a:headEnd/>
            <a:tailEnd/>
          </a:ln>
          <a:effectLst/>
        </p:spPr>
      </p:pic>
      <p:grpSp>
        <p:nvGrpSpPr>
          <p:cNvPr id="48173" name="Group 45"/>
          <p:cNvGrpSpPr>
            <a:grpSpLocks/>
          </p:cNvGrpSpPr>
          <p:nvPr/>
        </p:nvGrpSpPr>
        <p:grpSpPr bwMode="auto">
          <a:xfrm>
            <a:off x="0" y="4572000"/>
            <a:ext cx="609600" cy="2286000"/>
            <a:chOff x="0" y="2880"/>
            <a:chExt cx="384" cy="1440"/>
          </a:xfrm>
        </p:grpSpPr>
        <p:pic>
          <p:nvPicPr>
            <p:cNvPr id="48174" name="Picture 46"/>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8175" name="Picture 47"/>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8176" name="Picture 48"/>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8177" name="Group 49"/>
          <p:cNvGrpSpPr>
            <a:grpSpLocks/>
          </p:cNvGrpSpPr>
          <p:nvPr/>
        </p:nvGrpSpPr>
        <p:grpSpPr bwMode="auto">
          <a:xfrm>
            <a:off x="0" y="2133600"/>
            <a:ext cx="609600" cy="2286000"/>
            <a:chOff x="0" y="2880"/>
            <a:chExt cx="384" cy="1440"/>
          </a:xfrm>
        </p:grpSpPr>
        <p:pic>
          <p:nvPicPr>
            <p:cNvPr id="48178" name="Picture 50"/>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8179" name="Picture 51"/>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8180" name="Picture 52"/>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grpSp>
        <p:nvGrpSpPr>
          <p:cNvPr id="48181" name="Group 53"/>
          <p:cNvGrpSpPr>
            <a:grpSpLocks/>
          </p:cNvGrpSpPr>
          <p:nvPr/>
        </p:nvGrpSpPr>
        <p:grpSpPr bwMode="auto">
          <a:xfrm>
            <a:off x="0" y="0"/>
            <a:ext cx="609600" cy="2057400"/>
            <a:chOff x="0" y="2880"/>
            <a:chExt cx="384" cy="1440"/>
          </a:xfrm>
        </p:grpSpPr>
        <p:pic>
          <p:nvPicPr>
            <p:cNvPr id="48182" name="Picture 54"/>
            <p:cNvPicPr>
              <a:picLocks noChangeAspect="1" noChangeArrowheads="1"/>
            </p:cNvPicPr>
            <p:nvPr/>
          </p:nvPicPr>
          <p:blipFill>
            <a:blip r:embed="rId4"/>
            <a:srcRect/>
            <a:stretch>
              <a:fillRect/>
            </a:stretch>
          </p:blipFill>
          <p:spPr bwMode="auto">
            <a:xfrm>
              <a:off x="48" y="3430"/>
              <a:ext cx="336" cy="314"/>
            </a:xfrm>
            <a:prstGeom prst="rect">
              <a:avLst/>
            </a:prstGeom>
            <a:noFill/>
            <a:ln w="9525">
              <a:noFill/>
              <a:miter lim="800000"/>
              <a:headEnd/>
              <a:tailEnd/>
            </a:ln>
            <a:effectLst/>
          </p:spPr>
        </p:pic>
        <p:pic>
          <p:nvPicPr>
            <p:cNvPr id="48183" name="Picture 55"/>
            <p:cNvPicPr>
              <a:picLocks noChangeAspect="1" noChangeArrowheads="1"/>
            </p:cNvPicPr>
            <p:nvPr/>
          </p:nvPicPr>
          <p:blipFill>
            <a:blip r:embed="rId5"/>
            <a:srcRect/>
            <a:stretch>
              <a:fillRect/>
            </a:stretch>
          </p:blipFill>
          <p:spPr bwMode="auto">
            <a:xfrm>
              <a:off x="48" y="2880"/>
              <a:ext cx="336" cy="480"/>
            </a:xfrm>
            <a:prstGeom prst="rect">
              <a:avLst/>
            </a:prstGeom>
            <a:noFill/>
            <a:ln w="9525">
              <a:noFill/>
              <a:miter lim="800000"/>
              <a:headEnd/>
              <a:tailEnd/>
            </a:ln>
            <a:effectLst/>
          </p:spPr>
        </p:pic>
        <p:pic>
          <p:nvPicPr>
            <p:cNvPr id="48184" name="Picture 56"/>
            <p:cNvPicPr>
              <a:picLocks noChangeAspect="1" noChangeArrowheads="1"/>
            </p:cNvPicPr>
            <p:nvPr/>
          </p:nvPicPr>
          <p:blipFill>
            <a:blip r:embed="rId3"/>
            <a:srcRect/>
            <a:stretch>
              <a:fillRect/>
            </a:stretch>
          </p:blipFill>
          <p:spPr bwMode="auto">
            <a:xfrm>
              <a:off x="0" y="3828"/>
              <a:ext cx="336" cy="492"/>
            </a:xfrm>
            <a:prstGeom prst="rect">
              <a:avLst/>
            </a:prstGeom>
            <a:noFill/>
            <a:ln w="9525">
              <a:noFill/>
              <a:miter lim="800000"/>
              <a:headEnd/>
              <a:tailEnd/>
            </a:ln>
            <a:effectLst/>
          </p:spPr>
        </p:pic>
      </p:grpSp>
      <p:pic>
        <p:nvPicPr>
          <p:cNvPr id="48185" name="Picture 57"/>
          <p:cNvPicPr>
            <a:picLocks noChangeAspect="1" noChangeArrowheads="1"/>
          </p:cNvPicPr>
          <p:nvPr/>
        </p:nvPicPr>
        <p:blipFill>
          <a:blip r:embed="rId6"/>
          <a:srcRect/>
          <a:stretch>
            <a:fillRect/>
          </a:stretch>
        </p:blipFill>
        <p:spPr bwMode="auto">
          <a:xfrm>
            <a:off x="7162800" y="685800"/>
            <a:ext cx="990600" cy="696913"/>
          </a:xfrm>
          <a:prstGeom prst="rect">
            <a:avLst/>
          </a:prstGeom>
          <a:noFill/>
          <a:ln w="9525" algn="ctr">
            <a:solidFill>
              <a:schemeClr val="tx1"/>
            </a:solidFill>
            <a:miter lim="800000"/>
            <a:headEnd/>
            <a:tailEnd/>
          </a:ln>
          <a:effectLst/>
        </p:spPr>
      </p:pic>
      <p:sp>
        <p:nvSpPr>
          <p:cNvPr id="48186" name="Text Box 58"/>
          <p:cNvSpPr txBox="1">
            <a:spLocks noChangeArrowheads="1"/>
          </p:cNvSpPr>
          <p:nvPr/>
        </p:nvSpPr>
        <p:spPr bwMode="auto">
          <a:xfrm>
            <a:off x="1219200" y="1905000"/>
            <a:ext cx="7772400" cy="3560763"/>
          </a:xfrm>
          <a:prstGeom prst="rect">
            <a:avLst/>
          </a:prstGeom>
          <a:noFill/>
          <a:ln w="9525" algn="ctr">
            <a:noFill/>
            <a:miter lim="800000"/>
            <a:headEnd/>
            <a:tailEnd/>
          </a:ln>
          <a:effectLst/>
        </p:spPr>
        <p:txBody>
          <a:bodyPr>
            <a:spAutoFit/>
          </a:bodyPr>
          <a:lstStyle/>
          <a:p>
            <a:r>
              <a:rPr lang="he-IL" b="1"/>
              <a:t>הסיבות להצלחת הריפוי הגני</a:t>
            </a:r>
            <a:r>
              <a:rPr lang="he-IL"/>
              <a:t>: </a:t>
            </a:r>
          </a:p>
          <a:p>
            <a:pPr>
              <a:buFontTx/>
              <a:buNone/>
            </a:pPr>
            <a:r>
              <a:rPr lang="he-IL"/>
              <a:t>   - ללא טיפול משלים באנזים</a:t>
            </a:r>
          </a:p>
          <a:p>
            <a:pPr>
              <a:buFontTx/>
              <a:buNone/>
            </a:pPr>
            <a:r>
              <a:rPr lang="he-IL"/>
              <a:t>   - ריקון חלקי של מוח העצמות לפני ההחזרה של תאי הגזע</a:t>
            </a:r>
          </a:p>
          <a:p>
            <a:pPr>
              <a:buFontTx/>
              <a:buNone/>
            </a:pPr>
            <a:r>
              <a:rPr lang="he-IL"/>
              <a:t>   - שימוש בתאי גזע במקום תאים משלב התמיינות מאוחר  יותר</a:t>
            </a:r>
          </a:p>
          <a:p>
            <a:pPr>
              <a:buFontTx/>
              <a:buNone/>
            </a:pPr>
            <a:endParaRPr lang="he-IL"/>
          </a:p>
          <a:p>
            <a:r>
              <a:rPr lang="he-IL" b="1"/>
              <a:t>סיכונים אפשריים בריפוי גני</a:t>
            </a:r>
            <a:r>
              <a:rPr lang="he-IL"/>
              <a:t>: השתלבות הנגיף בסמוך לגן אונקוגני, ביטוי חזק של האונקוגן וגרימת לויקמיה</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srcRect/>
          <a:stretch>
            <a:fillRect/>
          </a:stretch>
        </p:blipFill>
        <p:spPr bwMode="auto">
          <a:xfrm>
            <a:off x="838200" y="0"/>
            <a:ext cx="8305800" cy="6858000"/>
          </a:xfrm>
          <a:prstGeom prst="rect">
            <a:avLst/>
          </a:prstGeom>
          <a:noFill/>
          <a:ln w="9525">
            <a:noFill/>
            <a:miter lim="800000"/>
            <a:headEnd/>
            <a:tailEnd/>
          </a:ln>
          <a:effectLst/>
        </p:spPr>
      </p:pic>
      <p:sp>
        <p:nvSpPr>
          <p:cNvPr id="51204" name="Rectangle 4"/>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pic>
        <p:nvPicPr>
          <p:cNvPr id="51212" name="Picture 12"/>
          <p:cNvPicPr>
            <a:picLocks noChangeAspect="1" noChangeArrowheads="1"/>
          </p:cNvPicPr>
          <p:nvPr/>
        </p:nvPicPr>
        <p:blipFill>
          <a:blip r:embed="rId3"/>
          <a:srcRect/>
          <a:stretch>
            <a:fillRect/>
          </a:stretch>
        </p:blipFill>
        <p:spPr bwMode="auto">
          <a:xfrm>
            <a:off x="0" y="1965325"/>
            <a:ext cx="582613" cy="500063"/>
          </a:xfrm>
          <a:prstGeom prst="rect">
            <a:avLst/>
          </a:prstGeom>
          <a:noFill/>
          <a:ln w="9525">
            <a:noFill/>
            <a:miter lim="800000"/>
            <a:headEnd/>
            <a:tailEnd/>
          </a:ln>
          <a:effectLst/>
        </p:spPr>
      </p:pic>
      <p:pic>
        <p:nvPicPr>
          <p:cNvPr id="51213" name="Picture 13"/>
          <p:cNvPicPr>
            <a:picLocks noChangeAspect="1" noChangeArrowheads="1"/>
          </p:cNvPicPr>
          <p:nvPr/>
        </p:nvPicPr>
        <p:blipFill>
          <a:blip r:embed="rId4"/>
          <a:srcRect/>
          <a:stretch>
            <a:fillRect/>
          </a:stretch>
        </p:blipFill>
        <p:spPr bwMode="auto">
          <a:xfrm>
            <a:off x="0" y="2497138"/>
            <a:ext cx="582613" cy="788987"/>
          </a:xfrm>
          <a:prstGeom prst="rect">
            <a:avLst/>
          </a:prstGeom>
          <a:noFill/>
          <a:ln w="9525">
            <a:noFill/>
            <a:miter lim="800000"/>
            <a:headEnd/>
            <a:tailEnd/>
          </a:ln>
          <a:effectLst/>
        </p:spPr>
      </p:pic>
      <p:pic>
        <p:nvPicPr>
          <p:cNvPr id="51214" name="Picture 14"/>
          <p:cNvPicPr>
            <a:picLocks noChangeAspect="1" noChangeArrowheads="1"/>
          </p:cNvPicPr>
          <p:nvPr/>
        </p:nvPicPr>
        <p:blipFill>
          <a:blip r:embed="rId5"/>
          <a:srcRect/>
          <a:stretch>
            <a:fillRect/>
          </a:stretch>
        </p:blipFill>
        <p:spPr bwMode="auto">
          <a:xfrm>
            <a:off x="0" y="3317875"/>
            <a:ext cx="582613" cy="457200"/>
          </a:xfrm>
          <a:prstGeom prst="rect">
            <a:avLst/>
          </a:prstGeom>
          <a:noFill/>
          <a:ln w="9525">
            <a:noFill/>
            <a:miter lim="800000"/>
            <a:headEnd/>
            <a:tailEnd/>
          </a:ln>
          <a:effectLst/>
        </p:spPr>
      </p:pic>
      <p:pic>
        <p:nvPicPr>
          <p:cNvPr id="51216" name="Picture 16"/>
          <p:cNvPicPr>
            <a:picLocks noChangeAspect="1" noChangeArrowheads="1"/>
          </p:cNvPicPr>
          <p:nvPr/>
        </p:nvPicPr>
        <p:blipFill>
          <a:blip r:embed="rId6"/>
          <a:srcRect/>
          <a:stretch>
            <a:fillRect/>
          </a:stretch>
        </p:blipFill>
        <p:spPr bwMode="auto">
          <a:xfrm>
            <a:off x="0" y="1447800"/>
            <a:ext cx="582613" cy="485775"/>
          </a:xfrm>
          <a:prstGeom prst="rect">
            <a:avLst/>
          </a:prstGeom>
          <a:noFill/>
          <a:ln w="9525">
            <a:noFill/>
            <a:miter lim="800000"/>
            <a:headEnd/>
            <a:tailEnd/>
          </a:ln>
          <a:effectLst/>
        </p:spPr>
      </p:pic>
      <p:sp>
        <p:nvSpPr>
          <p:cNvPr id="51217" name="Rectangle 17"/>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18" name="Rectangle 18"/>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51219" name="Group 19"/>
          <p:cNvGrpSpPr>
            <a:grpSpLocks/>
          </p:cNvGrpSpPr>
          <p:nvPr/>
        </p:nvGrpSpPr>
        <p:grpSpPr bwMode="auto">
          <a:xfrm>
            <a:off x="685800" y="3581400"/>
            <a:ext cx="76200" cy="3276600"/>
            <a:chOff x="528" y="2256"/>
            <a:chExt cx="48" cy="2064"/>
          </a:xfrm>
        </p:grpSpPr>
        <p:sp>
          <p:nvSpPr>
            <p:cNvPr id="51220" name="Rectangle 20"/>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1" name="Rectangle 21"/>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2" name="Rectangle 22"/>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3" name="Rectangle 23"/>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4" name="Rectangle 24"/>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5" name="Rectangle 25"/>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6" name="Rectangle 26"/>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7" name="Rectangle 27"/>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8" name="Rectangle 28"/>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29" name="Rectangle 29"/>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0" name="Rectangle 30"/>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1" name="Rectangle 31"/>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2" name="Rectangle 32"/>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3" name="Rectangle 33"/>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4" name="Rectangle 34"/>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5" name="Rectangle 35"/>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6" name="Rectangle 36"/>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37" name="Rectangle 37"/>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51238" name="Group 38"/>
          <p:cNvGrpSpPr>
            <a:grpSpLocks/>
          </p:cNvGrpSpPr>
          <p:nvPr/>
        </p:nvGrpSpPr>
        <p:grpSpPr bwMode="auto">
          <a:xfrm>
            <a:off x="685800" y="228600"/>
            <a:ext cx="76200" cy="3276600"/>
            <a:chOff x="528" y="2256"/>
            <a:chExt cx="48" cy="2064"/>
          </a:xfrm>
        </p:grpSpPr>
        <p:sp>
          <p:nvSpPr>
            <p:cNvPr id="51239" name="Rectangle 39"/>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0" name="Rectangle 40"/>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1" name="Rectangle 41"/>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2" name="Rectangle 42"/>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3" name="Rectangle 43"/>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4" name="Rectangle 44"/>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5" name="Rectangle 45"/>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6" name="Rectangle 46"/>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7" name="Rectangle 47"/>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8" name="Rectangle 48"/>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49" name="Rectangle 49"/>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0" name="Rectangle 50"/>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1" name="Rectangle 51"/>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2" name="Rectangle 52"/>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3" name="Rectangle 53"/>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4" name="Rectangle 54"/>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5" name="Rectangle 55"/>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1256" name="Rectangle 56"/>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51257" name="Picture 57"/>
          <p:cNvPicPr>
            <a:picLocks noChangeAspect="1" noChangeArrowheads="1"/>
          </p:cNvPicPr>
          <p:nvPr>
            <p:ph sz="half" idx="4294967295"/>
          </p:nvPr>
        </p:nvPicPr>
        <p:blipFill>
          <a:blip r:embed="rId7"/>
          <a:srcRect/>
          <a:stretch>
            <a:fillRect/>
          </a:stretch>
        </p:blipFill>
        <p:spPr bwMode="auto">
          <a:xfrm>
            <a:off x="0" y="-33338"/>
            <a:ext cx="615950" cy="1404938"/>
          </a:xfrm>
          <a:prstGeom prst="rect">
            <a:avLst/>
          </a:prstGeom>
          <a:noFill/>
          <a:ln/>
        </p:spPr>
      </p:pic>
      <p:pic>
        <p:nvPicPr>
          <p:cNvPr id="51263" name="Picture 63"/>
          <p:cNvPicPr>
            <a:picLocks noChangeAspect="1" noChangeArrowheads="1"/>
          </p:cNvPicPr>
          <p:nvPr/>
        </p:nvPicPr>
        <p:blipFill>
          <a:blip r:embed="rId8"/>
          <a:srcRect/>
          <a:stretch>
            <a:fillRect/>
          </a:stretch>
        </p:blipFill>
        <p:spPr bwMode="auto">
          <a:xfrm>
            <a:off x="0" y="5454650"/>
            <a:ext cx="609600" cy="336550"/>
          </a:xfrm>
          <a:prstGeom prst="rect">
            <a:avLst/>
          </a:prstGeom>
          <a:noFill/>
          <a:ln w="9525" algn="ctr">
            <a:noFill/>
            <a:miter lim="800000"/>
            <a:headEnd/>
            <a:tailEnd/>
          </a:ln>
          <a:effectLst/>
        </p:spPr>
      </p:pic>
      <p:grpSp>
        <p:nvGrpSpPr>
          <p:cNvPr id="51265" name="Group 65"/>
          <p:cNvGrpSpPr>
            <a:grpSpLocks/>
          </p:cNvGrpSpPr>
          <p:nvPr/>
        </p:nvGrpSpPr>
        <p:grpSpPr bwMode="auto">
          <a:xfrm>
            <a:off x="0" y="5486400"/>
            <a:ext cx="609600" cy="1295400"/>
            <a:chOff x="0" y="3456"/>
            <a:chExt cx="384" cy="816"/>
          </a:xfrm>
        </p:grpSpPr>
        <p:pic>
          <p:nvPicPr>
            <p:cNvPr id="51259" name="Picture 59"/>
            <p:cNvPicPr>
              <a:picLocks noChangeAspect="1" noChangeArrowheads="1"/>
            </p:cNvPicPr>
            <p:nvPr/>
          </p:nvPicPr>
          <p:blipFill>
            <a:blip r:embed="rId9"/>
            <a:srcRect/>
            <a:stretch>
              <a:fillRect/>
            </a:stretch>
          </p:blipFill>
          <p:spPr bwMode="auto">
            <a:xfrm>
              <a:off x="0" y="3958"/>
              <a:ext cx="336" cy="314"/>
            </a:xfrm>
            <a:prstGeom prst="rect">
              <a:avLst/>
            </a:prstGeom>
            <a:noFill/>
            <a:ln w="9525">
              <a:noFill/>
              <a:miter lim="800000"/>
              <a:headEnd/>
              <a:tailEnd/>
            </a:ln>
            <a:effectLst/>
          </p:spPr>
        </p:pic>
        <p:pic>
          <p:nvPicPr>
            <p:cNvPr id="51262" name="Picture 62"/>
            <p:cNvPicPr>
              <a:picLocks noChangeAspect="1" noChangeArrowheads="1"/>
            </p:cNvPicPr>
            <p:nvPr/>
          </p:nvPicPr>
          <p:blipFill>
            <a:blip r:embed="rId10"/>
            <a:srcRect/>
            <a:stretch>
              <a:fillRect/>
            </a:stretch>
          </p:blipFill>
          <p:spPr bwMode="auto">
            <a:xfrm>
              <a:off x="0" y="3716"/>
              <a:ext cx="336" cy="220"/>
            </a:xfrm>
            <a:prstGeom prst="rect">
              <a:avLst/>
            </a:prstGeom>
            <a:noFill/>
            <a:ln w="9525" algn="ctr">
              <a:noFill/>
              <a:miter lim="800000"/>
              <a:headEnd/>
              <a:tailEnd/>
            </a:ln>
            <a:effectLst/>
          </p:spPr>
        </p:pic>
        <p:pic>
          <p:nvPicPr>
            <p:cNvPr id="51264" name="Picture 64"/>
            <p:cNvPicPr>
              <a:picLocks noChangeAspect="1" noChangeArrowheads="1"/>
            </p:cNvPicPr>
            <p:nvPr/>
          </p:nvPicPr>
          <p:blipFill>
            <a:blip r:embed="rId8"/>
            <a:srcRect/>
            <a:stretch>
              <a:fillRect/>
            </a:stretch>
          </p:blipFill>
          <p:spPr bwMode="auto">
            <a:xfrm>
              <a:off x="0" y="3456"/>
              <a:ext cx="384" cy="212"/>
            </a:xfrm>
            <a:prstGeom prst="rect">
              <a:avLst/>
            </a:prstGeom>
            <a:noFill/>
            <a:ln w="9525" algn="ctr">
              <a:noFill/>
              <a:miter lim="800000"/>
              <a:headEnd/>
              <a:tailEnd/>
            </a:ln>
            <a:effectLst/>
          </p:spPr>
        </p:pic>
      </p:grpSp>
      <p:grpSp>
        <p:nvGrpSpPr>
          <p:cNvPr id="51266" name="Group 66"/>
          <p:cNvGrpSpPr>
            <a:grpSpLocks/>
          </p:cNvGrpSpPr>
          <p:nvPr/>
        </p:nvGrpSpPr>
        <p:grpSpPr bwMode="auto">
          <a:xfrm>
            <a:off x="0" y="4114800"/>
            <a:ext cx="609600" cy="1295400"/>
            <a:chOff x="0" y="3456"/>
            <a:chExt cx="384" cy="816"/>
          </a:xfrm>
        </p:grpSpPr>
        <p:pic>
          <p:nvPicPr>
            <p:cNvPr id="51267" name="Picture 67"/>
            <p:cNvPicPr>
              <a:picLocks noChangeAspect="1" noChangeArrowheads="1"/>
            </p:cNvPicPr>
            <p:nvPr/>
          </p:nvPicPr>
          <p:blipFill>
            <a:blip r:embed="rId9"/>
            <a:srcRect/>
            <a:stretch>
              <a:fillRect/>
            </a:stretch>
          </p:blipFill>
          <p:spPr bwMode="auto">
            <a:xfrm>
              <a:off x="0" y="3958"/>
              <a:ext cx="336" cy="314"/>
            </a:xfrm>
            <a:prstGeom prst="rect">
              <a:avLst/>
            </a:prstGeom>
            <a:noFill/>
            <a:ln w="9525">
              <a:noFill/>
              <a:miter lim="800000"/>
              <a:headEnd/>
              <a:tailEnd/>
            </a:ln>
            <a:effectLst/>
          </p:spPr>
        </p:pic>
        <p:pic>
          <p:nvPicPr>
            <p:cNvPr id="51268" name="Picture 68"/>
            <p:cNvPicPr>
              <a:picLocks noChangeAspect="1" noChangeArrowheads="1"/>
            </p:cNvPicPr>
            <p:nvPr/>
          </p:nvPicPr>
          <p:blipFill>
            <a:blip r:embed="rId10"/>
            <a:srcRect/>
            <a:stretch>
              <a:fillRect/>
            </a:stretch>
          </p:blipFill>
          <p:spPr bwMode="auto">
            <a:xfrm>
              <a:off x="0" y="3716"/>
              <a:ext cx="336" cy="220"/>
            </a:xfrm>
            <a:prstGeom prst="rect">
              <a:avLst/>
            </a:prstGeom>
            <a:noFill/>
            <a:ln w="9525" algn="ctr">
              <a:noFill/>
              <a:miter lim="800000"/>
              <a:headEnd/>
              <a:tailEnd/>
            </a:ln>
            <a:effectLst/>
          </p:spPr>
        </p:pic>
        <p:pic>
          <p:nvPicPr>
            <p:cNvPr id="51269" name="Picture 69"/>
            <p:cNvPicPr>
              <a:picLocks noChangeAspect="1" noChangeArrowheads="1"/>
            </p:cNvPicPr>
            <p:nvPr/>
          </p:nvPicPr>
          <p:blipFill>
            <a:blip r:embed="rId8"/>
            <a:srcRect/>
            <a:stretch>
              <a:fillRect/>
            </a:stretch>
          </p:blipFill>
          <p:spPr bwMode="auto">
            <a:xfrm>
              <a:off x="0" y="3456"/>
              <a:ext cx="384" cy="212"/>
            </a:xfrm>
            <a:prstGeom prst="rect">
              <a:avLst/>
            </a:prstGeom>
            <a:noFill/>
            <a:ln w="9525" algn="ctr">
              <a:noFill/>
              <a:miter lim="800000"/>
              <a:headEnd/>
              <a:tailEnd/>
            </a:ln>
            <a:effectLst/>
          </p:spPr>
        </p:pic>
      </p:grpSp>
      <p:sp>
        <p:nvSpPr>
          <p:cNvPr id="51270" name="Text Box 70"/>
          <p:cNvSpPr txBox="1">
            <a:spLocks noChangeArrowheads="1"/>
          </p:cNvSpPr>
          <p:nvPr/>
        </p:nvSpPr>
        <p:spPr bwMode="auto">
          <a:xfrm>
            <a:off x="1066800" y="304800"/>
            <a:ext cx="7772400" cy="7289800"/>
          </a:xfrm>
          <a:prstGeom prst="rect">
            <a:avLst/>
          </a:prstGeom>
          <a:noFill/>
          <a:ln w="9525" algn="ctr">
            <a:noFill/>
            <a:miter lim="800000"/>
            <a:headEnd/>
            <a:tailEnd/>
          </a:ln>
          <a:effectLst/>
        </p:spPr>
        <p:txBody>
          <a:bodyPr>
            <a:spAutoFit/>
          </a:bodyPr>
          <a:lstStyle/>
          <a:p>
            <a:pPr>
              <a:buFontTx/>
              <a:buNone/>
            </a:pPr>
            <a:r>
              <a:rPr lang="he-IL" sz="2800"/>
              <a:t>לסיכום</a:t>
            </a:r>
          </a:p>
          <a:p>
            <a:pPr>
              <a:buFontTx/>
              <a:buNone/>
            </a:pPr>
            <a:endParaRPr lang="he-IL" sz="2800"/>
          </a:p>
          <a:p>
            <a:pPr>
              <a:buFontTx/>
              <a:buNone/>
            </a:pPr>
            <a:r>
              <a:rPr lang="he-IL"/>
              <a:t>מורים שלימדו לפי הגרסה הקודמת של הספר ותלמידיהם.</a:t>
            </a:r>
          </a:p>
          <a:p>
            <a:r>
              <a:rPr lang="he-IL" sz="2800"/>
              <a:t>משהו שונה קרה, מאד, למדנו דרך מה שנקרא דברים אמיתיים, גם גנטיקה זה דרך דברים אמיתיים אבל נותנים לנו את זה מעובד, ואני נותנת להם את זה מעובד ומסוכם, ופה, הסינתזה הייתה צריכה לעבוד אצלהם. </a:t>
            </a:r>
            <a:r>
              <a:rPr lang="he-IL" sz="2800" b="1"/>
              <a:t>(מורה)</a:t>
            </a:r>
            <a:endParaRPr lang="he-IL" sz="2800"/>
          </a:p>
          <a:p>
            <a:r>
              <a:rPr lang="he-IL" sz="2800"/>
              <a:t>אני חושב שזה לימד אותנו, עכשיו כשאנחנו עושים ניסוי בכיתה, אנחנו יותר מבינים מה אנחנו עושים, זה טוב מאד </a:t>
            </a:r>
            <a:r>
              <a:rPr lang="he-IL" sz="2800" b="1"/>
              <a:t>(תלמיד)</a:t>
            </a:r>
          </a:p>
          <a:p>
            <a:endParaRPr lang="en-US" sz="2800" b="1"/>
          </a:p>
          <a:p>
            <a:pPr>
              <a:buFontTx/>
              <a:buNone/>
            </a:pPr>
            <a:endParaRPr lang="he-IL"/>
          </a:p>
          <a:p>
            <a:pPr>
              <a:buFontTx/>
              <a:buNone/>
            </a:pP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838200" y="0"/>
            <a:ext cx="8305800" cy="6858000"/>
          </a:xfrm>
          <a:prstGeom prst="rect">
            <a:avLst/>
          </a:prstGeom>
          <a:noFill/>
          <a:ln w="9525">
            <a:noFill/>
            <a:miter lim="800000"/>
            <a:headEnd/>
            <a:tailEnd/>
          </a:ln>
          <a:effectLst/>
        </p:spPr>
      </p:pic>
      <p:sp>
        <p:nvSpPr>
          <p:cNvPr id="52227"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pic>
        <p:nvPicPr>
          <p:cNvPr id="52228" name="Picture 4"/>
          <p:cNvPicPr>
            <a:picLocks noChangeAspect="1" noChangeArrowheads="1"/>
          </p:cNvPicPr>
          <p:nvPr/>
        </p:nvPicPr>
        <p:blipFill>
          <a:blip r:embed="rId3"/>
          <a:srcRect/>
          <a:stretch>
            <a:fillRect/>
          </a:stretch>
        </p:blipFill>
        <p:spPr bwMode="auto">
          <a:xfrm>
            <a:off x="0" y="1965325"/>
            <a:ext cx="582613" cy="500063"/>
          </a:xfrm>
          <a:prstGeom prst="rect">
            <a:avLst/>
          </a:prstGeom>
          <a:noFill/>
          <a:ln w="9525">
            <a:noFill/>
            <a:miter lim="800000"/>
            <a:headEnd/>
            <a:tailEnd/>
          </a:ln>
          <a:effectLst/>
        </p:spPr>
      </p:pic>
      <p:pic>
        <p:nvPicPr>
          <p:cNvPr id="52229" name="Picture 5"/>
          <p:cNvPicPr>
            <a:picLocks noChangeAspect="1" noChangeArrowheads="1"/>
          </p:cNvPicPr>
          <p:nvPr/>
        </p:nvPicPr>
        <p:blipFill>
          <a:blip r:embed="rId4"/>
          <a:srcRect/>
          <a:stretch>
            <a:fillRect/>
          </a:stretch>
        </p:blipFill>
        <p:spPr bwMode="auto">
          <a:xfrm>
            <a:off x="0" y="2497138"/>
            <a:ext cx="582613" cy="788987"/>
          </a:xfrm>
          <a:prstGeom prst="rect">
            <a:avLst/>
          </a:prstGeom>
          <a:noFill/>
          <a:ln w="9525">
            <a:noFill/>
            <a:miter lim="800000"/>
            <a:headEnd/>
            <a:tailEnd/>
          </a:ln>
          <a:effectLst/>
        </p:spPr>
      </p:pic>
      <p:pic>
        <p:nvPicPr>
          <p:cNvPr id="52230" name="Picture 6"/>
          <p:cNvPicPr>
            <a:picLocks noChangeAspect="1" noChangeArrowheads="1"/>
          </p:cNvPicPr>
          <p:nvPr/>
        </p:nvPicPr>
        <p:blipFill>
          <a:blip r:embed="rId5"/>
          <a:srcRect/>
          <a:stretch>
            <a:fillRect/>
          </a:stretch>
        </p:blipFill>
        <p:spPr bwMode="auto">
          <a:xfrm>
            <a:off x="0" y="3317875"/>
            <a:ext cx="582613" cy="457200"/>
          </a:xfrm>
          <a:prstGeom prst="rect">
            <a:avLst/>
          </a:prstGeom>
          <a:noFill/>
          <a:ln w="9525">
            <a:noFill/>
            <a:miter lim="800000"/>
            <a:headEnd/>
            <a:tailEnd/>
          </a:ln>
          <a:effectLst/>
        </p:spPr>
      </p:pic>
      <p:pic>
        <p:nvPicPr>
          <p:cNvPr id="52231" name="Picture 7"/>
          <p:cNvPicPr>
            <a:picLocks noChangeAspect="1" noChangeArrowheads="1"/>
          </p:cNvPicPr>
          <p:nvPr/>
        </p:nvPicPr>
        <p:blipFill>
          <a:blip r:embed="rId6"/>
          <a:srcRect/>
          <a:stretch>
            <a:fillRect/>
          </a:stretch>
        </p:blipFill>
        <p:spPr bwMode="auto">
          <a:xfrm>
            <a:off x="0" y="1447800"/>
            <a:ext cx="582613" cy="485775"/>
          </a:xfrm>
          <a:prstGeom prst="rect">
            <a:avLst/>
          </a:prstGeom>
          <a:noFill/>
          <a:ln w="9525">
            <a:noFill/>
            <a:miter lim="800000"/>
            <a:headEnd/>
            <a:tailEnd/>
          </a:ln>
          <a:effectLst/>
        </p:spPr>
      </p:pic>
      <p:sp>
        <p:nvSpPr>
          <p:cNvPr id="52232" name="Rectangle 8"/>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33" name="Rectangle 9"/>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52234" name="Group 10"/>
          <p:cNvGrpSpPr>
            <a:grpSpLocks/>
          </p:cNvGrpSpPr>
          <p:nvPr/>
        </p:nvGrpSpPr>
        <p:grpSpPr bwMode="auto">
          <a:xfrm>
            <a:off x="685800" y="3581400"/>
            <a:ext cx="76200" cy="3276600"/>
            <a:chOff x="528" y="2256"/>
            <a:chExt cx="48" cy="2064"/>
          </a:xfrm>
        </p:grpSpPr>
        <p:sp>
          <p:nvSpPr>
            <p:cNvPr id="52235" name="Rectangle 11"/>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36" name="Rectangle 12"/>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37" name="Rectangle 13"/>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38" name="Rectangle 14"/>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39" name="Rectangle 15"/>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0" name="Rectangle 16"/>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1" name="Rectangle 17"/>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2" name="Rectangle 18"/>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3" name="Rectangle 19"/>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4" name="Rectangle 20"/>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5" name="Rectangle 21"/>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6" name="Rectangle 22"/>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7" name="Rectangle 23"/>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8" name="Rectangle 24"/>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49" name="Rectangle 25"/>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0" name="Rectangle 26"/>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1" name="Rectangle 27"/>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2" name="Rectangle 28"/>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52253" name="Group 29"/>
          <p:cNvGrpSpPr>
            <a:grpSpLocks/>
          </p:cNvGrpSpPr>
          <p:nvPr/>
        </p:nvGrpSpPr>
        <p:grpSpPr bwMode="auto">
          <a:xfrm>
            <a:off x="685800" y="228600"/>
            <a:ext cx="76200" cy="3276600"/>
            <a:chOff x="528" y="2256"/>
            <a:chExt cx="48" cy="2064"/>
          </a:xfrm>
        </p:grpSpPr>
        <p:sp>
          <p:nvSpPr>
            <p:cNvPr id="52254" name="Rectangle 30"/>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5" name="Rectangle 31"/>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6" name="Rectangle 32"/>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7" name="Rectangle 33"/>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8" name="Rectangle 34"/>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59" name="Rectangle 35"/>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0" name="Rectangle 36"/>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1" name="Rectangle 37"/>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2" name="Rectangle 38"/>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3" name="Rectangle 39"/>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4" name="Rectangle 40"/>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5" name="Rectangle 41"/>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6" name="Rectangle 42"/>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7" name="Rectangle 43"/>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8" name="Rectangle 44"/>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69" name="Rectangle 45"/>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70" name="Rectangle 46"/>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52271" name="Rectangle 47"/>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52272" name="Picture 48"/>
          <p:cNvPicPr>
            <a:picLocks noChangeAspect="1" noChangeArrowheads="1"/>
          </p:cNvPicPr>
          <p:nvPr>
            <p:ph sz="half" idx="4294967295"/>
          </p:nvPr>
        </p:nvPicPr>
        <p:blipFill>
          <a:blip r:embed="rId7"/>
          <a:srcRect/>
          <a:stretch>
            <a:fillRect/>
          </a:stretch>
        </p:blipFill>
        <p:spPr bwMode="auto">
          <a:xfrm>
            <a:off x="0" y="-33338"/>
            <a:ext cx="615950" cy="1404938"/>
          </a:xfrm>
          <a:prstGeom prst="rect">
            <a:avLst/>
          </a:prstGeom>
          <a:noFill/>
          <a:ln/>
        </p:spPr>
      </p:pic>
      <p:pic>
        <p:nvPicPr>
          <p:cNvPr id="52273" name="Picture 49"/>
          <p:cNvPicPr>
            <a:picLocks noChangeAspect="1" noChangeArrowheads="1"/>
          </p:cNvPicPr>
          <p:nvPr/>
        </p:nvPicPr>
        <p:blipFill>
          <a:blip r:embed="rId8"/>
          <a:srcRect/>
          <a:stretch>
            <a:fillRect/>
          </a:stretch>
        </p:blipFill>
        <p:spPr bwMode="auto">
          <a:xfrm>
            <a:off x="0" y="5454650"/>
            <a:ext cx="609600" cy="336550"/>
          </a:xfrm>
          <a:prstGeom prst="rect">
            <a:avLst/>
          </a:prstGeom>
          <a:noFill/>
          <a:ln w="9525" algn="ctr">
            <a:noFill/>
            <a:miter lim="800000"/>
            <a:headEnd/>
            <a:tailEnd/>
          </a:ln>
          <a:effectLst/>
        </p:spPr>
      </p:pic>
      <p:grpSp>
        <p:nvGrpSpPr>
          <p:cNvPr id="52274" name="Group 50"/>
          <p:cNvGrpSpPr>
            <a:grpSpLocks/>
          </p:cNvGrpSpPr>
          <p:nvPr/>
        </p:nvGrpSpPr>
        <p:grpSpPr bwMode="auto">
          <a:xfrm>
            <a:off x="0" y="5486400"/>
            <a:ext cx="609600" cy="1295400"/>
            <a:chOff x="0" y="3456"/>
            <a:chExt cx="384" cy="816"/>
          </a:xfrm>
        </p:grpSpPr>
        <p:pic>
          <p:nvPicPr>
            <p:cNvPr id="52275" name="Picture 51"/>
            <p:cNvPicPr>
              <a:picLocks noChangeAspect="1" noChangeArrowheads="1"/>
            </p:cNvPicPr>
            <p:nvPr/>
          </p:nvPicPr>
          <p:blipFill>
            <a:blip r:embed="rId9"/>
            <a:srcRect/>
            <a:stretch>
              <a:fillRect/>
            </a:stretch>
          </p:blipFill>
          <p:spPr bwMode="auto">
            <a:xfrm>
              <a:off x="0" y="3958"/>
              <a:ext cx="336" cy="314"/>
            </a:xfrm>
            <a:prstGeom prst="rect">
              <a:avLst/>
            </a:prstGeom>
            <a:noFill/>
            <a:ln w="9525">
              <a:noFill/>
              <a:miter lim="800000"/>
              <a:headEnd/>
              <a:tailEnd/>
            </a:ln>
            <a:effectLst/>
          </p:spPr>
        </p:pic>
        <p:pic>
          <p:nvPicPr>
            <p:cNvPr id="52276" name="Picture 52"/>
            <p:cNvPicPr>
              <a:picLocks noChangeAspect="1" noChangeArrowheads="1"/>
            </p:cNvPicPr>
            <p:nvPr/>
          </p:nvPicPr>
          <p:blipFill>
            <a:blip r:embed="rId10"/>
            <a:srcRect/>
            <a:stretch>
              <a:fillRect/>
            </a:stretch>
          </p:blipFill>
          <p:spPr bwMode="auto">
            <a:xfrm>
              <a:off x="0" y="3716"/>
              <a:ext cx="336" cy="220"/>
            </a:xfrm>
            <a:prstGeom prst="rect">
              <a:avLst/>
            </a:prstGeom>
            <a:noFill/>
            <a:ln w="9525" algn="ctr">
              <a:noFill/>
              <a:miter lim="800000"/>
              <a:headEnd/>
              <a:tailEnd/>
            </a:ln>
            <a:effectLst/>
          </p:spPr>
        </p:pic>
        <p:pic>
          <p:nvPicPr>
            <p:cNvPr id="52277" name="Picture 53"/>
            <p:cNvPicPr>
              <a:picLocks noChangeAspect="1" noChangeArrowheads="1"/>
            </p:cNvPicPr>
            <p:nvPr/>
          </p:nvPicPr>
          <p:blipFill>
            <a:blip r:embed="rId8"/>
            <a:srcRect/>
            <a:stretch>
              <a:fillRect/>
            </a:stretch>
          </p:blipFill>
          <p:spPr bwMode="auto">
            <a:xfrm>
              <a:off x="0" y="3456"/>
              <a:ext cx="384" cy="212"/>
            </a:xfrm>
            <a:prstGeom prst="rect">
              <a:avLst/>
            </a:prstGeom>
            <a:noFill/>
            <a:ln w="9525" algn="ctr">
              <a:noFill/>
              <a:miter lim="800000"/>
              <a:headEnd/>
              <a:tailEnd/>
            </a:ln>
            <a:effectLst/>
          </p:spPr>
        </p:pic>
      </p:grpSp>
      <p:grpSp>
        <p:nvGrpSpPr>
          <p:cNvPr id="52278" name="Group 54"/>
          <p:cNvGrpSpPr>
            <a:grpSpLocks/>
          </p:cNvGrpSpPr>
          <p:nvPr/>
        </p:nvGrpSpPr>
        <p:grpSpPr bwMode="auto">
          <a:xfrm>
            <a:off x="0" y="4114800"/>
            <a:ext cx="609600" cy="1295400"/>
            <a:chOff x="0" y="3456"/>
            <a:chExt cx="384" cy="816"/>
          </a:xfrm>
        </p:grpSpPr>
        <p:pic>
          <p:nvPicPr>
            <p:cNvPr id="52279" name="Picture 55"/>
            <p:cNvPicPr>
              <a:picLocks noChangeAspect="1" noChangeArrowheads="1"/>
            </p:cNvPicPr>
            <p:nvPr/>
          </p:nvPicPr>
          <p:blipFill>
            <a:blip r:embed="rId9"/>
            <a:srcRect/>
            <a:stretch>
              <a:fillRect/>
            </a:stretch>
          </p:blipFill>
          <p:spPr bwMode="auto">
            <a:xfrm>
              <a:off x="0" y="3958"/>
              <a:ext cx="336" cy="314"/>
            </a:xfrm>
            <a:prstGeom prst="rect">
              <a:avLst/>
            </a:prstGeom>
            <a:noFill/>
            <a:ln w="9525">
              <a:noFill/>
              <a:miter lim="800000"/>
              <a:headEnd/>
              <a:tailEnd/>
            </a:ln>
            <a:effectLst/>
          </p:spPr>
        </p:pic>
        <p:pic>
          <p:nvPicPr>
            <p:cNvPr id="52280" name="Picture 56"/>
            <p:cNvPicPr>
              <a:picLocks noChangeAspect="1" noChangeArrowheads="1"/>
            </p:cNvPicPr>
            <p:nvPr/>
          </p:nvPicPr>
          <p:blipFill>
            <a:blip r:embed="rId10"/>
            <a:srcRect/>
            <a:stretch>
              <a:fillRect/>
            </a:stretch>
          </p:blipFill>
          <p:spPr bwMode="auto">
            <a:xfrm>
              <a:off x="0" y="3716"/>
              <a:ext cx="336" cy="220"/>
            </a:xfrm>
            <a:prstGeom prst="rect">
              <a:avLst/>
            </a:prstGeom>
            <a:noFill/>
            <a:ln w="9525" algn="ctr">
              <a:noFill/>
              <a:miter lim="800000"/>
              <a:headEnd/>
              <a:tailEnd/>
            </a:ln>
            <a:effectLst/>
          </p:spPr>
        </p:pic>
        <p:pic>
          <p:nvPicPr>
            <p:cNvPr id="52281" name="Picture 57"/>
            <p:cNvPicPr>
              <a:picLocks noChangeAspect="1" noChangeArrowheads="1"/>
            </p:cNvPicPr>
            <p:nvPr/>
          </p:nvPicPr>
          <p:blipFill>
            <a:blip r:embed="rId8"/>
            <a:srcRect/>
            <a:stretch>
              <a:fillRect/>
            </a:stretch>
          </p:blipFill>
          <p:spPr bwMode="auto">
            <a:xfrm>
              <a:off x="0" y="3456"/>
              <a:ext cx="384" cy="212"/>
            </a:xfrm>
            <a:prstGeom prst="rect">
              <a:avLst/>
            </a:prstGeom>
            <a:noFill/>
            <a:ln w="9525" algn="ctr">
              <a:noFill/>
              <a:miter lim="800000"/>
              <a:headEnd/>
              <a:tailEnd/>
            </a:ln>
            <a:effectLst/>
          </p:spPr>
        </p:pic>
      </p:grpSp>
      <p:sp>
        <p:nvSpPr>
          <p:cNvPr id="52282" name="Text Box 58"/>
          <p:cNvSpPr txBox="1">
            <a:spLocks noChangeArrowheads="1"/>
          </p:cNvSpPr>
          <p:nvPr/>
        </p:nvSpPr>
        <p:spPr bwMode="auto">
          <a:xfrm>
            <a:off x="1066800" y="304800"/>
            <a:ext cx="7772400" cy="6194425"/>
          </a:xfrm>
          <a:prstGeom prst="rect">
            <a:avLst/>
          </a:prstGeom>
          <a:noFill/>
          <a:ln w="9525" algn="ctr">
            <a:noFill/>
            <a:miter lim="800000"/>
            <a:headEnd/>
            <a:tailEnd/>
          </a:ln>
          <a:effectLst/>
        </p:spPr>
        <p:txBody>
          <a:bodyPr>
            <a:spAutoFit/>
          </a:bodyPr>
          <a:lstStyle/>
          <a:p>
            <a:pPr>
              <a:buFontTx/>
              <a:buNone/>
            </a:pPr>
            <a:r>
              <a:rPr lang="he-IL" sz="2800"/>
              <a:t>לסיכום</a:t>
            </a:r>
          </a:p>
          <a:p>
            <a:pPr>
              <a:buFontTx/>
              <a:buNone/>
            </a:pPr>
            <a:r>
              <a:rPr lang="he-IL" sz="2800"/>
              <a:t>אתה מרגיש יותר חכם</a:t>
            </a:r>
            <a:r>
              <a:rPr lang="he-IL" sz="2800" b="1"/>
              <a:t> (תלמידה)</a:t>
            </a:r>
          </a:p>
          <a:p>
            <a:r>
              <a:rPr lang="he-IL" sz="2800"/>
              <a:t>זה יותר כאילו, זה כאילו יותר ישום כזה של, של הידע הביולוגי, כאילו נגיד זה הולך אולי שאנחנו לומדים את זה, כל המחקרים האלה של איך לקחת את כל הידע שיש לי כדי לעשות דברים. אילו דברים שעושים, משחקים עם הידע הזה </a:t>
            </a:r>
            <a:r>
              <a:rPr lang="he-IL" sz="2800" b="1"/>
              <a:t>(תלמידה) </a:t>
            </a:r>
          </a:p>
          <a:p>
            <a:r>
              <a:rPr lang="he-IL" sz="2800"/>
              <a:t>כשאתה בודק את המבחנים שלהם, בכל הדברים האחרים אתה רואה מאד הבדל בין חלשים ותלמידם טובים, פה לא היה הבדל מובהק, באמת. </a:t>
            </a:r>
            <a:r>
              <a:rPr lang="he-IL" sz="2800" b="1"/>
              <a:t>(מורה)</a:t>
            </a:r>
          </a:p>
          <a:p>
            <a:pPr>
              <a:buFontTx/>
              <a:buNone/>
            </a:pPr>
            <a:endParaRPr lang="he-IL" sz="2800"/>
          </a:p>
          <a:p>
            <a:pPr>
              <a:buFontTx/>
              <a:buNone/>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8198" name="Rectangle 6"/>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8211" name="Rectangle 19"/>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2" name="Rectangle 20"/>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8213" name="Group 21"/>
          <p:cNvGrpSpPr>
            <a:grpSpLocks/>
          </p:cNvGrpSpPr>
          <p:nvPr/>
        </p:nvGrpSpPr>
        <p:grpSpPr bwMode="auto">
          <a:xfrm>
            <a:off x="685800" y="3581400"/>
            <a:ext cx="76200" cy="3276600"/>
            <a:chOff x="528" y="2256"/>
            <a:chExt cx="48" cy="2064"/>
          </a:xfrm>
        </p:grpSpPr>
        <p:sp>
          <p:nvSpPr>
            <p:cNvPr id="8214" name="Rectangle 22"/>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5" name="Rectangle 23"/>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6" name="Rectangle 24"/>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7" name="Rectangle 25"/>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8" name="Rectangle 26"/>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19" name="Rectangle 27"/>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0" name="Rectangle 28"/>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1" name="Rectangle 29"/>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2" name="Rectangle 30"/>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3" name="Rectangle 31"/>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4" name="Rectangle 32"/>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5" name="Rectangle 33"/>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6" name="Rectangle 34"/>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7" name="Rectangle 35"/>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8" name="Rectangle 36"/>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29" name="Rectangle 37"/>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0" name="Rectangle 38"/>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1" name="Rectangle 39"/>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8232" name="Group 40"/>
          <p:cNvGrpSpPr>
            <a:grpSpLocks/>
          </p:cNvGrpSpPr>
          <p:nvPr/>
        </p:nvGrpSpPr>
        <p:grpSpPr bwMode="auto">
          <a:xfrm>
            <a:off x="685800" y="228600"/>
            <a:ext cx="76200" cy="3276600"/>
            <a:chOff x="528" y="2256"/>
            <a:chExt cx="48" cy="2064"/>
          </a:xfrm>
        </p:grpSpPr>
        <p:sp>
          <p:nvSpPr>
            <p:cNvPr id="8233" name="Rectangle 41"/>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4" name="Rectangle 42"/>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5" name="Rectangle 43"/>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6" name="Rectangle 44"/>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7" name="Rectangle 45"/>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8" name="Rectangle 46"/>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39" name="Rectangle 47"/>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0" name="Rectangle 48"/>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1" name="Rectangle 49"/>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2" name="Rectangle 50"/>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3" name="Rectangle 51"/>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4" name="Rectangle 52"/>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5" name="Rectangle 53"/>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6" name="Rectangle 54"/>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7" name="Rectangle 55"/>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8" name="Rectangle 56"/>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49" name="Rectangle 57"/>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8250" name="Rectangle 58"/>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8251" name="Picture 59"/>
          <p:cNvPicPr>
            <a:picLocks noChangeAspect="1" noChangeArrowheads="1"/>
          </p:cNvPicPr>
          <p:nvPr>
            <p:ph sz="half" idx="4294967295"/>
          </p:nvPr>
        </p:nvPicPr>
        <p:blipFill>
          <a:blip r:embed="rId3"/>
          <a:srcRect/>
          <a:stretch>
            <a:fillRect/>
          </a:stretch>
        </p:blipFill>
        <p:spPr bwMode="auto">
          <a:xfrm>
            <a:off x="0" y="-33338"/>
            <a:ext cx="615950" cy="1404938"/>
          </a:xfrm>
          <a:prstGeom prst="rect">
            <a:avLst/>
          </a:prstGeom>
          <a:noFill/>
          <a:ln>
            <a:miter lim="800000"/>
            <a:headEnd/>
            <a:tailEnd/>
          </a:ln>
        </p:spPr>
      </p:pic>
      <p:pic>
        <p:nvPicPr>
          <p:cNvPr id="8252" name="Picture 60"/>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8253" name="Picture 61"/>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8254" name="Picture 62"/>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8255" name="Picture 63"/>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8256" name="Picture 64"/>
          <p:cNvPicPr>
            <a:picLocks noChangeAspect="1" noChangeArrowheads="1"/>
          </p:cNvPicPr>
          <p:nvPr/>
        </p:nvPicPr>
        <p:blipFill>
          <a:blip r:embed="rId4"/>
          <a:srcRect/>
          <a:stretch>
            <a:fillRect/>
          </a:stretch>
        </p:blipFill>
        <p:spPr bwMode="auto">
          <a:xfrm>
            <a:off x="1143000" y="685800"/>
            <a:ext cx="7620000" cy="539750"/>
          </a:xfrm>
          <a:prstGeom prst="rect">
            <a:avLst/>
          </a:prstGeom>
          <a:noFill/>
          <a:ln w="9525">
            <a:solidFill>
              <a:schemeClr val="tx1"/>
            </a:solidFill>
            <a:miter lim="800000"/>
            <a:headEnd/>
            <a:tailEnd/>
          </a:ln>
          <a:effectLst/>
        </p:spPr>
      </p:pic>
      <p:sp>
        <p:nvSpPr>
          <p:cNvPr id="8257" name="Text Box 65"/>
          <p:cNvSpPr txBox="1">
            <a:spLocks noChangeArrowheads="1"/>
          </p:cNvSpPr>
          <p:nvPr/>
        </p:nvSpPr>
        <p:spPr bwMode="auto">
          <a:xfrm>
            <a:off x="3733800" y="2057400"/>
            <a:ext cx="4724400" cy="4152900"/>
          </a:xfrm>
          <a:prstGeom prst="rect">
            <a:avLst/>
          </a:prstGeom>
          <a:noFill/>
          <a:ln w="9525">
            <a:noFill/>
            <a:miter lim="800000"/>
            <a:headEnd/>
            <a:tailEnd/>
          </a:ln>
          <a:effectLst/>
        </p:spPr>
        <p:txBody>
          <a:bodyPr>
            <a:spAutoFit/>
          </a:bodyPr>
          <a:lstStyle/>
          <a:p>
            <a:r>
              <a:rPr lang="en-US" sz="2800">
                <a:solidFill>
                  <a:srgbClr val="FF3300"/>
                </a:solidFill>
              </a:rPr>
              <a:t>P</a:t>
            </a:r>
            <a:r>
              <a:rPr lang="en-US" sz="2800"/>
              <a:t>olymerase </a:t>
            </a:r>
            <a:r>
              <a:rPr lang="en-US" sz="2800">
                <a:solidFill>
                  <a:srgbClr val="FF3300"/>
                </a:solidFill>
              </a:rPr>
              <a:t>C</a:t>
            </a:r>
            <a:r>
              <a:rPr lang="en-US" sz="2800"/>
              <a:t>hain </a:t>
            </a:r>
            <a:r>
              <a:rPr lang="en-US" sz="2800">
                <a:solidFill>
                  <a:srgbClr val="FF3300"/>
                </a:solidFill>
              </a:rPr>
              <a:t>R</a:t>
            </a:r>
            <a:r>
              <a:rPr lang="en-US" sz="2800"/>
              <a:t>eaction</a:t>
            </a:r>
          </a:p>
          <a:p>
            <a:r>
              <a:rPr lang="he-IL" sz="2800">
                <a:latin typeface="Arial" charset="0"/>
              </a:rPr>
              <a:t>קרי מוליס 1983 </a:t>
            </a:r>
          </a:p>
          <a:p>
            <a:endParaRPr lang="he-IL" sz="2800">
              <a:latin typeface="Arial" charset="0"/>
            </a:endParaRPr>
          </a:p>
          <a:p>
            <a:endParaRPr lang="he-IL" sz="2800">
              <a:latin typeface="Arial" charset="0"/>
            </a:endParaRPr>
          </a:p>
          <a:p>
            <a:endParaRPr lang="he-IL" sz="2800">
              <a:latin typeface="Arial" charset="0"/>
            </a:endParaRPr>
          </a:p>
          <a:p>
            <a:r>
              <a:rPr lang="he-IL" sz="2800">
                <a:latin typeface="Arial" charset="0"/>
              </a:rPr>
              <a:t>השיטה מבוססת על תהליך השכפול של ה-</a:t>
            </a:r>
            <a:r>
              <a:rPr lang="en-US" sz="2800"/>
              <a:t>DNA</a:t>
            </a:r>
            <a:r>
              <a:rPr lang="he-IL" sz="2800"/>
              <a:t> בתא</a:t>
            </a:r>
            <a:endParaRPr lang="en-US" sz="2800">
              <a:latin typeface="Arial" charset="0"/>
            </a:endParaRPr>
          </a:p>
        </p:txBody>
      </p:sp>
      <p:pic>
        <p:nvPicPr>
          <p:cNvPr id="8258" name="Picture 66"/>
          <p:cNvPicPr>
            <a:picLocks noChangeAspect="1" noChangeArrowheads="1"/>
          </p:cNvPicPr>
          <p:nvPr/>
        </p:nvPicPr>
        <p:blipFill>
          <a:blip r:embed="rId5"/>
          <a:srcRect/>
          <a:stretch>
            <a:fillRect/>
          </a:stretch>
        </p:blipFill>
        <p:spPr bwMode="auto">
          <a:xfrm>
            <a:off x="1676400" y="1752600"/>
            <a:ext cx="1814513" cy="4267200"/>
          </a:xfrm>
          <a:prstGeom prst="rect">
            <a:avLst/>
          </a:prstGeom>
          <a:noFill/>
          <a:ln w="9525">
            <a:solidFill>
              <a:schemeClr val="tx1"/>
            </a:solidFill>
            <a:miter lim="800000"/>
            <a:headEnd/>
            <a:tailEnd/>
          </a:ln>
          <a:effectLst/>
        </p:spPr>
      </p:pic>
      <p:pic>
        <p:nvPicPr>
          <p:cNvPr id="8259" name="Picture 67" descr="mullis"/>
          <p:cNvPicPr>
            <a:picLocks noChangeAspect="1" noChangeArrowheads="1"/>
          </p:cNvPicPr>
          <p:nvPr/>
        </p:nvPicPr>
        <p:blipFill>
          <a:blip r:embed="rId6"/>
          <a:srcRect/>
          <a:stretch>
            <a:fillRect/>
          </a:stretch>
        </p:blipFill>
        <p:spPr bwMode="auto">
          <a:xfrm>
            <a:off x="3962400" y="2667000"/>
            <a:ext cx="1830388" cy="25892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259"/>
                                        </p:tgtEl>
                                        <p:attrNameLst>
                                          <p:attrName>style.visibility</p:attrName>
                                        </p:attrNameLst>
                                      </p:cBhvr>
                                      <p:to>
                                        <p:strVal val="visible"/>
                                      </p:to>
                                    </p:set>
                                    <p:animEffect transition="in" filter="dissolve">
                                      <p:cBhvr>
                                        <p:cTn id="7" dur="1000"/>
                                        <p:tgtEl>
                                          <p:spTgt spid="8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921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922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9222" name="Group 6"/>
          <p:cNvGrpSpPr>
            <a:grpSpLocks/>
          </p:cNvGrpSpPr>
          <p:nvPr/>
        </p:nvGrpSpPr>
        <p:grpSpPr bwMode="auto">
          <a:xfrm>
            <a:off x="685800" y="3581400"/>
            <a:ext cx="76200" cy="3276600"/>
            <a:chOff x="528" y="2256"/>
            <a:chExt cx="48" cy="2064"/>
          </a:xfrm>
        </p:grpSpPr>
        <p:sp>
          <p:nvSpPr>
            <p:cNvPr id="922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2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3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9241" name="Group 25"/>
          <p:cNvGrpSpPr>
            <a:grpSpLocks/>
          </p:cNvGrpSpPr>
          <p:nvPr/>
        </p:nvGrpSpPr>
        <p:grpSpPr bwMode="auto">
          <a:xfrm>
            <a:off x="685800" y="228600"/>
            <a:ext cx="76200" cy="3276600"/>
            <a:chOff x="528" y="2256"/>
            <a:chExt cx="48" cy="2064"/>
          </a:xfrm>
        </p:grpSpPr>
        <p:sp>
          <p:nvSpPr>
            <p:cNvPr id="924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4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925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9260" name="Picture 44"/>
          <p:cNvPicPr>
            <a:picLocks noChangeAspect="1" noChangeArrowheads="1"/>
          </p:cNvPicPr>
          <p:nvPr>
            <p:ph sz="half" idx="4294967295"/>
          </p:nvPr>
        </p:nvPicPr>
        <p:blipFill>
          <a:blip r:embed="rId3"/>
          <a:srcRect/>
          <a:stretch>
            <a:fillRect/>
          </a:stretch>
        </p:blipFill>
        <p:spPr bwMode="auto">
          <a:xfrm>
            <a:off x="0" y="-33338"/>
            <a:ext cx="615950" cy="1404938"/>
          </a:xfrm>
          <a:prstGeom prst="rect">
            <a:avLst/>
          </a:prstGeom>
          <a:noFill/>
          <a:ln/>
        </p:spPr>
      </p:pic>
      <p:pic>
        <p:nvPicPr>
          <p:cNvPr id="9261" name="Picture 45"/>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9262" name="Picture 46"/>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9263" name="Picture 47"/>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9264" name="Picture 48"/>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9266" name="Picture 50" descr="Image1"/>
          <p:cNvPicPr>
            <a:picLocks noChangeAspect="1" noChangeArrowheads="1"/>
          </p:cNvPicPr>
          <p:nvPr/>
        </p:nvPicPr>
        <p:blipFill>
          <a:blip r:embed="rId4"/>
          <a:srcRect/>
          <a:stretch>
            <a:fillRect/>
          </a:stretch>
        </p:blipFill>
        <p:spPr bwMode="auto">
          <a:xfrm>
            <a:off x="2438400" y="1219200"/>
            <a:ext cx="4819650" cy="4495800"/>
          </a:xfrm>
          <a:prstGeom prst="rect">
            <a:avLst/>
          </a:prstGeom>
          <a:noFill/>
          <a:ln w="9525">
            <a:solidFill>
              <a:schemeClr val="tx1"/>
            </a:solidFill>
            <a:miter lim="800000"/>
            <a:headEnd/>
            <a:tailEnd/>
          </a:ln>
        </p:spPr>
      </p:pic>
      <p:sp>
        <p:nvSpPr>
          <p:cNvPr id="9267" name="Text Box 51"/>
          <p:cNvSpPr txBox="1">
            <a:spLocks noChangeArrowheads="1"/>
          </p:cNvSpPr>
          <p:nvPr/>
        </p:nvSpPr>
        <p:spPr bwMode="auto">
          <a:xfrm>
            <a:off x="1981200" y="533400"/>
            <a:ext cx="6248400" cy="579438"/>
          </a:xfrm>
          <a:prstGeom prst="rect">
            <a:avLst/>
          </a:prstGeom>
          <a:noFill/>
          <a:ln w="9525">
            <a:noFill/>
            <a:miter lim="800000"/>
            <a:headEnd/>
            <a:tailEnd/>
          </a:ln>
          <a:effectLst/>
        </p:spPr>
        <p:txBody>
          <a:bodyPr>
            <a:spAutoFit/>
          </a:bodyPr>
          <a:lstStyle/>
          <a:p>
            <a:pPr algn="ctr">
              <a:buFontTx/>
              <a:buNone/>
            </a:pPr>
            <a:r>
              <a:rPr lang="he-IL" sz="3200">
                <a:latin typeface="Arial" charset="0"/>
              </a:rPr>
              <a:t>מזלג שכפול</a:t>
            </a:r>
            <a:endParaRPr lang="en-US" sz="3200">
              <a:latin typeface="Arial" charset="0"/>
            </a:endParaRPr>
          </a:p>
        </p:txBody>
      </p:sp>
      <p:sp>
        <p:nvSpPr>
          <p:cNvPr id="9268" name="Line 52"/>
          <p:cNvSpPr>
            <a:spLocks noChangeShapeType="1"/>
          </p:cNvSpPr>
          <p:nvPr/>
        </p:nvSpPr>
        <p:spPr bwMode="auto">
          <a:xfrm flipV="1">
            <a:off x="5562600" y="2514600"/>
            <a:ext cx="2362200" cy="1371600"/>
          </a:xfrm>
          <a:prstGeom prst="line">
            <a:avLst/>
          </a:prstGeom>
          <a:noFill/>
          <a:ln w="9525">
            <a:solidFill>
              <a:schemeClr val="tx1"/>
            </a:solidFill>
            <a:round/>
            <a:headEnd/>
            <a:tailEnd/>
          </a:ln>
          <a:effectLst/>
        </p:spPr>
        <p:txBody>
          <a:bodyPr/>
          <a:lstStyle/>
          <a:p>
            <a:endParaRPr lang="he-IL"/>
          </a:p>
        </p:txBody>
      </p:sp>
      <p:sp>
        <p:nvSpPr>
          <p:cNvPr id="9269" name="Line 53"/>
          <p:cNvSpPr>
            <a:spLocks noChangeShapeType="1"/>
          </p:cNvSpPr>
          <p:nvPr/>
        </p:nvSpPr>
        <p:spPr bwMode="auto">
          <a:xfrm flipV="1">
            <a:off x="6324600" y="2514600"/>
            <a:ext cx="1600200" cy="2057400"/>
          </a:xfrm>
          <a:prstGeom prst="line">
            <a:avLst/>
          </a:prstGeom>
          <a:noFill/>
          <a:ln w="9525">
            <a:solidFill>
              <a:schemeClr val="tx1"/>
            </a:solidFill>
            <a:round/>
            <a:headEnd/>
            <a:tailEnd/>
          </a:ln>
          <a:effectLst/>
        </p:spPr>
        <p:txBody>
          <a:bodyPr/>
          <a:lstStyle/>
          <a:p>
            <a:endParaRPr lang="he-IL"/>
          </a:p>
        </p:txBody>
      </p:sp>
      <p:sp>
        <p:nvSpPr>
          <p:cNvPr id="9270" name="Text Box 54"/>
          <p:cNvSpPr txBox="1">
            <a:spLocks noChangeArrowheads="1"/>
          </p:cNvSpPr>
          <p:nvPr/>
        </p:nvSpPr>
        <p:spPr bwMode="auto">
          <a:xfrm>
            <a:off x="7696200" y="2133600"/>
            <a:ext cx="1066800" cy="366713"/>
          </a:xfrm>
          <a:prstGeom prst="rect">
            <a:avLst/>
          </a:prstGeom>
          <a:solidFill>
            <a:schemeClr val="bg1"/>
          </a:solidFill>
          <a:ln w="9525">
            <a:noFill/>
            <a:miter lim="800000"/>
            <a:headEnd/>
            <a:tailEnd/>
          </a:ln>
          <a:effectLst/>
        </p:spPr>
        <p:txBody>
          <a:bodyPr>
            <a:spAutoFit/>
          </a:bodyPr>
          <a:lstStyle/>
          <a:p>
            <a:pPr>
              <a:buFontTx/>
              <a:buNone/>
            </a:pPr>
            <a:r>
              <a:rPr lang="he-IL" sz="1800">
                <a:latin typeface="Arial" charset="0"/>
              </a:rPr>
              <a:t>תחלים</a:t>
            </a:r>
            <a:endParaRPr lang="en-US" sz="1800">
              <a:latin typeface="Arial" charset="0"/>
            </a:endParaRPr>
          </a:p>
        </p:txBody>
      </p:sp>
      <p:sp>
        <p:nvSpPr>
          <p:cNvPr id="9271" name="Text Box 55"/>
          <p:cNvSpPr txBox="1">
            <a:spLocks noChangeArrowheads="1"/>
          </p:cNvSpPr>
          <p:nvPr/>
        </p:nvSpPr>
        <p:spPr bwMode="auto">
          <a:xfrm>
            <a:off x="1524000" y="5943600"/>
            <a:ext cx="7010400" cy="519113"/>
          </a:xfrm>
          <a:prstGeom prst="rect">
            <a:avLst/>
          </a:prstGeom>
          <a:noFill/>
          <a:ln w="9525">
            <a:noFill/>
            <a:miter lim="800000"/>
            <a:headEnd/>
            <a:tailEnd/>
          </a:ln>
          <a:effectLst/>
        </p:spPr>
        <p:txBody>
          <a:bodyPr>
            <a:spAutoFit/>
          </a:bodyPr>
          <a:lstStyle/>
          <a:p>
            <a:pPr algn="ctr">
              <a:buFontTx/>
              <a:buNone/>
            </a:pPr>
            <a:r>
              <a:rPr lang="he-IL" sz="2800">
                <a:latin typeface="Arial" charset="0"/>
              </a:rPr>
              <a:t>קיים צורך בקצה חופשי של הגדיל שעובר הארכה</a:t>
            </a:r>
            <a:endParaRPr lang="en-US" sz="2800">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0243"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10244"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45"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10246" name="Group 6"/>
          <p:cNvGrpSpPr>
            <a:grpSpLocks/>
          </p:cNvGrpSpPr>
          <p:nvPr/>
        </p:nvGrpSpPr>
        <p:grpSpPr bwMode="auto">
          <a:xfrm>
            <a:off x="685800" y="3581400"/>
            <a:ext cx="76200" cy="3276600"/>
            <a:chOff x="528" y="2256"/>
            <a:chExt cx="48" cy="2064"/>
          </a:xfrm>
        </p:grpSpPr>
        <p:sp>
          <p:nvSpPr>
            <p:cNvPr id="10247"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48"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49"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0"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1"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2"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3"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4"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5"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6"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7"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8"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59"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0"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1"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2"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3"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4"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10265" name="Group 25"/>
          <p:cNvGrpSpPr>
            <a:grpSpLocks/>
          </p:cNvGrpSpPr>
          <p:nvPr/>
        </p:nvGrpSpPr>
        <p:grpSpPr bwMode="auto">
          <a:xfrm>
            <a:off x="685800" y="228600"/>
            <a:ext cx="76200" cy="3276600"/>
            <a:chOff x="528" y="2256"/>
            <a:chExt cx="48" cy="2064"/>
          </a:xfrm>
        </p:grpSpPr>
        <p:sp>
          <p:nvSpPr>
            <p:cNvPr id="10266"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7"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8"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69"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0"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1"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2"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3"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4"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5"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6"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7"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8"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79"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80"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81"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82"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0283"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10289" name="Rectangle 49"/>
          <p:cNvSpPr>
            <a:spLocks noGrp="1" noChangeArrowheads="1"/>
          </p:cNvSpPr>
          <p:nvPr>
            <p:ph type="title"/>
          </p:nvPr>
        </p:nvSpPr>
        <p:spPr/>
        <p:txBody>
          <a:bodyPr/>
          <a:lstStyle/>
          <a:p>
            <a:r>
              <a:rPr lang="he-IL"/>
              <a:t>תהליך ה-</a:t>
            </a:r>
            <a:r>
              <a:rPr lang="en-US">
                <a:latin typeface="Comic Sans MS" pitchFamily="66" charset="0"/>
              </a:rPr>
              <a:t>PCR</a:t>
            </a:r>
            <a:endParaRPr lang="en-US"/>
          </a:p>
        </p:txBody>
      </p:sp>
      <p:pic>
        <p:nvPicPr>
          <p:cNvPr id="10284" name="Picture 44"/>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10285" name="Picture 45"/>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10286" name="Picture 46"/>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10287" name="Picture 47"/>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10288" name="Picture 48"/>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sp>
        <p:nvSpPr>
          <p:cNvPr id="10290" name="Text Box 50"/>
          <p:cNvSpPr txBox="1">
            <a:spLocks noChangeArrowheads="1"/>
          </p:cNvSpPr>
          <p:nvPr/>
        </p:nvSpPr>
        <p:spPr bwMode="auto">
          <a:xfrm>
            <a:off x="5638800" y="1524000"/>
            <a:ext cx="2514600" cy="4108450"/>
          </a:xfrm>
          <a:prstGeom prst="rect">
            <a:avLst/>
          </a:prstGeom>
          <a:noFill/>
          <a:ln w="9525">
            <a:noFill/>
            <a:miter lim="800000"/>
            <a:headEnd/>
            <a:tailEnd/>
          </a:ln>
          <a:effectLst/>
        </p:spPr>
        <p:txBody>
          <a:bodyPr>
            <a:spAutoFit/>
          </a:bodyPr>
          <a:lstStyle/>
          <a:p>
            <a:r>
              <a:rPr lang="he-IL">
                <a:latin typeface="Arial" charset="0"/>
              </a:rPr>
              <a:t>שכפול ה-</a:t>
            </a:r>
            <a:r>
              <a:rPr lang="en-US">
                <a:latin typeface="Arial" charset="0"/>
              </a:rPr>
              <a:t>DNA</a:t>
            </a:r>
            <a:r>
              <a:rPr lang="he-IL">
                <a:latin typeface="Arial" charset="0"/>
              </a:rPr>
              <a:t> במבחנה</a:t>
            </a:r>
          </a:p>
          <a:p>
            <a:r>
              <a:rPr lang="he-IL">
                <a:latin typeface="Arial" charset="0"/>
              </a:rPr>
              <a:t>ממולקולה בודדת של </a:t>
            </a:r>
            <a:r>
              <a:rPr lang="en-US"/>
              <a:t>DNA</a:t>
            </a:r>
            <a:r>
              <a:rPr lang="he-IL">
                <a:latin typeface="Arial" charset="0"/>
              </a:rPr>
              <a:t> למיליוני עותקים תוך זמן קצר</a:t>
            </a:r>
          </a:p>
          <a:p>
            <a:r>
              <a:rPr lang="he-IL">
                <a:latin typeface="Arial" charset="0"/>
              </a:rPr>
              <a:t>אפשר לשכפל רק את הקטע הרצוי מתוך כל ה-</a:t>
            </a:r>
            <a:r>
              <a:rPr lang="en-US"/>
              <a:t>DNA</a:t>
            </a:r>
            <a:r>
              <a:rPr lang="he-IL"/>
              <a:t> של התא</a:t>
            </a:r>
            <a:endParaRPr lang="en-US">
              <a:latin typeface="Arial" charset="0"/>
            </a:endParaRPr>
          </a:p>
        </p:txBody>
      </p:sp>
      <p:pic>
        <p:nvPicPr>
          <p:cNvPr id="10291" name="Picture 51"/>
          <p:cNvPicPr>
            <a:picLocks noChangeAspect="1" noChangeArrowheads="1"/>
          </p:cNvPicPr>
          <p:nvPr>
            <p:ph idx="1"/>
          </p:nvPr>
        </p:nvPicPr>
        <p:blipFill>
          <a:blip r:embed="rId4"/>
          <a:srcRect/>
          <a:stretch>
            <a:fillRect/>
          </a:stretch>
        </p:blipFill>
        <p:spPr>
          <a:xfrm>
            <a:off x="1214438" y="1600200"/>
            <a:ext cx="3932237" cy="4876800"/>
          </a:xfrm>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
        <p:nvSpPr>
          <p:cNvPr id="14339"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14340"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1"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14342" name="Group 6"/>
          <p:cNvGrpSpPr>
            <a:grpSpLocks/>
          </p:cNvGrpSpPr>
          <p:nvPr/>
        </p:nvGrpSpPr>
        <p:grpSpPr bwMode="auto">
          <a:xfrm>
            <a:off x="685800" y="3581400"/>
            <a:ext cx="76200" cy="3276600"/>
            <a:chOff x="528" y="2256"/>
            <a:chExt cx="48" cy="2064"/>
          </a:xfrm>
        </p:grpSpPr>
        <p:sp>
          <p:nvSpPr>
            <p:cNvPr id="14343"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4"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5"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6"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7"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8"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49"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0"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1"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2"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3"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4"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5"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6"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7"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8"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59"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0"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14361" name="Group 25"/>
          <p:cNvGrpSpPr>
            <a:grpSpLocks/>
          </p:cNvGrpSpPr>
          <p:nvPr/>
        </p:nvGrpSpPr>
        <p:grpSpPr bwMode="auto">
          <a:xfrm>
            <a:off x="685800" y="228600"/>
            <a:ext cx="76200" cy="3276600"/>
            <a:chOff x="528" y="2256"/>
            <a:chExt cx="48" cy="2064"/>
          </a:xfrm>
        </p:grpSpPr>
        <p:sp>
          <p:nvSpPr>
            <p:cNvPr id="14362"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3"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4"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5"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6"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7"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8"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69"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0"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1"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2"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3"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4"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5"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6"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7"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8"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4379"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pic>
        <p:nvPicPr>
          <p:cNvPr id="14380" name="Picture 44"/>
          <p:cNvPicPr>
            <a:picLocks noChangeAspect="1" noChangeArrowheads="1"/>
          </p:cNvPicPr>
          <p:nvPr>
            <p:ph sz="half" idx="4294967295"/>
          </p:nvPr>
        </p:nvPicPr>
        <p:blipFill>
          <a:blip r:embed="rId4"/>
          <a:srcRect/>
          <a:stretch>
            <a:fillRect/>
          </a:stretch>
        </p:blipFill>
        <p:spPr bwMode="auto">
          <a:xfrm>
            <a:off x="0" y="-33338"/>
            <a:ext cx="615950" cy="1404938"/>
          </a:xfrm>
          <a:prstGeom prst="rect">
            <a:avLst/>
          </a:prstGeom>
          <a:noFill/>
          <a:ln/>
        </p:spPr>
      </p:pic>
      <p:pic>
        <p:nvPicPr>
          <p:cNvPr id="14381" name="Picture 45"/>
          <p:cNvPicPr>
            <a:picLocks noChangeAspect="1" noChangeArrowheads="1"/>
          </p:cNvPicPr>
          <p:nvPr/>
        </p:nvPicPr>
        <p:blipFill>
          <a:blip r:embed="rId4"/>
          <a:srcRect/>
          <a:stretch>
            <a:fillRect/>
          </a:stretch>
        </p:blipFill>
        <p:spPr bwMode="auto">
          <a:xfrm>
            <a:off x="0" y="1371600"/>
            <a:ext cx="615950" cy="1404938"/>
          </a:xfrm>
          <a:prstGeom prst="rect">
            <a:avLst/>
          </a:prstGeom>
          <a:noFill/>
          <a:ln w="9525">
            <a:noFill/>
            <a:miter lim="800000"/>
            <a:headEnd/>
            <a:tailEnd/>
          </a:ln>
          <a:effectLst/>
        </p:spPr>
      </p:pic>
      <p:pic>
        <p:nvPicPr>
          <p:cNvPr id="14382" name="Picture 46"/>
          <p:cNvPicPr>
            <a:picLocks noChangeAspect="1" noChangeArrowheads="1"/>
          </p:cNvPicPr>
          <p:nvPr/>
        </p:nvPicPr>
        <p:blipFill>
          <a:blip r:embed="rId4"/>
          <a:srcRect/>
          <a:stretch>
            <a:fillRect/>
          </a:stretch>
        </p:blipFill>
        <p:spPr bwMode="auto">
          <a:xfrm>
            <a:off x="0" y="2743200"/>
            <a:ext cx="615950" cy="1404938"/>
          </a:xfrm>
          <a:prstGeom prst="rect">
            <a:avLst/>
          </a:prstGeom>
          <a:noFill/>
          <a:ln w="9525">
            <a:noFill/>
            <a:miter lim="800000"/>
            <a:headEnd/>
            <a:tailEnd/>
          </a:ln>
          <a:effectLst/>
        </p:spPr>
      </p:pic>
      <p:pic>
        <p:nvPicPr>
          <p:cNvPr id="14383" name="Picture 47"/>
          <p:cNvPicPr>
            <a:picLocks noChangeAspect="1" noChangeArrowheads="1"/>
          </p:cNvPicPr>
          <p:nvPr/>
        </p:nvPicPr>
        <p:blipFill>
          <a:blip r:embed="rId4"/>
          <a:srcRect/>
          <a:stretch>
            <a:fillRect/>
          </a:stretch>
        </p:blipFill>
        <p:spPr bwMode="auto">
          <a:xfrm>
            <a:off x="0" y="4114800"/>
            <a:ext cx="615950" cy="1404938"/>
          </a:xfrm>
          <a:prstGeom prst="rect">
            <a:avLst/>
          </a:prstGeom>
          <a:noFill/>
          <a:ln w="9525">
            <a:noFill/>
            <a:miter lim="800000"/>
            <a:headEnd/>
            <a:tailEnd/>
          </a:ln>
          <a:effectLst/>
        </p:spPr>
      </p:pic>
      <p:pic>
        <p:nvPicPr>
          <p:cNvPr id="14384" name="Picture 48"/>
          <p:cNvPicPr>
            <a:picLocks noChangeAspect="1" noChangeArrowheads="1"/>
          </p:cNvPicPr>
          <p:nvPr/>
        </p:nvPicPr>
        <p:blipFill>
          <a:blip r:embed="rId4"/>
          <a:srcRect/>
          <a:stretch>
            <a:fillRect/>
          </a:stretch>
        </p:blipFill>
        <p:spPr bwMode="auto">
          <a:xfrm>
            <a:off x="0" y="5453063"/>
            <a:ext cx="615950" cy="1404937"/>
          </a:xfrm>
          <a:prstGeom prst="rect">
            <a:avLst/>
          </a:prstGeom>
          <a:noFill/>
          <a:ln w="9525">
            <a:noFill/>
            <a:miter lim="800000"/>
            <a:headEnd/>
            <a:tailEnd/>
          </a:ln>
          <a:effectLst/>
        </p:spPr>
      </p:pic>
      <p:graphicFrame>
        <p:nvGraphicFramePr>
          <p:cNvPr id="14385" name="Object 49"/>
          <p:cNvGraphicFramePr>
            <a:graphicFrameLocks noChangeAspect="1"/>
          </p:cNvGraphicFramePr>
          <p:nvPr/>
        </p:nvGraphicFramePr>
        <p:xfrm>
          <a:off x="1676400" y="1447800"/>
          <a:ext cx="6372225" cy="3671888"/>
        </p:xfrm>
        <a:graphic>
          <a:graphicData uri="http://schemas.openxmlformats.org/presentationml/2006/ole">
            <p:oleObj spid="_x0000_s14385" name="Photo Editor Photo" r:id="rId5" imgW="4266667" imgH="2362530" progId="MSPhotoEd.3">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7411"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17412"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13"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17414" name="Group 6"/>
          <p:cNvGrpSpPr>
            <a:grpSpLocks/>
          </p:cNvGrpSpPr>
          <p:nvPr/>
        </p:nvGrpSpPr>
        <p:grpSpPr bwMode="auto">
          <a:xfrm>
            <a:off x="685800" y="3581400"/>
            <a:ext cx="76200" cy="3276600"/>
            <a:chOff x="528" y="2256"/>
            <a:chExt cx="48" cy="2064"/>
          </a:xfrm>
        </p:grpSpPr>
        <p:sp>
          <p:nvSpPr>
            <p:cNvPr id="17415"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16"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17"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18"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19"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0"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1"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2"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3"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4"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5"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6"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7"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8"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29"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0"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1"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2"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17433" name="Group 25"/>
          <p:cNvGrpSpPr>
            <a:grpSpLocks/>
          </p:cNvGrpSpPr>
          <p:nvPr/>
        </p:nvGrpSpPr>
        <p:grpSpPr bwMode="auto">
          <a:xfrm>
            <a:off x="685800" y="228600"/>
            <a:ext cx="76200" cy="3276600"/>
            <a:chOff x="528" y="2256"/>
            <a:chExt cx="48" cy="2064"/>
          </a:xfrm>
        </p:grpSpPr>
        <p:sp>
          <p:nvSpPr>
            <p:cNvPr id="17434"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5"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6"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7"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8"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39"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0"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1"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2"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3"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4"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5"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6"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7"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8"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49"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50"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7451"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17452" name="Rectangle 44"/>
          <p:cNvSpPr>
            <a:spLocks noGrp="1" noChangeArrowheads="1"/>
          </p:cNvSpPr>
          <p:nvPr>
            <p:ph type="title"/>
          </p:nvPr>
        </p:nvSpPr>
        <p:spPr/>
        <p:txBody>
          <a:bodyPr/>
          <a:lstStyle/>
          <a:p>
            <a:r>
              <a:rPr lang="he-IL"/>
              <a:t>תהליך ה-</a:t>
            </a:r>
            <a:r>
              <a:rPr lang="en-US">
                <a:latin typeface="Comic Sans MS" pitchFamily="66" charset="0"/>
              </a:rPr>
              <a:t>PCR</a:t>
            </a:r>
            <a:endParaRPr lang="en-US"/>
          </a:p>
        </p:txBody>
      </p:sp>
      <p:pic>
        <p:nvPicPr>
          <p:cNvPr id="17461" name="Picture 53"/>
          <p:cNvPicPr>
            <a:picLocks noChangeAspect="1" noChangeArrowheads="1"/>
          </p:cNvPicPr>
          <p:nvPr>
            <p:ph sz="half" idx="1"/>
          </p:nvPr>
        </p:nvPicPr>
        <p:blipFill>
          <a:blip r:embed="rId3"/>
          <a:srcRect/>
          <a:stretch>
            <a:fillRect/>
          </a:stretch>
        </p:blipFill>
        <p:spPr>
          <a:xfrm>
            <a:off x="2514600" y="1295400"/>
            <a:ext cx="4076700" cy="1550988"/>
          </a:xfrm>
          <a:noFill/>
          <a:ln/>
        </p:spPr>
      </p:pic>
      <p:pic>
        <p:nvPicPr>
          <p:cNvPr id="17464" name="Picture 56"/>
          <p:cNvPicPr>
            <a:picLocks noChangeAspect="1" noChangeArrowheads="1"/>
          </p:cNvPicPr>
          <p:nvPr>
            <p:ph sz="quarter" idx="2"/>
          </p:nvPr>
        </p:nvPicPr>
        <p:blipFill>
          <a:blip r:embed="rId4"/>
          <a:srcRect/>
          <a:stretch>
            <a:fillRect/>
          </a:stretch>
        </p:blipFill>
        <p:spPr>
          <a:xfrm>
            <a:off x="2514600" y="3048000"/>
            <a:ext cx="4048125" cy="919163"/>
          </a:xfrm>
          <a:noFill/>
          <a:ln/>
        </p:spPr>
      </p:pic>
      <p:pic>
        <p:nvPicPr>
          <p:cNvPr id="17453" name="Picture 45"/>
          <p:cNvPicPr>
            <a:picLocks noChangeAspect="1" noChangeArrowheads="1"/>
          </p:cNvPicPr>
          <p:nvPr>
            <p:ph sz="half" idx="4294967295"/>
          </p:nvPr>
        </p:nvPicPr>
        <p:blipFill>
          <a:blip r:embed="rId5"/>
          <a:srcRect/>
          <a:stretch>
            <a:fillRect/>
          </a:stretch>
        </p:blipFill>
        <p:spPr>
          <a:xfrm>
            <a:off x="0" y="-33338"/>
            <a:ext cx="615950" cy="1404938"/>
          </a:xfrm>
          <a:noFill/>
          <a:ln/>
        </p:spPr>
      </p:pic>
      <p:pic>
        <p:nvPicPr>
          <p:cNvPr id="17454" name="Picture 46"/>
          <p:cNvPicPr>
            <a:picLocks noChangeAspect="1" noChangeArrowheads="1"/>
          </p:cNvPicPr>
          <p:nvPr/>
        </p:nvPicPr>
        <p:blipFill>
          <a:blip r:embed="rId5"/>
          <a:srcRect/>
          <a:stretch>
            <a:fillRect/>
          </a:stretch>
        </p:blipFill>
        <p:spPr bwMode="auto">
          <a:xfrm>
            <a:off x="0" y="1371600"/>
            <a:ext cx="615950" cy="1404938"/>
          </a:xfrm>
          <a:prstGeom prst="rect">
            <a:avLst/>
          </a:prstGeom>
          <a:noFill/>
          <a:ln w="9525">
            <a:noFill/>
            <a:miter lim="800000"/>
            <a:headEnd/>
            <a:tailEnd/>
          </a:ln>
          <a:effectLst/>
        </p:spPr>
      </p:pic>
      <p:pic>
        <p:nvPicPr>
          <p:cNvPr id="17455" name="Picture 47"/>
          <p:cNvPicPr>
            <a:picLocks noChangeAspect="1" noChangeArrowheads="1"/>
          </p:cNvPicPr>
          <p:nvPr/>
        </p:nvPicPr>
        <p:blipFill>
          <a:blip r:embed="rId5"/>
          <a:srcRect/>
          <a:stretch>
            <a:fillRect/>
          </a:stretch>
        </p:blipFill>
        <p:spPr bwMode="auto">
          <a:xfrm>
            <a:off x="0" y="2743200"/>
            <a:ext cx="615950" cy="1404938"/>
          </a:xfrm>
          <a:prstGeom prst="rect">
            <a:avLst/>
          </a:prstGeom>
          <a:noFill/>
          <a:ln w="9525">
            <a:noFill/>
            <a:miter lim="800000"/>
            <a:headEnd/>
            <a:tailEnd/>
          </a:ln>
          <a:effectLst/>
        </p:spPr>
      </p:pic>
      <p:pic>
        <p:nvPicPr>
          <p:cNvPr id="17456" name="Picture 48"/>
          <p:cNvPicPr>
            <a:picLocks noChangeAspect="1" noChangeArrowheads="1"/>
          </p:cNvPicPr>
          <p:nvPr/>
        </p:nvPicPr>
        <p:blipFill>
          <a:blip r:embed="rId5"/>
          <a:srcRect/>
          <a:stretch>
            <a:fillRect/>
          </a:stretch>
        </p:blipFill>
        <p:spPr bwMode="auto">
          <a:xfrm>
            <a:off x="0" y="4114800"/>
            <a:ext cx="615950" cy="1404938"/>
          </a:xfrm>
          <a:prstGeom prst="rect">
            <a:avLst/>
          </a:prstGeom>
          <a:noFill/>
          <a:ln w="9525">
            <a:noFill/>
            <a:miter lim="800000"/>
            <a:headEnd/>
            <a:tailEnd/>
          </a:ln>
          <a:effectLst/>
        </p:spPr>
      </p:pic>
      <p:pic>
        <p:nvPicPr>
          <p:cNvPr id="17457" name="Picture 49"/>
          <p:cNvPicPr>
            <a:picLocks noChangeAspect="1" noChangeArrowheads="1"/>
          </p:cNvPicPr>
          <p:nvPr/>
        </p:nvPicPr>
        <p:blipFill>
          <a:blip r:embed="rId5"/>
          <a:srcRect/>
          <a:stretch>
            <a:fillRect/>
          </a:stretch>
        </p:blipFill>
        <p:spPr bwMode="auto">
          <a:xfrm>
            <a:off x="0" y="5453063"/>
            <a:ext cx="615950" cy="1404937"/>
          </a:xfrm>
          <a:prstGeom prst="rect">
            <a:avLst/>
          </a:prstGeom>
          <a:noFill/>
          <a:ln w="9525">
            <a:noFill/>
            <a:miter lim="800000"/>
            <a:headEnd/>
            <a:tailEnd/>
          </a:ln>
          <a:effectLst/>
        </p:spPr>
      </p:pic>
      <p:sp>
        <p:nvSpPr>
          <p:cNvPr id="17463" name="Text Box 55"/>
          <p:cNvSpPr txBox="1">
            <a:spLocks noChangeArrowheads="1"/>
          </p:cNvSpPr>
          <p:nvPr/>
        </p:nvSpPr>
        <p:spPr bwMode="auto">
          <a:xfrm>
            <a:off x="7010400" y="1447800"/>
            <a:ext cx="1219200" cy="1054100"/>
          </a:xfrm>
          <a:prstGeom prst="rect">
            <a:avLst/>
          </a:prstGeom>
          <a:solidFill>
            <a:schemeClr val="bg1"/>
          </a:solidFill>
          <a:ln w="9525">
            <a:noFill/>
            <a:miter lim="800000"/>
            <a:headEnd/>
            <a:tailEnd/>
          </a:ln>
          <a:effectLst/>
        </p:spPr>
        <p:txBody>
          <a:bodyPr>
            <a:spAutoFit/>
          </a:bodyPr>
          <a:lstStyle/>
          <a:p>
            <a:pPr>
              <a:buFontTx/>
              <a:buNone/>
            </a:pPr>
            <a:r>
              <a:rPr lang="he-IL" sz="1800" b="1">
                <a:latin typeface="Arial" charset="0"/>
              </a:rPr>
              <a:t>שלב ראשון</a:t>
            </a:r>
          </a:p>
          <a:p>
            <a:pPr>
              <a:buFontTx/>
              <a:buNone/>
            </a:pPr>
            <a:r>
              <a:rPr lang="he-IL" sz="1800">
                <a:latin typeface="Arial" charset="0"/>
              </a:rPr>
              <a:t>הפרדות הגדילים</a:t>
            </a:r>
            <a:endParaRPr lang="en-US" sz="1800">
              <a:latin typeface="Arial" charset="0"/>
            </a:endParaRPr>
          </a:p>
        </p:txBody>
      </p:sp>
      <p:sp>
        <p:nvSpPr>
          <p:cNvPr id="17466" name="Text Box 58"/>
          <p:cNvSpPr txBox="1">
            <a:spLocks noChangeArrowheads="1"/>
          </p:cNvSpPr>
          <p:nvPr/>
        </p:nvSpPr>
        <p:spPr bwMode="auto">
          <a:xfrm>
            <a:off x="7010400" y="2971800"/>
            <a:ext cx="1219200" cy="1054100"/>
          </a:xfrm>
          <a:prstGeom prst="rect">
            <a:avLst/>
          </a:prstGeom>
          <a:solidFill>
            <a:schemeClr val="bg1"/>
          </a:solidFill>
          <a:ln w="9525">
            <a:noFill/>
            <a:miter lim="800000"/>
            <a:headEnd/>
            <a:tailEnd/>
          </a:ln>
          <a:effectLst/>
        </p:spPr>
        <p:txBody>
          <a:bodyPr>
            <a:spAutoFit/>
          </a:bodyPr>
          <a:lstStyle/>
          <a:p>
            <a:pPr>
              <a:buFontTx/>
              <a:buNone/>
            </a:pPr>
            <a:r>
              <a:rPr lang="he-IL" sz="1800" b="1">
                <a:latin typeface="Arial" charset="0"/>
              </a:rPr>
              <a:t>שלב שני</a:t>
            </a:r>
          </a:p>
          <a:p>
            <a:pPr>
              <a:buFontTx/>
              <a:buNone/>
            </a:pPr>
            <a:r>
              <a:rPr lang="he-IL" sz="1800">
                <a:latin typeface="Arial" charset="0"/>
              </a:rPr>
              <a:t>הצמדות התחלים</a:t>
            </a:r>
            <a:endParaRPr lang="en-US" sz="1800">
              <a:latin typeface="Arial" charset="0"/>
            </a:endParaRPr>
          </a:p>
        </p:txBody>
      </p:sp>
      <p:pic>
        <p:nvPicPr>
          <p:cNvPr id="17467" name="Picture 59"/>
          <p:cNvPicPr>
            <a:picLocks noChangeAspect="1" noChangeArrowheads="1"/>
          </p:cNvPicPr>
          <p:nvPr>
            <p:ph sz="quarter" idx="3"/>
          </p:nvPr>
        </p:nvPicPr>
        <p:blipFill>
          <a:blip r:embed="rId6"/>
          <a:srcRect/>
          <a:stretch>
            <a:fillRect/>
          </a:stretch>
        </p:blipFill>
        <p:spPr>
          <a:xfrm>
            <a:off x="2514600" y="4267200"/>
            <a:ext cx="4114800" cy="1827213"/>
          </a:xfrm>
          <a:noFill/>
          <a:ln/>
        </p:spPr>
      </p:pic>
      <p:sp>
        <p:nvSpPr>
          <p:cNvPr id="17469" name="Text Box 61"/>
          <p:cNvSpPr txBox="1">
            <a:spLocks noChangeArrowheads="1"/>
          </p:cNvSpPr>
          <p:nvPr/>
        </p:nvSpPr>
        <p:spPr bwMode="auto">
          <a:xfrm>
            <a:off x="7010400" y="4572000"/>
            <a:ext cx="1219200" cy="1328738"/>
          </a:xfrm>
          <a:prstGeom prst="rect">
            <a:avLst/>
          </a:prstGeom>
          <a:solidFill>
            <a:schemeClr val="bg1"/>
          </a:solidFill>
          <a:ln w="9525">
            <a:noFill/>
            <a:miter lim="800000"/>
            <a:headEnd/>
            <a:tailEnd/>
          </a:ln>
          <a:effectLst/>
        </p:spPr>
        <p:txBody>
          <a:bodyPr>
            <a:spAutoFit/>
          </a:bodyPr>
          <a:lstStyle/>
          <a:p>
            <a:pPr>
              <a:buFontTx/>
              <a:buNone/>
            </a:pPr>
            <a:r>
              <a:rPr lang="he-IL" sz="1800" b="1">
                <a:latin typeface="Arial" charset="0"/>
              </a:rPr>
              <a:t>שלב שלישי</a:t>
            </a:r>
          </a:p>
          <a:p>
            <a:pPr>
              <a:buFontTx/>
              <a:buNone/>
            </a:pPr>
            <a:r>
              <a:rPr lang="he-IL" sz="1800">
                <a:latin typeface="Arial" charset="0"/>
              </a:rPr>
              <a:t>שכפול הקטע שבין התחלים</a:t>
            </a:r>
            <a:endParaRPr lang="en-US" sz="1800">
              <a:latin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20483"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20484"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85"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20486" name="Group 6"/>
          <p:cNvGrpSpPr>
            <a:grpSpLocks/>
          </p:cNvGrpSpPr>
          <p:nvPr/>
        </p:nvGrpSpPr>
        <p:grpSpPr bwMode="auto">
          <a:xfrm>
            <a:off x="685800" y="3581400"/>
            <a:ext cx="76200" cy="3276600"/>
            <a:chOff x="528" y="2256"/>
            <a:chExt cx="48" cy="2064"/>
          </a:xfrm>
        </p:grpSpPr>
        <p:sp>
          <p:nvSpPr>
            <p:cNvPr id="20487"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88"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89"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0"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1"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2"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3"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4"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5"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6"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7"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8"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499"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0"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1"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2"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3"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4"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20505" name="Group 25"/>
          <p:cNvGrpSpPr>
            <a:grpSpLocks/>
          </p:cNvGrpSpPr>
          <p:nvPr/>
        </p:nvGrpSpPr>
        <p:grpSpPr bwMode="auto">
          <a:xfrm>
            <a:off x="685800" y="228600"/>
            <a:ext cx="76200" cy="3276600"/>
            <a:chOff x="528" y="2256"/>
            <a:chExt cx="48" cy="2064"/>
          </a:xfrm>
        </p:grpSpPr>
        <p:sp>
          <p:nvSpPr>
            <p:cNvPr id="20506"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7"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8"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09"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0"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1"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2"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3"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4"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5"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6"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7"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8"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19"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20"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21"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22"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20523"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20524" name="Rectangle 44"/>
          <p:cNvSpPr>
            <a:spLocks noGrp="1" noChangeArrowheads="1"/>
          </p:cNvSpPr>
          <p:nvPr>
            <p:ph type="title"/>
          </p:nvPr>
        </p:nvSpPr>
        <p:spPr/>
        <p:txBody>
          <a:bodyPr/>
          <a:lstStyle/>
          <a:p>
            <a:r>
              <a:rPr lang="he-IL"/>
              <a:t>תהליך ה-</a:t>
            </a:r>
            <a:r>
              <a:rPr lang="en-US">
                <a:latin typeface="Comic Sans MS" pitchFamily="66" charset="0"/>
              </a:rPr>
              <a:t>PCR</a:t>
            </a:r>
            <a:endParaRPr lang="en-US"/>
          </a:p>
        </p:txBody>
      </p:sp>
      <p:pic>
        <p:nvPicPr>
          <p:cNvPr id="20525" name="Picture 45"/>
          <p:cNvPicPr>
            <a:picLocks noChangeAspect="1" noChangeArrowheads="1"/>
          </p:cNvPicPr>
          <p:nvPr>
            <p:ph sz="half" idx="4294967295"/>
          </p:nvPr>
        </p:nvPicPr>
        <p:blipFill>
          <a:blip r:embed="rId3"/>
          <a:srcRect/>
          <a:stretch>
            <a:fillRect/>
          </a:stretch>
        </p:blipFill>
        <p:spPr>
          <a:xfrm>
            <a:off x="0" y="-33338"/>
            <a:ext cx="615950" cy="1404938"/>
          </a:xfrm>
          <a:noFill/>
          <a:ln/>
        </p:spPr>
      </p:pic>
      <p:pic>
        <p:nvPicPr>
          <p:cNvPr id="20526" name="Picture 46"/>
          <p:cNvPicPr>
            <a:picLocks noChangeAspect="1" noChangeArrowheads="1"/>
          </p:cNvPicPr>
          <p:nvPr/>
        </p:nvPicPr>
        <p:blipFill>
          <a:blip r:embed="rId3"/>
          <a:srcRect/>
          <a:stretch>
            <a:fillRect/>
          </a:stretch>
        </p:blipFill>
        <p:spPr bwMode="auto">
          <a:xfrm>
            <a:off x="0" y="1371600"/>
            <a:ext cx="615950" cy="1404938"/>
          </a:xfrm>
          <a:prstGeom prst="rect">
            <a:avLst/>
          </a:prstGeom>
          <a:noFill/>
          <a:ln w="9525">
            <a:noFill/>
            <a:miter lim="800000"/>
            <a:headEnd/>
            <a:tailEnd/>
          </a:ln>
          <a:effectLst/>
        </p:spPr>
      </p:pic>
      <p:pic>
        <p:nvPicPr>
          <p:cNvPr id="20527" name="Picture 47"/>
          <p:cNvPicPr>
            <a:picLocks noChangeAspect="1" noChangeArrowheads="1"/>
          </p:cNvPicPr>
          <p:nvPr/>
        </p:nvPicPr>
        <p:blipFill>
          <a:blip r:embed="rId3"/>
          <a:srcRect/>
          <a:stretch>
            <a:fillRect/>
          </a:stretch>
        </p:blipFill>
        <p:spPr bwMode="auto">
          <a:xfrm>
            <a:off x="0" y="2743200"/>
            <a:ext cx="615950" cy="1404938"/>
          </a:xfrm>
          <a:prstGeom prst="rect">
            <a:avLst/>
          </a:prstGeom>
          <a:noFill/>
          <a:ln w="9525">
            <a:noFill/>
            <a:miter lim="800000"/>
            <a:headEnd/>
            <a:tailEnd/>
          </a:ln>
          <a:effectLst/>
        </p:spPr>
      </p:pic>
      <p:pic>
        <p:nvPicPr>
          <p:cNvPr id="20528" name="Picture 48"/>
          <p:cNvPicPr>
            <a:picLocks noChangeAspect="1" noChangeArrowheads="1"/>
          </p:cNvPicPr>
          <p:nvPr/>
        </p:nvPicPr>
        <p:blipFill>
          <a:blip r:embed="rId3"/>
          <a:srcRect/>
          <a:stretch>
            <a:fillRect/>
          </a:stretch>
        </p:blipFill>
        <p:spPr bwMode="auto">
          <a:xfrm>
            <a:off x="0" y="4114800"/>
            <a:ext cx="615950" cy="1404938"/>
          </a:xfrm>
          <a:prstGeom prst="rect">
            <a:avLst/>
          </a:prstGeom>
          <a:noFill/>
          <a:ln w="9525">
            <a:noFill/>
            <a:miter lim="800000"/>
            <a:headEnd/>
            <a:tailEnd/>
          </a:ln>
          <a:effectLst/>
        </p:spPr>
      </p:pic>
      <p:pic>
        <p:nvPicPr>
          <p:cNvPr id="20529" name="Picture 49"/>
          <p:cNvPicPr>
            <a:picLocks noChangeAspect="1" noChangeArrowheads="1"/>
          </p:cNvPicPr>
          <p:nvPr/>
        </p:nvPicPr>
        <p:blipFill>
          <a:blip r:embed="rId3"/>
          <a:srcRect/>
          <a:stretch>
            <a:fillRect/>
          </a:stretch>
        </p:blipFill>
        <p:spPr bwMode="auto">
          <a:xfrm>
            <a:off x="0" y="5453063"/>
            <a:ext cx="615950" cy="1404937"/>
          </a:xfrm>
          <a:prstGeom prst="rect">
            <a:avLst/>
          </a:prstGeom>
          <a:noFill/>
          <a:ln w="9525">
            <a:noFill/>
            <a:miter lim="800000"/>
            <a:headEnd/>
            <a:tailEnd/>
          </a:ln>
          <a:effectLst/>
        </p:spPr>
      </p:pic>
      <p:pic>
        <p:nvPicPr>
          <p:cNvPr id="20534" name="Picture 54"/>
          <p:cNvPicPr>
            <a:picLocks noChangeAspect="1" noChangeArrowheads="1"/>
          </p:cNvPicPr>
          <p:nvPr>
            <p:ph idx="1"/>
          </p:nvPr>
        </p:nvPicPr>
        <p:blipFill>
          <a:blip r:embed="rId4"/>
          <a:srcRect/>
          <a:stretch>
            <a:fillRect/>
          </a:stretch>
        </p:blipFill>
        <p:spPr>
          <a:xfrm>
            <a:off x="2057400" y="1295400"/>
            <a:ext cx="5486400" cy="5068888"/>
          </a:xfrm>
          <a:noFill/>
          <a:ln/>
        </p:spPr>
      </p:pic>
      <p:sp>
        <p:nvSpPr>
          <p:cNvPr id="20536" name="Text Box 56"/>
          <p:cNvSpPr txBox="1">
            <a:spLocks noChangeArrowheads="1"/>
          </p:cNvSpPr>
          <p:nvPr/>
        </p:nvSpPr>
        <p:spPr bwMode="auto">
          <a:xfrm>
            <a:off x="7010400" y="1981200"/>
            <a:ext cx="320675" cy="304800"/>
          </a:xfrm>
          <a:prstGeom prst="rect">
            <a:avLst/>
          </a:prstGeom>
          <a:noFill/>
          <a:ln w="9525">
            <a:noFill/>
            <a:miter lim="800000"/>
            <a:headEnd/>
            <a:tailEnd/>
          </a:ln>
          <a:effectLst/>
        </p:spPr>
        <p:txBody>
          <a:bodyPr>
            <a:spAutoFit/>
          </a:bodyPr>
          <a:lstStyle/>
          <a:p>
            <a:pPr>
              <a:buFontTx/>
              <a:buNone/>
            </a:pPr>
            <a:r>
              <a:rPr lang="he-IL" sz="1400" b="1">
                <a:latin typeface="Arial" charset="0"/>
              </a:rPr>
              <a:t>2</a:t>
            </a:r>
            <a:endParaRPr lang="en-US" sz="1400" b="1">
              <a:latin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
        <p:nvSpPr>
          <p:cNvPr id="13315" name="Rectangle 3"/>
          <p:cNvSpPr>
            <a:spLocks noChangeArrowheads="1"/>
          </p:cNvSpPr>
          <p:nvPr/>
        </p:nvSpPr>
        <p:spPr bwMode="auto">
          <a:xfrm>
            <a:off x="0" y="0"/>
            <a:ext cx="838200" cy="6858000"/>
          </a:xfrm>
          <a:prstGeom prst="rect">
            <a:avLst/>
          </a:prstGeom>
          <a:solidFill>
            <a:schemeClr val="tx1"/>
          </a:solidFill>
          <a:ln w="9525">
            <a:solidFill>
              <a:schemeClr val="tx1"/>
            </a:solidFill>
            <a:miter lim="800000"/>
            <a:headEnd/>
            <a:tailEnd/>
          </a:ln>
          <a:effectLst/>
        </p:spPr>
        <p:txBody>
          <a:bodyPr wrap="none" anchor="ctr"/>
          <a:lstStyle/>
          <a:p>
            <a:endParaRPr lang="he-IL"/>
          </a:p>
        </p:txBody>
      </p:sp>
      <p:sp>
        <p:nvSpPr>
          <p:cNvPr id="13316" name="Rectangle 4"/>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17" name="Rectangle 5"/>
          <p:cNvSpPr>
            <a:spLocks noChangeArrowheads="1"/>
          </p:cNvSpPr>
          <p:nvPr/>
        </p:nvSpPr>
        <p:spPr bwMode="auto">
          <a:xfrm>
            <a:off x="838200" y="3581400"/>
            <a:ext cx="76200" cy="76200"/>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nvGrpSpPr>
          <p:cNvPr id="13318" name="Group 6"/>
          <p:cNvGrpSpPr>
            <a:grpSpLocks/>
          </p:cNvGrpSpPr>
          <p:nvPr/>
        </p:nvGrpSpPr>
        <p:grpSpPr bwMode="auto">
          <a:xfrm>
            <a:off x="685800" y="3581400"/>
            <a:ext cx="76200" cy="3276600"/>
            <a:chOff x="528" y="2256"/>
            <a:chExt cx="48" cy="2064"/>
          </a:xfrm>
        </p:grpSpPr>
        <p:sp>
          <p:nvSpPr>
            <p:cNvPr id="13319" name="Rectangle 7"/>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0" name="Rectangle 8"/>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1" name="Rectangle 9"/>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2" name="Rectangle 10"/>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3" name="Rectangle 11"/>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4" name="Rectangle 12"/>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5" name="Rectangle 13"/>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6" name="Rectangle 14"/>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7" name="Rectangle 15"/>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8" name="Rectangle 16"/>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29" name="Rectangle 17"/>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0" name="Rectangle 18"/>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1" name="Rectangle 19"/>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2" name="Rectangle 20"/>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3" name="Rectangle 21"/>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4" name="Rectangle 22"/>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5" name="Rectangle 23"/>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6" name="Rectangle 24"/>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grpSp>
        <p:nvGrpSpPr>
          <p:cNvPr id="13337" name="Group 25"/>
          <p:cNvGrpSpPr>
            <a:grpSpLocks/>
          </p:cNvGrpSpPr>
          <p:nvPr/>
        </p:nvGrpSpPr>
        <p:grpSpPr bwMode="auto">
          <a:xfrm>
            <a:off x="685800" y="228600"/>
            <a:ext cx="76200" cy="3276600"/>
            <a:chOff x="528" y="2256"/>
            <a:chExt cx="48" cy="2064"/>
          </a:xfrm>
        </p:grpSpPr>
        <p:sp>
          <p:nvSpPr>
            <p:cNvPr id="13338" name="Rectangle 26"/>
            <p:cNvSpPr>
              <a:spLocks noChangeArrowheads="1"/>
            </p:cNvSpPr>
            <p:nvPr/>
          </p:nvSpPr>
          <p:spPr bwMode="auto">
            <a:xfrm>
              <a:off x="528" y="415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39" name="Rectangle 27"/>
            <p:cNvSpPr>
              <a:spLocks noChangeArrowheads="1"/>
            </p:cNvSpPr>
            <p:nvPr/>
          </p:nvSpPr>
          <p:spPr bwMode="auto">
            <a:xfrm>
              <a:off x="528" y="403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0" name="Rectangle 28"/>
            <p:cNvSpPr>
              <a:spLocks noChangeArrowheads="1"/>
            </p:cNvSpPr>
            <p:nvPr/>
          </p:nvSpPr>
          <p:spPr bwMode="auto">
            <a:xfrm>
              <a:off x="528" y="391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1" name="Rectangle 29"/>
            <p:cNvSpPr>
              <a:spLocks noChangeArrowheads="1"/>
            </p:cNvSpPr>
            <p:nvPr/>
          </p:nvSpPr>
          <p:spPr bwMode="auto">
            <a:xfrm>
              <a:off x="528" y="379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2" name="Rectangle 30"/>
            <p:cNvSpPr>
              <a:spLocks noChangeArrowheads="1"/>
            </p:cNvSpPr>
            <p:nvPr/>
          </p:nvSpPr>
          <p:spPr bwMode="auto">
            <a:xfrm>
              <a:off x="528" y="3679"/>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3" name="Rectangle 31"/>
            <p:cNvSpPr>
              <a:spLocks noChangeArrowheads="1"/>
            </p:cNvSpPr>
            <p:nvPr/>
          </p:nvSpPr>
          <p:spPr bwMode="auto">
            <a:xfrm>
              <a:off x="528" y="356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4" name="Rectangle 32"/>
            <p:cNvSpPr>
              <a:spLocks noChangeArrowheads="1"/>
            </p:cNvSpPr>
            <p:nvPr/>
          </p:nvSpPr>
          <p:spPr bwMode="auto">
            <a:xfrm>
              <a:off x="528" y="344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5" name="Rectangle 33"/>
            <p:cNvSpPr>
              <a:spLocks noChangeArrowheads="1"/>
            </p:cNvSpPr>
            <p:nvPr/>
          </p:nvSpPr>
          <p:spPr bwMode="auto">
            <a:xfrm>
              <a:off x="528" y="332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6" name="Rectangle 34"/>
            <p:cNvSpPr>
              <a:spLocks noChangeArrowheads="1"/>
            </p:cNvSpPr>
            <p:nvPr/>
          </p:nvSpPr>
          <p:spPr bwMode="auto">
            <a:xfrm>
              <a:off x="528" y="320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7" name="Rectangle 35"/>
            <p:cNvSpPr>
              <a:spLocks noChangeArrowheads="1"/>
            </p:cNvSpPr>
            <p:nvPr/>
          </p:nvSpPr>
          <p:spPr bwMode="auto">
            <a:xfrm>
              <a:off x="528" y="308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8" name="Rectangle 36"/>
            <p:cNvSpPr>
              <a:spLocks noChangeArrowheads="1"/>
            </p:cNvSpPr>
            <p:nvPr/>
          </p:nvSpPr>
          <p:spPr bwMode="auto">
            <a:xfrm>
              <a:off x="528" y="2967"/>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49" name="Rectangle 37"/>
            <p:cNvSpPr>
              <a:spLocks noChangeArrowheads="1"/>
            </p:cNvSpPr>
            <p:nvPr/>
          </p:nvSpPr>
          <p:spPr bwMode="auto">
            <a:xfrm>
              <a:off x="528" y="2848"/>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0" name="Rectangle 38"/>
            <p:cNvSpPr>
              <a:spLocks noChangeArrowheads="1"/>
            </p:cNvSpPr>
            <p:nvPr/>
          </p:nvSpPr>
          <p:spPr bwMode="auto">
            <a:xfrm>
              <a:off x="528" y="2730"/>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1" name="Rectangle 39"/>
            <p:cNvSpPr>
              <a:spLocks noChangeArrowheads="1"/>
            </p:cNvSpPr>
            <p:nvPr/>
          </p:nvSpPr>
          <p:spPr bwMode="auto">
            <a:xfrm>
              <a:off x="528" y="2611"/>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2" name="Rectangle 40"/>
            <p:cNvSpPr>
              <a:spLocks noChangeArrowheads="1"/>
            </p:cNvSpPr>
            <p:nvPr/>
          </p:nvSpPr>
          <p:spPr bwMode="auto">
            <a:xfrm>
              <a:off x="528" y="2493"/>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3" name="Rectangle 41"/>
            <p:cNvSpPr>
              <a:spLocks noChangeArrowheads="1"/>
            </p:cNvSpPr>
            <p:nvPr/>
          </p:nvSpPr>
          <p:spPr bwMode="auto">
            <a:xfrm>
              <a:off x="528" y="2374"/>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4" name="Rectangle 42"/>
            <p:cNvSpPr>
              <a:spLocks noChangeArrowheads="1"/>
            </p:cNvSpPr>
            <p:nvPr/>
          </p:nvSpPr>
          <p:spPr bwMode="auto">
            <a:xfrm>
              <a:off x="528" y="2256"/>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sp>
          <p:nvSpPr>
            <p:cNvPr id="13355" name="Rectangle 43"/>
            <p:cNvSpPr>
              <a:spLocks noChangeArrowheads="1"/>
            </p:cNvSpPr>
            <p:nvPr/>
          </p:nvSpPr>
          <p:spPr bwMode="auto">
            <a:xfrm>
              <a:off x="528" y="4272"/>
              <a:ext cx="48" cy="48"/>
            </a:xfrm>
            <a:prstGeom prst="rect">
              <a:avLst/>
            </a:prstGeom>
            <a:solidFill>
              <a:schemeClr val="bg1"/>
            </a:solidFill>
            <a:ln w="9525">
              <a:solidFill>
                <a:schemeClr val="tx1"/>
              </a:solidFill>
              <a:miter lim="800000"/>
              <a:headEnd/>
              <a:tailEnd/>
            </a:ln>
            <a:effectLst/>
          </p:spPr>
          <p:txBody>
            <a:bodyPr wrap="none" anchor="ctr"/>
            <a:lstStyle/>
            <a:p>
              <a:endParaRPr lang="he-IL"/>
            </a:p>
          </p:txBody>
        </p:sp>
      </p:grpSp>
      <p:sp>
        <p:nvSpPr>
          <p:cNvPr id="13362" name="AutoShape 50"/>
          <p:cNvSpPr>
            <a:spLocks noChangeAspect="1" noChangeArrowheads="1"/>
          </p:cNvSpPr>
          <p:nvPr>
            <p:ph type="title"/>
          </p:nvPr>
        </p:nvSpPr>
        <p:spPr/>
        <p:txBody>
          <a:bodyPr/>
          <a:lstStyle/>
          <a:p>
            <a:r>
              <a:rPr lang="he-IL"/>
              <a:t>תהליך ה-</a:t>
            </a:r>
            <a:r>
              <a:rPr lang="en-US">
                <a:latin typeface="Comic Sans MS" pitchFamily="66" charset="0"/>
              </a:rPr>
              <a:t>PCR</a:t>
            </a:r>
          </a:p>
        </p:txBody>
      </p:sp>
      <p:graphicFrame>
        <p:nvGraphicFramePr>
          <p:cNvPr id="13363" name="Object 51"/>
          <p:cNvGraphicFramePr>
            <a:graphicFrameLocks noChangeAspect="1"/>
          </p:cNvGraphicFramePr>
          <p:nvPr>
            <p:ph sz="half" idx="1"/>
          </p:nvPr>
        </p:nvGraphicFramePr>
        <p:xfrm>
          <a:off x="4686300" y="3657600"/>
          <a:ext cx="4457700" cy="1643063"/>
        </p:xfrm>
        <a:graphic>
          <a:graphicData uri="http://schemas.openxmlformats.org/presentationml/2006/ole">
            <p:oleObj spid="_x0000_s13363" name="Photo Editor Photo" r:id="rId4" imgW="3772427" imgH="1390844" progId="MSPhotoEd.3">
              <p:embed/>
            </p:oleObj>
          </a:graphicData>
        </a:graphic>
      </p:graphicFrame>
      <p:pic>
        <p:nvPicPr>
          <p:cNvPr id="13356" name="Picture 44"/>
          <p:cNvPicPr>
            <a:picLocks noChangeAspect="1" noChangeArrowheads="1"/>
          </p:cNvPicPr>
          <p:nvPr>
            <p:ph sz="half" idx="4294967295"/>
          </p:nvPr>
        </p:nvPicPr>
        <p:blipFill>
          <a:blip r:embed="rId5"/>
          <a:srcRect/>
          <a:stretch>
            <a:fillRect/>
          </a:stretch>
        </p:blipFill>
        <p:spPr>
          <a:xfrm>
            <a:off x="0" y="-33338"/>
            <a:ext cx="615950" cy="1404938"/>
          </a:xfrm>
          <a:noFill/>
          <a:ln/>
        </p:spPr>
      </p:pic>
      <p:pic>
        <p:nvPicPr>
          <p:cNvPr id="13357" name="Picture 45"/>
          <p:cNvPicPr>
            <a:picLocks noChangeAspect="1" noChangeArrowheads="1"/>
          </p:cNvPicPr>
          <p:nvPr/>
        </p:nvPicPr>
        <p:blipFill>
          <a:blip r:embed="rId5"/>
          <a:srcRect/>
          <a:stretch>
            <a:fillRect/>
          </a:stretch>
        </p:blipFill>
        <p:spPr bwMode="auto">
          <a:xfrm>
            <a:off x="0" y="1371600"/>
            <a:ext cx="615950" cy="1404938"/>
          </a:xfrm>
          <a:prstGeom prst="rect">
            <a:avLst/>
          </a:prstGeom>
          <a:noFill/>
          <a:ln w="9525">
            <a:noFill/>
            <a:miter lim="800000"/>
            <a:headEnd/>
            <a:tailEnd/>
          </a:ln>
          <a:effectLst/>
        </p:spPr>
      </p:pic>
      <p:pic>
        <p:nvPicPr>
          <p:cNvPr id="13358" name="Picture 46"/>
          <p:cNvPicPr>
            <a:picLocks noChangeAspect="1" noChangeArrowheads="1"/>
          </p:cNvPicPr>
          <p:nvPr/>
        </p:nvPicPr>
        <p:blipFill>
          <a:blip r:embed="rId5"/>
          <a:srcRect/>
          <a:stretch>
            <a:fillRect/>
          </a:stretch>
        </p:blipFill>
        <p:spPr bwMode="auto">
          <a:xfrm>
            <a:off x="0" y="2743200"/>
            <a:ext cx="615950" cy="1404938"/>
          </a:xfrm>
          <a:prstGeom prst="rect">
            <a:avLst/>
          </a:prstGeom>
          <a:noFill/>
          <a:ln w="9525">
            <a:noFill/>
            <a:miter lim="800000"/>
            <a:headEnd/>
            <a:tailEnd/>
          </a:ln>
          <a:effectLst/>
        </p:spPr>
      </p:pic>
      <p:pic>
        <p:nvPicPr>
          <p:cNvPr id="13359" name="Picture 47"/>
          <p:cNvPicPr>
            <a:picLocks noChangeAspect="1" noChangeArrowheads="1"/>
          </p:cNvPicPr>
          <p:nvPr/>
        </p:nvPicPr>
        <p:blipFill>
          <a:blip r:embed="rId5"/>
          <a:srcRect/>
          <a:stretch>
            <a:fillRect/>
          </a:stretch>
        </p:blipFill>
        <p:spPr bwMode="auto">
          <a:xfrm>
            <a:off x="0" y="4114800"/>
            <a:ext cx="615950" cy="1404938"/>
          </a:xfrm>
          <a:prstGeom prst="rect">
            <a:avLst/>
          </a:prstGeom>
          <a:noFill/>
          <a:ln w="9525">
            <a:noFill/>
            <a:miter lim="800000"/>
            <a:headEnd/>
            <a:tailEnd/>
          </a:ln>
          <a:effectLst/>
        </p:spPr>
      </p:pic>
      <p:pic>
        <p:nvPicPr>
          <p:cNvPr id="13360" name="Picture 48"/>
          <p:cNvPicPr>
            <a:picLocks noChangeAspect="1" noChangeArrowheads="1"/>
          </p:cNvPicPr>
          <p:nvPr/>
        </p:nvPicPr>
        <p:blipFill>
          <a:blip r:embed="rId5"/>
          <a:srcRect/>
          <a:stretch>
            <a:fillRect/>
          </a:stretch>
        </p:blipFill>
        <p:spPr bwMode="auto">
          <a:xfrm>
            <a:off x="0" y="5453063"/>
            <a:ext cx="615950" cy="1404937"/>
          </a:xfrm>
          <a:prstGeom prst="rect">
            <a:avLst/>
          </a:prstGeom>
          <a:noFill/>
          <a:ln w="9525">
            <a:noFill/>
            <a:miter lim="800000"/>
            <a:headEnd/>
            <a:tailEnd/>
          </a:ln>
          <a:effectLst/>
        </p:spPr>
      </p:pic>
      <p:sp>
        <p:nvSpPr>
          <p:cNvPr id="13365" name="Rectangle 53"/>
          <p:cNvSpPr>
            <a:spLocks noChangeArrowheads="1"/>
          </p:cNvSpPr>
          <p:nvPr/>
        </p:nvSpPr>
        <p:spPr bwMode="auto">
          <a:xfrm>
            <a:off x="1066800" y="1600200"/>
            <a:ext cx="2978150" cy="2100263"/>
          </a:xfrm>
          <a:prstGeom prst="rect">
            <a:avLst/>
          </a:prstGeom>
          <a:noFill/>
          <a:ln w="9525">
            <a:noFill/>
            <a:miter lim="800000"/>
            <a:headEnd/>
            <a:tailEnd/>
          </a:ln>
          <a:effectLst/>
        </p:spPr>
        <p:txBody>
          <a:bodyPr>
            <a:spAutoFit/>
          </a:bodyPr>
          <a:lstStyle/>
          <a:p>
            <a:pPr rtl="0">
              <a:buFontTx/>
              <a:buNone/>
            </a:pPr>
            <a:r>
              <a:rPr lang="he-IL" b="1">
                <a:solidFill>
                  <a:schemeClr val="accent2"/>
                </a:solidFill>
                <a:latin typeface="Times New Roman" pitchFamily="18" charset="0"/>
              </a:rPr>
              <a:t>שימושים:</a:t>
            </a:r>
          </a:p>
          <a:p>
            <a:pPr rtl="0">
              <a:buFontTx/>
              <a:buNone/>
            </a:pPr>
            <a:r>
              <a:rPr lang="he-IL" b="1">
                <a:solidFill>
                  <a:schemeClr val="accent2"/>
                </a:solidFill>
                <a:latin typeface="Times New Roman" pitchFamily="18" charset="0"/>
              </a:rPr>
              <a:t>מחקר</a:t>
            </a:r>
          </a:p>
          <a:p>
            <a:pPr rtl="0">
              <a:buFontTx/>
              <a:buNone/>
            </a:pPr>
            <a:r>
              <a:rPr lang="he-IL" b="1">
                <a:solidFill>
                  <a:schemeClr val="accent2"/>
                </a:solidFill>
                <a:latin typeface="Times New Roman" pitchFamily="18" charset="0"/>
              </a:rPr>
              <a:t>זיהוי פלילי</a:t>
            </a:r>
          </a:p>
          <a:p>
            <a:pPr rtl="0">
              <a:buFontTx/>
              <a:buNone/>
            </a:pPr>
            <a:r>
              <a:rPr lang="he-IL" b="1">
                <a:solidFill>
                  <a:schemeClr val="accent2"/>
                </a:solidFill>
                <a:latin typeface="Times New Roman" pitchFamily="18" charset="0"/>
              </a:rPr>
              <a:t>רפואה</a:t>
            </a:r>
            <a:endParaRPr lang="en-US" b="1">
              <a:solidFill>
                <a:schemeClr val="accent2"/>
              </a:solidFill>
              <a:latin typeface="Times New Roman" pitchFamily="18" charset="0"/>
            </a:endParaRPr>
          </a:p>
        </p:txBody>
      </p:sp>
      <p:pic>
        <p:nvPicPr>
          <p:cNvPr id="13366" name="Picture 54" descr="PCR"/>
          <p:cNvPicPr>
            <a:picLocks noChangeAspect="1" noChangeArrowheads="1"/>
          </p:cNvPicPr>
          <p:nvPr>
            <p:ph sz="half" idx="2"/>
          </p:nvPr>
        </p:nvPicPr>
        <p:blipFill>
          <a:blip r:embed="rId6"/>
          <a:srcRect/>
          <a:stretch>
            <a:fillRect/>
          </a:stretch>
        </p:blipFill>
        <p:spPr>
          <a:xfrm>
            <a:off x="6172200" y="1219200"/>
            <a:ext cx="2971800" cy="2228850"/>
          </a:xfrm>
          <a:noFill/>
          <a:ln>
            <a:solidFill>
              <a:schemeClr val="tx1"/>
            </a:solidFill>
          </a:ln>
        </p:spPr>
      </p:pic>
    </p:spTree>
  </p:cSld>
  <p:clrMapOvr>
    <a:masterClrMapping/>
  </p:clrMapOvr>
</p:sld>
</file>

<file path=ppt/theme/theme1.xml><?xml version="1.0" encoding="utf-8"?>
<a:theme xmlns:a="http://schemas.openxmlformats.org/drawingml/2006/main" name="עיצוב ברירת מחדל">
  <a:themeElements>
    <a:clrScheme name="עיצוב ברירת מחדל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עיצוב ברירת מחדל">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r" defTabSz="914400" rtl="1" eaLnBrk="1" fontAlgn="base" latinLnBrk="0" hangingPunct="1">
          <a:lnSpc>
            <a:spcPct val="100000"/>
          </a:lnSpc>
          <a:spcBef>
            <a:spcPct val="50000"/>
          </a:spcBef>
          <a:spcAft>
            <a:spcPct val="0"/>
          </a:spcAft>
          <a:buClrTx/>
          <a:buSzTx/>
          <a:buFontTx/>
          <a:buChar char="•"/>
          <a:tabLst/>
          <a:defRPr kumimoji="0" lang="he-IL" sz="2400" b="0" i="0" u="none" strike="noStrike" cap="none" normalizeH="0" baseline="0" smtClean="0">
            <a:ln>
              <a:noFill/>
            </a:ln>
            <a:solidFill>
              <a:schemeClr val="tx1"/>
            </a:solidFill>
            <a:effectLst/>
            <a:latin typeface="Comic Sans MS" pitchFamily="66"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r" defTabSz="914400" rtl="1" eaLnBrk="1" fontAlgn="base" latinLnBrk="0" hangingPunct="1">
          <a:lnSpc>
            <a:spcPct val="100000"/>
          </a:lnSpc>
          <a:spcBef>
            <a:spcPct val="50000"/>
          </a:spcBef>
          <a:spcAft>
            <a:spcPct val="0"/>
          </a:spcAft>
          <a:buClrTx/>
          <a:buSzTx/>
          <a:buFontTx/>
          <a:buChar char="•"/>
          <a:tabLst/>
          <a:defRPr kumimoji="0" lang="he-IL" sz="2400" b="0" i="0" u="none" strike="noStrike" cap="none" normalizeH="0" baseline="0" smtClean="0">
            <a:ln>
              <a:noFill/>
            </a:ln>
            <a:solidFill>
              <a:schemeClr val="tx1"/>
            </a:solidFill>
            <a:effectLst/>
            <a:latin typeface="Comic Sans MS" pitchFamily="66" charset="0"/>
            <a:cs typeface="Arial" charset="0"/>
          </a:defRPr>
        </a:defPPr>
      </a:lstStyle>
    </a:lnDef>
  </a:objectDefaults>
  <a:extraClrSchemeLst>
    <a:extraClrScheme>
      <a:clrScheme name="עיצוב ברירת מחדל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עיצוב ברירת מחדל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עיצוב ברירת מחדל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עיצוב ברירת מחדל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עיצוב ברירת מחדל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עיצוב ברירת מחדל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עיצוב ברירת מחדל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עיצוב ברירת מחדל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עיצוב ברירת מחדל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עיצוב ברירת מחדל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עיצוב ברירת מחדל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עיצוב ברירת מחדל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261</TotalTime>
  <Words>603</Words>
  <Application>Microsoft PowerPoint</Application>
  <PresentationFormat>On-screen Show (4:3)</PresentationFormat>
  <Paragraphs>99</Paragraphs>
  <Slides>28</Slides>
  <Notes>0</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28</vt:i4>
      </vt:variant>
    </vt:vector>
  </HeadingPairs>
  <TitlesOfParts>
    <vt:vector size="33" baseType="lpstr">
      <vt:lpstr>Arial</vt:lpstr>
      <vt:lpstr>Comic Sans MS</vt:lpstr>
      <vt:lpstr>Times New Roman</vt:lpstr>
      <vt:lpstr>עיצוב ברירת מחדל</vt:lpstr>
      <vt:lpstr>Microsoft Photo Editor 3.0 Photo</vt:lpstr>
      <vt:lpstr>Slide 1</vt:lpstr>
      <vt:lpstr>Slide 2</vt:lpstr>
      <vt:lpstr>Slide 3</vt:lpstr>
      <vt:lpstr>Slide 4</vt:lpstr>
      <vt:lpstr>תהליך ה-PCR</vt:lpstr>
      <vt:lpstr>Slide 6</vt:lpstr>
      <vt:lpstr>תהליך ה-PCR</vt:lpstr>
      <vt:lpstr>תהליך ה-PCR</vt:lpstr>
      <vt:lpstr>תהליך ה-PCR</vt:lpstr>
      <vt:lpstr>תהליך ה-PCR</vt:lpstr>
      <vt:lpstr>תהליך ה-PCR</vt:lpstr>
      <vt:lpstr>תהליך ה-PCR</vt:lpstr>
      <vt:lpstr>אבחון מחלות תורשתיות</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Weizmann Institute of Science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Weizmann Institute of Science</dc:creator>
  <cp:lastModifiedBy> </cp:lastModifiedBy>
  <cp:revision>16</cp:revision>
  <dcterms:created xsi:type="dcterms:W3CDTF">2006-02-16T18:31:01Z</dcterms:created>
  <dcterms:modified xsi:type="dcterms:W3CDTF">2014-03-28T16:45:31Z</dcterms:modified>
</cp:coreProperties>
</file>