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74" r:id="rId3"/>
    <p:sldId id="275" r:id="rId4"/>
    <p:sldId id="277" r:id="rId5"/>
    <p:sldId id="272" r:id="rId6"/>
    <p:sldId id="273" r:id="rId7"/>
    <p:sldId id="276" r:id="rId8"/>
    <p:sldId id="278" r:id="rId9"/>
    <p:sldId id="279" r:id="rId10"/>
    <p:sldId id="280" r:id="rId11"/>
    <p:sldId id="281" r:id="rId12"/>
    <p:sldId id="283" r:id="rId13"/>
    <p:sldId id="282" r:id="rId14"/>
    <p:sldId id="284" r:id="rId15"/>
    <p:sldId id="285" r:id="rId16"/>
    <p:sldId id="291" r:id="rId17"/>
    <p:sldId id="287" r:id="rId18"/>
    <p:sldId id="286" r:id="rId19"/>
    <p:sldId id="292" r:id="rId20"/>
    <p:sldId id="293" r:id="rId21"/>
    <p:sldId id="294" r:id="rId22"/>
    <p:sldId id="297" r:id="rId23"/>
    <p:sldId id="295" r:id="rId24"/>
    <p:sldId id="306" r:id="rId25"/>
    <p:sldId id="296" r:id="rId26"/>
    <p:sldId id="288" r:id="rId27"/>
    <p:sldId id="289" r:id="rId28"/>
    <p:sldId id="269" r:id="rId29"/>
    <p:sldId id="290" r:id="rId30"/>
    <p:sldId id="298" r:id="rId31"/>
    <p:sldId id="299" r:id="rId32"/>
    <p:sldId id="300" r:id="rId33"/>
    <p:sldId id="301" r:id="rId34"/>
    <p:sldId id="307" r:id="rId35"/>
    <p:sldId id="302" r:id="rId36"/>
    <p:sldId id="303" r:id="rId37"/>
    <p:sldId id="304" r:id="rId38"/>
    <p:sldId id="305" r:id="rId39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2" d="100"/>
          <a:sy n="92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8E223-6A1F-42C9-AAAC-AEC8489AECE1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EEE80-DF4E-4F78-BBE8-29C142E228E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AD2CA-B8A5-43A4-8A3F-640C1E11A9AB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A2F019D-149E-4427-AFD8-19BEEDCA6EEB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915D7B-800E-4F63-B99B-5F5B7C5F20D6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C779B-EFBE-4131-B1E1-58F74E8A08A2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13095-FC2A-4058-8368-A6A6E4089901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9E64C-CAB3-48EC-A81D-85935A2E3A9D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CEDAA-9E3B-42B7-AA58-1BFF78DB3C2D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4E4A2-B2CE-4780-9FE2-84BBD77CF87C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C5858-3C0B-43C2-A6FB-AD2790BA003E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B755A-8008-402D-B863-A72ED7D17625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EE618-9487-4D48-91DA-62646E06DA74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1A29EA12-A3AB-41A1-A2B4-C0B42EB9E229}" type="slidenum">
              <a:rPr lang="he-IL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9.png"/><Relationship Id="rId5" Type="http://schemas.openxmlformats.org/officeDocument/2006/relationships/image" Target="../media/image8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22.png"/><Relationship Id="rId5" Type="http://schemas.openxmlformats.org/officeDocument/2006/relationships/image" Target="../media/image8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25.png"/><Relationship Id="rId5" Type="http://schemas.openxmlformats.org/officeDocument/2006/relationships/image" Target="../media/image8.png"/><Relationship Id="rId10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29.png"/><Relationship Id="rId5" Type="http://schemas.openxmlformats.org/officeDocument/2006/relationships/image" Target="../media/image8.png"/><Relationship Id="rId10" Type="http://schemas.openxmlformats.org/officeDocument/2006/relationships/image" Target="../media/image28.png"/><Relationship Id="rId4" Type="http://schemas.openxmlformats.org/officeDocument/2006/relationships/image" Target="../media/image7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35.png"/><Relationship Id="rId5" Type="http://schemas.openxmlformats.org/officeDocument/2006/relationships/image" Target="../media/image8.png"/><Relationship Id="rId10" Type="http://schemas.openxmlformats.org/officeDocument/2006/relationships/image" Target="../media/image34.png"/><Relationship Id="rId4" Type="http://schemas.openxmlformats.org/officeDocument/2006/relationships/image" Target="../media/image7.png"/><Relationship Id="rId9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37.png"/><Relationship Id="rId5" Type="http://schemas.openxmlformats.org/officeDocument/2006/relationships/image" Target="../media/image8.png"/><Relationship Id="rId10" Type="http://schemas.openxmlformats.org/officeDocument/2006/relationships/image" Target="../media/image36.png"/><Relationship Id="rId4" Type="http://schemas.openxmlformats.org/officeDocument/2006/relationships/image" Target="../media/image7.pn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39.png"/><Relationship Id="rId5" Type="http://schemas.openxmlformats.org/officeDocument/2006/relationships/image" Target="../media/image8.png"/><Relationship Id="rId10" Type="http://schemas.openxmlformats.org/officeDocument/2006/relationships/image" Target="../media/image31.png"/><Relationship Id="rId4" Type="http://schemas.openxmlformats.org/officeDocument/2006/relationships/image" Target="../media/image7.png"/><Relationship Id="rId9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44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42.png"/><Relationship Id="rId5" Type="http://schemas.openxmlformats.org/officeDocument/2006/relationships/image" Target="../media/image8.png"/><Relationship Id="rId10" Type="http://schemas.openxmlformats.org/officeDocument/2006/relationships/image" Target="../media/image31.png"/><Relationship Id="rId4" Type="http://schemas.openxmlformats.org/officeDocument/2006/relationships/image" Target="../media/image7.png"/><Relationship Id="rId9" Type="http://schemas.openxmlformats.org/officeDocument/2006/relationships/image" Target="../media/image41.png"/><Relationship Id="rId1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48.png"/><Relationship Id="rId5" Type="http://schemas.openxmlformats.org/officeDocument/2006/relationships/image" Target="../media/image8.png"/><Relationship Id="rId10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2.png"/><Relationship Id="rId4" Type="http://schemas.openxmlformats.org/officeDocument/2006/relationships/image" Target="../media/image7.png"/><Relationship Id="rId9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55.png"/><Relationship Id="rId5" Type="http://schemas.openxmlformats.org/officeDocument/2006/relationships/image" Target="../media/image8.png"/><Relationship Id="rId10" Type="http://schemas.openxmlformats.org/officeDocument/2006/relationships/image" Target="../media/image54.png"/><Relationship Id="rId4" Type="http://schemas.openxmlformats.org/officeDocument/2006/relationships/image" Target="../media/image7.png"/><Relationship Id="rId9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8.png"/><Relationship Id="rId4" Type="http://schemas.openxmlformats.org/officeDocument/2006/relationships/image" Target="../media/image7.png"/><Relationship Id="rId9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61.png"/><Relationship Id="rId5" Type="http://schemas.openxmlformats.org/officeDocument/2006/relationships/image" Target="../media/image8.png"/><Relationship Id="rId10" Type="http://schemas.openxmlformats.org/officeDocument/2006/relationships/image" Target="../media/image60.png"/><Relationship Id="rId4" Type="http://schemas.openxmlformats.org/officeDocument/2006/relationships/image" Target="../media/image7.png"/><Relationship Id="rId9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63.png"/><Relationship Id="rId4" Type="http://schemas.openxmlformats.org/officeDocument/2006/relationships/image" Target="../media/image7.png"/><Relationship Id="rId9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65.png"/><Relationship Id="rId4" Type="http://schemas.openxmlformats.org/officeDocument/2006/relationships/image" Target="../media/image7.png"/><Relationship Id="rId9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hyperlink" Target="http://bioteach.snunit.k12.il/upload/.ppt/mealfeynili.ppt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81000"/>
            <a:ext cx="5448300" cy="2236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981200"/>
            <a:ext cx="38131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8438"/>
            <a:ext cx="16002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3733800"/>
            <a:ext cx="1887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0" y="228600"/>
            <a:ext cx="1676400" cy="6629400"/>
            <a:chOff x="0" y="144"/>
            <a:chExt cx="1056" cy="4176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931"/>
              <a:ext cx="1008" cy="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1742"/>
              <a:ext cx="1008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2990"/>
              <a:ext cx="1008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0" y="3736"/>
              <a:ext cx="1056" cy="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44"/>
              <a:ext cx="1008" cy="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6324600" y="2971800"/>
            <a:ext cx="2362200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e-IL" sz="2800"/>
              <a:t>מבנית המבוא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4813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813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4813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3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3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3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3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813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4814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4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4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4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14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814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814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814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4814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4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5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816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4816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6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7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8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8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8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8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818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4818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48186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47800" y="685800"/>
            <a:ext cx="7239000" cy="5121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8188" name="Text Box 60"/>
          <p:cNvSpPr txBox="1">
            <a:spLocks noChangeArrowheads="1"/>
          </p:cNvSpPr>
          <p:nvPr/>
        </p:nvSpPr>
        <p:spPr bwMode="auto">
          <a:xfrm>
            <a:off x="1447800" y="6248400"/>
            <a:ext cx="9144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10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915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4915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915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49158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59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0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2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916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49164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5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6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7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168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917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917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4917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7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8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919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4919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19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920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49209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49210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381000"/>
            <a:ext cx="7848600" cy="5600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9211" name="Text Box 59"/>
          <p:cNvSpPr txBox="1">
            <a:spLocks noChangeArrowheads="1"/>
          </p:cNvSpPr>
          <p:nvPr/>
        </p:nvSpPr>
        <p:spPr bwMode="auto">
          <a:xfrm>
            <a:off x="1447800" y="6248400"/>
            <a:ext cx="9144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13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120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120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120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0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0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0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1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121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121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1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1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1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1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121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121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121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122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2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3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123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123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4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125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125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1258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2590800"/>
            <a:ext cx="6019800" cy="314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259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71600" y="457200"/>
            <a:ext cx="7215188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260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76800" y="1828800"/>
            <a:ext cx="3276600" cy="379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1261" name="Text Box 61"/>
          <p:cNvSpPr txBox="1">
            <a:spLocks noChangeArrowheads="1"/>
          </p:cNvSpPr>
          <p:nvPr/>
        </p:nvSpPr>
        <p:spPr bwMode="auto">
          <a:xfrm>
            <a:off x="1447800" y="6248400"/>
            <a:ext cx="9144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14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179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018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0181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018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4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6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0187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0188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8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90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91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192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0193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0195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0196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197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198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199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0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1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2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3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4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5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6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7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8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09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0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1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2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3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0214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0215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6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7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8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19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0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1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2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3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4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5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6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7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8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29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30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31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0232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0233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0234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1600200"/>
            <a:ext cx="3657600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0235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66800" y="1600200"/>
            <a:ext cx="3670300" cy="449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0236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0" y="304800"/>
            <a:ext cx="6638925" cy="74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222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222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223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223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223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3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24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224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224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224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224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4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4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4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4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5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226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226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6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7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228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228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2282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0" y="304800"/>
            <a:ext cx="7162800" cy="1030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2283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00800" y="1828800"/>
            <a:ext cx="2593975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2284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05200" y="4495800"/>
            <a:ext cx="2638425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2285" name="Picture 6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66800" y="1600200"/>
            <a:ext cx="2209800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2287" name="Line 63"/>
          <p:cNvSpPr>
            <a:spLocks noChangeShapeType="1"/>
          </p:cNvSpPr>
          <p:nvPr/>
        </p:nvSpPr>
        <p:spPr bwMode="auto">
          <a:xfrm flipH="1">
            <a:off x="3048000" y="3886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2288" name="Text Box 64"/>
          <p:cNvSpPr txBox="1">
            <a:spLocks noChangeArrowheads="1"/>
          </p:cNvSpPr>
          <p:nvPr/>
        </p:nvSpPr>
        <p:spPr bwMode="auto">
          <a:xfrm>
            <a:off x="3429000" y="3429000"/>
            <a:ext cx="1905000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שינויים שלאחר התרגום</a:t>
            </a:r>
            <a:endParaRPr lang="en-US" sz="2000"/>
          </a:p>
        </p:txBody>
      </p:sp>
      <p:sp>
        <p:nvSpPr>
          <p:cNvPr id="52290" name="Line 66"/>
          <p:cNvSpPr>
            <a:spLocks noChangeShapeType="1"/>
          </p:cNvSpPr>
          <p:nvPr/>
        </p:nvSpPr>
        <p:spPr bwMode="auto">
          <a:xfrm>
            <a:off x="5791200" y="2819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2291" name="Line 67"/>
          <p:cNvSpPr>
            <a:spLocks noChangeShapeType="1"/>
          </p:cNvSpPr>
          <p:nvPr/>
        </p:nvSpPr>
        <p:spPr bwMode="auto">
          <a:xfrm>
            <a:off x="6019800" y="3048000"/>
            <a:ext cx="6858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2289" name="Text Box 65"/>
          <p:cNvSpPr txBox="1">
            <a:spLocks noChangeArrowheads="1"/>
          </p:cNvSpPr>
          <p:nvPr/>
        </p:nvSpPr>
        <p:spPr bwMode="auto">
          <a:xfrm>
            <a:off x="4191000" y="2743200"/>
            <a:ext cx="19050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עריכה ושחבור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32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325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325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5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5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5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5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325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326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6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6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6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26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326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326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326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6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7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328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328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8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29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30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30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30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30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330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330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3306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62200" y="1198563"/>
            <a:ext cx="4495800" cy="2687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3307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62200" y="3930650"/>
            <a:ext cx="4495800" cy="2774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3308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14600" y="228600"/>
            <a:ext cx="4495800" cy="639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3309" name="Text Box 61"/>
          <p:cNvSpPr txBox="1">
            <a:spLocks noChangeArrowheads="1"/>
          </p:cNvSpPr>
          <p:nvPr/>
        </p:nvSpPr>
        <p:spPr bwMode="auto">
          <a:xfrm>
            <a:off x="990600" y="6248400"/>
            <a:ext cx="12954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19-20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939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939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939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9398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399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0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2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940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9404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5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6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7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408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940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941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941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941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1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2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943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943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3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944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9449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59450" name="Text Box 58"/>
          <p:cNvSpPr txBox="1">
            <a:spLocks noChangeArrowheads="1"/>
          </p:cNvSpPr>
          <p:nvPr/>
        </p:nvSpPr>
        <p:spPr bwMode="auto">
          <a:xfrm>
            <a:off x="1447800" y="1905000"/>
            <a:ext cx="7086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4000"/>
              <a:t>שאלה:</a:t>
            </a:r>
          </a:p>
          <a:p>
            <a:pPr>
              <a:spcBef>
                <a:spcPct val="50000"/>
              </a:spcBef>
            </a:pPr>
            <a:r>
              <a:rPr lang="he-IL" sz="4000"/>
              <a:t>מה הם הקשיים עבור התלמידים?</a:t>
            </a:r>
          </a:p>
          <a:p>
            <a:pPr>
              <a:spcBef>
                <a:spcPct val="50000"/>
              </a:spcBef>
            </a:pPr>
            <a:r>
              <a:rPr lang="he-IL" sz="4000"/>
              <a:t>מה הם הקשיים עבור המורים?</a:t>
            </a: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5299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530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5301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530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4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6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5307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5308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10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11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12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5313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5314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5315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5316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17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18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19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0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1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2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3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4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5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6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7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8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29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0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1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2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3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5334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5335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6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7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8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39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0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1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2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3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4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5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6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7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8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49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50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51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5352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5353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5354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977900"/>
            <a:ext cx="7924800" cy="455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5355" name="Text Box 59"/>
          <p:cNvSpPr txBox="1">
            <a:spLocks noChangeArrowheads="1"/>
          </p:cNvSpPr>
          <p:nvPr/>
        </p:nvSpPr>
        <p:spPr bwMode="auto">
          <a:xfrm>
            <a:off x="1219200" y="6248400"/>
            <a:ext cx="10668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18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42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427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4278" name="Picture 6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79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0" name="Picture 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1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2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428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4284" name="Picture 1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5" name="Picture 1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6" name="Picture 1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7" name="Picture 1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288" name="Picture 16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428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429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429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429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29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0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431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431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1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432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4329" name="Picture 5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4330" name="Picture 5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4331" name="Picture 5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0" y="1676400"/>
            <a:ext cx="23987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042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0421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042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2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24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2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26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0427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0428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2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30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31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432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0433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0434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0435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0436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37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38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39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0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1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2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3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4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5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6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7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8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49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0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1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2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3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0454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0455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6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7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8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59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0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1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2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3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4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5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6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7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8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69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70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71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0472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0473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0474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0475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47800" y="1676400"/>
            <a:ext cx="7010400" cy="3452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38" name="Picture 6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0"/>
            <a:ext cx="8305800" cy="6858000"/>
          </a:xfrm>
          <a:noFill/>
          <a:ln/>
        </p:spPr>
      </p:pic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r>
              <a:rPr lang="he-IL"/>
              <a:t>מהי החשיבות של מבנית המבוא?</a:t>
            </a: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332038"/>
            <a:ext cx="7924800" cy="4525962"/>
          </a:xfrm>
        </p:spPr>
        <p:txBody>
          <a:bodyPr/>
          <a:lstStyle/>
          <a:p>
            <a:r>
              <a:rPr lang="he-IL" sz="2800"/>
              <a:t>חזרה - גיוס ידע</a:t>
            </a:r>
          </a:p>
          <a:p>
            <a:r>
              <a:rPr lang="he-IL" sz="2800"/>
              <a:t>סינתזה בין נושאים שנלמדו בעבר</a:t>
            </a:r>
          </a:p>
          <a:p>
            <a:r>
              <a:rPr lang="he-IL" sz="2800"/>
              <a:t> ישום ידע קודם בסביבה חדשה </a:t>
            </a:r>
          </a:p>
          <a:p>
            <a:r>
              <a:rPr lang="he-IL" sz="2800"/>
              <a:t>הכרת נושאים רלוונטיים למאמרים</a:t>
            </a:r>
          </a:p>
          <a:p>
            <a:r>
              <a:rPr lang="he-IL" sz="2800"/>
              <a:t>ייצרת בסיס ידע כללי למקרים הפרטים המתוארים במאמרים</a:t>
            </a:r>
            <a:endParaRPr lang="en-US" sz="2800"/>
          </a:p>
        </p:txBody>
      </p: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4584" name="Group 8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24585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86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8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88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89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4590" name="Group 14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24591" name="Picture 1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92" name="Picture 1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93" name="Picture 1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94" name="Picture 1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95" name="Picture 1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4596" name="Rectangle 20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4597" name="Rectangle 21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4598" name="Group 22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24599" name="Rectangle 23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0" name="Rectangle 24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1" name="Rectangle 25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2" name="Rectangle 26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3" name="Rectangle 27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4" name="Rectangle 28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5" name="Rectangle 29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6" name="Rectangle 30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7" name="Rectangle 31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8" name="Rectangle 32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09" name="Rectangle 33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0" name="Rectangle 34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1" name="Rectangle 35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2" name="Rectangle 36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3" name="Rectangle 37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4" name="Rectangle 38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5" name="Rectangle 39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6" name="Rectangle 40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4617" name="Group 41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24618" name="Rectangle 42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19" name="Rectangle 43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0" name="Rectangle 44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1" name="Rectangle 45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2" name="Rectangle 46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3" name="Rectangle 47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4" name="Rectangle 48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5" name="Rectangle 49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6" name="Rectangle 50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7" name="Rectangle 51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8" name="Rectangle 52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29" name="Rectangle 53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0" name="Rectangle 54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1" name="Rectangle 55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2" name="Rectangle 56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3" name="Rectangle 57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4" name="Rectangle 58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4635" name="Rectangle 59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24636" name="Picture 6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144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144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144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4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4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4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5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145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145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5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5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5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45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145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145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146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6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7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147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147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8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149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149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1498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499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62200" y="1447800"/>
            <a:ext cx="4953000" cy="2603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500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62200" y="4267200"/>
            <a:ext cx="5029200" cy="2273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246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246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246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247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247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247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7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48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248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248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248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248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8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8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8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8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8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49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250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250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0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1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252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252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2522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2523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5200" y="1371600"/>
            <a:ext cx="283845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2524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66800" y="4876800"/>
            <a:ext cx="7543800" cy="1160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5541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554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4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44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4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46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5547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5548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4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50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51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552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5553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5554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5555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5556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57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58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59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0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1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2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3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4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5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6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7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8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69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0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1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2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3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5574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5575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6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7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8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79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0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1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2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3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4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5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6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7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8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89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90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91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5592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5593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5594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9000" y="1219200"/>
            <a:ext cx="26765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5595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5596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86200" y="1981200"/>
            <a:ext cx="4905375" cy="262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5598" name="Picture 6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66800" y="1981200"/>
            <a:ext cx="2466975" cy="370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349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349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349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49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49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49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49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349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350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50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50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50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50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350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350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350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350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0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1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352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352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2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3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4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4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4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4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354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354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3546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76400" y="1219200"/>
            <a:ext cx="5867400" cy="547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47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533400"/>
            <a:ext cx="4972050" cy="66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48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43400" y="3048000"/>
            <a:ext cx="4648200" cy="178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49" name="Picture 6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447800" y="2971800"/>
            <a:ext cx="2133600" cy="202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50" name="Picture 6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00600" y="2438400"/>
            <a:ext cx="3924300" cy="56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51" name="Picture 6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2438400"/>
            <a:ext cx="3200400" cy="53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397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8397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8397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8397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7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7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7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7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8397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8398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8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8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8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98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398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8398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8398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8398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8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399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8400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8400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0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1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2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2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2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2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402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8402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84026" name="Rectangle 58"/>
          <p:cNvSpPr>
            <a:spLocks noChangeArrowheads="1"/>
          </p:cNvSpPr>
          <p:nvPr/>
        </p:nvSpPr>
        <p:spPr bwMode="auto">
          <a:xfrm>
            <a:off x="1295400" y="2743200"/>
            <a:ext cx="7086600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http://www.sumanasinc.com/webcontent/anisamples/molecularbiology/plasmidcloning_fla.html</a:t>
            </a:r>
          </a:p>
        </p:txBody>
      </p:sp>
      <p:sp>
        <p:nvSpPr>
          <p:cNvPr id="84027" name="Text Box 59"/>
          <p:cNvSpPr txBox="1">
            <a:spLocks noChangeArrowheads="1"/>
          </p:cNvSpPr>
          <p:nvPr/>
        </p:nvSpPr>
        <p:spPr bwMode="auto">
          <a:xfrm>
            <a:off x="1981200" y="1219200"/>
            <a:ext cx="579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4028" name="Rectangle 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אתר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6451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451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64518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19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0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2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6452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64524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5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6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7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28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452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6453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6453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6453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3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4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6455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6455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5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6456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64569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64570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4200" y="3733800"/>
            <a:ext cx="5562600" cy="2959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4571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33600" y="838200"/>
            <a:ext cx="571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72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8200" y="4267200"/>
            <a:ext cx="216217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4573" name="Picture 6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00400" y="228600"/>
            <a:ext cx="39243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632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632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632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632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2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2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2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3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633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633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3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3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3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33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633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633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633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634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4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5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635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635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6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637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637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6378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304800"/>
            <a:ext cx="7620000" cy="6353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734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734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734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735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735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735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5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36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736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736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736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736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6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6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6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6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6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7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738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738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8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39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740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740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7402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2209800"/>
            <a:ext cx="7772400" cy="2925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7403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19600" y="1219200"/>
            <a:ext cx="4400550" cy="627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5413"/>
            <a:ext cx="7924800" cy="66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837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5837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837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5837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7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7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7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7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837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5838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8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8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8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38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838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5838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5838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5838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8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39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5840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5840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0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1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2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2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2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2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5842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5842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8426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9163" y="381000"/>
            <a:ext cx="8148637" cy="717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8432" name="Rectangle 6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 </a:t>
            </a:r>
            <a:endParaRPr lang="en-US"/>
          </a:p>
        </p:txBody>
      </p:sp>
      <p:sp>
        <p:nvSpPr>
          <p:cNvPr id="58429" name="Rectangle 61"/>
          <p:cNvSpPr>
            <a:spLocks noGrp="1" noChangeArrowheads="1"/>
          </p:cNvSpPr>
          <p:nvPr>
            <p:ph type="body" sz="half" idx="1"/>
          </p:nvPr>
        </p:nvSpPr>
        <p:spPr>
          <a:xfrm>
            <a:off x="4419600" y="1447800"/>
            <a:ext cx="4343400" cy="4525963"/>
          </a:xfrm>
        </p:spPr>
        <p:txBody>
          <a:bodyPr/>
          <a:lstStyle/>
          <a:p>
            <a:r>
              <a:rPr lang="he-IL" sz="2800"/>
              <a:t>נזקי חרקים</a:t>
            </a:r>
          </a:p>
          <a:p>
            <a:r>
              <a:rPr lang="he-IL" sz="2800"/>
              <a:t>הדברה כימית – יתרונות</a:t>
            </a:r>
          </a:p>
          <a:p>
            <a:pPr>
              <a:buFontTx/>
              <a:buNone/>
            </a:pPr>
            <a:r>
              <a:rPr lang="he-IL" sz="2800"/>
              <a:t>                        - חסרונות</a:t>
            </a:r>
          </a:p>
          <a:p>
            <a:r>
              <a:rPr lang="he-IL" sz="2800"/>
              <a:t>הדברה ביולוגית:-  יתרונות</a:t>
            </a:r>
          </a:p>
          <a:p>
            <a:pPr>
              <a:buFontTx/>
              <a:buNone/>
            </a:pPr>
            <a:r>
              <a:rPr lang="he-IL" sz="2800"/>
              <a:t>                         - חסרונות</a:t>
            </a:r>
          </a:p>
          <a:p>
            <a:r>
              <a:rPr lang="he-IL" sz="2800"/>
              <a:t>הרעלן של חיידקי ה-</a:t>
            </a:r>
            <a:r>
              <a:rPr lang="en-US" sz="2800"/>
              <a:t>Bt</a:t>
            </a:r>
            <a:endParaRPr lang="he-IL" sz="2800"/>
          </a:p>
          <a:p>
            <a:endParaRPr lang="en-US" sz="2800"/>
          </a:p>
        </p:txBody>
      </p:sp>
      <p:pic>
        <p:nvPicPr>
          <p:cNvPr id="58431" name="Picture 63"/>
          <p:cNvPicPr>
            <a:picLocks noChangeAspect="1" noChangeArrowheads="1"/>
          </p:cNvPicPr>
          <p:nvPr>
            <p:ph sz="quarter" idx="2"/>
          </p:nvPr>
        </p:nvPicPr>
        <p:blipFill>
          <a:blip r:embed="rId10"/>
          <a:srcRect/>
          <a:stretch>
            <a:fillRect/>
          </a:stretch>
        </p:blipFill>
        <p:spPr>
          <a:xfrm>
            <a:off x="914400" y="1905000"/>
            <a:ext cx="3352800" cy="2582863"/>
          </a:xfrm>
          <a:noFill/>
          <a:ln>
            <a:solidFill>
              <a:schemeClr val="tx1"/>
            </a:solidFill>
          </a:ln>
        </p:spPr>
      </p:pic>
      <p:pic>
        <p:nvPicPr>
          <p:cNvPr id="58436" name="Picture 68"/>
          <p:cNvPicPr>
            <a:picLocks noChangeAspect="1" noChangeArrowheads="1"/>
          </p:cNvPicPr>
          <p:nvPr>
            <p:ph sz="quarter" idx="3"/>
          </p:nvPr>
        </p:nvPicPr>
        <p:blipFill>
          <a:blip r:embed="rId11"/>
          <a:srcRect/>
          <a:stretch>
            <a:fillRect/>
          </a:stretch>
        </p:blipFill>
        <p:spPr>
          <a:xfrm>
            <a:off x="1295400" y="5105400"/>
            <a:ext cx="6858000" cy="1668463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6871" name="Group 7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36872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73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74" name="Picture 10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75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76" name="Picture 1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6877" name="Group 13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36878" name="Picture 1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79" name="Picture 1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80" name="Picture 1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81" name="Picture 1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82" name="Picture 18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6883" name="Rectangle 19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6884" name="Rectangle 20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6885" name="Group 21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36886" name="Rectangle 22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7" name="Rectangle 23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8" name="Rectangle 24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89" name="Rectangle 25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0" name="Rectangle 26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1" name="Rectangle 27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2" name="Rectangle 28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3" name="Rectangle 29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4" name="Rectangle 30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5" name="Rectangle 31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6" name="Rectangle 32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7" name="Rectangle 33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8" name="Rectangle 34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899" name="Rectangle 35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0" name="Rectangle 36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1" name="Rectangle 37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2" name="Rectangle 38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3" name="Rectangle 39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6904" name="Group 40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36905" name="Rectangle 41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6" name="Rectangle 42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7" name="Rectangle 43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8" name="Rectangle 44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09" name="Rectangle 45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0" name="Rectangle 46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1" name="Rectangle 47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2" name="Rectangle 48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3" name="Rectangle 49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4" name="Rectangle 50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5" name="Rectangle 51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6" name="Rectangle 52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7" name="Rectangle 53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8" name="Rectangle 54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19" name="Rectangle 55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20" name="Rectangle 56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21" name="Rectangle 57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6922" name="Rectangle 58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36923" name="Picture 5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6925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מאפייני מבנית המבוא: ארגון</a:t>
            </a:r>
            <a:endParaRPr lang="en-US"/>
          </a:p>
        </p:txBody>
      </p:sp>
      <p:sp>
        <p:nvSpPr>
          <p:cNvPr id="36926" name="Rectangle 6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e-IL"/>
              <a:t>מודולרית מבחינת רצף ההוראה:</a:t>
            </a:r>
          </a:p>
          <a:p>
            <a:pPr>
              <a:buFontTx/>
              <a:buNone/>
            </a:pPr>
            <a:r>
              <a:rPr lang="he-IL"/>
              <a:t>   - פרק א' וב' – מאמר ראשון</a:t>
            </a:r>
          </a:p>
          <a:p>
            <a:pPr>
              <a:buFontTx/>
              <a:buNone/>
            </a:pPr>
            <a:r>
              <a:rPr lang="he-IL"/>
              <a:t>   - פרק ג' – מאמר שני</a:t>
            </a:r>
          </a:p>
          <a:p>
            <a:pPr>
              <a:buFontTx/>
              <a:buNone/>
            </a:pPr>
            <a:r>
              <a:rPr lang="he-IL"/>
              <a:t>   - פרק ד – מאמר שלישי</a:t>
            </a:r>
          </a:p>
          <a:p>
            <a:r>
              <a:rPr lang="he-IL"/>
              <a:t>מודולרית מבחינת תכנים – פרקי חובה ופרקי העשרה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9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6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69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25" grpId="0"/>
      <p:bldP spid="3692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168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168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168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168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8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8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8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9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169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169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9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9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9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69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169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169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169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170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0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1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171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171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2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173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173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71738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800" y="914400"/>
            <a:ext cx="76962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39" name="Text Box 59"/>
          <p:cNvSpPr txBox="1">
            <a:spLocks noChangeArrowheads="1"/>
          </p:cNvSpPr>
          <p:nvPr/>
        </p:nvSpPr>
        <p:spPr bwMode="auto">
          <a:xfrm>
            <a:off x="1295400" y="6400800"/>
            <a:ext cx="9906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35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270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270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270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271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271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271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1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2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272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272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272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272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2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2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2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2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2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3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274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274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4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5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276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276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72762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76400" y="152400"/>
            <a:ext cx="6705600" cy="1179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2763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400" y="1524000"/>
            <a:ext cx="8229600" cy="5183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373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373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373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3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3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3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3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373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374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4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4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4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74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374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374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374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374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4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5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376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376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6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7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8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8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8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8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378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378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73786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4200" y="304800"/>
            <a:ext cx="4043363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87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00200" y="1219200"/>
            <a:ext cx="693420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3789" name="Picture 6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1676400"/>
            <a:ext cx="5943600" cy="4933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475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475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4758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59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0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2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476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4764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5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6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7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768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476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477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477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477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7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8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479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479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79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480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4809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74810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346075"/>
            <a:ext cx="3352800" cy="655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4812" name="Picture 6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0" y="1295400"/>
            <a:ext cx="4087813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4813" name="Rectangle 61"/>
          <p:cNvSpPr>
            <a:spLocks noChangeArrowheads="1"/>
          </p:cNvSpPr>
          <p:nvPr/>
        </p:nvSpPr>
        <p:spPr bwMode="auto">
          <a:xfrm>
            <a:off x="835025" y="6248400"/>
            <a:ext cx="83089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http://www.colostate.edu/programs/lifesciences/TransgenicCrops/animation.html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704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8704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8704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8704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4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4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4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5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8705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8705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5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5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5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05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705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8705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8705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8706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6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7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8707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8707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8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8709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8709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87100" name="Rectangle 60"/>
          <p:cNvSpPr>
            <a:spLocks noChangeArrowheads="1"/>
          </p:cNvSpPr>
          <p:nvPr/>
        </p:nvSpPr>
        <p:spPr bwMode="auto">
          <a:xfrm>
            <a:off x="1447800" y="2971800"/>
            <a:ext cx="68580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http://www.colostate.edu/programs/lifesciences/TransgenicCrops/animation.html</a:t>
            </a:r>
          </a:p>
        </p:txBody>
      </p:sp>
      <p:sp>
        <p:nvSpPr>
          <p:cNvPr id="87101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אתר</a:t>
            </a:r>
            <a:endParaRPr lang="en-US"/>
          </a:p>
        </p:txBody>
      </p:sp>
      <p:sp>
        <p:nvSpPr>
          <p:cNvPr id="87102" name="Rectangle 6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e-IL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578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5781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578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83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84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8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86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5787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5788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8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90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91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792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5793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5794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5795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5796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797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798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799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0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1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2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3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4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5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6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7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8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09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0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1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2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3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5814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5815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6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7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8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19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0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1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2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3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4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5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6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7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8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29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30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31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5832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5833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75834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95400" y="1219200"/>
            <a:ext cx="7315200" cy="4932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5835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95400" y="479425"/>
            <a:ext cx="7315200" cy="46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680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680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0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0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0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1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681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681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1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1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1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81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681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681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681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682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2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3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683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683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4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685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685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76860" name="Rectangle 6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he-IL"/>
              <a:t>היכן משתלב הגן המהונדס בגנום התא?</a:t>
            </a:r>
          </a:p>
          <a:p>
            <a:endParaRPr lang="he-IL"/>
          </a:p>
          <a:p>
            <a:r>
              <a:rPr lang="he-IL"/>
              <a:t>היכן בצמח נמצא הגן המהונדס?</a:t>
            </a:r>
          </a:p>
          <a:p>
            <a:endParaRPr lang="he-IL"/>
          </a:p>
          <a:p>
            <a:r>
              <a:rPr lang="he-IL"/>
              <a:t>היכן בצמח מתבטא הגן המהונדס?</a:t>
            </a:r>
          </a:p>
          <a:p>
            <a:endParaRPr lang="he-IL"/>
          </a:p>
          <a:p>
            <a:r>
              <a:rPr lang="he-IL"/>
              <a:t>עמידות לאנטיביוטיקה – יתרון או חיסרון?</a:t>
            </a:r>
            <a:endParaRPr lang="en-US"/>
          </a:p>
        </p:txBody>
      </p:sp>
      <p:pic>
        <p:nvPicPr>
          <p:cNvPr id="76861" name="Picture 61"/>
          <p:cNvPicPr>
            <a:picLocks noChangeAspect="1" noChangeArrowheads="1"/>
          </p:cNvPicPr>
          <p:nvPr>
            <p:ph type="title"/>
          </p:nvPr>
        </p:nvPicPr>
        <p:blipFill>
          <a:blip r:embed="rId9"/>
          <a:srcRect/>
          <a:stretch>
            <a:fillRect/>
          </a:stretch>
        </p:blipFill>
        <p:spPr>
          <a:xfrm>
            <a:off x="1828800" y="530225"/>
            <a:ext cx="6858000" cy="788988"/>
          </a:xfrm>
          <a:noFill/>
          <a:ln>
            <a:solidFill>
              <a:schemeClr val="tx1"/>
            </a:solidFill>
          </a:ln>
        </p:spPr>
      </p:pic>
      <p:sp>
        <p:nvSpPr>
          <p:cNvPr id="76862" name="Text Box 62"/>
          <p:cNvSpPr txBox="1">
            <a:spLocks noChangeArrowheads="1"/>
          </p:cNvSpPr>
          <p:nvPr/>
        </p:nvSpPr>
        <p:spPr bwMode="auto">
          <a:xfrm>
            <a:off x="1219200" y="6324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6863" name="Text Box 63"/>
          <p:cNvSpPr txBox="1">
            <a:spLocks noChangeArrowheads="1"/>
          </p:cNvSpPr>
          <p:nvPr/>
        </p:nvSpPr>
        <p:spPr bwMode="auto">
          <a:xfrm>
            <a:off x="1295400" y="6324600"/>
            <a:ext cx="12954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43-45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782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782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783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783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783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3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84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784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784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784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784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4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4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4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4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4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5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786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786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6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7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788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788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77882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משימה למפגש הבא</a:t>
            </a:r>
            <a:endParaRPr lang="en-US"/>
          </a:p>
        </p:txBody>
      </p:sp>
      <p:sp>
        <p:nvSpPr>
          <p:cNvPr id="77883" name="Rectangle 59"/>
          <p:cNvSpPr>
            <a:spLocks noGrp="1" noChangeArrowheads="1"/>
          </p:cNvSpPr>
          <p:nvPr>
            <p:ph type="body" sz="half" idx="1"/>
          </p:nvPr>
        </p:nvSpPr>
        <p:spPr>
          <a:xfrm>
            <a:off x="1600200" y="1676400"/>
            <a:ext cx="6324600" cy="4525963"/>
          </a:xfrm>
        </p:spPr>
        <p:txBody>
          <a:bodyPr/>
          <a:lstStyle/>
          <a:p>
            <a:r>
              <a:rPr lang="he-IL" sz="2800"/>
              <a:t>לקרוא את המאמר הראשון:</a:t>
            </a:r>
          </a:p>
          <a:p>
            <a:endParaRPr lang="he-IL" sz="2800"/>
          </a:p>
          <a:p>
            <a:endParaRPr lang="he-IL" sz="2800"/>
          </a:p>
          <a:p>
            <a:r>
              <a:rPr lang="he-IL" sz="2800"/>
              <a:t>לנסות לענות על השאלות שבסוף המאמר</a:t>
            </a:r>
          </a:p>
          <a:p>
            <a:r>
              <a:rPr lang="he-IL" sz="2800"/>
              <a:t>בפורום: מה לא ברור לכם?</a:t>
            </a:r>
          </a:p>
          <a:p>
            <a:r>
              <a:rPr lang="he-IL" sz="2800"/>
              <a:t>מה עלול להקשות על תלמידיכם?</a:t>
            </a:r>
            <a:endParaRPr lang="en-US" sz="2800"/>
          </a:p>
        </p:txBody>
      </p:sp>
      <p:pic>
        <p:nvPicPr>
          <p:cNvPr id="77884" name="Picture 60"/>
          <p:cNvPicPr>
            <a:picLocks noChangeAspect="1" noChangeArrowheads="1"/>
          </p:cNvPicPr>
          <p:nvPr>
            <p:ph sz="half" idx="2"/>
          </p:nvPr>
        </p:nvPicPr>
        <p:blipFill>
          <a:blip r:embed="rId9"/>
          <a:srcRect/>
          <a:stretch>
            <a:fillRect/>
          </a:stretch>
        </p:blipFill>
        <p:spPr>
          <a:xfrm>
            <a:off x="2286000" y="2133600"/>
            <a:ext cx="5181600" cy="825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788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8853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78854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55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56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5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58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8859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78860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61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62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63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864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8865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7886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78867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78868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69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0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1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2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3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4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5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6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7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8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79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0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1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2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3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4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5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78886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78887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8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89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0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1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2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3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4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5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6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7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8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899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900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901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902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903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78904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78905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78907" name="Rectangle 5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e-IL"/>
              <a:t>להתראות במפגש הבא</a:t>
            </a:r>
            <a:endParaRPr lang="en-US"/>
          </a:p>
        </p:txBody>
      </p:sp>
      <p:sp>
        <p:nvSpPr>
          <p:cNvPr id="78908" name="Rectangle 6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/>
              <a:t>שיתקיים ב-15.2.06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0965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4096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67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68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6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70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0971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40972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73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74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75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76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0977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097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0979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40980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1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2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3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4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5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6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7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8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89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0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1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2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3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4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5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6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0997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0998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40999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0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1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2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3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4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5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6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7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8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09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0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1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2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3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4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5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1016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41017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9" name="Picture 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he-IL" sz="4000"/>
              <a:t>מאפיינים דידקטיים של מבנית המבוא</a:t>
            </a:r>
            <a:endParaRPr lang="en-US" sz="40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391400" cy="4525963"/>
          </a:xfrm>
        </p:spPr>
        <p:txBody>
          <a:bodyPr/>
          <a:lstStyle/>
          <a:p>
            <a:r>
              <a:rPr lang="he-IL" sz="2800">
                <a:solidFill>
                  <a:srgbClr val="000099"/>
                </a:solidFill>
              </a:rPr>
              <a:t>חקר מקרים:</a:t>
            </a:r>
            <a:r>
              <a:rPr lang="he-IL" sz="2800"/>
              <a:t>   - ליצירת רצף המדגיש את פתרון הבעיה</a:t>
            </a:r>
          </a:p>
          <a:p>
            <a:pPr>
              <a:buFontTx/>
              <a:buNone/>
            </a:pPr>
            <a:r>
              <a:rPr lang="he-IL" sz="2800"/>
              <a:t>                       - כהכנה לקריאת המאמרים </a:t>
            </a:r>
          </a:p>
          <a:p>
            <a:r>
              <a:rPr lang="he-IL" sz="2800">
                <a:solidFill>
                  <a:srgbClr val="006600"/>
                </a:solidFill>
              </a:rPr>
              <a:t>לימוד פעיל:</a:t>
            </a:r>
            <a:r>
              <a:rPr lang="he-IL" sz="2800"/>
              <a:t> -שפע משימות</a:t>
            </a:r>
          </a:p>
          <a:p>
            <a:pPr>
              <a:buFontTx/>
              <a:buNone/>
            </a:pPr>
            <a:r>
              <a:rPr lang="he-IL" sz="2800"/>
              <a:t>                     -קידום "המקרה" ע"י התלמיד</a:t>
            </a:r>
          </a:p>
          <a:p>
            <a:pPr>
              <a:buFontTx/>
              <a:buNone/>
            </a:pPr>
            <a:r>
              <a:rPr lang="he-IL" sz="2800"/>
              <a:t>                     -הבניית ידע לפני הבאת פתרון</a:t>
            </a:r>
          </a:p>
          <a:p>
            <a:pPr>
              <a:buFontTx/>
              <a:buNone/>
            </a:pPr>
            <a:r>
              <a:rPr lang="he-IL" sz="2800"/>
              <a:t>                     מוכן</a:t>
            </a:r>
          </a:p>
          <a:p>
            <a:r>
              <a:rPr lang="he-IL" sz="2800">
                <a:solidFill>
                  <a:schemeClr val="accent2"/>
                </a:solidFill>
              </a:rPr>
              <a:t>שפע איורים וצילומים להמחשת תהליכים ביוטכנולוגיים</a:t>
            </a:r>
          </a:p>
          <a:p>
            <a:endParaRPr lang="en-US" sz="2800" b="1">
              <a:solidFill>
                <a:srgbClr val="CC0099"/>
              </a:solidFill>
            </a:endParaRPr>
          </a:p>
          <a:p>
            <a:endParaRPr lang="en-US" sz="2800"/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0486" name="Group 6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20487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88" name="Picture 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89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0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1" name="Picture 1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0492" name="Group 12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20493" name="Picture 1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4" name="Picture 1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5" name="Picture 1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6" name="Picture 16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497" name="Picture 17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0500" name="Group 20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20501" name="Rectangle 21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2" name="Rectangle 22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3" name="Rectangle 23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4" name="Rectangle 24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5" name="Rectangle 25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6" name="Rectangle 26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7" name="Rectangle 27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8" name="Rectangle 28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09" name="Rectangle 29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0" name="Rectangle 30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1" name="Rectangle 31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2" name="Rectangle 32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3" name="Rectangle 33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4" name="Rectangle 34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5" name="Rectangle 35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6" name="Rectangle 36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7" name="Rectangle 37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18" name="Rectangle 38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0519" name="Group 39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20520" name="Rectangle 4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1" name="Rectangle 4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2" name="Rectangle 4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3" name="Rectangle 4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4" name="Rectangle 4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5" name="Rectangle 4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6" name="Rectangle 4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7" name="Rectangle 4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8" name="Rectangle 4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29" name="Rectangle 4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0" name="Rectangle 5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1" name="Rectangle 5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2" name="Rectangle 5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3" name="Rectangle 5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4" name="Rectangle 5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5" name="Rectangle 5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6" name="Rectangle 5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0537" name="Rectangle 5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20538" name="Picture 5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88" name="Picture 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133600"/>
            <a:ext cx="7772400" cy="1470025"/>
          </a:xfrm>
        </p:spPr>
        <p:txBody>
          <a:bodyPr/>
          <a:lstStyle/>
          <a:p>
            <a:r>
              <a:rPr lang="he-IL" sz="4000"/>
              <a:t>שאלה: כיצד מתחילים ללמד את הנושא "מאלפי הגנים"? </a:t>
            </a:r>
            <a:br>
              <a:rPr lang="he-IL" sz="4000"/>
            </a:br>
            <a:r>
              <a:rPr lang="he-IL" sz="4000"/>
              <a:t>(תכנון השיעור הראשון)</a:t>
            </a:r>
            <a:endParaRPr lang="en-US" sz="4000"/>
          </a:p>
        </p:txBody>
      </p:sp>
      <p:sp>
        <p:nvSpPr>
          <p:cNvPr id="22587" name="Rectangle 5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/>
              <a:t> </a:t>
            </a:r>
            <a:endParaRPr lang="en-U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2534" name="Group 6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22535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6" name="Picture 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7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8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39" name="Picture 1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2540" name="Group 12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22541" name="Picture 1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42" name="Picture 1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43" name="Picture 1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44" name="Picture 16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45" name="Picture 17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22548" name="Group 20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22549" name="Rectangle 21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0" name="Rectangle 22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1" name="Rectangle 23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2" name="Rectangle 24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3" name="Rectangle 25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4" name="Rectangle 26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5" name="Rectangle 27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6" name="Rectangle 28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7" name="Rectangle 29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8" name="Rectangle 30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59" name="Rectangle 31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0" name="Rectangle 32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1" name="Rectangle 33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2" name="Rectangle 34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3" name="Rectangle 35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4" name="Rectangle 36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5" name="Rectangle 37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6" name="Rectangle 38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22567" name="Group 39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22568" name="Rectangle 4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69" name="Rectangle 4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0" name="Rectangle 4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1" name="Rectangle 4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2" name="Rectangle 4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3" name="Rectangle 4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4" name="Rectangle 4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5" name="Rectangle 4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6" name="Rectangle 4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7" name="Rectangle 4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8" name="Rectangle 5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79" name="Rectangle 5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0" name="Rectangle 5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1" name="Rectangle 5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2" name="Rectangle 5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3" name="Rectangle 5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4" name="Rectangle 5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22585" name="Rectangle 5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22586" name="Picture 5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9942" name="Group 6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39943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9944" name="Group 8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39945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46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4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48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49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9950" name="Group 14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39951" name="Picture 1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52" name="Picture 1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53" name="Picture 1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54" name="Picture 1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955" name="Picture 1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9956" name="Rectangle 20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39957" name="Rectangle 21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39958" name="Group 22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39959" name="Rectangle 23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0" name="Rectangle 24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1" name="Rectangle 25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2" name="Rectangle 26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3" name="Rectangle 27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4" name="Rectangle 28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5" name="Rectangle 29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6" name="Rectangle 30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7" name="Rectangle 31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8" name="Rectangle 32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69" name="Rectangle 33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0" name="Rectangle 34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1" name="Rectangle 35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2" name="Rectangle 36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3" name="Rectangle 37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4" name="Rectangle 38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5" name="Rectangle 39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6" name="Rectangle 40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39977" name="Group 41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39978" name="Rectangle 42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79" name="Rectangle 43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0" name="Rectangle 44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1" name="Rectangle 45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2" name="Rectangle 46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3" name="Rectangle 47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4" name="Rectangle 48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5" name="Rectangle 49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6" name="Rectangle 50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7" name="Rectangle 51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8" name="Rectangle 52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89" name="Rectangle 53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0" name="Rectangle 54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1" name="Rectangle 55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2" name="Rectangle 56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3" name="Rectangle 57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4" name="Rectangle 58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39995" name="Rectangle 59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39996" name="Picture 6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9997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תכנון השיעור הראשון</a:t>
            </a:r>
            <a:endParaRPr lang="en-US"/>
          </a:p>
        </p:txBody>
      </p:sp>
      <p:sp>
        <p:nvSpPr>
          <p:cNvPr id="39998" name="Rectangle 62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2057400"/>
            <a:ext cx="7467600" cy="4525963"/>
          </a:xfrm>
        </p:spPr>
        <p:txBody>
          <a:bodyPr/>
          <a:lstStyle/>
          <a:p>
            <a:r>
              <a:rPr lang="he-IL" sz="2800"/>
              <a:t>סרט</a:t>
            </a:r>
          </a:p>
          <a:p>
            <a:r>
              <a:rPr lang="he-IL" sz="2800"/>
              <a:t>קטעי מאמרים מתוך המבנית (עמ' 11-12)</a:t>
            </a:r>
          </a:p>
          <a:p>
            <a:r>
              <a:rPr lang="he-IL" sz="2800"/>
              <a:t>מהי ביוטכנולוגיה? גיוס ידע ומתוך פרק א'   (עמ' 6-7)</a:t>
            </a:r>
          </a:p>
          <a:p>
            <a:r>
              <a:rPr lang="he-IL" sz="2800"/>
              <a:t>הבאת מוצרים ביוטכנולוגיים לכיתה</a:t>
            </a:r>
          </a:p>
          <a:p>
            <a:r>
              <a:rPr lang="he-IL" sz="2800"/>
              <a:t>הבאת כתבות מהתקשורת על ידי תלמידים או המורה</a:t>
            </a:r>
          </a:p>
          <a:p>
            <a:r>
              <a:rPr lang="he-IL" sz="2800"/>
              <a:t>הזמנת הורה רלוונטי לכיתה</a:t>
            </a:r>
            <a:endParaRPr lang="en-US" sz="2800"/>
          </a:p>
        </p:txBody>
      </p:sp>
      <p:pic>
        <p:nvPicPr>
          <p:cNvPr id="40000" name="Picture 64" descr="j0305579[1]"/>
          <p:cNvPicPr>
            <a:picLocks noChangeAspect="1" noChangeArrowheads="1"/>
          </p:cNvPicPr>
          <p:nvPr>
            <p:ph sz="half" idx="2"/>
          </p:nvPr>
        </p:nvPicPr>
        <p:blipFill>
          <a:blip r:embed="rId9"/>
          <a:srcRect/>
          <a:stretch>
            <a:fillRect/>
          </a:stretch>
        </p:blipFill>
        <p:spPr>
          <a:xfrm>
            <a:off x="7162800" y="381000"/>
            <a:ext cx="1812925" cy="1825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9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9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9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97" grpId="0"/>
      <p:bldP spid="3999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4035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4037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44038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39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0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2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4043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44044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5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6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7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048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4049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4051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44052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3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4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5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6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7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8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59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0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1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2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3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4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5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6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7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8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69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4070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44071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2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3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4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5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6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7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8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79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0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1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2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3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4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5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6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7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4088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44089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44090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sz="4000"/>
              <a:t>כיצד נתחיל את הנושא? </a:t>
            </a:r>
            <a:br>
              <a:rPr lang="he-IL" sz="4000"/>
            </a:br>
            <a:r>
              <a:rPr lang="he-IL" sz="4000"/>
              <a:t>קישור לאתר</a:t>
            </a:r>
            <a:endParaRPr lang="en-US" sz="4000"/>
          </a:p>
        </p:txBody>
      </p:sp>
      <p:sp>
        <p:nvSpPr>
          <p:cNvPr id="44091" name="Rectangle 59"/>
          <p:cNvSpPr>
            <a:spLocks noGrp="1" noChangeArrowheads="1"/>
          </p:cNvSpPr>
          <p:nvPr>
            <p:ph type="body" idx="1"/>
          </p:nvPr>
        </p:nvSpPr>
        <p:spPr>
          <a:xfrm>
            <a:off x="914400" y="2332038"/>
            <a:ext cx="8229600" cy="4525962"/>
          </a:xfrm>
        </p:spPr>
        <p:txBody>
          <a:bodyPr/>
          <a:lstStyle/>
          <a:p>
            <a:r>
              <a:rPr lang="he-IL"/>
              <a:t>המצגת של נילי גילוני בפורום "מאלפי הגנים" , באתר של המרכז הארצי</a:t>
            </a:r>
          </a:p>
          <a:p>
            <a:r>
              <a:rPr lang="en-US" sz="2400">
                <a:hlinkClick r:id="rId9"/>
              </a:rPr>
              <a:t>http://bioteach.snunit.k12.il/upload/.ppt/mealfeynili.ppt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0" y="-33338"/>
            <a:ext cx="914400" cy="6891338"/>
            <a:chOff x="0" y="-21"/>
            <a:chExt cx="576" cy="4341"/>
          </a:xfrm>
        </p:grpSpPr>
        <p:sp>
          <p:nvSpPr>
            <p:cNvPr id="4710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28" cy="43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7109" name="Group 5"/>
            <p:cNvGrpSpPr>
              <a:grpSpLocks/>
            </p:cNvGrpSpPr>
            <p:nvPr/>
          </p:nvGrpSpPr>
          <p:grpSpPr bwMode="auto">
            <a:xfrm>
              <a:off x="0" y="2640"/>
              <a:ext cx="384" cy="1680"/>
              <a:chOff x="0" y="144"/>
              <a:chExt cx="1056" cy="4176"/>
            </a:xfrm>
          </p:grpSpPr>
          <p:pic>
            <p:nvPicPr>
              <p:cNvPr id="47110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1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2" name="Picture 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3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4" name="Picture 1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7115" name="Group 11"/>
            <p:cNvGrpSpPr>
              <a:grpSpLocks/>
            </p:cNvGrpSpPr>
            <p:nvPr/>
          </p:nvGrpSpPr>
          <p:grpSpPr bwMode="auto">
            <a:xfrm>
              <a:off x="0" y="912"/>
              <a:ext cx="384" cy="1728"/>
              <a:chOff x="0" y="144"/>
              <a:chExt cx="1056" cy="4176"/>
            </a:xfrm>
          </p:grpSpPr>
          <p:pic>
            <p:nvPicPr>
              <p:cNvPr id="4711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931"/>
                <a:ext cx="100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7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1742"/>
                <a:ext cx="1008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2990"/>
                <a:ext cx="1008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19" name="Picture 1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3736"/>
                <a:ext cx="1056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120" name="Picture 16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144"/>
                <a:ext cx="100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47122" name="Rectangle 18"/>
            <p:cNvSpPr>
              <a:spLocks noChangeArrowheads="1"/>
            </p:cNvSpPr>
            <p:nvPr/>
          </p:nvSpPr>
          <p:spPr bwMode="auto">
            <a:xfrm>
              <a:off x="528" y="225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grpSp>
          <p:nvGrpSpPr>
            <p:cNvPr id="47123" name="Group 19"/>
            <p:cNvGrpSpPr>
              <a:grpSpLocks/>
            </p:cNvGrpSpPr>
            <p:nvPr/>
          </p:nvGrpSpPr>
          <p:grpSpPr bwMode="auto">
            <a:xfrm>
              <a:off x="432" y="2256"/>
              <a:ext cx="48" cy="2064"/>
              <a:chOff x="528" y="2256"/>
              <a:chExt cx="48" cy="2064"/>
            </a:xfrm>
          </p:grpSpPr>
          <p:sp>
            <p:nvSpPr>
              <p:cNvPr id="47124" name="Rectangle 20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25" name="Rectangle 21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26" name="Rectangle 22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27" name="Rectangle 23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28" name="Rectangle 24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29" name="Rectangle 25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0" name="Rectangle 26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1" name="Rectangle 27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2" name="Rectangle 28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3" name="Rectangle 29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4" name="Rectangle 30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5" name="Rectangle 31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6" name="Rectangle 32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7" name="Rectangle 33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8" name="Rectangle 34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39" name="Rectangle 35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0" name="Rectangle 36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1" name="Rectangle 37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grpSp>
          <p:nvGrpSpPr>
            <p:cNvPr id="47142" name="Group 38"/>
            <p:cNvGrpSpPr>
              <a:grpSpLocks/>
            </p:cNvGrpSpPr>
            <p:nvPr/>
          </p:nvGrpSpPr>
          <p:grpSpPr bwMode="auto">
            <a:xfrm>
              <a:off x="432" y="144"/>
              <a:ext cx="48" cy="2064"/>
              <a:chOff x="528" y="2256"/>
              <a:chExt cx="48" cy="2064"/>
            </a:xfrm>
          </p:grpSpPr>
          <p:sp>
            <p:nvSpPr>
              <p:cNvPr id="47143" name="Rectangle 39"/>
              <p:cNvSpPr>
                <a:spLocks noChangeArrowheads="1"/>
              </p:cNvSpPr>
              <p:nvPr/>
            </p:nvSpPr>
            <p:spPr bwMode="auto">
              <a:xfrm>
                <a:off x="528" y="415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4" name="Rectangle 40"/>
              <p:cNvSpPr>
                <a:spLocks noChangeArrowheads="1"/>
              </p:cNvSpPr>
              <p:nvPr/>
            </p:nvSpPr>
            <p:spPr bwMode="auto">
              <a:xfrm>
                <a:off x="528" y="403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5" name="Rectangle 41"/>
              <p:cNvSpPr>
                <a:spLocks noChangeArrowheads="1"/>
              </p:cNvSpPr>
              <p:nvPr/>
            </p:nvSpPr>
            <p:spPr bwMode="auto">
              <a:xfrm>
                <a:off x="528" y="391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6" name="Rectangle 42"/>
              <p:cNvSpPr>
                <a:spLocks noChangeArrowheads="1"/>
              </p:cNvSpPr>
              <p:nvPr/>
            </p:nvSpPr>
            <p:spPr bwMode="auto">
              <a:xfrm>
                <a:off x="528" y="379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7" name="Rectangle 43"/>
              <p:cNvSpPr>
                <a:spLocks noChangeArrowheads="1"/>
              </p:cNvSpPr>
              <p:nvPr/>
            </p:nvSpPr>
            <p:spPr bwMode="auto">
              <a:xfrm>
                <a:off x="528" y="3679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8" name="Rectangle 44"/>
              <p:cNvSpPr>
                <a:spLocks noChangeArrowheads="1"/>
              </p:cNvSpPr>
              <p:nvPr/>
            </p:nvSpPr>
            <p:spPr bwMode="auto">
              <a:xfrm>
                <a:off x="528" y="356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49" name="Rectangle 45"/>
              <p:cNvSpPr>
                <a:spLocks noChangeArrowheads="1"/>
              </p:cNvSpPr>
              <p:nvPr/>
            </p:nvSpPr>
            <p:spPr bwMode="auto">
              <a:xfrm>
                <a:off x="528" y="344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0" name="Rectangle 46"/>
              <p:cNvSpPr>
                <a:spLocks noChangeArrowheads="1"/>
              </p:cNvSpPr>
              <p:nvPr/>
            </p:nvSpPr>
            <p:spPr bwMode="auto">
              <a:xfrm>
                <a:off x="528" y="332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1" name="Rectangle 47"/>
              <p:cNvSpPr>
                <a:spLocks noChangeArrowheads="1"/>
              </p:cNvSpPr>
              <p:nvPr/>
            </p:nvSpPr>
            <p:spPr bwMode="auto">
              <a:xfrm>
                <a:off x="528" y="320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2" name="Rectangle 48"/>
              <p:cNvSpPr>
                <a:spLocks noChangeArrowheads="1"/>
              </p:cNvSpPr>
              <p:nvPr/>
            </p:nvSpPr>
            <p:spPr bwMode="auto">
              <a:xfrm>
                <a:off x="528" y="308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3" name="Rectangle 49"/>
              <p:cNvSpPr>
                <a:spLocks noChangeArrowheads="1"/>
              </p:cNvSpPr>
              <p:nvPr/>
            </p:nvSpPr>
            <p:spPr bwMode="auto">
              <a:xfrm>
                <a:off x="528" y="2967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4" name="Rectangle 50"/>
              <p:cNvSpPr>
                <a:spLocks noChangeArrowheads="1"/>
              </p:cNvSpPr>
              <p:nvPr/>
            </p:nvSpPr>
            <p:spPr bwMode="auto">
              <a:xfrm>
                <a:off x="528" y="2848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5" name="Rectangle 51"/>
              <p:cNvSpPr>
                <a:spLocks noChangeArrowheads="1"/>
              </p:cNvSpPr>
              <p:nvPr/>
            </p:nvSpPr>
            <p:spPr bwMode="auto">
              <a:xfrm>
                <a:off x="528" y="2730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6" name="Rectangle 52"/>
              <p:cNvSpPr>
                <a:spLocks noChangeArrowheads="1"/>
              </p:cNvSpPr>
              <p:nvPr/>
            </p:nvSpPr>
            <p:spPr bwMode="auto">
              <a:xfrm>
                <a:off x="528" y="2611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7" name="Rectangle 53"/>
              <p:cNvSpPr>
                <a:spLocks noChangeArrowheads="1"/>
              </p:cNvSpPr>
              <p:nvPr/>
            </p:nvSpPr>
            <p:spPr bwMode="auto">
              <a:xfrm>
                <a:off x="528" y="2493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8" name="Rectangle 54"/>
              <p:cNvSpPr>
                <a:spLocks noChangeArrowheads="1"/>
              </p:cNvSpPr>
              <p:nvPr/>
            </p:nvSpPr>
            <p:spPr bwMode="auto">
              <a:xfrm>
                <a:off x="528" y="237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59" name="Rectangle 55"/>
              <p:cNvSpPr>
                <a:spLocks noChangeArrowheads="1"/>
              </p:cNvSpPr>
              <p:nvPr/>
            </p:nvSpPr>
            <p:spPr bwMode="auto">
              <a:xfrm>
                <a:off x="528" y="2256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  <p:sp>
            <p:nvSpPr>
              <p:cNvPr id="47160" name="Rectangle 56"/>
              <p:cNvSpPr>
                <a:spLocks noChangeArrowheads="1"/>
              </p:cNvSpPr>
              <p:nvPr/>
            </p:nvSpPr>
            <p:spPr bwMode="auto">
              <a:xfrm>
                <a:off x="528" y="4272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e-IL"/>
              </a:p>
            </p:txBody>
          </p:sp>
        </p:grpSp>
        <p:pic>
          <p:nvPicPr>
            <p:cNvPr id="47161" name="Picture 5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6200000">
              <a:off x="-249" y="228"/>
              <a:ext cx="885" cy="38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47162" name="Picture 5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28800" y="457200"/>
            <a:ext cx="5972175" cy="735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7163" name="Picture 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24400" y="1828800"/>
            <a:ext cx="4191000" cy="2020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7164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9200" y="1828800"/>
            <a:ext cx="3324225" cy="2036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7165" name="Text Box 61"/>
          <p:cNvSpPr txBox="1">
            <a:spLocks noChangeArrowheads="1"/>
          </p:cNvSpPr>
          <p:nvPr/>
        </p:nvSpPr>
        <p:spPr bwMode="auto">
          <a:xfrm>
            <a:off x="5562600" y="4114800"/>
            <a:ext cx="29718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400" b="1">
                <a:solidFill>
                  <a:schemeClr val="accent2"/>
                </a:solidFill>
              </a:rPr>
              <a:t>מהי ביוטכנולוגיה?</a:t>
            </a:r>
          </a:p>
          <a:p>
            <a:pPr>
              <a:spcBef>
                <a:spcPct val="50000"/>
              </a:spcBef>
            </a:pPr>
            <a:r>
              <a:rPr lang="he-IL" sz="2400" b="1">
                <a:solidFill>
                  <a:schemeClr val="accent2"/>
                </a:solidFill>
              </a:rPr>
              <a:t>מגוון העוסקים בביוטכנולוגיה?</a:t>
            </a:r>
          </a:p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47166" name="Text Box 62"/>
          <p:cNvSpPr txBox="1">
            <a:spLocks noChangeArrowheads="1"/>
          </p:cNvSpPr>
          <p:nvPr/>
        </p:nvSpPr>
        <p:spPr bwMode="auto">
          <a:xfrm>
            <a:off x="304800" y="41910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400" b="1">
                <a:solidFill>
                  <a:schemeClr val="accent2"/>
                </a:solidFill>
              </a:rPr>
              <a:t>מהי ביוטכנולוגיה מסורתית?</a:t>
            </a: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47167" name="Text Box 63"/>
          <p:cNvSpPr txBox="1">
            <a:spLocks noChangeArrowheads="1"/>
          </p:cNvSpPr>
          <p:nvPr/>
        </p:nvSpPr>
        <p:spPr bwMode="auto">
          <a:xfrm>
            <a:off x="1066800" y="6400800"/>
            <a:ext cx="11430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000"/>
              <a:t>עמ' 6-7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328</Words>
  <Application>Microsoft PowerPoint</Application>
  <PresentationFormat>On-screen Show (4:3)</PresentationFormat>
  <Paragraphs>78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Arial</vt:lpstr>
      <vt:lpstr>Default Design</vt:lpstr>
      <vt:lpstr>Slide 1</vt:lpstr>
      <vt:lpstr>מהי החשיבות של מבנית המבוא?</vt:lpstr>
      <vt:lpstr>מאפייני מבנית המבוא: ארגון</vt:lpstr>
      <vt:lpstr>Slide 4</vt:lpstr>
      <vt:lpstr>מאפיינים דידקטיים של מבנית המבוא</vt:lpstr>
      <vt:lpstr>שאלה: כיצד מתחילים ללמד את הנושא "מאלפי הגנים"?  (תכנון השיעור הראשון)</vt:lpstr>
      <vt:lpstr>תכנון השיעור הראשון</vt:lpstr>
      <vt:lpstr>כיצד נתחיל את הנושא?  קישור לאתר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אתר</vt:lpstr>
      <vt:lpstr>Slide 25</vt:lpstr>
      <vt:lpstr>Slide 26</vt:lpstr>
      <vt:lpstr>Slide 27</vt:lpstr>
      <vt:lpstr>Slide 28</vt:lpstr>
      <vt:lpstr> </vt:lpstr>
      <vt:lpstr>Slide 30</vt:lpstr>
      <vt:lpstr>Slide 31</vt:lpstr>
      <vt:lpstr>Slide 32</vt:lpstr>
      <vt:lpstr>Slide 33</vt:lpstr>
      <vt:lpstr>אתר</vt:lpstr>
      <vt:lpstr>Slide 35</vt:lpstr>
      <vt:lpstr>Slide 36</vt:lpstr>
      <vt:lpstr>משימה למפגש הבא</vt:lpstr>
      <vt:lpstr>להתראות במפגש הבא</vt:lpstr>
    </vt:vector>
  </TitlesOfParts>
  <Company>Weizamnn Institute of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Weizmann Institute of Science</dc:creator>
  <cp:lastModifiedBy> </cp:lastModifiedBy>
  <cp:revision>9</cp:revision>
  <dcterms:created xsi:type="dcterms:W3CDTF">2006-01-17T10:27:21Z</dcterms:created>
  <dcterms:modified xsi:type="dcterms:W3CDTF">2014-03-28T16:41:17Z</dcterms:modified>
</cp:coreProperties>
</file>