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4" r:id="rId3"/>
    <p:sldId id="259" r:id="rId4"/>
    <p:sldId id="263" r:id="rId5"/>
    <p:sldId id="258" r:id="rId6"/>
    <p:sldId id="260" r:id="rId7"/>
    <p:sldId id="261" r:id="rId8"/>
    <p:sldId id="269" r:id="rId9"/>
    <p:sldId id="262" r:id="rId10"/>
    <p:sldId id="265" r:id="rId11"/>
    <p:sldId id="266" r:id="rId12"/>
    <p:sldId id="267" r:id="rId13"/>
    <p:sldId id="272" r:id="rId14"/>
    <p:sldId id="274" r:id="rId15"/>
    <p:sldId id="268" r:id="rId16"/>
    <p:sldId id="270" r:id="rId17"/>
    <p:sldId id="271" r:id="rId18"/>
    <p:sldId id="273" r:id="rId19"/>
    <p:sldId id="277" r:id="rId20"/>
    <p:sldId id="276" r:id="rId21"/>
    <p:sldId id="275" r:id="rId22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2" d="100"/>
          <a:sy n="92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22FDF-DB4C-4CF4-87DB-E9F5B1518CA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E471B-1DB6-4337-B448-BDB7B38D2C6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E20D0-8866-42BA-8D9E-D67875F65150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7922A4-1FA1-4B5C-B77F-1C6BD3D4818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FF79C-F665-4F60-9F25-F91DC60BF4D8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53D97-FD13-4849-B23B-B465DECC2270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1FEC8-6FDA-4202-8845-AAE9E34394F4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8D019-EB80-4917-99B8-EC71203E402F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CD28D-742E-438B-9C67-3F46EB846A24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E592D-3A9C-440A-A181-2CE0523C1725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26CF6-0F40-45D3-9B5C-4CC662AB6DD8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1C9FA-DF19-47C8-B21F-2D0F556BC499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1F76434-E897-488D-BD31-69F6360DAE3D}" type="slidenum">
              <a:rPr lang="he-IL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twww.weizmann.ac.il/g-bio/biotech/hayshanim-mission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090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91" name="Picture 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92" name="Picture 2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93" name="Picture 2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095" name="Group 23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6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7" name="Rectangle 3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8" name="Rectangle 3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09" name="Rectangle 3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0" name="Rectangle 3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1" name="Rectangle 3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2" name="Rectangle 4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3" name="Rectangle 4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4" name="Rectangle 4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5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6" name="Rectangle 4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7" name="Rectangle 4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18" name="Rectangle 4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119" name="Group 47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120" name="Rectangle 48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1" name="Rectangle 49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3" name="Rectangle 51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5" name="Rectangle 53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6" name="Rectangle 54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7" name="Rectangle 55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8" name="Rectangle 56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29" name="Rectangle 57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0" name="Rectangle 58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1" name="Rectangle 59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2" name="Rectangle 60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3" name="Rectangle 61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4" name="Rectangle 62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5" name="Rectangle 63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6" name="Rectangle 64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8" name="Rectangle 66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39" name="Rectangle 67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40" name="Rectangle 68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41" name="Rectangle 69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42" name="Rectangle 70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graphicFrame>
        <p:nvGraphicFramePr>
          <p:cNvPr id="3145" name="Object 73"/>
          <p:cNvGraphicFramePr>
            <a:graphicFrameLocks noChangeAspect="1"/>
          </p:cNvGraphicFramePr>
          <p:nvPr/>
        </p:nvGraphicFramePr>
        <p:xfrm>
          <a:off x="1905000" y="990600"/>
          <a:ext cx="5943600" cy="1349375"/>
        </p:xfrm>
        <a:graphic>
          <a:graphicData uri="http://schemas.openxmlformats.org/presentationml/2006/ole">
            <p:oleObj spid="_x0000_s3145" name="Bitmap Image" r:id="rId5" imgW="3067478" imgH="695238" progId="Paint.Picture">
              <p:embed/>
            </p:oleObj>
          </a:graphicData>
        </a:graphic>
      </p:graphicFrame>
      <p:graphicFrame>
        <p:nvGraphicFramePr>
          <p:cNvPr id="3146" name="Object 74"/>
          <p:cNvGraphicFramePr>
            <a:graphicFrameLocks noChangeAspect="1"/>
          </p:cNvGraphicFramePr>
          <p:nvPr/>
        </p:nvGraphicFramePr>
        <p:xfrm>
          <a:off x="4114800" y="2819400"/>
          <a:ext cx="2209800" cy="1503363"/>
        </p:xfrm>
        <a:graphic>
          <a:graphicData uri="http://schemas.openxmlformats.org/presentationml/2006/ole">
            <p:oleObj spid="_x0000_s3146" name="Bitmap Image" r:id="rId6" imgW="1371429" imgH="933580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17418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19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0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1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2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3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4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5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6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7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8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29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0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1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2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3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4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5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6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7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8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39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0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7441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17442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3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4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5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6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7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8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49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0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1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2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3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4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5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6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7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8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59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60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61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62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63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7464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17467" name="Picture 59"/>
          <p:cNvPicPr>
            <a:picLocks noChangeAspect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1714500" y="536575"/>
            <a:ext cx="5715000" cy="619125"/>
          </a:xfrm>
          <a:noFill/>
          <a:ln>
            <a:solidFill>
              <a:schemeClr val="tx1"/>
            </a:solidFill>
          </a:ln>
        </p:spPr>
      </p:pic>
      <p:sp>
        <p:nvSpPr>
          <p:cNvPr id="17466" name="Rectangle 58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447800"/>
            <a:ext cx="784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he-IL" b="1"/>
              <a:t>מבוא</a:t>
            </a:r>
          </a:p>
          <a:p>
            <a:endParaRPr lang="he-IL" b="1"/>
          </a:p>
          <a:p>
            <a:r>
              <a:rPr lang="he-IL" sz="2800">
                <a:solidFill>
                  <a:schemeClr val="accent2"/>
                </a:solidFill>
              </a:rPr>
              <a:t>אילו חלקים של המבוא התלמידים יכולים להבין על ידי קריאה עצמית והיכן דרושה ההתערבות שלנו?</a:t>
            </a:r>
          </a:p>
          <a:p>
            <a:r>
              <a:rPr lang="he-IL" sz="2800">
                <a:solidFill>
                  <a:schemeClr val="accent2"/>
                </a:solidFill>
              </a:rPr>
              <a:t>מה הקשיים?</a:t>
            </a:r>
          </a:p>
          <a:p>
            <a:endParaRPr lang="en-US" sz="2800">
              <a:solidFill>
                <a:schemeClr val="accent2"/>
              </a:solidFill>
            </a:endParaRPr>
          </a:p>
        </p:txBody>
      </p:sp>
      <p:pic>
        <p:nvPicPr>
          <p:cNvPr id="17468" name="Picture 60" descr="j0303301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503863" y="1524000"/>
            <a:ext cx="725487" cy="819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1843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18441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18442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3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4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5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6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7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8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49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0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1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2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3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4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5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6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7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8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59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0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1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2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3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4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8465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18466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7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8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69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0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1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2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3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4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5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6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7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8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79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0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1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2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3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4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5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6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7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8488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18489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81000"/>
            <a:ext cx="8077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91" name="Text Box 59"/>
          <p:cNvSpPr txBox="1">
            <a:spLocks noChangeArrowheads="1"/>
          </p:cNvSpPr>
          <p:nvPr/>
        </p:nvSpPr>
        <p:spPr bwMode="auto">
          <a:xfrm>
            <a:off x="914400" y="2514600"/>
            <a:ext cx="7848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400"/>
              <a:t>תנסו לתכנן בעצמכם את החיישן שיאתר חומרים גנוטוקסיים</a:t>
            </a:r>
            <a:endParaRPr lang="en-US" sz="2400"/>
          </a:p>
        </p:txBody>
      </p:sp>
      <p:pic>
        <p:nvPicPr>
          <p:cNvPr id="18492" name="Picture 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4668838"/>
            <a:ext cx="77724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500" name="Group 68"/>
          <p:cNvGrpSpPr>
            <a:grpSpLocks/>
          </p:cNvGrpSpPr>
          <p:nvPr/>
        </p:nvGrpSpPr>
        <p:grpSpPr bwMode="auto">
          <a:xfrm>
            <a:off x="1524000" y="3124200"/>
            <a:ext cx="5791200" cy="1403350"/>
            <a:chOff x="1968" y="2160"/>
            <a:chExt cx="3648" cy="884"/>
          </a:xfrm>
        </p:grpSpPr>
        <p:sp>
          <p:nvSpPr>
            <p:cNvPr id="18495" name="Text Box 63"/>
            <p:cNvSpPr txBox="1">
              <a:spLocks noChangeArrowheads="1"/>
            </p:cNvSpPr>
            <p:nvPr/>
          </p:nvSpPr>
          <p:spPr bwMode="auto">
            <a:xfrm>
              <a:off x="4560" y="2160"/>
              <a:ext cx="1056" cy="577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b="1"/>
                <a:t>אזור בקרה רגיש לחומר גנוטוקסי</a:t>
              </a:r>
              <a:endParaRPr lang="en-US" b="1"/>
            </a:p>
          </p:txBody>
        </p:sp>
        <p:sp>
          <p:nvSpPr>
            <p:cNvPr id="18496" name="Text Box 64"/>
            <p:cNvSpPr txBox="1">
              <a:spLocks noChangeArrowheads="1"/>
            </p:cNvSpPr>
            <p:nvPr/>
          </p:nvSpPr>
          <p:spPr bwMode="auto">
            <a:xfrm>
              <a:off x="3504" y="2256"/>
              <a:ext cx="1056" cy="40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b="1"/>
                <a:t>אזור מבני של גן מדווח</a:t>
              </a:r>
              <a:endParaRPr lang="en-US"/>
            </a:p>
          </p:txBody>
        </p:sp>
        <p:sp>
          <p:nvSpPr>
            <p:cNvPr id="18497" name="Line 65"/>
            <p:cNvSpPr>
              <a:spLocks noChangeShapeType="1"/>
            </p:cNvSpPr>
            <p:nvPr/>
          </p:nvSpPr>
          <p:spPr bwMode="auto">
            <a:xfrm flipH="1">
              <a:off x="2736" y="2448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8498" name="Text Box 66"/>
            <p:cNvSpPr txBox="1">
              <a:spLocks noChangeArrowheads="1"/>
            </p:cNvSpPr>
            <p:nvPr/>
          </p:nvSpPr>
          <p:spPr bwMode="auto">
            <a:xfrm>
              <a:off x="2640" y="2640"/>
              <a:ext cx="8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b="1"/>
                <a:t>חומר גנוטוקסי</a:t>
              </a:r>
              <a:endParaRPr lang="en-US" b="1"/>
            </a:p>
          </p:txBody>
        </p:sp>
        <p:pic>
          <p:nvPicPr>
            <p:cNvPr id="18499" name="Picture 6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68" y="2208"/>
              <a:ext cx="630" cy="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9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3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19465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19466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67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68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69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0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1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2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3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4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5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6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7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8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79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0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1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2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3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4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5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6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7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88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9489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19490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1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2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3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4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5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6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7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8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499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0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1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2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3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4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5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6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7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8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09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10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11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9512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19514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>
                <a:solidFill>
                  <a:schemeClr val="accent2"/>
                </a:solidFill>
              </a:rPr>
              <a:t>מהי המטרה של השאלות הבאות?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9520" name="Rectangle 64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he-IL" sz="2400"/>
              <a:t>2</a:t>
            </a:r>
            <a:r>
              <a:rPr lang="he-IL"/>
              <a:t>. </a:t>
            </a:r>
            <a:r>
              <a:rPr lang="he-IL" sz="2400"/>
              <a:t>הציגו בצורת תרשים זרימה את תהליך ההנדוס של החיישן. השתמשו במושגים: אנזימי הגבלה, פלסמיד, ליגאז, גן בורר, גן מדווח, טרנספורמציה.</a:t>
            </a:r>
          </a:p>
          <a:p>
            <a:pPr>
              <a:buFontTx/>
              <a:buNone/>
            </a:pPr>
            <a:endParaRPr lang="he-IL" sz="2400"/>
          </a:p>
          <a:p>
            <a:pPr>
              <a:buFontTx/>
              <a:buNone/>
            </a:pPr>
            <a:r>
              <a:rPr lang="he-IL" sz="2400"/>
              <a:t>3. האם תוצר הגן המהונדס יכול לתקן נזקים ב-</a:t>
            </a:r>
            <a:r>
              <a:rPr lang="en-US" sz="2400"/>
              <a:t>DNA</a:t>
            </a:r>
            <a:r>
              <a:rPr lang="he-IL" sz="2400"/>
              <a:t>?</a:t>
            </a:r>
          </a:p>
          <a:p>
            <a:pPr>
              <a:buFontTx/>
              <a:buNone/>
            </a:pPr>
            <a:endParaRPr lang="he-IL" sz="2400"/>
          </a:p>
          <a:p>
            <a:pPr>
              <a:buFontTx/>
              <a:buNone/>
            </a:pPr>
            <a:r>
              <a:rPr lang="he-IL" sz="2400"/>
              <a:t>4.האם חיידקים מאירים יכולים להאיר?</a:t>
            </a:r>
          </a:p>
          <a:p>
            <a:pPr>
              <a:buFontTx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74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75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1754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5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5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5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5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5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6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1777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1778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7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8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79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180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31803" name="Rectangle 5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e-IL">
                <a:solidFill>
                  <a:schemeClr val="accent2"/>
                </a:solidFill>
              </a:rPr>
              <a:t>האם ללמד את השיטות בנפרד מהתוצאות או ביחד איתן?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1804" name="Rectangle 6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848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5849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5850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1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2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3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4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5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6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7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8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59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0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1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2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3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4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5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6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7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8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69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0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1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2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5873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5874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5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6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7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8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79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0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1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2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3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4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5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6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7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8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89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0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1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2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3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4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5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5896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35897" name="Rectangle 5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e-IL">
                <a:solidFill>
                  <a:schemeClr val="accent2"/>
                </a:solidFill>
              </a:rPr>
              <a:t>מה הן השאלות שכדאי להתייחס אליהן בניתוח התוצאות?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5898" name="Rectangle 5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/>
              <a:t> </a:t>
            </a:r>
            <a:endParaRPr lang="en-US"/>
          </a:p>
        </p:txBody>
      </p:sp>
      <p:pic>
        <p:nvPicPr>
          <p:cNvPr id="35899" name="Picture 59" descr="j03033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1788" y="914400"/>
            <a:ext cx="1079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0489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20490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1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2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3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4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5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6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8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0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1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2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3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4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5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6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7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8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9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0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1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2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0513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20514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5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6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7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8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9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0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1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2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3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4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5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6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7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8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9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0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1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2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3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4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5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6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20537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779463"/>
            <a:ext cx="61722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297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70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70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703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704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9705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29706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2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3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4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5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6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7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8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19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0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1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2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3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4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5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6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7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28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9729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29730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1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2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3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4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5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6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7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8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39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0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1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2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3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4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5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6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7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8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49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50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51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9752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29753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81000"/>
            <a:ext cx="71628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2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2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2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0729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0730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1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2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3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4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5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6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7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8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39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0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1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2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3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4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5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6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7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8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49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0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1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2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0753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0754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5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6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7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8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59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0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1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2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3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4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5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6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7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8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69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0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1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2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3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4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5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0776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30777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501650"/>
            <a:ext cx="6248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77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77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77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2777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2778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79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0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1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2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3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4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5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6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7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8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89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0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1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2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3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4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5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6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7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8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799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0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2801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2802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3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4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5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6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7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8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09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0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1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2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3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4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5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6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7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8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19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20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21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22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23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2824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32825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כיצד ללמד את הדיון?</a:t>
            </a:r>
            <a:endParaRPr lang="en-US"/>
          </a:p>
        </p:txBody>
      </p:sp>
      <p:sp>
        <p:nvSpPr>
          <p:cNvPr id="32826" name="Rectangle 58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467600" cy="4525963"/>
          </a:xfrm>
        </p:spPr>
        <p:txBody>
          <a:bodyPr/>
          <a:lstStyle/>
          <a:p>
            <a:r>
              <a:rPr lang="he-IL"/>
              <a:t>חלוקה לרעיונות</a:t>
            </a:r>
          </a:p>
          <a:p>
            <a:r>
              <a:rPr lang="he-IL"/>
              <a:t>טבלה: שאלות מחקר–תשובות – שאלות פתוחות</a:t>
            </a:r>
          </a:p>
          <a:p>
            <a:r>
              <a:rPr lang="he-IL"/>
              <a:t>תשובות לשאלות שנשארו פתוחות מדגם הדו-שיח</a:t>
            </a:r>
          </a:p>
          <a:p>
            <a:r>
              <a:rPr lang="he-IL"/>
              <a:t>סיכום בעזרת הרעיונות המרכזיים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891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91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91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91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920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8921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8922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3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4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5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6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7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8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29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0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1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2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3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4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5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6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7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8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39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0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1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2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3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4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8945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8946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7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8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49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0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1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2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3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4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5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6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7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8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59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0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1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2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3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4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5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6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7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8968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38969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147763"/>
            <a:ext cx="6781800" cy="4060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828800"/>
            <a:ext cx="57912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1638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39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391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392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16394" name="Group 10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1639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39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39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39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39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0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17" name="Rectangle 33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6418" name="Group 34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1641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2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3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4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6441" name="Rectangle 57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16442" name="Picture 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609600"/>
            <a:ext cx="7620000" cy="827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789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896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7897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7898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899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0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1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2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3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4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5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6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7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8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09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0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1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2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3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4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5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6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7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8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19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0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7921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7922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3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4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5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6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7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8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29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0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1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2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3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4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5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6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7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8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39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40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41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42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43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7944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37945" name="Text Box 57"/>
          <p:cNvSpPr txBox="1">
            <a:spLocks noChangeArrowheads="1"/>
          </p:cNvSpPr>
          <p:nvPr/>
        </p:nvSpPr>
        <p:spPr bwMode="auto">
          <a:xfrm>
            <a:off x="1143000" y="838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7946" name="Rectangle 58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1143000"/>
          </a:xfrm>
        </p:spPr>
        <p:txBody>
          <a:bodyPr/>
          <a:lstStyle/>
          <a:p>
            <a:r>
              <a:rPr lang="he-IL" sz="4000">
                <a:solidFill>
                  <a:schemeClr val="tx1"/>
                </a:solidFill>
              </a:rPr>
              <a:t>מהי החשיבות של הרעיונות המרכזיים?</a:t>
            </a:r>
            <a:endParaRPr lang="en-US" sz="4000">
              <a:solidFill>
                <a:schemeClr val="tx1"/>
              </a:solidFill>
            </a:endParaRPr>
          </a:p>
        </p:txBody>
      </p:sp>
      <p:grpSp>
        <p:nvGrpSpPr>
          <p:cNvPr id="37956" name="Group 68"/>
          <p:cNvGrpSpPr>
            <a:grpSpLocks noChangeAspect="1"/>
          </p:cNvGrpSpPr>
          <p:nvPr/>
        </p:nvGrpSpPr>
        <p:grpSpPr bwMode="auto">
          <a:xfrm>
            <a:off x="6932613" y="2514600"/>
            <a:ext cx="631825" cy="1846263"/>
            <a:chOff x="9000" y="720"/>
            <a:chExt cx="994" cy="2325"/>
          </a:xfrm>
        </p:grpSpPr>
        <p:sp>
          <p:nvSpPr>
            <p:cNvPr id="37957" name="AutoShape 69"/>
            <p:cNvSpPr>
              <a:spLocks noChangeAspect="1" noChangeArrowheads="1"/>
            </p:cNvSpPr>
            <p:nvPr/>
          </p:nvSpPr>
          <p:spPr bwMode="auto">
            <a:xfrm>
              <a:off x="9000" y="720"/>
              <a:ext cx="994" cy="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58" name="AutoShape 70" descr="‎60%‎"/>
            <p:cNvSpPr>
              <a:spLocks noChangeArrowheads="1"/>
            </p:cNvSpPr>
            <p:nvPr/>
          </p:nvSpPr>
          <p:spPr bwMode="auto">
            <a:xfrm>
              <a:off x="9000" y="2700"/>
              <a:ext cx="994" cy="306"/>
            </a:xfrm>
            <a:prstGeom prst="can">
              <a:avLst>
                <a:gd name="adj" fmla="val 50000"/>
              </a:avLst>
            </a:prstGeom>
            <a:pattFill prst="pct6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59" name="AutoShape 71" descr="זיגזג"/>
            <p:cNvSpPr>
              <a:spLocks noChangeArrowheads="1"/>
            </p:cNvSpPr>
            <p:nvPr/>
          </p:nvSpPr>
          <p:spPr bwMode="auto">
            <a:xfrm>
              <a:off x="9720" y="1095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60" name="AutoShape 72" descr="זיגזג"/>
            <p:cNvSpPr>
              <a:spLocks noChangeArrowheads="1"/>
            </p:cNvSpPr>
            <p:nvPr/>
          </p:nvSpPr>
          <p:spPr bwMode="auto">
            <a:xfrm>
              <a:off x="9360" y="1080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61" name="AutoShape 73" descr="זיגזג"/>
            <p:cNvSpPr>
              <a:spLocks noChangeArrowheads="1"/>
            </p:cNvSpPr>
            <p:nvPr/>
          </p:nvSpPr>
          <p:spPr bwMode="auto">
            <a:xfrm>
              <a:off x="9000" y="1260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62" name="Line 74"/>
            <p:cNvSpPr>
              <a:spLocks noChangeShapeType="1"/>
            </p:cNvSpPr>
            <p:nvPr/>
          </p:nvSpPr>
          <p:spPr bwMode="auto">
            <a:xfrm flipH="1">
              <a:off x="9180" y="1620"/>
              <a:ext cx="540" cy="54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63" name="Line 75"/>
            <p:cNvSpPr>
              <a:spLocks noChangeShapeType="1"/>
            </p:cNvSpPr>
            <p:nvPr/>
          </p:nvSpPr>
          <p:spPr bwMode="auto">
            <a:xfrm flipH="1">
              <a:off x="9180" y="2340"/>
              <a:ext cx="540" cy="54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64" name="Line 76"/>
            <p:cNvSpPr>
              <a:spLocks noChangeShapeType="1"/>
            </p:cNvSpPr>
            <p:nvPr/>
          </p:nvSpPr>
          <p:spPr bwMode="auto">
            <a:xfrm>
              <a:off x="9180" y="1800"/>
              <a:ext cx="540" cy="10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65" name="Line 77"/>
            <p:cNvSpPr>
              <a:spLocks noChangeShapeType="1"/>
            </p:cNvSpPr>
            <p:nvPr/>
          </p:nvSpPr>
          <p:spPr bwMode="auto">
            <a:xfrm>
              <a:off x="9000" y="1440"/>
              <a:ext cx="54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66" name="Line 78"/>
            <p:cNvSpPr>
              <a:spLocks noChangeShapeType="1"/>
            </p:cNvSpPr>
            <p:nvPr/>
          </p:nvSpPr>
          <p:spPr bwMode="auto">
            <a:xfrm flipV="1">
              <a:off x="9180" y="1620"/>
              <a:ext cx="720" cy="10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grpSp>
        <p:nvGrpSpPr>
          <p:cNvPr id="37967" name="Group 79"/>
          <p:cNvGrpSpPr>
            <a:grpSpLocks/>
          </p:cNvGrpSpPr>
          <p:nvPr/>
        </p:nvGrpSpPr>
        <p:grpSpPr bwMode="auto">
          <a:xfrm>
            <a:off x="2590800" y="3086100"/>
            <a:ext cx="1206500" cy="1335088"/>
            <a:chOff x="1980" y="2160"/>
            <a:chExt cx="1901" cy="1681"/>
          </a:xfrm>
        </p:grpSpPr>
        <p:sp>
          <p:nvSpPr>
            <p:cNvPr id="37968" name="AutoShape 80"/>
            <p:cNvSpPr>
              <a:spLocks noChangeAspect="1" noChangeArrowheads="1"/>
            </p:cNvSpPr>
            <p:nvPr/>
          </p:nvSpPr>
          <p:spPr bwMode="auto">
            <a:xfrm>
              <a:off x="1980" y="2160"/>
              <a:ext cx="1901" cy="1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69" name="AutoShape 81" descr="זיגזג"/>
            <p:cNvSpPr>
              <a:spLocks noChangeArrowheads="1"/>
            </p:cNvSpPr>
            <p:nvPr/>
          </p:nvSpPr>
          <p:spPr bwMode="auto">
            <a:xfrm rot="5400000">
              <a:off x="2123" y="2735"/>
              <a:ext cx="542" cy="108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0" name="AutoShape 82" descr="זיגזג"/>
            <p:cNvSpPr>
              <a:spLocks noChangeArrowheads="1"/>
            </p:cNvSpPr>
            <p:nvPr/>
          </p:nvSpPr>
          <p:spPr bwMode="auto">
            <a:xfrm>
              <a:off x="2697" y="2880"/>
              <a:ext cx="543" cy="108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1" name="AutoShape 83" descr="‎60%‎"/>
            <p:cNvSpPr>
              <a:spLocks noChangeArrowheads="1"/>
            </p:cNvSpPr>
            <p:nvPr/>
          </p:nvSpPr>
          <p:spPr bwMode="auto">
            <a:xfrm>
              <a:off x="2302" y="2700"/>
              <a:ext cx="763" cy="1141"/>
            </a:xfrm>
            <a:prstGeom prst="can">
              <a:avLst>
                <a:gd name="adj" fmla="val 37385"/>
              </a:avLst>
            </a:prstGeom>
            <a:pattFill prst="pct6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2" name="AutoShape 84" descr="זיגזג"/>
            <p:cNvSpPr>
              <a:spLocks noChangeArrowheads="1"/>
            </p:cNvSpPr>
            <p:nvPr/>
          </p:nvSpPr>
          <p:spPr bwMode="auto">
            <a:xfrm rot="16200000">
              <a:off x="2700" y="2520"/>
              <a:ext cx="543" cy="108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3" name="AutoShape 85" descr="זיגזג"/>
            <p:cNvSpPr>
              <a:spLocks noChangeArrowheads="1"/>
            </p:cNvSpPr>
            <p:nvPr/>
          </p:nvSpPr>
          <p:spPr bwMode="auto">
            <a:xfrm rot="5400000">
              <a:off x="2302" y="2738"/>
              <a:ext cx="543" cy="108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</p:grpSp>
      <p:grpSp>
        <p:nvGrpSpPr>
          <p:cNvPr id="37974" name="Group 86"/>
          <p:cNvGrpSpPr>
            <a:grpSpLocks noChangeAspect="1"/>
          </p:cNvGrpSpPr>
          <p:nvPr/>
        </p:nvGrpSpPr>
        <p:grpSpPr bwMode="auto">
          <a:xfrm>
            <a:off x="4762500" y="2514600"/>
            <a:ext cx="630238" cy="1814513"/>
            <a:chOff x="5220" y="720"/>
            <a:chExt cx="994" cy="2286"/>
          </a:xfrm>
        </p:grpSpPr>
        <p:sp>
          <p:nvSpPr>
            <p:cNvPr id="37975" name="AutoShape 87"/>
            <p:cNvSpPr>
              <a:spLocks noChangeAspect="1" noChangeArrowheads="1"/>
            </p:cNvSpPr>
            <p:nvPr/>
          </p:nvSpPr>
          <p:spPr bwMode="auto">
            <a:xfrm>
              <a:off x="5220" y="720"/>
              <a:ext cx="994" cy="2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76" name="AutoShape 88" descr="‎60%‎"/>
            <p:cNvSpPr>
              <a:spLocks noChangeArrowheads="1"/>
            </p:cNvSpPr>
            <p:nvPr/>
          </p:nvSpPr>
          <p:spPr bwMode="auto">
            <a:xfrm>
              <a:off x="5220" y="2700"/>
              <a:ext cx="994" cy="306"/>
            </a:xfrm>
            <a:prstGeom prst="can">
              <a:avLst>
                <a:gd name="adj" fmla="val 50000"/>
              </a:avLst>
            </a:prstGeom>
            <a:pattFill prst="pct6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7" name="AutoShape 89" descr="זיגזג"/>
            <p:cNvSpPr>
              <a:spLocks noChangeArrowheads="1"/>
            </p:cNvSpPr>
            <p:nvPr/>
          </p:nvSpPr>
          <p:spPr bwMode="auto">
            <a:xfrm>
              <a:off x="5940" y="1260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8" name="AutoShape 90" descr="זיגזג"/>
            <p:cNvSpPr>
              <a:spLocks noChangeArrowheads="1"/>
            </p:cNvSpPr>
            <p:nvPr/>
          </p:nvSpPr>
          <p:spPr bwMode="auto">
            <a:xfrm>
              <a:off x="5580" y="1080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  <p:sp>
          <p:nvSpPr>
            <p:cNvPr id="37979" name="AutoShape 91" descr="זיגזג"/>
            <p:cNvSpPr>
              <a:spLocks noChangeArrowheads="1"/>
            </p:cNvSpPr>
            <p:nvPr/>
          </p:nvSpPr>
          <p:spPr bwMode="auto">
            <a:xfrm>
              <a:off x="5220" y="1260"/>
              <a:ext cx="153" cy="1605"/>
            </a:xfrm>
            <a:prstGeom prst="parallelogram">
              <a:avLst>
                <a:gd name="adj" fmla="val 0"/>
              </a:avLst>
            </a:prstGeom>
            <a:pattFill prst="zigZ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he-IL"/>
            </a:p>
          </p:txBody>
        </p:sp>
      </p:grpSp>
      <p:sp>
        <p:nvSpPr>
          <p:cNvPr id="37980" name="Line 92"/>
          <p:cNvSpPr>
            <a:spLocks noChangeShapeType="1"/>
          </p:cNvSpPr>
          <p:nvPr/>
        </p:nvSpPr>
        <p:spPr bwMode="auto">
          <a:xfrm>
            <a:off x="2971800" y="4267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37982" name="Text Box 94"/>
          <p:cNvSpPr txBox="1">
            <a:spLocks noChangeArrowheads="1"/>
          </p:cNvSpPr>
          <p:nvPr/>
        </p:nvSpPr>
        <p:spPr bwMode="auto">
          <a:xfrm>
            <a:off x="2286000" y="56388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בסיס הידע בספר לימוד</a:t>
            </a:r>
            <a:endParaRPr lang="en-US"/>
          </a:p>
        </p:txBody>
      </p:sp>
      <p:sp>
        <p:nvSpPr>
          <p:cNvPr id="37983" name="Line 95"/>
          <p:cNvSpPr>
            <a:spLocks noChangeShapeType="1"/>
          </p:cNvSpPr>
          <p:nvPr/>
        </p:nvSpPr>
        <p:spPr bwMode="auto">
          <a:xfrm flipV="1">
            <a:off x="3200400" y="2514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37984" name="Text Box 96"/>
          <p:cNvSpPr txBox="1">
            <a:spLocks noChangeArrowheads="1"/>
          </p:cNvSpPr>
          <p:nvPr/>
        </p:nvSpPr>
        <p:spPr bwMode="auto">
          <a:xfrm>
            <a:off x="1828800" y="2286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דוגמאות</a:t>
            </a:r>
            <a:endParaRPr lang="en-US"/>
          </a:p>
        </p:txBody>
      </p:sp>
      <p:sp>
        <p:nvSpPr>
          <p:cNvPr id="37985" name="Line 97"/>
          <p:cNvSpPr>
            <a:spLocks noChangeShapeType="1"/>
          </p:cNvSpPr>
          <p:nvPr/>
        </p:nvSpPr>
        <p:spPr bwMode="auto">
          <a:xfrm>
            <a:off x="5181600" y="4343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37986" name="Text Box 98"/>
          <p:cNvSpPr txBox="1">
            <a:spLocks noChangeArrowheads="1"/>
          </p:cNvSpPr>
          <p:nvPr/>
        </p:nvSpPr>
        <p:spPr bwMode="auto">
          <a:xfrm>
            <a:off x="4572000" y="5029200"/>
            <a:ext cx="1676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בסיס הידע </a:t>
            </a:r>
          </a:p>
          <a:p>
            <a:pPr>
              <a:spcBef>
                <a:spcPct val="50000"/>
              </a:spcBef>
            </a:pPr>
            <a:r>
              <a:rPr lang="he-IL"/>
              <a:t>במבנית המבוא</a:t>
            </a:r>
            <a:endParaRPr lang="en-US"/>
          </a:p>
        </p:txBody>
      </p:sp>
      <p:sp>
        <p:nvSpPr>
          <p:cNvPr id="37987" name="Line 99"/>
          <p:cNvSpPr>
            <a:spLocks noChangeShapeType="1"/>
          </p:cNvSpPr>
          <p:nvPr/>
        </p:nvSpPr>
        <p:spPr bwMode="auto">
          <a:xfrm flipV="1">
            <a:off x="4800600" y="2514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37988" name="Text Box 100"/>
          <p:cNvSpPr txBox="1">
            <a:spLocks noChangeArrowheads="1"/>
          </p:cNvSpPr>
          <p:nvPr/>
        </p:nvSpPr>
        <p:spPr bwMode="auto">
          <a:xfrm>
            <a:off x="4114800" y="2209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מאמרים</a:t>
            </a:r>
            <a:endParaRPr lang="en-US"/>
          </a:p>
        </p:txBody>
      </p:sp>
      <p:sp>
        <p:nvSpPr>
          <p:cNvPr id="37989" name="Line 101"/>
          <p:cNvSpPr>
            <a:spLocks noChangeShapeType="1"/>
          </p:cNvSpPr>
          <p:nvPr/>
        </p:nvSpPr>
        <p:spPr bwMode="auto">
          <a:xfrm>
            <a:off x="7315200" y="3505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37990" name="Text Box 102"/>
          <p:cNvSpPr txBox="1">
            <a:spLocks noChangeArrowheads="1"/>
          </p:cNvSpPr>
          <p:nvPr/>
        </p:nvSpPr>
        <p:spPr bwMode="auto">
          <a:xfrm>
            <a:off x="7620000" y="3810000"/>
            <a:ext cx="990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רעיונות</a:t>
            </a:r>
          </a:p>
          <a:p>
            <a:pPr>
              <a:spcBef>
                <a:spcPct val="50000"/>
              </a:spcBef>
            </a:pPr>
            <a:r>
              <a:rPr lang="he-IL"/>
              <a:t>מרכזיים</a:t>
            </a:r>
            <a:endParaRPr lang="en-US"/>
          </a:p>
        </p:txBody>
      </p:sp>
      <p:sp>
        <p:nvSpPr>
          <p:cNvPr id="37991" name="Text Box 103"/>
          <p:cNvSpPr txBox="1">
            <a:spLocks noChangeArrowheads="1"/>
          </p:cNvSpPr>
          <p:nvPr/>
        </p:nvSpPr>
        <p:spPr bwMode="auto">
          <a:xfrm>
            <a:off x="1828800" y="2286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דוגמאות</a:t>
            </a:r>
            <a:endParaRPr lang="en-US"/>
          </a:p>
        </p:txBody>
      </p:sp>
      <p:sp>
        <p:nvSpPr>
          <p:cNvPr id="37992" name="Text Box 104"/>
          <p:cNvSpPr txBox="1">
            <a:spLocks noChangeArrowheads="1"/>
          </p:cNvSpPr>
          <p:nvPr/>
        </p:nvSpPr>
        <p:spPr bwMode="auto">
          <a:xfrm>
            <a:off x="1828800" y="2286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דוגמאות</a:t>
            </a:r>
            <a:endParaRPr lang="en-US"/>
          </a:p>
        </p:txBody>
      </p:sp>
      <p:sp>
        <p:nvSpPr>
          <p:cNvPr id="37993" name="Text Box 105"/>
          <p:cNvSpPr txBox="1">
            <a:spLocks noChangeArrowheads="1"/>
          </p:cNvSpPr>
          <p:nvPr/>
        </p:nvSpPr>
        <p:spPr bwMode="auto">
          <a:xfrm>
            <a:off x="1828800" y="2286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/>
              <a:t>דוגמאות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3686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86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87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87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6873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36874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7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7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7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7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7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6897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36898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2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36921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0"/>
            <a:ext cx="8305800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922" name="Text Box 58"/>
          <p:cNvSpPr txBox="1">
            <a:spLocks noChangeArrowheads="1"/>
          </p:cNvSpPr>
          <p:nvPr/>
        </p:nvSpPr>
        <p:spPr bwMode="auto">
          <a:xfrm>
            <a:off x="914400" y="4724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400"/>
              <a:t>הביאו מתוך המאמר דוגמה שממחישה את הרעיונות הבאים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129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5130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1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2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3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4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5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6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7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8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39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0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1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2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3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4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5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6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7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8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49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0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1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2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153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5154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5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6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8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59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0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1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2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3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4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5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6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7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8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69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0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1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2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3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4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5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76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5177" name="Rectangle 57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229600" cy="1143000"/>
          </a:xfrm>
        </p:spPr>
        <p:txBody>
          <a:bodyPr/>
          <a:lstStyle/>
          <a:p>
            <a:r>
              <a:rPr lang="he-IL" sz="4000"/>
              <a:t>מהו מאמר מחקר?</a:t>
            </a:r>
            <a:br>
              <a:rPr lang="he-IL" sz="4000"/>
            </a:br>
            <a:endParaRPr lang="en-US" sz="4000"/>
          </a:p>
        </p:txBody>
      </p:sp>
      <p:sp>
        <p:nvSpPr>
          <p:cNvPr id="5178" name="Rectangle 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  <a:p>
            <a:r>
              <a:rPr lang="he-IL"/>
              <a:t>נכתב על ידי החוקרים</a:t>
            </a:r>
          </a:p>
          <a:p>
            <a:r>
              <a:rPr lang="he-IL"/>
              <a:t>מפורסם בעיתונות מקצועית</a:t>
            </a:r>
          </a:p>
          <a:p>
            <a:r>
              <a:rPr lang="he-IL"/>
              <a:t> עובר ביקורת עמיתים</a:t>
            </a:r>
          </a:p>
          <a:p>
            <a:r>
              <a:rPr lang="he-IL"/>
              <a:t>מבנה קבוע</a:t>
            </a:r>
          </a:p>
          <a:p>
            <a:r>
              <a:rPr lang="he-IL"/>
              <a:t>סגנון מיוחד</a:t>
            </a:r>
          </a:p>
          <a:p>
            <a:endParaRPr lang="he-IL"/>
          </a:p>
          <a:p>
            <a:endParaRPr lang="he-IL"/>
          </a:p>
          <a:p>
            <a:endParaRPr lang="he-IL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7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11273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11274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7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7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7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7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7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8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1297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11298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29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0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1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1132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11321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מהו מאמר טוב?</a:t>
            </a:r>
            <a:endParaRPr lang="en-US"/>
          </a:p>
        </p:txBody>
      </p:sp>
      <p:sp>
        <p:nvSpPr>
          <p:cNvPr id="11322" name="Rectangle 58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e-IL" sz="2400"/>
              <a:t>מציג את הפירות של מחקר טוב</a:t>
            </a:r>
          </a:p>
          <a:p>
            <a:pPr>
              <a:lnSpc>
                <a:spcPct val="90000"/>
              </a:lnSpc>
            </a:pPr>
            <a:endParaRPr lang="he-IL" sz="2400"/>
          </a:p>
          <a:p>
            <a:pPr>
              <a:lnSpc>
                <a:spcPct val="90000"/>
              </a:lnSpc>
            </a:pPr>
            <a:r>
              <a:rPr lang="he-IL" sz="2400"/>
              <a:t>מציג את המחקר בצורה ברורה ומדויקת.</a:t>
            </a:r>
            <a:br>
              <a:rPr lang="he-IL" sz="2400"/>
            </a:br>
            <a:endParaRPr lang="he-IL" sz="2400"/>
          </a:p>
          <a:p>
            <a:pPr>
              <a:lnSpc>
                <a:spcPct val="90000"/>
              </a:lnSpc>
            </a:pPr>
            <a:r>
              <a:rPr lang="he-IL" sz="2400"/>
              <a:t>מציג את התוצאות שהתקבלו בדרך ברורה והולמת לאופיין.</a:t>
            </a:r>
            <a:br>
              <a:rPr lang="he-IL" sz="2400"/>
            </a:br>
            <a:endParaRPr lang="he-IL" sz="2400"/>
          </a:p>
          <a:p>
            <a:pPr>
              <a:lnSpc>
                <a:spcPct val="90000"/>
              </a:lnSpc>
            </a:pPr>
            <a:r>
              <a:rPr lang="he-IL" sz="2400"/>
              <a:t>מפגין ב"דיון" גישה ביקורתית לתוקף התוצאות- אינו מתעלם מסתירות המתגלות בתוצאות עצמן או מתוצאות המפריכות את ההשערות שהועלו בו.</a:t>
            </a:r>
            <a:br>
              <a:rPr lang="he-IL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he-IL" sz="2800">
                <a:solidFill>
                  <a:schemeClr val="accent2"/>
                </a:solidFill>
              </a:rPr>
              <a:t>האם לשתף את התלמידים בדיון הזה? לשם מה? כיצד?</a:t>
            </a:r>
            <a:endParaRPr lang="en-US" sz="2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105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4106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2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3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129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4130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1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2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3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6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7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8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39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0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2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4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5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7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49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50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51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52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4153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לשם מה?</a:t>
            </a:r>
            <a:endParaRPr lang="en-US"/>
          </a:p>
        </p:txBody>
      </p:sp>
      <p:sp>
        <p:nvSpPr>
          <p:cNvPr id="4154" name="Rectangle 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e-IL"/>
              <a:t>לדעת להבדיל ברמת האמינות של מאמרים ממקורות שונים</a:t>
            </a:r>
          </a:p>
          <a:p>
            <a:r>
              <a:rPr lang="he-IL"/>
              <a:t>לדעת להבדיל בין עשייה מדעית למאמר מחקר</a:t>
            </a:r>
          </a:p>
          <a:p>
            <a:r>
              <a:rPr lang="he-IL"/>
              <a:t>למצוא דמיון לעבודת הביוטופ או הביודע</a:t>
            </a:r>
          </a:p>
          <a:p>
            <a:r>
              <a:rPr lang="he-IL"/>
              <a:t>לפתח קריאה ביקורתית</a:t>
            </a:r>
          </a:p>
          <a:p>
            <a:r>
              <a:rPr lang="he-IL"/>
              <a:t>להבין את מקור הקשיים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6154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6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177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6178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7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8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9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0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כיצד ללמד באמצעות מאמרי מחקר?</a:t>
            </a:r>
            <a:endParaRPr lang="en-US"/>
          </a:p>
        </p:txBody>
      </p:sp>
      <p:sp>
        <p:nvSpPr>
          <p:cNvPr id="6202" name="Rectangle 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e-IL" sz="2400" b="1"/>
              <a:t>דגם הדו-שיח</a:t>
            </a:r>
            <a:r>
              <a:rPr lang="he-IL" sz="2400"/>
              <a:t>: לקרוא בקול קטעים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לשאול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למצוא תשובה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לנבא</a:t>
            </a:r>
          </a:p>
          <a:p>
            <a:pPr>
              <a:lnSpc>
                <a:spcPct val="80000"/>
              </a:lnSpc>
              <a:buFontTx/>
              <a:buNone/>
            </a:pPr>
            <a:endParaRPr lang="he-IL" sz="2400"/>
          </a:p>
          <a:p>
            <a:pPr>
              <a:lnSpc>
                <a:spcPct val="80000"/>
              </a:lnSpc>
            </a:pPr>
            <a:r>
              <a:rPr lang="he-IL" sz="2400"/>
              <a:t>דרישות מהמורה: לא לענות במקום המאמר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    לא לפחד משאלות ללא תשובה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    להקפיד על "כיבוד" ורישום כל השאלות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     להנחות קישור לידע קודם היכן שרלוונטי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e-IL" sz="2400"/>
              <a:t>                            לא לשכוח את שלב הניבוי</a:t>
            </a:r>
          </a:p>
          <a:p>
            <a:pPr>
              <a:lnSpc>
                <a:spcPct val="80000"/>
              </a:lnSpc>
              <a:buFontTx/>
              <a:buNone/>
            </a:pPr>
            <a:endParaRPr lang="he-IL" sz="2400"/>
          </a:p>
          <a:p>
            <a:pPr>
              <a:lnSpc>
                <a:spcPct val="80000"/>
              </a:lnSpc>
            </a:pPr>
            <a:r>
              <a:rPr lang="he-IL" sz="2800" b="1">
                <a:solidFill>
                  <a:schemeClr val="accent2"/>
                </a:solidFill>
              </a:rPr>
              <a:t>דגם הדו-שיח</a:t>
            </a:r>
            <a:r>
              <a:rPr lang="he-IL" sz="2800">
                <a:solidFill>
                  <a:schemeClr val="accent2"/>
                </a:solidFill>
              </a:rPr>
              <a:t>: תרומה, קשיים לתלמיד ולמורה?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177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7178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9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0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1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2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3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4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5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6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7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8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89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0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1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2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3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4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5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6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7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8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99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0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201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7202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3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4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5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6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7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8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09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0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1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2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3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4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5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6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7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8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19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20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21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22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23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24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sp>
        <p:nvSpPr>
          <p:cNvPr id="7225" name="Rectangle 5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e-IL" sz="4400">
                <a:solidFill>
                  <a:schemeClr val="tx2"/>
                </a:solidFill>
              </a:rPr>
              <a:t>כיצד ללמד באמצעות מאמרי מחקר?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7228" name="Rectangle 60"/>
          <p:cNvSpPr>
            <a:spLocks noChangeArrowheads="1"/>
          </p:cNvSpPr>
          <p:nvPr/>
        </p:nvSpPr>
        <p:spPr bwMode="auto">
          <a:xfrm>
            <a:off x="990600" y="4648200"/>
            <a:ext cx="74676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7226" name="Rectangle 58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he-IL" sz="24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he-IL" sz="2800" b="1"/>
              <a:t>גיקסו</a:t>
            </a:r>
            <a:r>
              <a:rPr lang="he-IL" sz="2800"/>
              <a:t> מלא או חלקי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he-IL" sz="2800"/>
              <a:t>   </a:t>
            </a:r>
            <a:r>
              <a:rPr lang="he-IL" sz="2400"/>
              <a:t>-מתאים לשיטות ותוצאות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he-IL" sz="2400"/>
              <a:t>   - בלווי שאלות מנחות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he-IL" sz="24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he-IL" sz="2800"/>
              <a:t>שימוש במאמר פופולרי באותו נושא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he-IL" sz="2400" b="1"/>
              <a:t>    </a:t>
            </a:r>
            <a:r>
              <a:rPr lang="he-IL" sz="2400"/>
              <a:t>-לפני מאמר המחקר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he-IL" sz="2400"/>
              <a:t>    - לאחר קריאת מאמר המחקר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hlinkClick r:id="rId4"/>
              </a:rPr>
              <a:t>http://stwww.weizmann.ac.il/g-bio/biotech/hayshanim-missions.html</a:t>
            </a:r>
            <a:endParaRPr lang="en-US" sz="24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he-IL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he-IL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676400"/>
            <a:ext cx="4114800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511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512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1514" name="Group 10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21515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16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17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18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19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0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1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2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3" name="Rectangle 19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4" name="Rectangle 20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5" name="Rectangle 21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6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7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8" name="Rectangle 24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29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0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1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2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3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4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5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6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37" name="Rectangle 33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1538" name="Group 34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21539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0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1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2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3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4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5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6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7" name="Rectangle 43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8" name="Rectangle 44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49" name="Rectangle 45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0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1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2" name="Rectangle 48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3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4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5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6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7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8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59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60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1561" name="Rectangle 57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21562" name="Picture 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609600"/>
            <a:ext cx="7620000" cy="827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1563" name="Picture 5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4953000"/>
            <a:ext cx="65341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0" y="0"/>
            <a:ext cx="838200" cy="6858000"/>
            <a:chOff x="0" y="0"/>
            <a:chExt cx="528" cy="4320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421" y="3541"/>
              <a:ext cx="120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97" y="2365"/>
              <a:ext cx="115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373" y="1237"/>
              <a:ext cx="1104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-277" y="277"/>
              <a:ext cx="912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336" y="0"/>
              <a:ext cx="192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8201" name="Group 9"/>
            <p:cNvGrpSpPr>
              <a:grpSpLocks/>
            </p:cNvGrpSpPr>
            <p:nvPr/>
          </p:nvGrpSpPr>
          <p:grpSpPr bwMode="auto">
            <a:xfrm>
              <a:off x="384" y="2016"/>
              <a:ext cx="96" cy="2304"/>
              <a:chOff x="384" y="2016"/>
              <a:chExt cx="96" cy="2304"/>
            </a:xfrm>
          </p:grpSpPr>
          <p:sp>
            <p:nvSpPr>
              <p:cNvPr id="8202" name="Rectangle 10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3" name="Rectangle 11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4" name="Rectangle 12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5" name="Rectangle 13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6" name="Rectangle 14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7" name="Rectangle 15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8" name="Rectangle 16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09" name="Rectangle 17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0" name="Rectangle 18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1" name="Rectangle 19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2" name="Rectangle 20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3" name="Rectangle 21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4" name="Rectangle 22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5" name="Rectangle 23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6" name="Rectangle 24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7" name="Rectangle 25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8" name="Rectangle 26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19" name="Rectangle 27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0" name="Rectangle 28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1" name="Rectangle 29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2" name="Rectangle 30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3" name="Rectangle 31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4" name="Rectangle 32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8225" name="Group 33"/>
            <p:cNvGrpSpPr>
              <a:grpSpLocks/>
            </p:cNvGrpSpPr>
            <p:nvPr/>
          </p:nvGrpSpPr>
          <p:grpSpPr bwMode="auto">
            <a:xfrm>
              <a:off x="384" y="48"/>
              <a:ext cx="96" cy="2304"/>
              <a:chOff x="384" y="2016"/>
              <a:chExt cx="96" cy="2304"/>
            </a:xfrm>
          </p:grpSpPr>
          <p:sp>
            <p:nvSpPr>
              <p:cNvPr id="8226" name="Rectangle 34"/>
              <p:cNvSpPr>
                <a:spLocks noChangeArrowheads="1"/>
              </p:cNvSpPr>
              <p:nvPr/>
            </p:nvSpPr>
            <p:spPr bwMode="auto">
              <a:xfrm flipV="1">
                <a:off x="384" y="386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7" name="Rectangle 35"/>
              <p:cNvSpPr>
                <a:spLocks noChangeArrowheads="1"/>
              </p:cNvSpPr>
              <p:nvPr/>
            </p:nvSpPr>
            <p:spPr bwMode="auto">
              <a:xfrm flipV="1">
                <a:off x="384" y="375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8" name="Rectangle 36"/>
              <p:cNvSpPr>
                <a:spLocks noChangeArrowheads="1"/>
              </p:cNvSpPr>
              <p:nvPr/>
            </p:nvSpPr>
            <p:spPr bwMode="auto">
              <a:xfrm flipV="1">
                <a:off x="384" y="365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29" name="Rectangle 37"/>
              <p:cNvSpPr>
                <a:spLocks noChangeArrowheads="1"/>
              </p:cNvSpPr>
              <p:nvPr/>
            </p:nvSpPr>
            <p:spPr bwMode="auto">
              <a:xfrm flipV="1">
                <a:off x="384" y="355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0" name="Rectangle 38"/>
              <p:cNvSpPr>
                <a:spLocks noChangeArrowheads="1"/>
              </p:cNvSpPr>
              <p:nvPr/>
            </p:nvSpPr>
            <p:spPr bwMode="auto">
              <a:xfrm flipV="1">
                <a:off x="384" y="345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1" name="Rectangle 39"/>
              <p:cNvSpPr>
                <a:spLocks noChangeArrowheads="1"/>
              </p:cNvSpPr>
              <p:nvPr/>
            </p:nvSpPr>
            <p:spPr bwMode="auto">
              <a:xfrm flipV="1">
                <a:off x="384" y="334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2" name="Rectangle 40"/>
              <p:cNvSpPr>
                <a:spLocks noChangeArrowheads="1"/>
              </p:cNvSpPr>
              <p:nvPr/>
            </p:nvSpPr>
            <p:spPr bwMode="auto">
              <a:xfrm flipV="1">
                <a:off x="384" y="324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3" name="Rectangle 41"/>
              <p:cNvSpPr>
                <a:spLocks noChangeArrowheads="1"/>
              </p:cNvSpPr>
              <p:nvPr/>
            </p:nvSpPr>
            <p:spPr bwMode="auto">
              <a:xfrm flipV="1">
                <a:off x="384" y="314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4" name="Rectangle 42"/>
              <p:cNvSpPr>
                <a:spLocks noChangeArrowheads="1"/>
              </p:cNvSpPr>
              <p:nvPr/>
            </p:nvSpPr>
            <p:spPr bwMode="auto">
              <a:xfrm flipV="1">
                <a:off x="384" y="304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5" name="Rectangle 43"/>
              <p:cNvSpPr>
                <a:spLocks noChangeArrowheads="1"/>
              </p:cNvSpPr>
              <p:nvPr/>
            </p:nvSpPr>
            <p:spPr bwMode="auto">
              <a:xfrm flipV="1">
                <a:off x="384" y="293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6" name="Rectangle 44"/>
              <p:cNvSpPr>
                <a:spLocks noChangeArrowheads="1"/>
              </p:cNvSpPr>
              <p:nvPr/>
            </p:nvSpPr>
            <p:spPr bwMode="auto">
              <a:xfrm flipV="1">
                <a:off x="384" y="3964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7" name="Rectangle 45"/>
              <p:cNvSpPr>
                <a:spLocks noChangeArrowheads="1"/>
              </p:cNvSpPr>
              <p:nvPr/>
            </p:nvSpPr>
            <p:spPr bwMode="auto">
              <a:xfrm flipV="1">
                <a:off x="384" y="4169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8" name="Rectangle 46"/>
              <p:cNvSpPr>
                <a:spLocks noChangeArrowheads="1"/>
              </p:cNvSpPr>
              <p:nvPr/>
            </p:nvSpPr>
            <p:spPr bwMode="auto">
              <a:xfrm flipV="1">
                <a:off x="384" y="406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39" name="Rectangle 47"/>
              <p:cNvSpPr>
                <a:spLocks noChangeArrowheads="1"/>
              </p:cNvSpPr>
              <p:nvPr/>
            </p:nvSpPr>
            <p:spPr bwMode="auto">
              <a:xfrm flipV="1">
                <a:off x="384" y="4272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0" name="Rectangle 48"/>
              <p:cNvSpPr>
                <a:spLocks noChangeArrowheads="1"/>
              </p:cNvSpPr>
              <p:nvPr/>
            </p:nvSpPr>
            <p:spPr bwMode="auto">
              <a:xfrm flipV="1">
                <a:off x="384" y="283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1" name="Rectangle 49"/>
              <p:cNvSpPr>
                <a:spLocks noChangeArrowheads="1"/>
              </p:cNvSpPr>
              <p:nvPr/>
            </p:nvSpPr>
            <p:spPr bwMode="auto">
              <a:xfrm flipV="1">
                <a:off x="384" y="273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2" name="Rectangle 50"/>
              <p:cNvSpPr>
                <a:spLocks noChangeArrowheads="1"/>
              </p:cNvSpPr>
              <p:nvPr/>
            </p:nvSpPr>
            <p:spPr bwMode="auto">
              <a:xfrm flipV="1">
                <a:off x="384" y="263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3" name="Rectangle 51"/>
              <p:cNvSpPr>
                <a:spLocks noChangeArrowheads="1"/>
              </p:cNvSpPr>
              <p:nvPr/>
            </p:nvSpPr>
            <p:spPr bwMode="auto">
              <a:xfrm flipV="1">
                <a:off x="384" y="252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4" name="Rectangle 52"/>
              <p:cNvSpPr>
                <a:spLocks noChangeArrowheads="1"/>
              </p:cNvSpPr>
              <p:nvPr/>
            </p:nvSpPr>
            <p:spPr bwMode="auto">
              <a:xfrm flipV="1">
                <a:off x="384" y="242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5" name="Rectangle 53"/>
              <p:cNvSpPr>
                <a:spLocks noChangeArrowheads="1"/>
              </p:cNvSpPr>
              <p:nvPr/>
            </p:nvSpPr>
            <p:spPr bwMode="auto">
              <a:xfrm flipV="1">
                <a:off x="384" y="2323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6" name="Rectangle 54"/>
              <p:cNvSpPr>
                <a:spLocks noChangeArrowheads="1"/>
              </p:cNvSpPr>
              <p:nvPr/>
            </p:nvSpPr>
            <p:spPr bwMode="auto">
              <a:xfrm flipV="1">
                <a:off x="384" y="2221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7" name="Rectangle 55"/>
              <p:cNvSpPr>
                <a:spLocks noChangeArrowheads="1"/>
              </p:cNvSpPr>
              <p:nvPr/>
            </p:nvSpPr>
            <p:spPr bwMode="auto">
              <a:xfrm flipV="1">
                <a:off x="384" y="2118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248" name="Rectangle 56"/>
              <p:cNvSpPr>
                <a:spLocks noChangeArrowheads="1"/>
              </p:cNvSpPr>
              <p:nvPr/>
            </p:nvSpPr>
            <p:spPr bwMode="auto">
              <a:xfrm flipV="1">
                <a:off x="384" y="2016"/>
                <a:ext cx="96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8249" name="Picture 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609600"/>
            <a:ext cx="7620000" cy="827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250" name="Text Box 58"/>
          <p:cNvSpPr txBox="1">
            <a:spLocks noChangeArrowheads="1"/>
          </p:cNvSpPr>
          <p:nvPr/>
        </p:nvSpPr>
        <p:spPr bwMode="auto">
          <a:xfrm>
            <a:off x="1295400" y="1524000"/>
            <a:ext cx="746760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3200" b="1"/>
              <a:t>כותרת ותמצית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אילו שאלות אפשר להעלות מהכותרת?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על אילו מהן אפשר לענות בעזרת התמצית?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במה תורמת הקריקטורה?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אילו שאלות חדשות מתעוררות בעקבות התמצית?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באילו מחלקי המאמר אפשר יהיה למצוא להן תשובה?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לאילו שאלות צפוי שתהיה תשובה מהספרות ועל אילו שאלות צפוי לענות באמצעות ניסוי?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he-IL" sz="2400">
                <a:solidFill>
                  <a:schemeClr val="accent2"/>
                </a:solidFill>
              </a:rPr>
              <a:t>נסו לתכנן את הניסוי שיענה על השאלה</a:t>
            </a:r>
            <a:endParaRPr lang="en-US" sz="2400">
              <a:solidFill>
                <a:schemeClr val="accent2"/>
              </a:solidFill>
            </a:endParaRPr>
          </a:p>
        </p:txBody>
      </p:sp>
      <p:pic>
        <p:nvPicPr>
          <p:cNvPr id="8252" name="Picture 60" descr="j03033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8388" y="1905000"/>
            <a:ext cx="995362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389</Words>
  <Application>Microsoft PowerPoint</Application>
  <PresentationFormat>On-screen Show (4:3)</PresentationFormat>
  <Paragraphs>88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Default Design</vt:lpstr>
      <vt:lpstr>Bitmap Image</vt:lpstr>
      <vt:lpstr>Slide 1</vt:lpstr>
      <vt:lpstr>Slide 2</vt:lpstr>
      <vt:lpstr>מהו מאמר מחקר? </vt:lpstr>
      <vt:lpstr>מהו מאמר טוב?</vt:lpstr>
      <vt:lpstr>לשם מה?</vt:lpstr>
      <vt:lpstr>כיצד ללמד באמצעות מאמרי מחקר?</vt:lpstr>
      <vt:lpstr>Slide 7</vt:lpstr>
      <vt:lpstr>Slide 8</vt:lpstr>
      <vt:lpstr>Slide 9</vt:lpstr>
      <vt:lpstr>Slide 10</vt:lpstr>
      <vt:lpstr>Slide 11</vt:lpstr>
      <vt:lpstr>מהי המטרה של השאלות הבאות?</vt:lpstr>
      <vt:lpstr>האם ללמד את השיטות בנפרד מהתוצאות או ביחד איתן?</vt:lpstr>
      <vt:lpstr>מה הן השאלות שכדאי להתייחס אליהן בניתוח התוצאות?</vt:lpstr>
      <vt:lpstr>Slide 15</vt:lpstr>
      <vt:lpstr>Slide 16</vt:lpstr>
      <vt:lpstr>Slide 17</vt:lpstr>
      <vt:lpstr>כיצד ללמד את הדיון?</vt:lpstr>
      <vt:lpstr>Slide 19</vt:lpstr>
      <vt:lpstr>מהי החשיבות של הרעיונות המרכזיים?</vt:lpstr>
      <vt:lpstr>Slide 21</vt:lpstr>
    </vt:vector>
  </TitlesOfParts>
  <Company>Weizamnn Institute of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Weizmann Institute of Science</dc:creator>
  <cp:lastModifiedBy> </cp:lastModifiedBy>
  <cp:revision>8</cp:revision>
  <dcterms:created xsi:type="dcterms:W3CDTF">2006-02-09T12:31:15Z</dcterms:created>
  <dcterms:modified xsi:type="dcterms:W3CDTF">2014-03-30T06:37:14Z</dcterms:modified>
</cp:coreProperties>
</file>