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6" name="Google Shape;166;p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72" name="Google Shape;172;p1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78" name="Google Shape;178;p1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84" name="Google Shape;184;p1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0" name="Google Shape;190;p13: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6" name="Google Shape;196;p1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02" name="Google Shape;202;p1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d9e88fb75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Google Shape;208;g3d9e88fb7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d9e88fb75_0_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Google Shape;214;g3d9e88fb75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9" name="Google Shape;89;p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95" name="Google Shape;95;p3: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0" name="Google Shape;100;p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6" name="Google Shape;106;p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1" name="Google Shape;141;p6: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7" name="Google Shape;147;p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3" name="Google Shape;153;p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d9e88fb75_0_1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Google Shape;160;g3d9e88fb75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Google Shape;25;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26" name="Google Shape;26;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Google Shape;3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 name="Google Shape;3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9" name="Google Shape;39;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1" name="Google Shape;41;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Google Shape;4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9" name="Google Shape;49;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drive.google.com/file/d/1KWNwrk5Y9tCMiV-_sdCCsczS6rj2t4DJ/view"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drive.google.com/file/d/1XhwY6Mr9JNDFaowThq6ch9B58HK6fanO/view"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drive.google.com/file/d/1abb7JBIplpjppIipsOErPPlbOfgFeGb4/view"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drive.google.com/file/d/1e0fmOZIvPDYBYO9q6rP9-xOl3ZC0_GCZ/view"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a:spLocks noGrp="1"/>
          </p:cNvSpPr>
          <p:nvPr>
            <p:ph type="ctrTitle"/>
          </p:nvPr>
        </p:nvSpPr>
        <p:spPr>
          <a:xfrm>
            <a:off x="1524000" y="1122363"/>
            <a:ext cx="9144000" cy="1554576"/>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6000"/>
              <a:buFont typeface="Calibri"/>
              <a:buNone/>
            </a:pPr>
            <a:r>
              <a:rPr lang="iw-IL" sz="6000" b="0" i="0" u="none" strike="noStrike" cap="none">
                <a:solidFill>
                  <a:schemeClr val="dk1"/>
                </a:solidFill>
                <a:latin typeface="Calibri"/>
                <a:ea typeface="Calibri"/>
                <a:cs typeface="Calibri"/>
                <a:sym typeface="Calibri"/>
              </a:rPr>
              <a:t>הוראות הגשה ביוחקר</a:t>
            </a:r>
            <a:endParaRPr sz="6000" b="0" i="0" u="none" strike="noStrike" cap="none">
              <a:solidFill>
                <a:schemeClr val="dk1"/>
              </a:solidFill>
              <a:latin typeface="Calibri"/>
              <a:ea typeface="Calibri"/>
              <a:cs typeface="Calibri"/>
              <a:sym typeface="Calibri"/>
            </a:endParaRPr>
          </a:p>
        </p:txBody>
      </p:sp>
      <p:sp>
        <p:nvSpPr>
          <p:cNvPr id="85" name="Google Shape;85;p13"/>
          <p:cNvSpPr txBox="1">
            <a:spLocks noGrp="1"/>
          </p:cNvSpPr>
          <p:nvPr>
            <p:ph type="subTitle" idx="1"/>
          </p:nvPr>
        </p:nvSpPr>
        <p:spPr>
          <a:xfrm>
            <a:off x="1692650" y="3096113"/>
            <a:ext cx="9144000" cy="16557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3600"/>
              <a:buFont typeface="Arial"/>
              <a:buNone/>
            </a:pPr>
            <a:r>
              <a:rPr lang="iw-IL" sz="3600" b="0" i="0" u="none" strike="noStrike" cap="none">
                <a:solidFill>
                  <a:schemeClr val="dk1"/>
                </a:solidFill>
                <a:latin typeface="Calibri"/>
                <a:ea typeface="Calibri"/>
                <a:cs typeface="Calibri"/>
                <a:sym typeface="Calibri"/>
              </a:rPr>
              <a:t>מבוא, שיטות, ותוצאות</a:t>
            </a:r>
            <a:endParaRPr sz="3600" b="0" i="0" u="none" strike="noStrike" cap="none">
              <a:solidFill>
                <a:schemeClr val="dk1"/>
              </a:solidFill>
              <a:latin typeface="Calibri"/>
              <a:ea typeface="Calibri"/>
              <a:cs typeface="Calibri"/>
              <a:sym typeface="Calibri"/>
            </a:endParaRPr>
          </a:p>
        </p:txBody>
      </p:sp>
      <p:sp>
        <p:nvSpPr>
          <p:cNvPr id="86" name="Google Shape;86;p13"/>
          <p:cNvSpPr txBox="1"/>
          <p:nvPr/>
        </p:nvSpPr>
        <p:spPr>
          <a:xfrm>
            <a:off x="1039950" y="4547650"/>
            <a:ext cx="9796800" cy="15546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iw-IL" sz="2400"/>
              <a:t>במצגת שלפניכם משולבים סרטים המדגימים את דרך העבודה עם כלים של וורד ואקסל לצרכי  כתיבת הביוחקר. הרכיבו אוזניות, עברו על הסרטונים ויאללה לעבודה. בהצלחה  :)</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sp>
        <p:nvSpPr>
          <p:cNvPr id="169" name="Google Shape;169;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6000"/>
              <a:buFont typeface="Arial"/>
              <a:buNone/>
            </a:pPr>
            <a:r>
              <a:rPr lang="iw-IL" sz="26000" b="0" i="0" u="none" strike="noStrike" cap="none">
                <a:solidFill>
                  <a:schemeClr val="dk1"/>
                </a:solidFill>
                <a:latin typeface="Calibri"/>
                <a:ea typeface="Calibri"/>
                <a:cs typeface="Calibri"/>
                <a:sym typeface="Calibri"/>
              </a:rPr>
              <a:t>שיטות</a:t>
            </a:r>
            <a:endParaRPr sz="260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3"/>
          <p:cNvSpPr txBox="1">
            <a:spLocks noGrp="1"/>
          </p:cNvSpPr>
          <p:nvPr>
            <p:ph type="title"/>
          </p:nvPr>
        </p:nvSpPr>
        <p:spPr>
          <a:xfrm>
            <a:off x="838200" y="365126"/>
            <a:ext cx="10515600" cy="85876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סביל </a:t>
            </a:r>
            <a:endParaRPr sz="4400" b="0" i="0" u="none" strike="noStrike" cap="none">
              <a:solidFill>
                <a:schemeClr val="dk1"/>
              </a:solidFill>
              <a:latin typeface="Calibri"/>
              <a:ea typeface="Calibri"/>
              <a:cs typeface="Calibri"/>
              <a:sym typeface="Calibri"/>
            </a:endParaRPr>
          </a:p>
        </p:txBody>
      </p:sp>
      <p:sp>
        <p:nvSpPr>
          <p:cNvPr id="175" name="Google Shape;175;p23"/>
          <p:cNvSpPr txBox="1">
            <a:spLocks noGrp="1"/>
          </p:cNvSpPr>
          <p:nvPr>
            <p:ph type="body" idx="1"/>
          </p:nvPr>
        </p:nvSpPr>
        <p:spPr>
          <a:xfrm>
            <a:off x="838200" y="1530203"/>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את פיסקאות השיטות נהוג לכתוב בצורה הסבילה:</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 דשן מלאכותי מסוג .... (חברה, מס' סידורי) </a:t>
            </a:r>
            <a:r>
              <a:rPr lang="iw-IL" sz="2800" b="1" i="0" u="sng" strike="noStrike" cap="none">
                <a:solidFill>
                  <a:schemeClr val="dk1"/>
                </a:solidFill>
                <a:latin typeface="Calibri"/>
                <a:ea typeface="Calibri"/>
                <a:cs typeface="Calibri"/>
                <a:sym typeface="Calibri"/>
              </a:rPr>
              <a:t>נמהל</a:t>
            </a:r>
            <a:r>
              <a:rPr lang="iw-IL" sz="2800" b="0" i="0" u="none" strike="noStrike" cap="none">
                <a:solidFill>
                  <a:schemeClr val="dk1"/>
                </a:solidFill>
                <a:latin typeface="Calibri"/>
                <a:ea typeface="Calibri"/>
                <a:cs typeface="Calibri"/>
                <a:sym typeface="Calibri"/>
              </a:rPr>
              <a:t> במי ברז (אזור ירושלים) ליצירת הריכוזים הבאים:   0.1M, 0.2M   (בחישובי הריכוזים התייחסנו למי הברז כאילו ריכוזם האוסמוטי הוא אפס).</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זרעי חיטה </a:t>
            </a:r>
            <a:r>
              <a:rPr lang="iw-IL" sz="2800" b="1" i="0" u="sng" strike="noStrike" cap="none">
                <a:solidFill>
                  <a:schemeClr val="dk1"/>
                </a:solidFill>
                <a:latin typeface="Calibri"/>
                <a:ea typeface="Calibri"/>
                <a:cs typeface="Calibri"/>
                <a:sym typeface="Calibri"/>
              </a:rPr>
              <a:t>הונחו</a:t>
            </a:r>
            <a:r>
              <a:rPr lang="iw-IL" sz="2800" b="0" i="0" u="none" strike="noStrike" cap="none">
                <a:solidFill>
                  <a:schemeClr val="dk1"/>
                </a:solidFill>
                <a:latin typeface="Calibri"/>
                <a:ea typeface="Calibri"/>
                <a:cs typeface="Calibri"/>
                <a:sym typeface="Calibri"/>
              </a:rPr>
              <a:t> למשך עשרים וארבע שעות במי ברז ואחר כך </a:t>
            </a:r>
            <a:r>
              <a:rPr lang="iw-IL" sz="2800" b="1" i="0" u="sng" strike="noStrike" cap="none">
                <a:solidFill>
                  <a:schemeClr val="dk1"/>
                </a:solidFill>
                <a:latin typeface="Calibri"/>
                <a:ea typeface="Calibri"/>
                <a:cs typeface="Calibri"/>
                <a:sym typeface="Calibri"/>
              </a:rPr>
              <a:t>נזרעו</a:t>
            </a:r>
            <a:r>
              <a:rPr lang="iw-IL" sz="2800" b="0" i="0" u="none" strike="noStrike" cap="none">
                <a:solidFill>
                  <a:schemeClr val="dk1"/>
                </a:solidFill>
                <a:latin typeface="Calibri"/>
                <a:ea typeface="Calibri"/>
                <a:cs typeface="Calibri"/>
                <a:sym typeface="Calibri"/>
              </a:rPr>
              <a:t> על גבי  צלחות מכוסות... (איור 1)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צירוף תמונות / תרשימים של מערך הניסוי </a:t>
            </a:r>
            <a:endParaRPr sz="4400" b="0" i="0" u="none" strike="noStrike" cap="none">
              <a:solidFill>
                <a:schemeClr val="dk1"/>
              </a:solidFill>
              <a:latin typeface="Calibri"/>
              <a:ea typeface="Calibri"/>
              <a:cs typeface="Calibri"/>
              <a:sym typeface="Calibri"/>
            </a:endParaRPr>
          </a:p>
        </p:txBody>
      </p:sp>
      <p:sp>
        <p:nvSpPr>
          <p:cNvPr id="181" name="Google Shape;18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שימו לב: </a:t>
            </a:r>
            <a:endParaRPr/>
          </a:p>
          <a:p>
            <a:pPr marL="514350" marR="0" lvl="0" indent="-514350" algn="r" rtl="1">
              <a:lnSpc>
                <a:spcPct val="90000"/>
              </a:lnSpc>
              <a:spcBef>
                <a:spcPts val="1000"/>
              </a:spcBef>
              <a:spcAft>
                <a:spcPts val="0"/>
              </a:spcAft>
              <a:buClr>
                <a:schemeClr val="dk1"/>
              </a:buClr>
              <a:buSzPts val="2800"/>
              <a:buFont typeface="Arial"/>
              <a:buAutoNum type="arabicParenR"/>
            </a:pPr>
            <a:r>
              <a:rPr lang="iw-IL" sz="2800" b="0" i="0" u="none" strike="noStrike" cap="none">
                <a:solidFill>
                  <a:schemeClr val="dk1"/>
                </a:solidFill>
                <a:latin typeface="Calibri"/>
                <a:ea typeface="Calibri"/>
                <a:cs typeface="Calibri"/>
                <a:sym typeface="Calibri"/>
              </a:rPr>
              <a:t>נהוג לצרף תמונות או תרשימים לתיאור מערך הניסוי.</a:t>
            </a:r>
            <a:endParaRPr/>
          </a:p>
          <a:p>
            <a:pPr marL="514350" marR="0" lvl="0" indent="-33655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מי שולח לי תמונה שלו מחזיק איזו מבחנה שאוסיף לפה? מהמרת על אופיר שיהיה ראשון : )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בכל מקרה אין הכוונה לתמונה לבבית של שני חבר'ה מבסוטים לשגע אותי ואת אלכס, אלא לתמונה הממחישה את דרך העבודה.</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אפשר לחזור בדיוק על אותו ניסוי </a:t>
            </a:r>
            <a:endParaRPr sz="4400" b="0" i="0" u="none" strike="noStrike" cap="none">
              <a:solidFill>
                <a:schemeClr val="dk1"/>
              </a:solidFill>
              <a:latin typeface="Calibri"/>
              <a:ea typeface="Calibri"/>
              <a:cs typeface="Calibri"/>
              <a:sym typeface="Calibri"/>
            </a:endParaRPr>
          </a:p>
        </p:txBody>
      </p:sp>
      <p:sp>
        <p:nvSpPr>
          <p:cNvPr id="187" name="Google Shape;187;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הניסוי צריך להיות מתואר באופן שכל אחד יוכל לחזור עליו באותה צורה במדויק!!!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אם חסרים פרטים כדי שמישהו יוכל לעשות את אותו ניסוי בדיוק רק מהקריאה של השיטות שלכם, כתיבת השיטות אינה שלמה)</a:t>
            </a:r>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sp>
        <p:nvSpPr>
          <p:cNvPr id="193" name="Google Shape;193;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chemeClr val="dk1"/>
              </a:buClr>
              <a:buSzPts val="2800"/>
              <a:buFont typeface="Arial"/>
              <a:buChar char="•"/>
            </a:pPr>
            <a:r>
              <a:rPr lang="iw-IL" sz="2800" b="0" i="0" u="none" strike="noStrike" cap="none">
                <a:solidFill>
                  <a:schemeClr val="dk1"/>
                </a:solidFill>
                <a:latin typeface="Calibri"/>
                <a:ea typeface="Calibri"/>
                <a:cs typeface="Calibri"/>
                <a:sym typeface="Calibri"/>
              </a:rPr>
              <a:t>בביוחקר מצרפים גם טבלאות מיהולים, המתארות מה עשיתם במדיוק – לרוב יוסף בנספחים. יש להפנות מהטקסט לטבלה בנספחים. חובה להוסיף בביוחקר טבלה של מערך הניסוי ותוצאותיו (כפי שכבר התנסיתם במעבדה)</a:t>
            </a:r>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sp>
        <p:nvSpPr>
          <p:cNvPr id="199" name="Google Shape;199;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6000"/>
              <a:buFont typeface="Arial"/>
              <a:buNone/>
            </a:pPr>
            <a:r>
              <a:rPr lang="iw-IL" sz="26000" b="0" i="0" u="none" strike="noStrike" cap="none">
                <a:solidFill>
                  <a:schemeClr val="dk1"/>
                </a:solidFill>
                <a:latin typeface="Calibri"/>
                <a:ea typeface="Calibri"/>
                <a:cs typeface="Calibri"/>
                <a:sym typeface="Calibri"/>
              </a:rPr>
              <a:t>תוצאות</a:t>
            </a:r>
            <a:endParaRPr sz="260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תוצאות</a:t>
            </a:r>
            <a:endParaRPr sz="4400" b="0" i="0" u="none" strike="noStrike" cap="none">
              <a:solidFill>
                <a:schemeClr val="dk1"/>
              </a:solidFill>
              <a:latin typeface="Calibri"/>
              <a:ea typeface="Calibri"/>
              <a:cs typeface="Calibri"/>
              <a:sym typeface="Calibri"/>
            </a:endParaRPr>
          </a:p>
        </p:txBody>
      </p:sp>
      <p:sp>
        <p:nvSpPr>
          <p:cNvPr id="205" name="Google Shape;205;p2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70000"/>
              </a:lnSpc>
              <a:spcBef>
                <a:spcPts val="0"/>
              </a:spcBef>
              <a:spcAft>
                <a:spcPts val="0"/>
              </a:spcAft>
              <a:buClr>
                <a:schemeClr val="dk1"/>
              </a:buClr>
              <a:buSzPts val="2170"/>
              <a:buFont typeface="Arial"/>
              <a:buNone/>
            </a:pPr>
            <a:r>
              <a:rPr lang="iw-IL" sz="2170" b="0" i="0" u="none" strike="noStrike" cap="none">
                <a:solidFill>
                  <a:schemeClr val="dk1"/>
                </a:solidFill>
                <a:latin typeface="Calibri"/>
                <a:ea typeface="Calibri"/>
                <a:cs typeface="Calibri"/>
                <a:sym typeface="Calibri"/>
              </a:rPr>
              <a:t>את תוצאות הניסוי הלא מעובדות (טבלאות ראשוניות) העבירו לנספחים, והפנו אליהם במראי מקום.</a:t>
            </a:r>
            <a:endParaRPr/>
          </a:p>
          <a:p>
            <a:pPr marL="0" marR="0" lvl="0" indent="0" algn="r" rtl="1">
              <a:lnSpc>
                <a:spcPct val="70000"/>
              </a:lnSpc>
              <a:spcBef>
                <a:spcPts val="1000"/>
              </a:spcBef>
              <a:spcAft>
                <a:spcPts val="0"/>
              </a:spcAft>
              <a:buClr>
                <a:schemeClr val="dk1"/>
              </a:buClr>
              <a:buSzPts val="2170"/>
              <a:buFont typeface="Arial"/>
              <a:buNone/>
            </a:pPr>
            <a:r>
              <a:rPr lang="iw-IL" sz="2170" b="1" i="0" u="sng" strike="noStrike" cap="none">
                <a:solidFill>
                  <a:schemeClr val="dk1"/>
                </a:solidFill>
                <a:latin typeface="Calibri"/>
                <a:ea typeface="Calibri"/>
                <a:cs typeface="Calibri"/>
                <a:sym typeface="Calibri"/>
              </a:rPr>
              <a:t>תחת "תוצאות" תכניסו:</a:t>
            </a:r>
            <a:endParaRPr/>
          </a:p>
          <a:p>
            <a:pPr marL="228600" marR="0" lvl="0" indent="-228600" algn="r" rtl="1">
              <a:lnSpc>
                <a:spcPct val="70000"/>
              </a:lnSpc>
              <a:spcBef>
                <a:spcPts val="1000"/>
              </a:spcBef>
              <a:spcAft>
                <a:spcPts val="0"/>
              </a:spcAft>
              <a:buClr>
                <a:schemeClr val="dk1"/>
              </a:buClr>
              <a:buSzPts val="2170"/>
              <a:buFont typeface="Arial"/>
              <a:buChar char="•"/>
            </a:pPr>
            <a:r>
              <a:rPr lang="iw-IL" sz="2170" b="0" i="0" u="none" strike="noStrike" cap="none">
                <a:solidFill>
                  <a:schemeClr val="dk1"/>
                </a:solidFill>
                <a:latin typeface="Calibri"/>
                <a:ea typeface="Calibri"/>
                <a:cs typeface="Calibri"/>
                <a:sym typeface="Calibri"/>
              </a:rPr>
              <a:t>את הטבלה המעובדת (עם הממוצעים) הכניסו לעבודה תחת תוצאות</a:t>
            </a:r>
            <a:endParaRPr/>
          </a:p>
          <a:p>
            <a:pPr marL="228600" marR="0" lvl="0" indent="-90804" algn="r" rtl="1">
              <a:lnSpc>
                <a:spcPct val="70000"/>
              </a:lnSpc>
              <a:spcBef>
                <a:spcPts val="1000"/>
              </a:spcBef>
              <a:spcAft>
                <a:spcPts val="0"/>
              </a:spcAft>
              <a:buClr>
                <a:schemeClr val="dk1"/>
              </a:buClr>
              <a:buSzPts val="2170"/>
              <a:buFont typeface="Arial"/>
              <a:buNone/>
            </a:pPr>
            <a:endParaRPr sz="217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170"/>
              <a:buFont typeface="Arial"/>
              <a:buChar char="•"/>
            </a:pPr>
            <a:r>
              <a:rPr lang="iw-IL" sz="2170" b="0" i="0" u="none" strike="noStrike" cap="none">
                <a:solidFill>
                  <a:schemeClr val="dk1"/>
                </a:solidFill>
                <a:latin typeface="Calibri"/>
                <a:ea typeface="Calibri"/>
                <a:cs typeface="Calibri"/>
                <a:sym typeface="Calibri"/>
              </a:rPr>
              <a:t>יש להכניס גרף מעובד של התוצאות כולל קוי שגיאה מתחת לטבלה</a:t>
            </a:r>
            <a:endParaRPr/>
          </a:p>
          <a:p>
            <a:pPr marL="228600" marR="0" lvl="0" indent="-90804" algn="r" rtl="1">
              <a:lnSpc>
                <a:spcPct val="70000"/>
              </a:lnSpc>
              <a:spcBef>
                <a:spcPts val="1000"/>
              </a:spcBef>
              <a:spcAft>
                <a:spcPts val="0"/>
              </a:spcAft>
              <a:buClr>
                <a:schemeClr val="dk1"/>
              </a:buClr>
              <a:buSzPts val="2170"/>
              <a:buFont typeface="Arial"/>
              <a:buNone/>
            </a:pPr>
            <a:endParaRPr sz="217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170"/>
              <a:buFont typeface="Arial"/>
              <a:buChar char="•"/>
            </a:pPr>
            <a:r>
              <a:rPr lang="iw-IL" sz="2170" b="0" i="0" u="none" strike="noStrike" cap="none">
                <a:solidFill>
                  <a:schemeClr val="dk1"/>
                </a:solidFill>
                <a:latin typeface="Calibri"/>
                <a:ea typeface="Calibri"/>
                <a:cs typeface="Calibri"/>
                <a:sym typeface="Calibri"/>
              </a:rPr>
              <a:t>יש להכניס תיאור מילולי לגרף (על פי העקרונות שלמדנו – משפטים כוללים, התייחסות לכל המגמות בגרף, ולשים לב שכל משפט מתייחס הן למשתנה הבלתי תלוי והן למשתנה התלוי). אם יש מספר גרפים על אותה מערכת צירים יש להתייחס בתיאור המילולי להשוואה ביניהם.</a:t>
            </a:r>
            <a:endParaRPr/>
          </a:p>
          <a:p>
            <a:pPr marL="228600" marR="0" lvl="0" indent="-90804" algn="r" rtl="1">
              <a:lnSpc>
                <a:spcPct val="70000"/>
              </a:lnSpc>
              <a:spcBef>
                <a:spcPts val="1000"/>
              </a:spcBef>
              <a:spcAft>
                <a:spcPts val="0"/>
              </a:spcAft>
              <a:buClr>
                <a:schemeClr val="dk1"/>
              </a:buClr>
              <a:buSzPts val="2170"/>
              <a:buFont typeface="Arial"/>
              <a:buNone/>
            </a:pPr>
            <a:endParaRPr sz="2170" b="0" i="0" u="none" strike="noStrike" cap="none">
              <a:solidFill>
                <a:schemeClr val="dk1"/>
              </a:solidFill>
              <a:latin typeface="Calibri"/>
              <a:ea typeface="Calibri"/>
              <a:cs typeface="Calibri"/>
              <a:sym typeface="Calibri"/>
            </a:endParaRPr>
          </a:p>
          <a:p>
            <a:pPr marL="0" marR="0" lvl="0" indent="0" algn="r" rtl="1">
              <a:lnSpc>
                <a:spcPct val="70000"/>
              </a:lnSpc>
              <a:spcBef>
                <a:spcPts val="1000"/>
              </a:spcBef>
              <a:spcAft>
                <a:spcPts val="0"/>
              </a:spcAft>
              <a:buClr>
                <a:schemeClr val="dk1"/>
              </a:buClr>
              <a:buSzPts val="2170"/>
              <a:buFont typeface="Arial"/>
              <a:buNone/>
            </a:pPr>
            <a:r>
              <a:rPr lang="iw-IL" sz="2170" b="0" i="0" u="none" strike="noStrike" cap="none">
                <a:solidFill>
                  <a:schemeClr val="dk1"/>
                </a:solidFill>
                <a:latin typeface="Calibri"/>
                <a:ea typeface="Calibri"/>
                <a:cs typeface="Calibri"/>
                <a:sym typeface="Calibri"/>
              </a:rPr>
              <a:t>את עיבוד הגרפים ניתן לעשות על תוכנת אקסל.</a:t>
            </a:r>
            <a:endParaRPr sz="2170" b="0" i="0" u="none" strike="noStrike" cap="non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9"/>
          <p:cNvSpPr txBox="1">
            <a:spLocks noGrp="1"/>
          </p:cNvSpPr>
          <p:nvPr>
            <p:ph type="title"/>
          </p:nvPr>
        </p:nvSpPr>
        <p:spPr>
          <a:xfrm>
            <a:off x="0" y="938475"/>
            <a:ext cx="1905000" cy="4100400"/>
          </a:xfrm>
          <a:prstGeom prst="rect">
            <a:avLst/>
          </a:prstGeom>
        </p:spPr>
        <p:txBody>
          <a:bodyPr spcFirstLastPara="1" wrap="square" lIns="91425" tIns="45700" rIns="91425" bIns="45700" anchor="ctr" anchorCtr="0">
            <a:noAutofit/>
          </a:bodyPr>
          <a:lstStyle/>
          <a:p>
            <a:pPr marL="0" lvl="0" indent="0" algn="ctr">
              <a:spcBef>
                <a:spcPts val="0"/>
              </a:spcBef>
              <a:spcAft>
                <a:spcPts val="0"/>
              </a:spcAft>
              <a:buNone/>
            </a:pPr>
            <a:r>
              <a:rPr lang="iw-IL"/>
              <a:t>עיבוד תוצאות באקסל</a:t>
            </a:r>
            <a:endParaRPr/>
          </a:p>
        </p:txBody>
      </p:sp>
      <p:sp>
        <p:nvSpPr>
          <p:cNvPr id="211" name="Google Shape;211;p29" title="עיבוד תוצאות על אקסל.mp4">
            <a:hlinkClick r:id="rId3"/>
          </p:cNvPr>
          <p:cNvSpPr/>
          <p:nvPr/>
        </p:nvSpPr>
        <p:spPr>
          <a:xfrm>
            <a:off x="3003325" y="159200"/>
            <a:ext cx="8719450" cy="6539600"/>
          </a:xfrm>
          <a:prstGeom prst="rect">
            <a:avLst/>
          </a:prstGeom>
          <a:noFill/>
          <a:ln>
            <a:noFill/>
          </a:ln>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0" title="סטיית תקן - הוספת קווי שגיאה לגרפים.mp4">
            <a:hlinkClick r:id="rId3"/>
          </p:cNvPr>
          <p:cNvSpPr/>
          <p:nvPr/>
        </p:nvSpPr>
        <p:spPr>
          <a:xfrm>
            <a:off x="3251200" y="152400"/>
            <a:ext cx="8940800" cy="6705600"/>
          </a:xfrm>
          <a:prstGeom prst="rect">
            <a:avLst/>
          </a:prstGeom>
          <a:noFill/>
          <a:ln>
            <a:noFill/>
          </a:ln>
        </p:spPr>
      </p:sp>
      <p:sp>
        <p:nvSpPr>
          <p:cNvPr id="217" name="Google Shape;217;p30"/>
          <p:cNvSpPr txBox="1">
            <a:spLocks noGrp="1"/>
          </p:cNvSpPr>
          <p:nvPr>
            <p:ph type="title"/>
          </p:nvPr>
        </p:nvSpPr>
        <p:spPr>
          <a:xfrm>
            <a:off x="0" y="938475"/>
            <a:ext cx="1905000" cy="41004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iw-IL"/>
              <a:t>הוספת קווי שגיאה לגרף (error bars)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עמוד שער</a:t>
            </a:r>
            <a:endParaRPr sz="4400" b="0" i="0" u="none" strike="noStrike" cap="none">
              <a:solidFill>
                <a:schemeClr val="dk1"/>
              </a:solidFill>
              <a:latin typeface="Calibri"/>
              <a:ea typeface="Calibri"/>
              <a:cs typeface="Calibri"/>
              <a:sym typeface="Calibri"/>
            </a:endParaRPr>
          </a:p>
        </p:txBody>
      </p:sp>
      <p:sp>
        <p:nvSpPr>
          <p:cNvPr id="92" name="Google Shape;92;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שאלת החקר – שימו לב שמנוסחת כשאלה</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שמות המגישים</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שם המורה המנחה</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ביה"ס</a:t>
            </a:r>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תאריך הגשה</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לשים את כל אלו ממורכזים בעמוד השער וללחות על מעבר עמוד </a:t>
            </a:r>
            <a:endParaRPr sz="28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(insert-&gt;page break)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body" idx="1"/>
          </p:nvPr>
        </p:nvSpPr>
        <p:spPr>
          <a:xfrm>
            <a:off x="596725" y="666525"/>
            <a:ext cx="10515600" cy="4351200"/>
          </a:xfrm>
          <a:prstGeom prst="rect">
            <a:avLst/>
          </a:prstGeom>
          <a:noFill/>
          <a:ln>
            <a:noFill/>
          </a:ln>
        </p:spPr>
        <p:txBody>
          <a:bodyPr spcFirstLastPara="1" wrap="square" lIns="91425" tIns="45700" rIns="91425" bIns="45700" anchor="t" anchorCtr="0">
            <a:noAutofit/>
          </a:bodyPr>
          <a:lstStyle/>
          <a:p>
            <a:pPr marL="0" marR="0" lvl="0" indent="0" algn="r" rtl="1">
              <a:lnSpc>
                <a:spcPct val="80000"/>
              </a:lnSpc>
              <a:spcBef>
                <a:spcPts val="0"/>
              </a:spcBef>
              <a:spcAft>
                <a:spcPts val="0"/>
              </a:spcAft>
              <a:buClr>
                <a:schemeClr val="dk1"/>
              </a:buClr>
              <a:buSzPts val="34400"/>
              <a:buFont typeface="Arial"/>
              <a:buNone/>
            </a:pPr>
            <a:r>
              <a:rPr lang="iw-IL" sz="34400" b="0" i="0" u="none" strike="noStrike" cap="none">
                <a:solidFill>
                  <a:schemeClr val="dk1"/>
                </a:solidFill>
                <a:latin typeface="Calibri"/>
                <a:ea typeface="Calibri"/>
                <a:cs typeface="Calibri"/>
                <a:sym typeface="Calibri"/>
              </a:rPr>
              <a:t>מבוא</a:t>
            </a:r>
            <a:endParaRPr sz="344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title"/>
          </p:nvPr>
        </p:nvSpPr>
        <p:spPr>
          <a:xfrm>
            <a:off x="838200" y="365125"/>
            <a:ext cx="10515600" cy="66854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959"/>
              <a:buFont typeface="Calibri"/>
              <a:buNone/>
            </a:pPr>
            <a:r>
              <a:rPr lang="iw-IL" sz="3959" b="0" i="0" u="none" strike="noStrike" cap="none">
                <a:solidFill>
                  <a:schemeClr val="dk1"/>
                </a:solidFill>
                <a:latin typeface="Calibri"/>
                <a:ea typeface="Calibri"/>
                <a:cs typeface="Calibri"/>
                <a:sym typeface="Calibri"/>
              </a:rPr>
              <a:t>מבוא - כתוב בשיטת המשפך </a:t>
            </a:r>
            <a:endParaRPr sz="3959" b="0" i="0" u="none" strike="noStrike" cap="none">
              <a:solidFill>
                <a:schemeClr val="dk1"/>
              </a:solidFill>
              <a:latin typeface="Calibri"/>
              <a:ea typeface="Calibri"/>
              <a:cs typeface="Calibri"/>
              <a:sym typeface="Calibri"/>
            </a:endParaRPr>
          </a:p>
        </p:txBody>
      </p:sp>
      <p:pic>
        <p:nvPicPr>
          <p:cNvPr id="103" name="Google Shape;103;p16" descr="https://encrypted-tbn1.gstatic.com/images?q=tbn:ANd9GcSsISrfQh444s8HiDl4DzAX9Y0mYTFr_VxQRuheGAH7OwkdO374HQ"/>
          <p:cNvPicPr preferRelativeResize="0"/>
          <p:nvPr/>
        </p:nvPicPr>
        <p:blipFill rotWithShape="1">
          <a:blip r:embed="rId3">
            <a:alphaModFix/>
          </a:blip>
          <a:srcRect/>
          <a:stretch/>
        </p:blipFill>
        <p:spPr>
          <a:xfrm>
            <a:off x="4106780" y="1033670"/>
            <a:ext cx="3475707" cy="543863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535350" y="317000"/>
            <a:ext cx="11121300" cy="668400"/>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dk1"/>
              </a:buClr>
              <a:buSzPts val="3200"/>
              <a:buFont typeface="Calibri"/>
              <a:buNone/>
            </a:pPr>
            <a:r>
              <a:rPr lang="iw-IL" sz="3200" b="0" i="0" u="none" strike="noStrike" cap="none">
                <a:solidFill>
                  <a:schemeClr val="dk1"/>
                </a:solidFill>
                <a:latin typeface="Calibri"/>
                <a:ea typeface="Calibri"/>
                <a:cs typeface="Calibri"/>
                <a:sym typeface="Calibri"/>
              </a:rPr>
              <a:t>הדגמה על שאלת החקר: כיצד משפיע ריכוז הדשן על קצב גידול בחיטה?</a:t>
            </a:r>
            <a:endParaRPr sz="3200" b="0" i="0" u="none" strike="noStrike" cap="none">
              <a:solidFill>
                <a:schemeClr val="dk1"/>
              </a:solidFill>
              <a:latin typeface="Calibri"/>
              <a:ea typeface="Calibri"/>
              <a:cs typeface="Calibri"/>
              <a:sym typeface="Calibri"/>
            </a:endParaRPr>
          </a:p>
        </p:txBody>
      </p:sp>
      <p:pic>
        <p:nvPicPr>
          <p:cNvPr id="109" name="Google Shape;109;p17" descr="https://encrypted-tbn1.gstatic.com/images?q=tbn:ANd9GcSsISrfQh444s8HiDl4DzAX9Y0mYTFr_VxQRuheGAH7OwkdO374HQ"/>
          <p:cNvPicPr preferRelativeResize="0"/>
          <p:nvPr/>
        </p:nvPicPr>
        <p:blipFill rotWithShape="1">
          <a:blip r:embed="rId3">
            <a:alphaModFix/>
          </a:blip>
          <a:srcRect/>
          <a:stretch/>
        </p:blipFill>
        <p:spPr>
          <a:xfrm>
            <a:off x="153758" y="1239878"/>
            <a:ext cx="3475707" cy="5438632"/>
          </a:xfrm>
          <a:prstGeom prst="rect">
            <a:avLst/>
          </a:prstGeom>
          <a:noFill/>
          <a:ln>
            <a:noFill/>
          </a:ln>
        </p:spPr>
      </p:pic>
      <p:grpSp>
        <p:nvGrpSpPr>
          <p:cNvPr id="110" name="Google Shape;110;p17"/>
          <p:cNvGrpSpPr/>
          <p:nvPr/>
        </p:nvGrpSpPr>
        <p:grpSpPr>
          <a:xfrm>
            <a:off x="4313906" y="1504320"/>
            <a:ext cx="7202232" cy="5360557"/>
            <a:chOff x="-1" y="61907"/>
            <a:chExt cx="7202232" cy="5360557"/>
          </a:xfrm>
        </p:grpSpPr>
        <p:sp>
          <p:nvSpPr>
            <p:cNvPr id="111" name="Google Shape;111;p17"/>
            <p:cNvSpPr/>
            <p:nvPr/>
          </p:nvSpPr>
          <p:spPr>
            <a:xfrm rot="5400000">
              <a:off x="-90090" y="151997"/>
              <a:ext cx="600604" cy="420423"/>
            </a:xfrm>
            <a:prstGeom prst="chevron">
              <a:avLst>
                <a:gd name="adj" fmla="val 50000"/>
              </a:avLst>
            </a:prstGeom>
            <a:solidFill>
              <a:srgbClr val="0070C0"/>
            </a:solidFill>
            <a:ln w="25400" cap="flat" cmpd="sng">
              <a:solidFill>
                <a:srgbClr val="0070C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2" name="Google Shape;112;p17"/>
            <p:cNvSpPr txBox="1"/>
            <p:nvPr/>
          </p:nvSpPr>
          <p:spPr>
            <a:xfrm>
              <a:off x="1" y="272119"/>
              <a:ext cx="420423" cy="180181"/>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13" name="Google Shape;113;p17"/>
            <p:cNvSpPr/>
            <p:nvPr/>
          </p:nvSpPr>
          <p:spPr>
            <a:xfrm rot="5400000">
              <a:off x="3616131" y="-3133801"/>
              <a:ext cx="390393" cy="6781808"/>
            </a:xfrm>
            <a:prstGeom prst="round2SameRect">
              <a:avLst>
                <a:gd name="adj1" fmla="val 16667"/>
                <a:gd name="adj2" fmla="val 0"/>
              </a:avLst>
            </a:prstGeom>
            <a:solidFill>
              <a:srgbClr val="FFFFFF"/>
            </a:solidFill>
            <a:ln w="57150" cap="flat" cmpd="sng">
              <a:solidFill>
                <a:srgbClr val="0070C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4" name="Google Shape;114;p17"/>
            <p:cNvSpPr txBox="1"/>
            <p:nvPr/>
          </p:nvSpPr>
          <p:spPr>
            <a:xfrm>
              <a:off x="420424" y="80963"/>
              <a:ext cx="6762751" cy="352279"/>
            </a:xfrm>
            <a:prstGeom prst="rect">
              <a:avLst/>
            </a:prstGeom>
            <a:noFill/>
            <a:ln>
              <a:noFill/>
            </a:ln>
          </p:spPr>
          <p:txBody>
            <a:bodyPr spcFirstLastPara="1" wrap="square" lIns="99550" tIns="8875" rIns="8875" bIns="8875" anchor="ctr" anchorCtr="0">
              <a:noAutofit/>
            </a:bodyPr>
            <a:lstStyle/>
            <a:p>
              <a:pPr marL="114300" marR="0" lvl="1" indent="-114300" algn="r" rtl="1">
                <a:lnSpc>
                  <a:spcPct val="90000"/>
                </a:lnSpc>
                <a:spcBef>
                  <a:spcPts val="0"/>
                </a:spcBef>
                <a:spcAft>
                  <a:spcPts val="0"/>
                </a:spcAft>
                <a:buClr>
                  <a:schemeClr val="dk1"/>
                </a:buClr>
                <a:buSzPts val="1400"/>
                <a:buFont typeface="Arial"/>
                <a:buChar char="•"/>
              </a:pPr>
              <a:r>
                <a:rPr lang="iw-IL" sz="1400" b="1" i="0" u="none" strike="noStrike" cap="none">
                  <a:solidFill>
                    <a:schemeClr val="dk1"/>
                  </a:solidFill>
                  <a:latin typeface="Calibri"/>
                  <a:ea typeface="Calibri"/>
                  <a:cs typeface="Calibri"/>
                  <a:sym typeface="Calibri"/>
                </a:rPr>
                <a:t>  צמחים ומרכזיותם בעולם</a:t>
              </a:r>
              <a:endParaRPr/>
            </a:p>
          </p:txBody>
        </p:sp>
        <p:sp>
          <p:nvSpPr>
            <p:cNvPr id="115" name="Google Shape;115;p17"/>
            <p:cNvSpPr/>
            <p:nvPr/>
          </p:nvSpPr>
          <p:spPr>
            <a:xfrm rot="5400000">
              <a:off x="-382894" y="1030385"/>
              <a:ext cx="1186212" cy="420423"/>
            </a:xfrm>
            <a:prstGeom prst="chevron">
              <a:avLst>
                <a:gd name="adj" fmla="val 50000"/>
              </a:avLst>
            </a:prstGeom>
            <a:solidFill>
              <a:srgbClr val="00B050"/>
            </a:solidFill>
            <a:ln w="25400" cap="flat" cmpd="sng">
              <a:solidFill>
                <a:srgbClr val="00B05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6" name="Google Shape;116;p17"/>
            <p:cNvSpPr txBox="1"/>
            <p:nvPr/>
          </p:nvSpPr>
          <p:spPr>
            <a:xfrm>
              <a:off x="0" y="857703"/>
              <a:ext cx="420423" cy="765789"/>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17" name="Google Shape;117;p17"/>
            <p:cNvSpPr/>
            <p:nvPr/>
          </p:nvSpPr>
          <p:spPr>
            <a:xfrm rot="5400000">
              <a:off x="3192939" y="-2168667"/>
              <a:ext cx="1236777" cy="6781808"/>
            </a:xfrm>
            <a:prstGeom prst="round2SameRect">
              <a:avLst>
                <a:gd name="adj1" fmla="val 16667"/>
                <a:gd name="adj2" fmla="val 0"/>
              </a:avLst>
            </a:prstGeom>
            <a:solidFill>
              <a:srgbClr val="FFFFFF"/>
            </a:solidFill>
            <a:ln w="57150" cap="flat" cmpd="sng">
              <a:solidFill>
                <a:srgbClr val="00B05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Google Shape;118;p17"/>
            <p:cNvSpPr txBox="1"/>
            <p:nvPr/>
          </p:nvSpPr>
          <p:spPr>
            <a:xfrm>
              <a:off x="420424" y="664222"/>
              <a:ext cx="6721434" cy="1116029"/>
            </a:xfrm>
            <a:prstGeom prst="rect">
              <a:avLst/>
            </a:prstGeom>
            <a:noFill/>
            <a:ln>
              <a:noFill/>
            </a:ln>
          </p:spPr>
          <p:txBody>
            <a:bodyPr spcFirstLastPara="1" wrap="square" lIns="99550" tIns="8875" rIns="8875" bIns="8875" anchor="ctr" anchorCtr="0">
              <a:noAutofit/>
            </a:bodyPr>
            <a:lstStyle/>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תהליך הפוטוסינתזה -</a:t>
              </a:r>
              <a:endParaRPr sz="1400" b="1" i="0" u="none" strike="noStrike" cap="none">
                <a:solidFill>
                  <a:schemeClr val="dk1"/>
                </a:solidFill>
                <a:latin typeface="Calibri"/>
                <a:ea typeface="Calibri"/>
                <a:cs typeface="Calibri"/>
                <a:sym typeface="Calibri"/>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מגיבים ותוצרים</a:t>
              </a:r>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קליטת מים דרך השורשים, וקליטת פד"ח מפיוניות העלים</a:t>
              </a:r>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אילו חומרים נוצרים בתהליך הפוטוסינתזה?</a:t>
              </a:r>
              <a:endParaRPr sz="1400" b="1" i="0" u="none" strike="noStrike" cap="none">
                <a:solidFill>
                  <a:schemeClr val="dk1"/>
                </a:solidFill>
                <a:latin typeface="Calibri"/>
                <a:ea typeface="Calibri"/>
                <a:cs typeface="Calibri"/>
                <a:sym typeface="Calibri"/>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חשיבות דשנים בתהליך הפוטוסינתזה?</a:t>
              </a:r>
              <a:endParaRPr sz="1400" b="1" i="0" u="none" strike="noStrike" cap="none">
                <a:solidFill>
                  <a:schemeClr val="dk1"/>
                </a:solidFill>
                <a:latin typeface="Calibri"/>
                <a:ea typeface="Calibri"/>
                <a:cs typeface="Calibri"/>
                <a:sym typeface="Calibri"/>
              </a:endParaRPr>
            </a:p>
          </p:txBody>
        </p:sp>
        <p:sp>
          <p:nvSpPr>
            <p:cNvPr id="119" name="Google Shape;119;p17"/>
            <p:cNvSpPr/>
            <p:nvPr/>
          </p:nvSpPr>
          <p:spPr>
            <a:xfrm rot="5400000">
              <a:off x="-258191" y="2058182"/>
              <a:ext cx="936805" cy="420423"/>
            </a:xfrm>
            <a:prstGeom prst="chevron">
              <a:avLst>
                <a:gd name="adj" fmla="val 50000"/>
              </a:avLst>
            </a:prstGeom>
            <a:solidFill>
              <a:srgbClr val="FF0000"/>
            </a:solidFill>
            <a:ln w="25400" cap="flat" cmpd="sng">
              <a:solidFill>
                <a:srgbClr val="FF000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Google Shape;120;p17"/>
            <p:cNvSpPr txBox="1"/>
            <p:nvPr/>
          </p:nvSpPr>
          <p:spPr>
            <a:xfrm>
              <a:off x="-1" y="2010204"/>
              <a:ext cx="420423" cy="516382"/>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21" name="Google Shape;121;p17"/>
            <p:cNvSpPr/>
            <p:nvPr/>
          </p:nvSpPr>
          <p:spPr>
            <a:xfrm rot="5400000">
              <a:off x="3403007" y="-1120798"/>
              <a:ext cx="816640" cy="6781808"/>
            </a:xfrm>
            <a:prstGeom prst="round2SameRect">
              <a:avLst>
                <a:gd name="adj1" fmla="val 16667"/>
                <a:gd name="adj2" fmla="val 0"/>
              </a:avLst>
            </a:prstGeom>
            <a:solidFill>
              <a:srgbClr val="FFFFFF"/>
            </a:solidFill>
            <a:ln w="57150" cap="flat" cmpd="sng">
              <a:solidFill>
                <a:srgbClr val="FF000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2" name="Google Shape;122;p17"/>
            <p:cNvSpPr txBox="1"/>
            <p:nvPr/>
          </p:nvSpPr>
          <p:spPr>
            <a:xfrm>
              <a:off x="420424" y="1901650"/>
              <a:ext cx="6741943" cy="736910"/>
            </a:xfrm>
            <a:prstGeom prst="rect">
              <a:avLst/>
            </a:prstGeom>
            <a:noFill/>
            <a:ln>
              <a:noFill/>
            </a:ln>
          </p:spPr>
          <p:txBody>
            <a:bodyPr spcFirstLastPara="1" wrap="square" lIns="99550" tIns="8875" rIns="8875" bIns="8875" anchor="ctr" anchorCtr="0">
              <a:noAutofit/>
            </a:bodyPr>
            <a:lstStyle/>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מהו דשן</a:t>
              </a:r>
              <a:endParaRPr sz="1400" b="1" i="0" u="none" strike="noStrike" cap="none">
                <a:solidFill>
                  <a:schemeClr val="dk1"/>
                </a:solidFill>
                <a:latin typeface="Calibri"/>
                <a:ea typeface="Calibri"/>
                <a:cs typeface="Calibri"/>
                <a:sym typeface="Calibri"/>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דשנים טבעיים ודשנים מלאכותיים בעולם</a:t>
              </a:r>
              <a:endParaRPr sz="1400" b="1" i="0" u="none" strike="noStrike" cap="none">
                <a:solidFill>
                  <a:schemeClr val="dk1"/>
                </a:solidFill>
                <a:latin typeface="Calibri"/>
                <a:ea typeface="Calibri"/>
                <a:cs typeface="Calibri"/>
                <a:sym typeface="Calibri"/>
              </a:endParaRPr>
            </a:p>
            <a:p>
              <a:pPr marL="0" marR="0" lvl="0" indent="-88900" algn="r" rtl="1">
                <a:lnSpc>
                  <a:spcPct val="10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מחירם וזמינותם של דשנים בעולם ובארץ</a:t>
              </a:r>
              <a:endParaRPr/>
            </a:p>
            <a:p>
              <a:pPr marL="114300" marR="0" lvl="1" indent="0" algn="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23" name="Google Shape;123;p17"/>
            <p:cNvSpPr/>
            <p:nvPr/>
          </p:nvSpPr>
          <p:spPr>
            <a:xfrm rot="5400000">
              <a:off x="-295632" y="3001952"/>
              <a:ext cx="1011688" cy="420423"/>
            </a:xfrm>
            <a:prstGeom prst="chevron">
              <a:avLst>
                <a:gd name="adj" fmla="val 50000"/>
              </a:avLst>
            </a:prstGeom>
            <a:solidFill>
              <a:srgbClr val="FFFF00"/>
            </a:solidFill>
            <a:ln w="25400" cap="flat" cmpd="sng">
              <a:solidFill>
                <a:srgbClr val="FFFF0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4" name="Google Shape;124;p17"/>
            <p:cNvSpPr txBox="1"/>
            <p:nvPr/>
          </p:nvSpPr>
          <p:spPr>
            <a:xfrm>
              <a:off x="0" y="2916532"/>
              <a:ext cx="420423" cy="591265"/>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25" name="Google Shape;125;p17"/>
            <p:cNvSpPr/>
            <p:nvPr/>
          </p:nvSpPr>
          <p:spPr>
            <a:xfrm rot="5400000">
              <a:off x="3446921" y="-205214"/>
              <a:ext cx="728813" cy="6781808"/>
            </a:xfrm>
            <a:prstGeom prst="round2SameRect">
              <a:avLst>
                <a:gd name="adj1" fmla="val 16667"/>
                <a:gd name="adj2" fmla="val 0"/>
              </a:avLst>
            </a:prstGeom>
            <a:solidFill>
              <a:srgbClr val="FFFFFF"/>
            </a:solidFill>
            <a:ln w="57150" cap="flat" cmpd="sng">
              <a:solidFill>
                <a:srgbClr val="FFFF00"/>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6" name="Google Shape;126;p17"/>
            <p:cNvSpPr txBox="1"/>
            <p:nvPr/>
          </p:nvSpPr>
          <p:spPr>
            <a:xfrm>
              <a:off x="420424" y="2856861"/>
              <a:ext cx="6746230" cy="657657"/>
            </a:xfrm>
            <a:prstGeom prst="rect">
              <a:avLst/>
            </a:prstGeom>
            <a:noFill/>
            <a:ln>
              <a:noFill/>
            </a:ln>
          </p:spPr>
          <p:txBody>
            <a:bodyPr spcFirstLastPara="1" wrap="square" lIns="99550" tIns="8875" rIns="8875" bIns="8875" anchor="ctr" anchorCtr="0">
              <a:noAutofit/>
            </a:bodyPr>
            <a:lstStyle/>
            <a:p>
              <a:pPr marL="114300" marR="0" lvl="1" indent="-114300" algn="r" rtl="1">
                <a:lnSpc>
                  <a:spcPct val="9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חיטה תרבותית </a:t>
              </a:r>
              <a:endParaRPr/>
            </a:p>
            <a:p>
              <a:pPr marL="228600" marR="0" lvl="2" indent="-114300" algn="r" rtl="1">
                <a:lnSpc>
                  <a:spcPct val="90000"/>
                </a:lnSpc>
                <a:spcBef>
                  <a:spcPts val="21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חשיבות החיטה לאדם</a:t>
              </a:r>
              <a:endParaRPr/>
            </a:p>
            <a:p>
              <a:pPr marL="342900" marR="0" lvl="3" indent="-114300" algn="r" rtl="1">
                <a:lnSpc>
                  <a:spcPct val="90000"/>
                </a:lnSpc>
                <a:spcBef>
                  <a:spcPts val="21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מרכזיותה של החיטה בעולמינו וחשיבותה במדינת ישראל</a:t>
              </a:r>
              <a:endParaRPr/>
            </a:p>
          </p:txBody>
        </p:sp>
        <p:sp>
          <p:nvSpPr>
            <p:cNvPr id="127" name="Google Shape;127;p17"/>
            <p:cNvSpPr/>
            <p:nvPr/>
          </p:nvSpPr>
          <p:spPr>
            <a:xfrm rot="5400000">
              <a:off x="-90090" y="3828067"/>
              <a:ext cx="600604" cy="420423"/>
            </a:xfrm>
            <a:prstGeom prst="chevron">
              <a:avLst>
                <a:gd name="adj" fmla="val 50000"/>
              </a:avLst>
            </a:prstGeom>
            <a:solidFill>
              <a:srgbClr val="A5A5A5"/>
            </a:solidFill>
            <a:ln w="25400" cap="flat" cmpd="sng">
              <a:solidFill>
                <a:srgbClr val="7F7F7F"/>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8" name="Google Shape;128;p17"/>
            <p:cNvSpPr txBox="1"/>
            <p:nvPr/>
          </p:nvSpPr>
          <p:spPr>
            <a:xfrm>
              <a:off x="1" y="3948189"/>
              <a:ext cx="420423" cy="180181"/>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29" name="Google Shape;129;p17"/>
            <p:cNvSpPr/>
            <p:nvPr/>
          </p:nvSpPr>
          <p:spPr>
            <a:xfrm rot="5400000">
              <a:off x="3616131" y="542268"/>
              <a:ext cx="390393" cy="6781808"/>
            </a:xfrm>
            <a:prstGeom prst="round2SameRect">
              <a:avLst>
                <a:gd name="adj1" fmla="val 16667"/>
                <a:gd name="adj2" fmla="val 0"/>
              </a:avLst>
            </a:prstGeom>
            <a:solidFill>
              <a:srgbClr val="FFFFFF"/>
            </a:solidFill>
            <a:ln w="57150" cap="flat" cmpd="sng">
              <a:solidFill>
                <a:srgbClr val="7F7F7F"/>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0" name="Google Shape;130;p17"/>
            <p:cNvSpPr txBox="1"/>
            <p:nvPr/>
          </p:nvSpPr>
          <p:spPr>
            <a:xfrm>
              <a:off x="420424" y="3757033"/>
              <a:ext cx="6762751" cy="352279"/>
            </a:xfrm>
            <a:prstGeom prst="rect">
              <a:avLst/>
            </a:prstGeom>
            <a:noFill/>
            <a:ln>
              <a:noFill/>
            </a:ln>
          </p:spPr>
          <p:txBody>
            <a:bodyPr spcFirstLastPara="1" wrap="square" lIns="99550" tIns="8875" rIns="8875" bIns="8875" anchor="ctr" anchorCtr="0">
              <a:noAutofit/>
            </a:bodyPr>
            <a:lstStyle/>
            <a:p>
              <a:pPr marL="114300" marR="0" lvl="1" indent="-114300" algn="r" rtl="1">
                <a:lnSpc>
                  <a:spcPct val="9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כיצד ישפיעו דשנים על קצת גדילתם של צמחים?</a:t>
              </a:r>
              <a:endParaRPr/>
            </a:p>
          </p:txBody>
        </p:sp>
        <p:sp>
          <p:nvSpPr>
            <p:cNvPr id="131" name="Google Shape;131;p17"/>
            <p:cNvSpPr/>
            <p:nvPr/>
          </p:nvSpPr>
          <p:spPr>
            <a:xfrm rot="5400000">
              <a:off x="-90090" y="4370008"/>
              <a:ext cx="600604" cy="420423"/>
            </a:xfrm>
            <a:prstGeom prst="chevron">
              <a:avLst>
                <a:gd name="adj" fmla="val 50000"/>
              </a:avLst>
            </a:prstGeom>
            <a:solidFill>
              <a:srgbClr val="A5A5A5"/>
            </a:solidFill>
            <a:ln w="25400" cap="flat" cmpd="sng">
              <a:solidFill>
                <a:srgbClr val="7F7F7F"/>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2" name="Google Shape;132;p17"/>
            <p:cNvSpPr txBox="1"/>
            <p:nvPr/>
          </p:nvSpPr>
          <p:spPr>
            <a:xfrm>
              <a:off x="1" y="4490130"/>
              <a:ext cx="420423" cy="180181"/>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33" name="Google Shape;133;p17"/>
            <p:cNvSpPr/>
            <p:nvPr/>
          </p:nvSpPr>
          <p:spPr>
            <a:xfrm rot="5400000">
              <a:off x="3616131" y="1084210"/>
              <a:ext cx="390393" cy="6781808"/>
            </a:xfrm>
            <a:prstGeom prst="round2SameRect">
              <a:avLst>
                <a:gd name="adj1" fmla="val 16667"/>
                <a:gd name="adj2" fmla="val 0"/>
              </a:avLst>
            </a:prstGeom>
            <a:noFill/>
            <a:ln w="25400" cap="flat" cmpd="sng">
              <a:solidFill>
                <a:srgbClr val="A5A5A5"/>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4" name="Google Shape;134;p17"/>
            <p:cNvSpPr txBox="1"/>
            <p:nvPr/>
          </p:nvSpPr>
          <p:spPr>
            <a:xfrm>
              <a:off x="420424" y="4298975"/>
              <a:ext cx="6762751" cy="352279"/>
            </a:xfrm>
            <a:prstGeom prst="rect">
              <a:avLst/>
            </a:prstGeom>
            <a:noFill/>
            <a:ln>
              <a:noFill/>
            </a:ln>
          </p:spPr>
          <p:txBody>
            <a:bodyPr spcFirstLastPara="1" wrap="square" lIns="99550" tIns="8875" rIns="8875" bIns="8875" anchor="ctr" anchorCtr="0">
              <a:noAutofit/>
            </a:bodyPr>
            <a:lstStyle/>
            <a:p>
              <a:pPr marL="114300" marR="0" lvl="1" indent="-114300" algn="r" rtl="1">
                <a:lnSpc>
                  <a:spcPct val="9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הדשן כגורם מגביל של קצב צמיחה</a:t>
              </a:r>
              <a:endParaRPr/>
            </a:p>
          </p:txBody>
        </p:sp>
        <p:sp>
          <p:nvSpPr>
            <p:cNvPr id="135" name="Google Shape;135;p17"/>
            <p:cNvSpPr/>
            <p:nvPr/>
          </p:nvSpPr>
          <p:spPr>
            <a:xfrm rot="5400000">
              <a:off x="-90090" y="4911950"/>
              <a:ext cx="600604" cy="420423"/>
            </a:xfrm>
            <a:prstGeom prst="chevron">
              <a:avLst>
                <a:gd name="adj" fmla="val 50000"/>
              </a:avLst>
            </a:prstGeom>
            <a:solidFill>
              <a:srgbClr val="A5A5A5"/>
            </a:solidFill>
            <a:ln w="25400" cap="flat" cmpd="sng">
              <a:solidFill>
                <a:srgbClr val="7F7F7F"/>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6" name="Google Shape;136;p17"/>
            <p:cNvSpPr txBox="1"/>
            <p:nvPr/>
          </p:nvSpPr>
          <p:spPr>
            <a:xfrm>
              <a:off x="1" y="5032072"/>
              <a:ext cx="420423" cy="180181"/>
            </a:xfrm>
            <a:prstGeom prst="rect">
              <a:avLst/>
            </a:prstGeom>
            <a:noFill/>
            <a:ln>
              <a:noFill/>
            </a:ln>
          </p:spPr>
          <p:txBody>
            <a:bodyPr spcFirstLastPara="1" wrap="square" lIns="8875" tIns="8875" rIns="8875" bIns="8875" anchor="ctr" anchorCtr="0">
              <a:noAutofit/>
            </a:bodyPr>
            <a:lstStyle/>
            <a:p>
              <a:pPr marL="0" marR="0" lvl="0" indent="0" algn="ctr" rtl="1">
                <a:lnSpc>
                  <a:spcPct val="90000"/>
                </a:lnSpc>
                <a:spcBef>
                  <a:spcPts val="0"/>
                </a:spcBef>
                <a:spcAft>
                  <a:spcPts val="0"/>
                </a:spcAft>
                <a:buClr>
                  <a:schemeClr val="dk1"/>
                </a:buClr>
                <a:buSzPts val="1400"/>
                <a:buFont typeface="Calibri"/>
                <a:buNone/>
              </a:pPr>
              <a:endParaRPr sz="1400" b="1" i="0" u="none" strike="noStrike" cap="none">
                <a:solidFill>
                  <a:schemeClr val="dk1"/>
                </a:solidFill>
                <a:latin typeface="Calibri"/>
                <a:ea typeface="Calibri"/>
                <a:cs typeface="Calibri"/>
                <a:sym typeface="Calibri"/>
              </a:endParaRPr>
            </a:p>
          </p:txBody>
        </p:sp>
        <p:sp>
          <p:nvSpPr>
            <p:cNvPr id="137" name="Google Shape;137;p17"/>
            <p:cNvSpPr/>
            <p:nvPr/>
          </p:nvSpPr>
          <p:spPr>
            <a:xfrm rot="5400000">
              <a:off x="3616131" y="1626151"/>
              <a:ext cx="390393" cy="6781808"/>
            </a:xfrm>
            <a:prstGeom prst="round2SameRect">
              <a:avLst>
                <a:gd name="adj1" fmla="val 16667"/>
                <a:gd name="adj2" fmla="val 0"/>
              </a:avLst>
            </a:prstGeom>
            <a:noFill/>
            <a:ln w="25400" cap="flat" cmpd="sng">
              <a:solidFill>
                <a:srgbClr val="A5A5A5"/>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8" name="Google Shape;138;p17"/>
            <p:cNvSpPr txBox="1"/>
            <p:nvPr/>
          </p:nvSpPr>
          <p:spPr>
            <a:xfrm>
              <a:off x="420424" y="4840916"/>
              <a:ext cx="6762751" cy="352279"/>
            </a:xfrm>
            <a:prstGeom prst="rect">
              <a:avLst/>
            </a:prstGeom>
            <a:noFill/>
            <a:ln>
              <a:noFill/>
            </a:ln>
          </p:spPr>
          <p:txBody>
            <a:bodyPr spcFirstLastPara="1" wrap="square" lIns="99550" tIns="8875" rIns="8875" bIns="8875" anchor="ctr" anchorCtr="0">
              <a:noAutofit/>
            </a:bodyPr>
            <a:lstStyle/>
            <a:p>
              <a:pPr marL="114300" marR="0" lvl="1" indent="-114300" algn="r" rtl="1">
                <a:lnSpc>
                  <a:spcPct val="90000"/>
                </a:lnSpc>
                <a:spcBef>
                  <a:spcPts val="0"/>
                </a:spcBef>
                <a:spcAft>
                  <a:spcPts val="0"/>
                </a:spcAft>
                <a:buClr>
                  <a:schemeClr val="dk1"/>
                </a:buClr>
                <a:buSzPts val="1400"/>
                <a:buFont typeface="Calibri"/>
                <a:buChar char="•"/>
              </a:pPr>
              <a:r>
                <a:rPr lang="iw-IL" sz="1400" b="1" i="0" u="none" strike="noStrike" cap="none">
                  <a:solidFill>
                    <a:schemeClr val="dk1"/>
                  </a:solidFill>
                  <a:latin typeface="Calibri"/>
                  <a:ea typeface="Calibri"/>
                  <a:cs typeface="Calibri"/>
                  <a:sym typeface="Calibri"/>
                </a:rPr>
                <a:t>		הדשן כגורם מעכב גדילה בשל יצירת סביבה היפרטונית – פיוניות</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8"/>
          <p:cNvSpPr txBox="1">
            <a:spLocks noGrp="1"/>
          </p:cNvSpPr>
          <p:nvPr>
            <p:ph type="title"/>
          </p:nvPr>
        </p:nvSpPr>
        <p:spPr>
          <a:xfrm>
            <a:off x="982575" y="0"/>
            <a:ext cx="10515600" cy="761100"/>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dk1"/>
              </a:buClr>
              <a:buSzPts val="4400"/>
              <a:buFont typeface="Calibri"/>
              <a:buNone/>
            </a:pPr>
            <a:r>
              <a:rPr lang="iw-IL" sz="4400" b="0" i="0" u="none" strike="noStrike" cap="none">
                <a:solidFill>
                  <a:schemeClr val="dk1"/>
                </a:solidFill>
                <a:latin typeface="Calibri"/>
                <a:ea typeface="Calibri"/>
                <a:cs typeface="Calibri"/>
                <a:sym typeface="Calibri"/>
              </a:rPr>
              <a:t>איך כותבים מבוא?</a:t>
            </a:r>
            <a:endParaRPr sz="4400" b="0" i="0" u="none" strike="noStrike" cap="none">
              <a:solidFill>
                <a:schemeClr val="dk1"/>
              </a:solidFill>
              <a:latin typeface="Calibri"/>
              <a:ea typeface="Calibri"/>
              <a:cs typeface="Calibri"/>
              <a:sym typeface="Calibri"/>
            </a:endParaRPr>
          </a:p>
        </p:txBody>
      </p:sp>
      <p:sp>
        <p:nvSpPr>
          <p:cNvPr id="144" name="Google Shape;144;p18"/>
          <p:cNvSpPr txBox="1">
            <a:spLocks noGrp="1"/>
          </p:cNvSpPr>
          <p:nvPr>
            <p:ph type="body" idx="1"/>
          </p:nvPr>
        </p:nvSpPr>
        <p:spPr>
          <a:xfrm>
            <a:off x="168450" y="761100"/>
            <a:ext cx="11790900" cy="5359200"/>
          </a:xfrm>
          <a:prstGeom prst="rect">
            <a:avLst/>
          </a:prstGeom>
          <a:noFill/>
          <a:ln>
            <a:noFill/>
          </a:ln>
        </p:spPr>
        <p:txBody>
          <a:bodyPr spcFirstLastPara="1" wrap="square" lIns="91425" tIns="45700" rIns="91425" bIns="45700" anchor="t" anchorCtr="0">
            <a:noAutofit/>
          </a:bodyPr>
          <a:lstStyle/>
          <a:p>
            <a:pPr marL="228600" marR="0" lvl="0" indent="-228600" algn="r" rtl="1">
              <a:lnSpc>
                <a:spcPct val="70000"/>
              </a:lnSpc>
              <a:spcBef>
                <a:spcPts val="0"/>
              </a:spcBef>
              <a:spcAft>
                <a:spcPts val="0"/>
              </a:spcAft>
              <a:buClr>
                <a:schemeClr val="dk1"/>
              </a:buClr>
              <a:buSzPts val="2380"/>
              <a:buFont typeface="Arial"/>
              <a:buChar char="•"/>
            </a:pPr>
            <a:r>
              <a:rPr lang="iw-IL" sz="2380" b="0" i="0" u="none" strike="noStrike" cap="none">
                <a:solidFill>
                  <a:schemeClr val="dk1"/>
                </a:solidFill>
                <a:highlight>
                  <a:srgbClr val="FFFF00"/>
                </a:highlight>
                <a:latin typeface="Calibri"/>
                <a:ea typeface="Calibri"/>
                <a:cs typeface="Calibri"/>
                <a:sym typeface="Calibri"/>
              </a:rPr>
              <a:t>קראו</a:t>
            </a:r>
            <a:r>
              <a:rPr lang="iw-IL" sz="2380" b="0" i="0" u="none" strike="noStrike" cap="none">
                <a:solidFill>
                  <a:schemeClr val="dk1"/>
                </a:solidFill>
                <a:latin typeface="Calibri"/>
                <a:ea typeface="Calibri"/>
                <a:cs typeface="Calibri"/>
                <a:sym typeface="Calibri"/>
              </a:rPr>
              <a:t> בספרי הלימוד וברשת על נושאי המחקר שלכם</a:t>
            </a:r>
            <a:endParaRPr/>
          </a:p>
          <a:p>
            <a:pPr marL="0" marR="0" lvl="0" indent="0" algn="r" rtl="1">
              <a:lnSpc>
                <a:spcPct val="70000"/>
              </a:lnSpc>
              <a:spcBef>
                <a:spcPts val="1000"/>
              </a:spcBef>
              <a:spcAft>
                <a:spcPts val="0"/>
              </a:spcAft>
              <a:buClr>
                <a:schemeClr val="dk1"/>
              </a:buClr>
              <a:buSzPts val="2380"/>
              <a:buFont typeface="Arial"/>
              <a:buNone/>
            </a:pPr>
            <a:endParaRPr sz="238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380"/>
              <a:buFont typeface="Arial"/>
              <a:buChar char="•"/>
            </a:pPr>
            <a:r>
              <a:rPr lang="iw-IL" sz="2380" b="0" i="0" u="none" strike="noStrike" cap="none">
                <a:solidFill>
                  <a:schemeClr val="dk1"/>
                </a:solidFill>
                <a:latin typeface="Calibri"/>
                <a:ea typeface="Calibri"/>
                <a:cs typeface="Calibri"/>
                <a:sym typeface="Calibri"/>
              </a:rPr>
              <a:t>עליכם להכין מבוא שיתאר את המידע שיש היום בנוגע למחקר שערכתם, </a:t>
            </a:r>
            <a:r>
              <a:rPr lang="iw-IL" sz="2380" b="0" i="0" u="none" strike="noStrike" cap="none">
                <a:solidFill>
                  <a:schemeClr val="dk1"/>
                </a:solidFill>
                <a:highlight>
                  <a:srgbClr val="FFFF00"/>
                </a:highlight>
                <a:latin typeface="Calibri"/>
                <a:ea typeface="Calibri"/>
                <a:cs typeface="Calibri"/>
                <a:sym typeface="Calibri"/>
              </a:rPr>
              <a:t>להסביר כל מונח וגורם </a:t>
            </a:r>
            <a:r>
              <a:rPr lang="iw-IL" sz="2380" b="0" i="0" u="none" strike="noStrike" cap="none">
                <a:solidFill>
                  <a:schemeClr val="dk1"/>
                </a:solidFill>
                <a:latin typeface="Calibri"/>
                <a:ea typeface="Calibri"/>
                <a:cs typeface="Calibri"/>
                <a:sym typeface="Calibri"/>
              </a:rPr>
              <a:t>במחקר/ כללו במחקר את שאלת המחקר שלכם, והסבירו מה חשיבותה. רישמו במבוא מה היתה השערתכם, ועל אילו עקורונת ביולוגיים התבססה? </a:t>
            </a:r>
            <a:endParaRPr/>
          </a:p>
          <a:p>
            <a:pPr marL="228600" marR="0" lvl="0" indent="-77470" algn="r" rtl="1">
              <a:lnSpc>
                <a:spcPct val="70000"/>
              </a:lnSpc>
              <a:spcBef>
                <a:spcPts val="1000"/>
              </a:spcBef>
              <a:spcAft>
                <a:spcPts val="0"/>
              </a:spcAft>
              <a:buClr>
                <a:schemeClr val="dk1"/>
              </a:buClr>
              <a:buSzPts val="2380"/>
              <a:buFont typeface="Arial"/>
              <a:buNone/>
            </a:pPr>
            <a:endParaRPr sz="238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380"/>
              <a:buFont typeface="Arial"/>
              <a:buChar char="•"/>
            </a:pPr>
            <a:r>
              <a:rPr lang="iw-IL" sz="2380" b="0" i="0" u="none" strike="noStrike" cap="none">
                <a:solidFill>
                  <a:schemeClr val="dk1"/>
                </a:solidFill>
                <a:latin typeface="Calibri"/>
                <a:ea typeface="Calibri"/>
                <a:cs typeface="Calibri"/>
                <a:sym typeface="Calibri"/>
              </a:rPr>
              <a:t>אל תשכחו לכלול במבוא גם </a:t>
            </a:r>
            <a:r>
              <a:rPr lang="iw-IL" sz="2380" b="0" i="0" u="none" strike="noStrike" cap="none">
                <a:solidFill>
                  <a:schemeClr val="dk1"/>
                </a:solidFill>
                <a:highlight>
                  <a:srgbClr val="FFFF00"/>
                </a:highlight>
                <a:latin typeface="Calibri"/>
                <a:ea typeface="Calibri"/>
                <a:cs typeface="Calibri"/>
                <a:sym typeface="Calibri"/>
              </a:rPr>
              <a:t>מראי מקום</a:t>
            </a:r>
            <a:r>
              <a:rPr lang="iw-IL" sz="2380" b="0" i="0" u="none" strike="noStrike" cap="none">
                <a:solidFill>
                  <a:schemeClr val="dk1"/>
                </a:solidFill>
                <a:latin typeface="Calibri"/>
                <a:ea typeface="Calibri"/>
                <a:cs typeface="Calibri"/>
                <a:sym typeface="Calibri"/>
              </a:rPr>
              <a:t> למאמרים/ספרים/אתרי אינטרנט בעלי מהימנות גבוהה וכדו'.</a:t>
            </a:r>
            <a:endParaRPr sz="238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380"/>
              <a:buFont typeface="Arial"/>
              <a:buChar char="•"/>
            </a:pPr>
            <a:r>
              <a:rPr lang="iw-IL" sz="2380" b="0" i="0" u="none" strike="noStrike" cap="none">
                <a:solidFill>
                  <a:schemeClr val="dk1"/>
                </a:solidFill>
                <a:latin typeface="Calibri"/>
                <a:ea typeface="Calibri"/>
                <a:cs typeface="Calibri"/>
                <a:sym typeface="Calibri"/>
              </a:rPr>
              <a:t> </a:t>
            </a:r>
            <a:endParaRPr sz="238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380"/>
              <a:buFont typeface="Arial"/>
              <a:buChar char="•"/>
            </a:pPr>
            <a:r>
              <a:rPr lang="iw-IL" sz="2380" b="0" i="0" u="none" strike="noStrike" cap="none">
                <a:solidFill>
                  <a:schemeClr val="dk1"/>
                </a:solidFill>
                <a:latin typeface="Calibri"/>
                <a:ea typeface="Calibri"/>
                <a:cs typeface="Calibri"/>
                <a:sym typeface="Calibri"/>
              </a:rPr>
              <a:t>לפני תחילת כתיבת המבוא </a:t>
            </a:r>
            <a:r>
              <a:rPr lang="iw-IL" sz="2380" b="0" i="0" u="none" strike="noStrike" cap="none">
                <a:solidFill>
                  <a:schemeClr val="dk1"/>
                </a:solidFill>
                <a:highlight>
                  <a:srgbClr val="FFFF00"/>
                </a:highlight>
                <a:latin typeface="Calibri"/>
                <a:ea typeface="Calibri"/>
                <a:cs typeface="Calibri"/>
                <a:sym typeface="Calibri"/>
              </a:rPr>
              <a:t>הכינו תוכן עניינים</a:t>
            </a:r>
            <a:r>
              <a:rPr lang="iw-IL" sz="2380" b="0" i="0" u="none" strike="noStrike" cap="none">
                <a:solidFill>
                  <a:schemeClr val="dk1"/>
                </a:solidFill>
                <a:latin typeface="Calibri"/>
                <a:ea typeface="Calibri"/>
                <a:cs typeface="Calibri"/>
                <a:sym typeface="Calibri"/>
              </a:rPr>
              <a:t>. הקפיד שתוכן העיניינים יהיה מאורגן בצורה הגיונית. התוכן ילך מהכללי אל הפרטי.   יש לצרף מראי מקום הכינו נושאים ותתי נושאים לגבי כל רכיב במחקר שלכם. </a:t>
            </a:r>
            <a:endParaRPr/>
          </a:p>
          <a:p>
            <a:pPr marL="0" marR="0" lvl="0" indent="0" algn="r" rtl="1">
              <a:lnSpc>
                <a:spcPct val="70000"/>
              </a:lnSpc>
              <a:spcBef>
                <a:spcPts val="1000"/>
              </a:spcBef>
              <a:spcAft>
                <a:spcPts val="0"/>
              </a:spcAft>
              <a:buClr>
                <a:schemeClr val="dk1"/>
              </a:buClr>
              <a:buSzPts val="2380"/>
              <a:buFont typeface="Arial"/>
              <a:buNone/>
            </a:pPr>
            <a:endParaRPr sz="2380" b="0" i="0" u="none" strike="noStrike" cap="none">
              <a:solidFill>
                <a:schemeClr val="dk1"/>
              </a:solidFill>
              <a:latin typeface="Calibri"/>
              <a:ea typeface="Calibri"/>
              <a:cs typeface="Calibri"/>
              <a:sym typeface="Calibri"/>
            </a:endParaRPr>
          </a:p>
          <a:p>
            <a:pPr marL="228600" marR="0" lvl="0" indent="-228600" algn="r" rtl="1">
              <a:lnSpc>
                <a:spcPct val="70000"/>
              </a:lnSpc>
              <a:spcBef>
                <a:spcPts val="1000"/>
              </a:spcBef>
              <a:spcAft>
                <a:spcPts val="0"/>
              </a:spcAft>
              <a:buClr>
                <a:schemeClr val="dk1"/>
              </a:buClr>
              <a:buSzPts val="2380"/>
              <a:buFont typeface="Arial"/>
              <a:buChar char="•"/>
            </a:pPr>
            <a:r>
              <a:rPr lang="iw-IL" sz="2380" b="0" i="0" u="none" strike="noStrike" cap="none">
                <a:solidFill>
                  <a:schemeClr val="dk1"/>
                </a:solidFill>
                <a:latin typeface="Calibri"/>
                <a:ea typeface="Calibri"/>
                <a:cs typeface="Calibri"/>
                <a:sym typeface="Calibri"/>
              </a:rPr>
              <a:t>בנו את תוכן הענינים שלכם והקפיצו אותו.</a:t>
            </a:r>
            <a:r>
              <a:rPr lang="iw-IL" sz="2380" b="0" i="0" u="none" strike="noStrike" cap="none">
                <a:solidFill>
                  <a:schemeClr val="dk1"/>
                </a:solidFill>
                <a:highlight>
                  <a:srgbClr val="FFFF00"/>
                </a:highlight>
                <a:latin typeface="Calibri"/>
                <a:ea typeface="Calibri"/>
                <a:cs typeface="Calibri"/>
                <a:sym typeface="Calibri"/>
              </a:rPr>
              <a:t>שילחו אלי את תוכן הענינים לבדיקה לפני כתיבת המבוא,</a:t>
            </a:r>
            <a:r>
              <a:rPr lang="iw-IL" sz="2380" b="0" i="0" u="none" strike="noStrike" cap="none">
                <a:solidFill>
                  <a:schemeClr val="dk1"/>
                </a:solidFill>
                <a:latin typeface="Calibri"/>
                <a:ea typeface="Calibri"/>
                <a:cs typeface="Calibri"/>
                <a:sym typeface="Calibri"/>
              </a:rPr>
              <a:t> כדי שאעיר לכם על הבמנה לפני שתרדו לפרטים.</a:t>
            </a:r>
            <a:endParaRPr sz="2380" b="0" i="0" u="none" strike="noStrike" cap="none">
              <a:solidFill>
                <a:schemeClr val="dk1"/>
              </a:solidFill>
              <a:latin typeface="Calibri"/>
              <a:ea typeface="Calibri"/>
              <a:cs typeface="Calibri"/>
              <a:sym typeface="Calibri"/>
            </a:endParaRPr>
          </a:p>
          <a:p>
            <a:pPr marL="228600" marR="0" lvl="0" indent="-77470" algn="r" rtl="1">
              <a:lnSpc>
                <a:spcPct val="70000"/>
              </a:lnSpc>
              <a:spcBef>
                <a:spcPts val="1000"/>
              </a:spcBef>
              <a:spcAft>
                <a:spcPts val="0"/>
              </a:spcAft>
              <a:buClr>
                <a:schemeClr val="dk1"/>
              </a:buClr>
              <a:buSzPts val="2380"/>
              <a:buFont typeface="Arial"/>
              <a:buNone/>
            </a:pPr>
            <a:endParaRPr sz="238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sp>
        <p:nvSpPr>
          <p:cNvPr id="150" name="Google Shape;150;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ctr" rtl="1">
              <a:lnSpc>
                <a:spcPct val="90000"/>
              </a:lnSpc>
              <a:spcBef>
                <a:spcPts val="0"/>
              </a:spcBef>
              <a:spcAft>
                <a:spcPts val="0"/>
              </a:spcAft>
              <a:buClr>
                <a:schemeClr val="dk1"/>
              </a:buClr>
              <a:buSzPts val="15300"/>
              <a:buFont typeface="Arial"/>
              <a:buNone/>
            </a:pPr>
            <a:r>
              <a:rPr lang="iw-IL" sz="15300" b="0" i="0" u="none" strike="noStrike" cap="none">
                <a:solidFill>
                  <a:schemeClr val="dk1"/>
                </a:solidFill>
                <a:latin typeface="Calibri"/>
                <a:ea typeface="Calibri"/>
                <a:cs typeface="Calibri"/>
                <a:sym typeface="Calibri"/>
              </a:rPr>
              <a:t>תוכן עניינים</a:t>
            </a:r>
            <a:endParaRPr sz="15300" b="0" i="0" u="none" strike="noStrike" cap="non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0"/>
          <p:cNvSpPr txBox="1">
            <a:spLocks noGrp="1"/>
          </p:cNvSpPr>
          <p:nvPr>
            <p:ph type="title"/>
          </p:nvPr>
        </p:nvSpPr>
        <p:spPr>
          <a:xfrm>
            <a:off x="405075" y="822325"/>
            <a:ext cx="2554800" cy="3360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400"/>
              <a:buFont typeface="Calibri"/>
              <a:buNone/>
            </a:pPr>
            <a:r>
              <a:rPr lang="iw-IL" sz="3000"/>
              <a:t>כיצד מוסיפים תוכן עניינים לעבודה? </a:t>
            </a:r>
            <a:endParaRPr sz="3000"/>
          </a:p>
          <a:p>
            <a:pPr marL="0" marR="0" lvl="0" indent="0" algn="ctr" rtl="0">
              <a:lnSpc>
                <a:spcPct val="90000"/>
              </a:lnSpc>
              <a:spcBef>
                <a:spcPts val="0"/>
              </a:spcBef>
              <a:spcAft>
                <a:spcPts val="0"/>
              </a:spcAft>
              <a:buClr>
                <a:schemeClr val="dk1"/>
              </a:buClr>
              <a:buSzPts val="4400"/>
              <a:buFont typeface="Calibri"/>
              <a:buNone/>
            </a:pPr>
            <a:r>
              <a:rPr lang="iw-IL" sz="3000"/>
              <a:t>ואיך מארגנים תוכן ענינים לפי רמות ארגון?</a:t>
            </a:r>
            <a:endParaRPr sz="3000" b="0" i="0" u="none" strike="noStrike" cap="none">
              <a:solidFill>
                <a:schemeClr val="dk1"/>
              </a:solidFill>
              <a:latin typeface="Calibri"/>
              <a:ea typeface="Calibri"/>
              <a:cs typeface="Calibri"/>
              <a:sym typeface="Calibri"/>
            </a:endParaRPr>
          </a:p>
        </p:txBody>
      </p:sp>
      <p:sp>
        <p:nvSpPr>
          <p:cNvPr id="156" name="Google Shape;156;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157" name="Google Shape;157;p20" title="מבוא ושיטות.mp4">
            <a:hlinkClick r:id="rId3"/>
          </p:cNvPr>
          <p:cNvSpPr/>
          <p:nvPr/>
        </p:nvSpPr>
        <p:spPr>
          <a:xfrm>
            <a:off x="3258527" y="179925"/>
            <a:ext cx="8664200" cy="6498150"/>
          </a:xfrm>
          <a:prstGeom prst="rect">
            <a:avLst/>
          </a:prstGeom>
          <a:noFill/>
          <a:ln>
            <a:no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1"/>
          <p:cNvSpPr txBox="1">
            <a:spLocks noGrp="1"/>
          </p:cNvSpPr>
          <p:nvPr>
            <p:ph type="title"/>
          </p:nvPr>
        </p:nvSpPr>
        <p:spPr>
          <a:xfrm>
            <a:off x="405075" y="822325"/>
            <a:ext cx="2554800" cy="3360000"/>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dk1"/>
              </a:buClr>
              <a:buSzPts val="4400"/>
              <a:buFont typeface="Calibri"/>
              <a:buNone/>
            </a:pPr>
            <a:r>
              <a:rPr lang="iw-IL" sz="3000"/>
              <a:t>כיצד מוסיפים מראי מקום וביבליוגרפיה?</a:t>
            </a:r>
            <a:endParaRPr sz="3000" b="0" i="0" u="none" strike="noStrike" cap="none">
              <a:solidFill>
                <a:schemeClr val="dk1"/>
              </a:solidFill>
              <a:latin typeface="Calibri"/>
              <a:ea typeface="Calibri"/>
              <a:cs typeface="Calibri"/>
              <a:sym typeface="Calibri"/>
            </a:endParaRPr>
          </a:p>
        </p:txBody>
      </p:sp>
      <p:sp>
        <p:nvSpPr>
          <p:cNvPr id="163" name="Google Shape;163;p21" title="הוספת מראי מקום וביבליוגרפיה.mp4">
            <a:hlinkClick r:id="rId3"/>
          </p:cNvPr>
          <p:cNvSpPr/>
          <p:nvPr/>
        </p:nvSpPr>
        <p:spPr>
          <a:xfrm>
            <a:off x="3112275" y="152400"/>
            <a:ext cx="8940800" cy="6705600"/>
          </a:xfrm>
          <a:prstGeom prst="rect">
            <a:avLst/>
          </a:prstGeom>
          <a:noFill/>
          <a:ln>
            <a:noFill/>
          </a:ln>
        </p:spPr>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518</Words>
  <Application>Microsoft Office PowerPoint</Application>
  <PresentationFormat>מסך רחב</PresentationFormat>
  <Paragraphs>75</Paragraphs>
  <Slides>18</Slides>
  <Notes>18</Notes>
  <HiddenSlides>0</HiddenSlides>
  <MMClips>0</MMClips>
  <ScaleCrop>false</ScaleCrop>
  <HeadingPairs>
    <vt:vector size="6" baseType="variant">
      <vt:variant>
        <vt:lpstr>גופנים בשימוש</vt:lpstr>
      </vt:variant>
      <vt:variant>
        <vt:i4>2</vt:i4>
      </vt:variant>
      <vt:variant>
        <vt:lpstr>ערכת נושא</vt:lpstr>
      </vt:variant>
      <vt:variant>
        <vt:i4>1</vt:i4>
      </vt:variant>
      <vt:variant>
        <vt:lpstr>כותרות שקופיות</vt:lpstr>
      </vt:variant>
      <vt:variant>
        <vt:i4>18</vt:i4>
      </vt:variant>
    </vt:vector>
  </HeadingPairs>
  <TitlesOfParts>
    <vt:vector size="21" baseType="lpstr">
      <vt:lpstr>Arial</vt:lpstr>
      <vt:lpstr>Calibri</vt:lpstr>
      <vt:lpstr>Office Theme</vt:lpstr>
      <vt:lpstr>הוראות הגשה ביוחקר</vt:lpstr>
      <vt:lpstr>עמוד שער</vt:lpstr>
      <vt:lpstr>מצגת של PowerPoint‏</vt:lpstr>
      <vt:lpstr>מבוא - כתוב בשיטת המשפך </vt:lpstr>
      <vt:lpstr>הדגמה על שאלת החקר: כיצד משפיע ריכוז הדשן על קצב גידול בחיטה?</vt:lpstr>
      <vt:lpstr>איך כותבים מבוא?</vt:lpstr>
      <vt:lpstr>מצגת של PowerPoint‏</vt:lpstr>
      <vt:lpstr>כיצד מוסיפים תוכן עניינים לעבודה?  ואיך מארגנים תוכן ענינים לפי רמות ארגון?</vt:lpstr>
      <vt:lpstr>כיצד מוסיפים מראי מקום וביבליוגרפיה?</vt:lpstr>
      <vt:lpstr>מצגת של PowerPoint‏</vt:lpstr>
      <vt:lpstr>סביל </vt:lpstr>
      <vt:lpstr>צירוף תמונות / תרשימים של מערך הניסוי </vt:lpstr>
      <vt:lpstr>אפשר לחזור בדיוק על אותו ניסוי </vt:lpstr>
      <vt:lpstr>מצגת של PowerPoint‏</vt:lpstr>
      <vt:lpstr>מצגת של PowerPoint‏</vt:lpstr>
      <vt:lpstr>תוצאות</vt:lpstr>
      <vt:lpstr>עיבוד תוצאות באקסל</vt:lpstr>
      <vt:lpstr>הוספת קווי שגיאה לגרף (error bars)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הוראות הגשה ביוחקר</dc:title>
  <dc:creator>weizmann</dc:creator>
  <cp:lastModifiedBy>weizmann</cp:lastModifiedBy>
  <cp:revision>1</cp:revision>
  <dcterms:modified xsi:type="dcterms:W3CDTF">2018-07-29T13:57:24Z</dcterms:modified>
</cp:coreProperties>
</file>