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howGuides="1">
      <p:cViewPr>
        <p:scale>
          <a:sx n="73" d="100"/>
          <a:sy n="73" d="100"/>
        </p:scale>
        <p:origin x="-12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26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6.jp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34318469724752"/>
          <c:y val="7.7048147410802931E-2"/>
          <c:w val="0.69862312759680356"/>
          <c:h val="0.7745107533200140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Sheet1!$C$3</c:f>
              <c:strCache>
                <c:ptCount val="1"/>
              </c:strCache>
            </c:strRef>
          </c:tx>
          <c:xVal>
            <c:numRef>
              <c:f>Sheet1!$B$4:$B$9</c:f>
              <c:numCache>
                <c:formatCode>General</c:formatCode>
                <c:ptCount val="6"/>
                <c:pt idx="0">
                  <c:v>0</c:v>
                </c:pt>
                <c:pt idx="1">
                  <c:v>12</c:v>
                </c:pt>
                <c:pt idx="2">
                  <c:v>25</c:v>
                </c:pt>
                <c:pt idx="3">
                  <c:v>50</c:v>
                </c:pt>
                <c:pt idx="4">
                  <c:v>75</c:v>
                </c:pt>
                <c:pt idx="5">
                  <c:v>100</c:v>
                </c:pt>
              </c:numCache>
            </c:numRef>
          </c:xVal>
          <c:yVal>
            <c:numRef>
              <c:f>Sheet1!$C$4:$C$9</c:f>
              <c:numCache>
                <c:formatCode>General</c:formatCode>
                <c:ptCount val="6"/>
              </c:numCache>
            </c:numRef>
          </c:yVal>
          <c:smooth val="1"/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אורך ממצוע של שורשוני שיני השום</c:v>
                </c:pt>
              </c:strCache>
            </c:strRef>
          </c:tx>
          <c:xVal>
            <c:numRef>
              <c:f>Sheet1!$B$4:$B$9</c:f>
              <c:numCache>
                <c:formatCode>General</c:formatCode>
                <c:ptCount val="6"/>
                <c:pt idx="0">
                  <c:v>0</c:v>
                </c:pt>
                <c:pt idx="1">
                  <c:v>12</c:v>
                </c:pt>
                <c:pt idx="2">
                  <c:v>25</c:v>
                </c:pt>
                <c:pt idx="3">
                  <c:v>50</c:v>
                </c:pt>
                <c:pt idx="4">
                  <c:v>75</c:v>
                </c:pt>
                <c:pt idx="5">
                  <c:v>100</c:v>
                </c:pt>
              </c:numCache>
            </c:numRef>
          </c:xVal>
          <c:yVal>
            <c:numRef>
              <c:f>Sheet1!$D$4:$D$9</c:f>
              <c:numCache>
                <c:formatCode>General</c:formatCode>
                <c:ptCount val="6"/>
                <c:pt idx="0">
                  <c:v>3.5</c:v>
                </c:pt>
                <c:pt idx="1">
                  <c:v>1</c:v>
                </c:pt>
                <c:pt idx="2">
                  <c:v>0.6</c:v>
                </c:pt>
                <c:pt idx="3">
                  <c:v>0.3</c:v>
                </c:pt>
                <c:pt idx="4">
                  <c:v>0.2</c:v>
                </c:pt>
                <c:pt idx="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901824"/>
        <c:axId val="123916288"/>
      </c:scatterChart>
      <c:valAx>
        <c:axId val="123901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he-IL"/>
                  <a:t>ריכוז מיצוי</a:t>
                </a:r>
                <a:r>
                  <a:rPr lang="he-IL" baseline="0"/>
                  <a:t> השרביטן ב%</a:t>
                </a:r>
                <a:endParaRPr lang="fr-F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3916288"/>
        <c:crosses val="autoZero"/>
        <c:crossBetween val="midCat"/>
      </c:valAx>
      <c:valAx>
        <c:axId val="123916288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he-IL"/>
                  <a:t>אורך ממוצע של שורשוני</a:t>
                </a:r>
                <a:r>
                  <a:rPr lang="he-IL" baseline="0"/>
                  <a:t> שיני שום בס"מ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"/>
              <c:y val="0.203168832240199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3901824"/>
        <c:crosses val="autoZero"/>
        <c:crossBetween val="midCat"/>
      </c:valAx>
      <c:spPr>
        <a:blipFill>
          <a:blip xmlns:r="http://schemas.openxmlformats.org/officeDocument/2006/relationships" r:embed="rId1"/>
          <a:stretch>
            <a:fillRect/>
          </a:stretch>
        </a:blipFill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c:spPr>
    </c:plotArea>
    <c:plotVisOnly val="1"/>
    <c:dispBlanksAs val="gap"/>
    <c:showDLblsOverMax val="0"/>
  </c:chart>
  <c:spPr>
    <a:effectLst/>
    <a:scene3d>
      <a:camera prst="orthographicFront"/>
      <a:lightRig rig="threePt" dir="t"/>
    </a:scene3d>
    <a:sp3d>
      <a:bevelT w="190500" h="38100"/>
    </a:sp3d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1E28FE2-6FEE-4C3D-B8A8-1219BFE7FE12}" type="datetimeFigureOut">
              <a:rPr lang="he-IL" smtClean="0"/>
              <a:t>י'/אדר/תשע"ח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FADE88-6983-42A5-90BE-CCA5B950E383}" type="slidenum">
              <a:rPr lang="he-IL" smtClean="0"/>
              <a:t>‹#›</a:t>
            </a:fld>
            <a:endParaRPr lang="he-IL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224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x-none"/>
              <a:t>3</a:t>
            </a:fld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x-none"/>
              <a:t>12</a:t>
            </a:fld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r>
              <a:rPr lang="en-US" smtClean="0"/>
              <a:t>-18/2/18</a:t>
            </a:r>
            <a:r>
              <a:rPr lang="he-IL" smtClean="0"/>
              <a:t> ג</a:t>
            </a:r>
            <a:r>
              <a:rPr lang="en-US" smtClean="0"/>
              <a:t>'</a:t>
            </a:r>
            <a:r>
              <a:rPr lang="he-IL" smtClean="0"/>
              <a:t> אדר תשע"ח</a:t>
            </a:r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ctr" defTabSz="914400" rtl="1" eaLnBrk="1" latinLnBrk="0" hangingPunct="1">
              <a:defRPr lang="he-IL" sz="1200" kern="1200" smtClean="0">
                <a:solidFill>
                  <a:schemeClr val="tx1"/>
                </a:solidFill>
                <a:latin typeface="Rubik Medium" panose="00000600000000000000" pitchFamily="2" charset="-79"/>
                <a:ea typeface="+mn-ea"/>
                <a:cs typeface="Rubik Medium" panose="00000600000000000000" pitchFamily="2" charset="-79"/>
              </a:defRPr>
            </a:lvl1pPr>
          </a:lstStyle>
          <a:p>
            <a:r>
              <a:rPr lang="he-IL" smtClean="0"/>
              <a:t>צו 8 חינוכי-ביוחקר אקטואלי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ctr" defTabSz="914400" rtl="1" eaLnBrk="1" latinLnBrk="0" hangingPunct="1">
              <a:defRPr lang="he-IL" sz="1200" kern="1200" smtClean="0">
                <a:solidFill>
                  <a:schemeClr val="tx1"/>
                </a:solidFill>
                <a:latin typeface="Rubik Medium" panose="00000600000000000000" pitchFamily="2" charset="-79"/>
                <a:ea typeface="+mn-ea"/>
                <a:cs typeface="Rubik Medium" panose="00000600000000000000" pitchFamily="2" charset="-79"/>
              </a:defRPr>
            </a:lvl1pPr>
          </a:lstStyle>
          <a:p>
            <a:r>
              <a:rPr lang="he-IL" smtClean="0"/>
              <a:t>אסתר כהן</a:t>
            </a:r>
            <a:endParaRPr lang="he-I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6539" y="6093296"/>
            <a:ext cx="9010921" cy="234288"/>
            <a:chOff x="230736" y="6295477"/>
            <a:chExt cx="10938617" cy="219970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736" y="6295477"/>
              <a:ext cx="1589518" cy="21997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2426" y="6295477"/>
              <a:ext cx="1589518" cy="21997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5570" y="6295477"/>
              <a:ext cx="1589518" cy="21997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7260" y="6295477"/>
              <a:ext cx="1589518" cy="21997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3311" y="6295477"/>
              <a:ext cx="1589518" cy="21997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5001" y="6295477"/>
              <a:ext cx="1589518" cy="21997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8145" y="6295477"/>
              <a:ext cx="1589518" cy="21997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9835" y="6295477"/>
              <a:ext cx="1589518" cy="2199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260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7777"/>
              <a:buNone/>
              <a:defRPr sz="1800"/>
            </a:lvl2pPr>
            <a:lvl3pPr lvl="2" indent="0">
              <a:spcBef>
                <a:spcPts val="0"/>
              </a:spcBef>
              <a:buSzPct val="77777"/>
              <a:buNone/>
              <a:defRPr sz="1800"/>
            </a:lvl3pPr>
            <a:lvl4pPr lvl="3" indent="0">
              <a:spcBef>
                <a:spcPts val="0"/>
              </a:spcBef>
              <a:buSzPct val="77777"/>
              <a:buNone/>
              <a:defRPr sz="1800"/>
            </a:lvl4pPr>
            <a:lvl5pPr lvl="4" indent="0">
              <a:spcBef>
                <a:spcPts val="0"/>
              </a:spcBef>
              <a:buSzPct val="77777"/>
              <a:buNone/>
              <a:defRPr sz="1800"/>
            </a:lvl5pPr>
            <a:lvl6pPr lvl="5" indent="0">
              <a:spcBef>
                <a:spcPts val="0"/>
              </a:spcBef>
              <a:buSzPct val="77777"/>
              <a:buNone/>
              <a:defRPr sz="1800"/>
            </a:lvl6pPr>
            <a:lvl7pPr lvl="6" indent="0">
              <a:spcBef>
                <a:spcPts val="0"/>
              </a:spcBef>
              <a:buSzPct val="77777"/>
              <a:buNone/>
              <a:defRPr sz="1800"/>
            </a:lvl7pPr>
            <a:lvl8pPr lvl="7" indent="0">
              <a:spcBef>
                <a:spcPts val="0"/>
              </a:spcBef>
              <a:buSzPct val="77777"/>
              <a:buNone/>
              <a:defRPr sz="1800"/>
            </a:lvl8pPr>
            <a:lvl9pPr lvl="8" indent="0">
              <a:spcBef>
                <a:spcPts val="0"/>
              </a:spcBef>
              <a:buSzPct val="77777"/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ct val="77777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ct val="77777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x-none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x-none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26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marL="0" marR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endParaRPr lang="he-IL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-18/2/18</a:t>
            </a:r>
            <a:r>
              <a:rPr lang="he-IL" dirty="0" smtClean="0">
                <a:solidFill>
                  <a:schemeClr val="tx1"/>
                </a:solidFill>
              </a:rPr>
              <a:t> ג</a:t>
            </a:r>
            <a:r>
              <a:rPr lang="en-US" dirty="0" smtClean="0">
                <a:solidFill>
                  <a:schemeClr val="tx1"/>
                </a:solidFill>
              </a:rPr>
              <a:t>'</a:t>
            </a:r>
            <a:r>
              <a:rPr lang="he-IL" dirty="0" smtClean="0">
                <a:solidFill>
                  <a:schemeClr val="tx1"/>
                </a:solidFill>
              </a:rPr>
              <a:t> אדר תשע"ח</a:t>
            </a:r>
          </a:p>
          <a:p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/>
                </a:solidFill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r>
              <a:rPr lang="he-IL" dirty="0" smtClean="0"/>
              <a:t>צו 8 חינוכי-ביוחקר אקטואלי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endParaRPr lang="he-IL" dirty="0" smtClean="0"/>
          </a:p>
          <a:p>
            <a:r>
              <a:rPr lang="he-IL" dirty="0" smtClean="0">
                <a:solidFill>
                  <a:schemeClr val="tx1"/>
                </a:solidFill>
              </a:rPr>
              <a:t>אסתר כהן</a:t>
            </a:r>
          </a:p>
          <a:p>
            <a:endParaRPr lang="he-I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6539" y="6093296"/>
            <a:ext cx="9010921" cy="234288"/>
            <a:chOff x="230736" y="6295477"/>
            <a:chExt cx="10938617" cy="219970"/>
          </a:xfrm>
          <a:effectLst/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736" y="6295477"/>
              <a:ext cx="1589518" cy="21997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2426" y="6295477"/>
              <a:ext cx="1589518" cy="21997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5570" y="6295477"/>
              <a:ext cx="1589518" cy="21997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7260" y="6295477"/>
              <a:ext cx="1589518" cy="21997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3311" y="6295477"/>
              <a:ext cx="1589518" cy="21997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5001" y="6295477"/>
              <a:ext cx="1589518" cy="21997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8145" y="6295477"/>
              <a:ext cx="1589518" cy="21997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9835" y="6295477"/>
              <a:ext cx="1589518" cy="219970"/>
            </a:xfrm>
            <a:prstGeom prst="rect">
              <a:avLst/>
            </a:prstGeom>
          </p:spPr>
        </p:pic>
      </p:grp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720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7.png"/><Relationship Id="rId7" Type="http://schemas.openxmlformats.org/officeDocument/2006/relationships/hyperlink" Target="https://www.youtube.com/watch?v=V6ejVyBSrI4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2.wdp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cjo83V4nEnG36NAx14ULARnI8D573UyWUzgFCWQn54tKjV3A/viewform?usp=sf_lin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cjo83V4nEnG36NAx14ULARnI8D573UyWUzgFCWQn54tKjV3A/viewform?usp=sf_lin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hyperlink" Target="https://pollev.com/clickable_images/y0kTY9TMmy7jo4d/we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b0bc379f218b8c7f3e61242463aa81db/58ae46c00c16" TargetMode="External"/><Relationship Id="rId2" Type="http://schemas.openxmlformats.org/officeDocument/2006/relationships/hyperlink" Target="https://www.menti.com/01503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V6ejVyBSrI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pvk49ar8PI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emaze.com/@AORRORTCZ/wond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509120"/>
            <a:ext cx="6480720" cy="1107996"/>
          </a:xfrm>
          <a:prstGeom prst="rect">
            <a:avLst/>
          </a:prstGeom>
          <a:solidFill>
            <a:srgbClr val="00B0F0"/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1">
            <a:spAutoFit/>
          </a:bodyPr>
          <a:lstStyle/>
          <a:p>
            <a:r>
              <a:rPr lang="he-IL" sz="66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ביוחקר אקטואלי</a:t>
            </a:r>
            <a:endParaRPr lang="he-IL" sz="66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1027" name="Picture 3" descr="C:\Users\Bayit\AppData\Local\Microsoft\Windows\Temporary Internet Files\Content.IE5\L8P2WMCW\270px-LG_L194WT-SF_LCD_monito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097" y="1609264"/>
            <a:ext cx="3219822" cy="2766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ayit\AppData\Local\Microsoft\Windows\Temporary Internet Files\Content.IE5\8IHFTLBB\News10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988839"/>
            <a:ext cx="2376264" cy="1285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Bayit\AppData\Local\Microsoft\Windows\Temporary Internet Files\Content.IE5\376TBAZL\Ynet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021" y="150228"/>
            <a:ext cx="2527548" cy="2171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8782"/>
            <a:ext cx="2627472" cy="218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76256" y="6453336"/>
            <a:ext cx="193031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18</a:t>
            </a:r>
            <a:r>
              <a:rPr lang="en-US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/</a:t>
            </a:r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2</a:t>
            </a:r>
            <a:r>
              <a:rPr lang="en-US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/</a:t>
            </a:r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18</a:t>
            </a:r>
            <a:endParaRPr lang="he-IL" sz="1400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6448722"/>
            <a:ext cx="194421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ג אדר תשע"ח</a:t>
            </a:r>
            <a:endParaRPr lang="he-IL" sz="1400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6453336"/>
            <a:ext cx="273630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צו  8 </a:t>
            </a:r>
            <a:r>
              <a:rPr lang="he-IL" sz="1400" dirty="0">
                <a:latin typeface="Rubik Medium" panose="00000600000000000000" pitchFamily="2" charset="-79"/>
                <a:cs typeface="Rubik Medium" panose="00000600000000000000" pitchFamily="2" charset="-79"/>
              </a:rPr>
              <a:t>חינוכי: ביוחקר אקטואלי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6453336"/>
            <a:ext cx="13681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>
                <a:latin typeface="Rubik Medium" panose="00000600000000000000" pitchFamily="2" charset="-79"/>
                <a:cs typeface="Rubik Medium" panose="00000600000000000000" pitchFamily="2" charset="-79"/>
              </a:rPr>
              <a:t>אסתר כהן</a:t>
            </a:r>
          </a:p>
        </p:txBody>
      </p:sp>
    </p:spTree>
    <p:extLst>
      <p:ext uri="{BB962C8B-B14F-4D97-AF65-F5344CB8AC3E}">
        <p14:creationId xmlns:p14="http://schemas.microsoft.com/office/powerpoint/2010/main" val="38582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2123728" y="260648"/>
            <a:ext cx="5184576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/>
          <p:cNvSpPr txBox="1"/>
          <p:nvPr/>
        </p:nvSpPr>
        <p:spPr>
          <a:xfrm>
            <a:off x="2099717" y="272634"/>
            <a:ext cx="518457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רעיון אחרון מרעיון גרוע:</a:t>
            </a:r>
          </a:p>
          <a:p>
            <a:pPr algn="ctr"/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 כיצד להוציא ביוחקר מגימלים?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10242" name="Picture 2" descr="C:\Users\Bayit\AppData\Local\Microsoft\Windows\Temporary Internet Files\Content.IE5\376TBAZL\685px-Achtung.svg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864758" cy="1633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1390" y="1268760"/>
            <a:ext cx="64807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u="sng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1.גימלים </a:t>
            </a:r>
            <a:r>
              <a:rPr lang="he-IL" b="1" u="sng" dirty="0">
                <a:latin typeface="Rubik Black" panose="00000A00000000000000" pitchFamily="2" charset="-79"/>
                <a:cs typeface="Rubik Black" panose="00000A00000000000000" pitchFamily="2" charset="-79"/>
              </a:rPr>
              <a:t>על שבר </a:t>
            </a:r>
            <a:r>
              <a:rPr lang="he-IL" b="1" u="sng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מתפו"א</a:t>
            </a:r>
            <a:endParaRPr lang="en-US" dirty="0">
              <a:latin typeface="Rubik Black" panose="00000A00000000000000" pitchFamily="2" charset="-79"/>
              <a:cs typeface="Rubik Black" panose="00000A00000000000000" pitchFamily="2" charset="-79"/>
            </a:endParaRPr>
          </a:p>
          <a:p>
            <a:r>
              <a:rPr lang="he-IL" dirty="0">
                <a:latin typeface="Rubik Medium" panose="00000600000000000000" pitchFamily="2" charset="-79"/>
                <a:cs typeface="Rubik Medium" panose="00000600000000000000" pitchFamily="2" charset="-79"/>
              </a:rPr>
              <a:t>חותכים תפו"א וקושרים על היד או הרגל למשך הלילה, התפו"א יספוג במשך הלילה את הסידן מהעצם והעצם תהיה חלשה</a:t>
            </a:r>
            <a: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  <a:t>.</a:t>
            </a:r>
            <a:b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</a:br>
            <a:r>
              <a:rPr lang="he-IL" dirty="0">
                <a:latin typeface="Rubik Medium" panose="00000600000000000000" pitchFamily="2" charset="-79"/>
                <a:cs typeface="Rubik Medium" panose="00000600000000000000" pitchFamily="2" charset="-79"/>
              </a:rPr>
              <a:t>את השלב הבא רצוי לעשות ממש מחוץ לבית חולים</a:t>
            </a:r>
            <a: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  <a:t>,</a:t>
            </a:r>
          </a:p>
          <a:p>
            <a:r>
              <a:rPr lang="he-IL" dirty="0">
                <a:latin typeface="Rubik Medium" panose="00000600000000000000" pitchFamily="2" charset="-79"/>
                <a:cs typeface="Rubik Medium" panose="00000600000000000000" pitchFamily="2" charset="-79"/>
              </a:rPr>
              <a:t>מורידים את התפו"א ונותנים מכה באותו אזור – שימו לב שמכה חלשה תגרום לסדק קל אך מכה חזקה יכולה לגרום לשבר רציני</a:t>
            </a:r>
            <a: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  <a:t>.</a:t>
            </a:r>
            <a:b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</a:br>
            <a:endParaRPr lang="en-US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  <a:p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2996952"/>
            <a:ext cx="5400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u="sng" dirty="0">
                <a:latin typeface="Rubik Black" panose="00000A00000000000000" pitchFamily="2" charset="-79"/>
                <a:cs typeface="Rubik Black" panose="00000A00000000000000" pitchFamily="2" charset="-79"/>
              </a:rPr>
              <a:t>2.גימלים על דלקת </a:t>
            </a:r>
            <a:r>
              <a:rPr lang="he-IL" b="1" u="sng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עיניים</a:t>
            </a:r>
          </a:p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לוקחים מהפלאק ( חיידקים) שהצטברה בשיניים לאחר כמה ימים בלי שצחצחתם ומכניסים לעין והולכים לישון. קמים בבוקר עם דלקת עיניים רצינית..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pic>
        <p:nvPicPr>
          <p:cNvPr id="10244" name="Picture 4" descr="תוצאת תמונה עבור דלקת עיניים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34" y="2946320"/>
            <a:ext cx="2405063" cy="16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166786" y="4443561"/>
            <a:ext cx="720080" cy="2154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00" dirty="0" err="1" smtClean="0"/>
              <a:t>Beok</a:t>
            </a:r>
            <a:endParaRPr lang="he-IL" sz="800" dirty="0"/>
          </a:p>
        </p:txBody>
      </p:sp>
      <p:pic>
        <p:nvPicPr>
          <p:cNvPr id="10246" name="Picture 6" descr="תוצאת תמונה עבור ‪plaque des dents‬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2697" y="3547384"/>
            <a:ext cx="763563" cy="7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4293096"/>
            <a:ext cx="543394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AutoNum type="arabicPeriod" startAt="3"/>
            </a:pPr>
            <a:r>
              <a:rPr lang="he-IL" b="1" u="sng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גימלים </a:t>
            </a:r>
            <a:r>
              <a:rPr lang="he-IL" b="1" u="sng" dirty="0">
                <a:latin typeface="Rubik Black" panose="00000A00000000000000" pitchFamily="2" charset="-79"/>
                <a:cs typeface="Rubik Black" panose="00000A00000000000000" pitchFamily="2" charset="-79"/>
              </a:rPr>
              <a:t>על </a:t>
            </a:r>
            <a:r>
              <a:rPr lang="he-IL" b="1" u="sng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חום</a:t>
            </a:r>
          </a:p>
          <a:p>
            <a:r>
              <a:rPr lang="en-US" dirty="0" smtClean="0"/>
              <a:t> </a:t>
            </a:r>
            <a:r>
              <a:rPr lang="he-IL" dirty="0">
                <a:latin typeface="Rubik Medium" panose="00000600000000000000" pitchFamily="2" charset="-79"/>
                <a:cs typeface="Rubik Medium" panose="00000600000000000000" pitchFamily="2" charset="-79"/>
              </a:rPr>
              <a:t>השיטה להעלאת החום היא שתייה של כפית יוד או פולידין, הרכיבים שנמצאים בתוך התרופה גורמים לתגובת שרשרת בגוף שגורמת להעלאת החום בגוף</a:t>
            </a:r>
            <a:r>
              <a:rPr lang="en-US" dirty="0">
                <a:latin typeface="Rubik Medium" panose="00000600000000000000" pitchFamily="2" charset="-79"/>
                <a:cs typeface="Rubik Medium" panose="00000600000000000000" pitchFamily="2" charset="-79"/>
              </a:rPr>
              <a:t>. </a:t>
            </a:r>
            <a:r>
              <a:rPr lang="he-IL" dirty="0">
                <a:latin typeface="Rubik Medium" panose="00000600000000000000" pitchFamily="2" charset="-79"/>
                <a:cs typeface="Rubik Medium" panose="00000600000000000000" pitchFamily="2" charset="-79"/>
              </a:rPr>
              <a:t> </a:t>
            </a:r>
            <a:r>
              <a:rPr lang="he-IL" b="1" dirty="0">
                <a:latin typeface="Rubik Medium" panose="00000600000000000000" pitchFamily="2" charset="-79"/>
                <a:cs typeface="Rubik Medium" panose="00000600000000000000" pitchFamily="2" charset="-79"/>
              </a:rPr>
              <a:t>היוד הוא רעיל מאד!!!</a:t>
            </a:r>
            <a:endParaRPr lang="en-US" b="1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  <a:p>
            <a:endParaRPr lang="he-IL" b="1" u="sng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1026" name="Picture 2" descr="תוצאת תמונה עבור מד חום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501093"/>
            <a:ext cx="1872208" cy="18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08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2123728" y="260648"/>
            <a:ext cx="5184576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/>
          <p:cNvSpPr txBox="1"/>
          <p:nvPr/>
        </p:nvSpPr>
        <p:spPr>
          <a:xfrm>
            <a:off x="2099717" y="272634"/>
            <a:ext cx="518457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רעיון אחרון מרעיון גרוע:</a:t>
            </a:r>
          </a:p>
          <a:p>
            <a:pPr algn="ctr"/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 כיצד להוציא ביוחקר מגימלים?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10" name="Picture 4" descr="תוצאת תמונה עבור דלקת עיניים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310" y="2564904"/>
            <a:ext cx="1903474" cy="127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Bayit\Google Drive\איפוגרפיקה\כבד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61" b="98939" l="1795" r="953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352076"/>
            <a:ext cx="2187683" cy="1234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ayit\Google Drive\איפוגרפיקה\וודקא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8290" y="2352076"/>
            <a:ext cx="187220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0498" y="2342110"/>
            <a:ext cx="2074176" cy="127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293" y="2336903"/>
            <a:ext cx="1808937" cy="13141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 descr="תוצאת תמונה עבור מד חום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86145">
            <a:off x="-640047" y="1946207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8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0" y="239974"/>
            <a:ext cx="9144000" cy="1471800"/>
          </a:xfrm>
          <a:prstGeom prst="rect">
            <a:avLst/>
          </a:prstGeom>
          <a:solidFill>
            <a:srgbClr val="00B0F0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lIns="91425" tIns="45700" rIns="91425" bIns="45700" anchor="ctr" anchorCtr="0">
            <a:noAutofit/>
          </a:bodyPr>
          <a:lstStyle/>
          <a:p>
            <a:pPr lvl="0" algn="ctr" rtl="1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he-IL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לסיום</a:t>
            </a:r>
            <a:endParaRPr lang="x-none" sz="4400">
              <a:solidFill>
                <a:schemeClr val="dk1"/>
              </a:solidFill>
              <a:latin typeface="Rubik Black" panose="00000A00000000000000" pitchFamily="2" charset="-79"/>
              <a:ea typeface="Calibri"/>
              <a:cs typeface="Rubik Black" panose="00000A00000000000000" pitchFamily="2" charset="-79"/>
              <a:sym typeface="Calibri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3445275" y="5635925"/>
            <a:ext cx="2718000" cy="360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1">
              <a:spcBef>
                <a:spcPts val="0"/>
              </a:spcBef>
              <a:buNone/>
            </a:pPr>
            <a:endParaRPr lang="x-none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245643"/>
            <a:ext cx="3581400" cy="32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Bayit\Downloads\qr-code (19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646" y="2132856"/>
            <a:ext cx="3356992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5635925"/>
            <a:ext cx="31145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רוצים לשתף?</a:t>
            </a:r>
            <a:endParaRPr lang="he-IL" sz="24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612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2123728" y="260648"/>
            <a:ext cx="5184576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/>
          <p:cNvSpPr txBox="1"/>
          <p:nvPr/>
        </p:nvSpPr>
        <p:spPr>
          <a:xfrm>
            <a:off x="1979712" y="431086"/>
            <a:ext cx="5184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סיפור ראשון מתוך החדשות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912" y="1231429"/>
            <a:ext cx="3335552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9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376141" y="1841649"/>
            <a:ext cx="6391718" cy="914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1">
              <a:spcBef>
                <a:spcPts val="0"/>
              </a:spcBef>
              <a:buNone/>
            </a:pPr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כנסו לקישור או סרקו את הבר-קוד</a:t>
            </a:r>
            <a:endParaRPr lang="x-none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0" y="239974"/>
            <a:ext cx="9144000" cy="1471800"/>
          </a:xfrm>
          <a:prstGeom prst="rect">
            <a:avLst/>
          </a:prstGeom>
          <a:solidFill>
            <a:srgbClr val="00B0F0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lIns="91425" tIns="45700" rIns="91425" bIns="45700" anchor="ctr" anchorCtr="0">
            <a:noAutofit/>
          </a:bodyPr>
          <a:lstStyle/>
          <a:p>
            <a:pPr lvl="0" algn="ctr" rtl="1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x-none" sz="440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איפה </a:t>
            </a:r>
            <a:r>
              <a:rPr lang="x-none" sz="440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את</a:t>
            </a:r>
            <a:r>
              <a:rPr lang="en-US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/</a:t>
            </a:r>
            <a:r>
              <a:rPr lang="x-none" sz="440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ה נמצא</a:t>
            </a:r>
            <a:r>
              <a:rPr lang="en-US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/</a:t>
            </a:r>
            <a:r>
              <a:rPr lang="he-IL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ת</a:t>
            </a:r>
            <a:r>
              <a:rPr lang="x-none" sz="440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 </a:t>
            </a:r>
            <a:r>
              <a:rPr lang="x-none" sz="440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כרגע על </a:t>
            </a:r>
            <a:r>
              <a:rPr lang="he-IL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"</a:t>
            </a:r>
            <a:r>
              <a:rPr lang="x-none" sz="440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המפה</a:t>
            </a:r>
            <a:r>
              <a:rPr lang="he-IL" sz="4400" dirty="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" בהקשר לביוחקר</a:t>
            </a:r>
            <a:r>
              <a:rPr lang="x-none" sz="4400" smtClean="0">
                <a:solidFill>
                  <a:schemeClr val="dk1"/>
                </a:solidFill>
                <a:latin typeface="Rubik Black" panose="00000A00000000000000" pitchFamily="2" charset="-79"/>
                <a:ea typeface="Calibri"/>
                <a:cs typeface="Rubik Black" panose="00000A00000000000000" pitchFamily="2" charset="-79"/>
                <a:sym typeface="Calibri"/>
              </a:rPr>
              <a:t>?</a:t>
            </a:r>
            <a:endParaRPr lang="x-none" sz="4400">
              <a:solidFill>
                <a:schemeClr val="dk1"/>
              </a:solidFill>
              <a:latin typeface="Rubik Black" panose="00000A00000000000000" pitchFamily="2" charset="-79"/>
              <a:ea typeface="Calibri"/>
              <a:cs typeface="Rubik Black" panose="00000A00000000000000" pitchFamily="2" charset="-79"/>
              <a:sym typeface="Calibri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3445275" y="5635925"/>
            <a:ext cx="2718000" cy="360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1">
              <a:spcBef>
                <a:spcPts val="0"/>
              </a:spcBef>
              <a:buNone/>
            </a:pPr>
            <a:endParaRPr lang="x-none" u="sng">
              <a:solidFill>
                <a:schemeClr val="hlink"/>
              </a:solidFill>
              <a:hlinkClick r:id="rId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73705" y="5630561"/>
            <a:ext cx="136860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1400" dirty="0" smtClean="0">
                <a:latin typeface="Rubik Medium" panose="00000600000000000000" pitchFamily="2" charset="-79"/>
                <a:cs typeface="Rubik Medium" panose="00000600000000000000" pitchFamily="2" charset="-79"/>
                <a:hlinkClick r:id="rId4"/>
              </a:rPr>
              <a:t>הקישור</a:t>
            </a:r>
            <a:endParaRPr lang="he-IL" sz="1400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pic>
        <p:nvPicPr>
          <p:cNvPr id="7170" name="Picture 2" descr="C:\Users\Bayit\Downloads\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353" y="2412901"/>
            <a:ext cx="2649293" cy="35536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Bayit\Downloads\qr-code (16)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607570"/>
            <a:ext cx="1052736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90659" y="5093927"/>
            <a:ext cx="2923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https://PollEv.com/clickable_images/y0kTY9TMmy7jo4d/web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24203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971600" y="851520"/>
            <a:ext cx="7920880" cy="720080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extBox 1"/>
          <p:cNvSpPr txBox="1"/>
          <p:nvPr/>
        </p:nvSpPr>
        <p:spPr>
          <a:xfrm>
            <a:off x="-108520" y="980728"/>
            <a:ext cx="9001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ועוד שאלה: באיזה שלב בביצוע הביוחקר את</a:t>
            </a:r>
            <a:r>
              <a:rPr lang="en-US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/</a:t>
            </a:r>
            <a:r>
              <a:rPr lang="he-IL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ה נמצא</a:t>
            </a:r>
            <a:r>
              <a:rPr lang="en-US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/</a:t>
            </a:r>
            <a:r>
              <a:rPr lang="he-IL" sz="24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ת?</a:t>
            </a:r>
            <a:endParaRPr lang="he-IL" sz="24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844824"/>
            <a:ext cx="56166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סרקו את הבר-קוד או כנסו </a:t>
            </a:r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  <a:hlinkClick r:id="rId2"/>
              </a:rPr>
              <a:t>לקישור</a:t>
            </a:r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 שבצ</a:t>
            </a:r>
            <a:r>
              <a:rPr lang="en-US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'</a:t>
            </a:r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אט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5341858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>
                <a:hlinkClick r:id="rId3"/>
              </a:rPr>
              <a:t>קישור לתוצאות</a:t>
            </a:r>
            <a:endParaRPr lang="he-IL" dirty="0"/>
          </a:p>
        </p:txBody>
      </p:sp>
      <p:pic>
        <p:nvPicPr>
          <p:cNvPr id="3075" name="Picture 3" descr="C:\Users\Bayit\Downloads\qr-code (15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303" y="2276872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3779912" y="1124744"/>
            <a:ext cx="5184576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TextBox 4"/>
          <p:cNvSpPr txBox="1"/>
          <p:nvPr/>
        </p:nvSpPr>
        <p:spPr>
          <a:xfrm>
            <a:off x="5076056" y="1295182"/>
            <a:ext cx="34563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המשך הסיפור..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8532440" y="2924944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TextBox 6"/>
          <p:cNvSpPr txBox="1"/>
          <p:nvPr/>
        </p:nvSpPr>
        <p:spPr>
          <a:xfrm>
            <a:off x="3923928" y="2780928"/>
            <a:ext cx="46085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בוא נשמע אותכם: איזו שאלת חקר אפשר לשאול מהכתבה הזו?</a:t>
            </a:r>
            <a:endParaRPr lang="he-IL" dirty="0"/>
          </a:p>
        </p:txBody>
      </p:sp>
      <p:sp>
        <p:nvSpPr>
          <p:cNvPr id="8" name="Left Arrow 7"/>
          <p:cNvSpPr/>
          <p:nvPr/>
        </p:nvSpPr>
        <p:spPr>
          <a:xfrm>
            <a:off x="8532440" y="378904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TextBox 8"/>
          <p:cNvSpPr txBox="1"/>
          <p:nvPr/>
        </p:nvSpPr>
        <p:spPr>
          <a:xfrm>
            <a:off x="4067944" y="3645024"/>
            <a:ext cx="43924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איך נבדוק זאת?</a:t>
            </a:r>
            <a:endParaRPr lang="he-IL" dirty="0"/>
          </a:p>
        </p:txBody>
      </p:sp>
      <p:sp>
        <p:nvSpPr>
          <p:cNvPr id="10" name="Left Arrow 9"/>
          <p:cNvSpPr/>
          <p:nvPr/>
        </p:nvSpPr>
        <p:spPr>
          <a:xfrm>
            <a:off x="8532440" y="450912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TextBox 10"/>
          <p:cNvSpPr txBox="1"/>
          <p:nvPr/>
        </p:nvSpPr>
        <p:spPr>
          <a:xfrm>
            <a:off x="3779912" y="4365104"/>
            <a:ext cx="46805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הנה עבודה של תלמידה: </a:t>
            </a:r>
            <a:r>
              <a:rPr lang="he-IL" dirty="0" smtClean="0">
                <a:hlinkClick r:id="rId2"/>
              </a:rPr>
              <a:t>קישור לסרטון של הדס</a:t>
            </a:r>
            <a:endParaRPr lang="he-IL" dirty="0"/>
          </a:p>
        </p:txBody>
      </p:sp>
      <p:pic>
        <p:nvPicPr>
          <p:cNvPr id="4098" name="Picture 2" descr="C:\Users\Bayit\AppData\Local\Microsoft\Windows\Temporary Internet Files\Content.IE5\8IHFTLBB\Samsung_Galaxy_Tab_3_8.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69992"/>
            <a:ext cx="2380953" cy="3638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607" y="3068960"/>
            <a:ext cx="1808937" cy="13141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5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2123728" y="260648"/>
            <a:ext cx="5184576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/>
          <p:cNvSpPr txBox="1"/>
          <p:nvPr/>
        </p:nvSpPr>
        <p:spPr>
          <a:xfrm>
            <a:off x="1979712" y="431086"/>
            <a:ext cx="5184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סיפור שני מתוך החדשות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pic>
        <p:nvPicPr>
          <p:cNvPr id="6146" name="Picture 2" descr="C:\Users\Bayit\AppData\Local\Microsoft\Windows\Temporary Internet Files\Content.IE5\L8P2WMCW\Image_1_-_U2515H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581128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1497" y="2038375"/>
            <a:ext cx="3782367" cy="205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87924" y="5445224"/>
            <a:ext cx="16561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>
                <a:hlinkClick r:id="rId3"/>
              </a:rPr>
              <a:t>הקישור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5857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4211960" y="1124744"/>
            <a:ext cx="4752528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TextBox 4"/>
          <p:cNvSpPr txBox="1"/>
          <p:nvPr/>
        </p:nvSpPr>
        <p:spPr>
          <a:xfrm>
            <a:off x="5076056" y="1295182"/>
            <a:ext cx="34563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מה אתם אומרים?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8532440" y="2924944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TextBox 6"/>
          <p:cNvSpPr txBox="1"/>
          <p:nvPr/>
        </p:nvSpPr>
        <p:spPr>
          <a:xfrm>
            <a:off x="3923928" y="2780928"/>
            <a:ext cx="46085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איזו שאלת חקר אפשר לשאול מהכתבה הזו?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8532440" y="378904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TextBox 8"/>
          <p:cNvSpPr txBox="1"/>
          <p:nvPr/>
        </p:nvSpPr>
        <p:spPr>
          <a:xfrm>
            <a:off x="4067944" y="3645024"/>
            <a:ext cx="43924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איך נבדוק זאת?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8532440" y="450912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TextBox 10"/>
          <p:cNvSpPr txBox="1"/>
          <p:nvPr/>
        </p:nvSpPr>
        <p:spPr>
          <a:xfrm>
            <a:off x="3779912" y="4365104"/>
            <a:ext cx="46805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הנה תוצאות העבודה של איתי, שניר ורפאל:..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pic>
        <p:nvPicPr>
          <p:cNvPr id="13" name="תמונה 7" descr="C:\Users\student\AppData\Local\Microsoft\Windows\Temporary Internet Files\Content.IE5\B2JJ3VIP\IMG_324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67090"/>
            <a:ext cx="180020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תמונה 10" descr="C:\Users\student\AppData\Local\Microsoft\Windows\Temporary Internet Files\Content.IE5\NG4U4QHQ\IMG_32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9247" y="504317"/>
            <a:ext cx="1694681" cy="1618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7935101"/>
              </p:ext>
            </p:extLst>
          </p:nvPr>
        </p:nvGraphicFramePr>
        <p:xfrm>
          <a:off x="107504" y="3648343"/>
          <a:ext cx="4170387" cy="2375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7544" y="3214137"/>
            <a:ext cx="3312368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1">
            <a:spAutoFit/>
          </a:bodyPr>
          <a:lstStyle/>
          <a:p>
            <a:pPr algn="ctr"/>
            <a:r>
              <a:rPr lang="he-IL" sz="1600" dirty="0">
                <a:latin typeface="Rubik Light" panose="00000400000000000000" pitchFamily="2" charset="-79"/>
                <a:cs typeface="Rubik Light" panose="00000400000000000000" pitchFamily="2" charset="-79"/>
              </a:rPr>
              <a:t>השפעת ריכוז השרביטן על אורך ממוצע של שורשוני שיני שום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061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Bayit\Google Drive\איפוגרפיקה\כבד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1" b="98939" l="1795" r="953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47" y="1556792"/>
            <a:ext cx="3491880" cy="1969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Bayit\Google Drive\איפוגרפיקה\וודקא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2238955"/>
            <a:ext cx="316835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318" y="15565"/>
            <a:ext cx="4923138" cy="3082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318" y="3130096"/>
            <a:ext cx="4923138" cy="2828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21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4211960" y="1124744"/>
            <a:ext cx="4752528" cy="864096"/>
          </a:xfrm>
          <a:prstGeom prst="round2DiagRect">
            <a:avLst/>
          </a:prstGeom>
          <a:solidFill>
            <a:srgbClr val="00B0F0"/>
          </a:solidFill>
          <a:ln>
            <a:solidFill>
              <a:srgbClr val="002060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TextBox 4"/>
          <p:cNvSpPr txBox="1"/>
          <p:nvPr/>
        </p:nvSpPr>
        <p:spPr>
          <a:xfrm>
            <a:off x="4211960" y="1134845"/>
            <a:ext cx="432048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dirty="0" smtClean="0">
                <a:latin typeface="Rubik Black" panose="00000A00000000000000" pitchFamily="2" charset="-79"/>
                <a:cs typeface="Rubik Black" panose="00000A00000000000000" pitchFamily="2" charset="-79"/>
              </a:rPr>
              <a:t>שוב מה אתם אומרים ,כותבים?</a:t>
            </a:r>
            <a:endParaRPr lang="he-IL" sz="2800" dirty="0">
              <a:latin typeface="Rubik Black" panose="00000A00000000000000" pitchFamily="2" charset="-79"/>
              <a:cs typeface="Rubik Black" panose="00000A00000000000000" pitchFamily="2" charset="-79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8532440" y="2924944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TextBox 6"/>
          <p:cNvSpPr txBox="1"/>
          <p:nvPr/>
        </p:nvSpPr>
        <p:spPr>
          <a:xfrm>
            <a:off x="3923928" y="2780928"/>
            <a:ext cx="46085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איזו שאלת חקר אפשר לשאול בנושא של אלכהול וכבד?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8532440" y="378904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TextBox 8"/>
          <p:cNvSpPr txBox="1"/>
          <p:nvPr/>
        </p:nvSpPr>
        <p:spPr>
          <a:xfrm>
            <a:off x="4067944" y="3645024"/>
            <a:ext cx="43924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איך נבדוק זאת?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8532440" y="4509120"/>
            <a:ext cx="360040" cy="144016"/>
          </a:xfrm>
          <a:prstGeom prst="lef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TextBox 10"/>
          <p:cNvSpPr txBox="1"/>
          <p:nvPr/>
        </p:nvSpPr>
        <p:spPr>
          <a:xfrm>
            <a:off x="3779912" y="4365104"/>
            <a:ext cx="46805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</a:rPr>
              <a:t>הנה העבודה של רועי ואיתן: ...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5013176"/>
            <a:ext cx="33843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/>
              <a:t>https://www.emaze.com/@AORRORTCZ/wonder</a:t>
            </a:r>
            <a:endParaRPr lang="he-IL" dirty="0"/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89" y="2232087"/>
            <a:ext cx="4138789" cy="3257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608" y="5659507"/>
            <a:ext cx="27363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Rubik Medium" panose="00000600000000000000" pitchFamily="2" charset="-79"/>
                <a:cs typeface="Rubik Medium" panose="00000600000000000000" pitchFamily="2" charset="-79"/>
                <a:hlinkClick r:id="rId2"/>
              </a:rPr>
              <a:t>קישור לתצוגת הביוחקר</a:t>
            </a:r>
            <a:endParaRPr lang="he-IL" dirty="0">
              <a:latin typeface="Rubik Medium" panose="00000600000000000000" pitchFamily="2" charset="-79"/>
              <a:cs typeface="Rubik Medium" panose="000006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218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298</Words>
  <Application>Microsoft Office PowerPoint</Application>
  <PresentationFormat>‫הצגה על המסך (4:3)</PresentationFormat>
  <Paragraphs>48</Paragraphs>
  <Slides>12</Slides>
  <Notes>2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3" baseType="lpstr">
      <vt:lpstr>Office Theme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Cohen's Family Bayit</dc:creator>
  <cp:lastModifiedBy>weizmann</cp:lastModifiedBy>
  <cp:revision>112</cp:revision>
  <dcterms:created xsi:type="dcterms:W3CDTF">2018-02-04T07:57:29Z</dcterms:created>
  <dcterms:modified xsi:type="dcterms:W3CDTF">2018-02-25T11:19:54Z</dcterms:modified>
</cp:coreProperties>
</file>