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1" r:id="rId4"/>
    <p:sldId id="261" r:id="rId5"/>
    <p:sldId id="265" r:id="rId6"/>
    <p:sldId id="262" r:id="rId7"/>
    <p:sldId id="263" r:id="rId8"/>
    <p:sldId id="266" r:id="rId9"/>
    <p:sldId id="264" r:id="rId10"/>
    <p:sldId id="272" r:id="rId11"/>
    <p:sldId id="268" r:id="rId12"/>
    <p:sldId id="269" r:id="rId13"/>
    <p:sldId id="270" r:id="rId14"/>
  </p:sldIdLst>
  <p:sldSz cx="9144000" cy="6858000" type="screen4x3"/>
  <p:notesSz cx="6858000" cy="994727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10" d="100"/>
          <a:sy n="110" d="100"/>
        </p:scale>
        <p:origin x="120" y="17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9E5AEE-D040-460A-8C8A-C9D25E4108BC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8620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88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C38C89-BB73-469D-B34B-8E926B75478E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047286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F22616-0AFD-4EAB-8966-62D154F76F76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1BFC02-4E53-4B4B-800E-7CA4EC287422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948897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עבודה של צוות הביולוגיה: שלומית, שרה,</a:t>
            </a:r>
            <a:r>
              <a:rPr lang="he-IL" baseline="0" dirty="0" smtClean="0"/>
              <a:t> אסתי, אפרת נילי ואני.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dirty="0" smtClean="0"/>
              <a:t>מכוון </a:t>
            </a:r>
            <a:r>
              <a:rPr lang="he-IL" dirty="0" err="1" smtClean="0"/>
              <a:t>לביוחקר</a:t>
            </a:r>
            <a:r>
              <a:rPr lang="he-IL" dirty="0" smtClean="0"/>
              <a:t>. מתסכל את התלמידים.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he-IL" dirty="0" smtClean="0"/>
              <a:t>באיזה</a:t>
            </a:r>
            <a:r>
              <a:rPr lang="he-IL" baseline="0" dirty="0" smtClean="0"/>
              <a:t> שלב צריך להתמודד עם בעיה כזו? בשלב הניסוי המקדים...אפשר לעצור, לדון, לחשוב ולנתח ולבצע את השינויים הנדרשים .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baseline="0" dirty="0" smtClean="0"/>
              <a:t>אם ממשיכים והתלמידים יצטרכו ל"הצטדק" בעבודה הכתובה או במבחן – מתסכל עוד יותר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754073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דומה למקרה הקודם, אלא שהפעם הגורם הקבוע</a:t>
            </a:r>
            <a:r>
              <a:rPr lang="he-IL" baseline="0" dirty="0" smtClean="0"/>
              <a:t> לא נבחר...</a:t>
            </a:r>
            <a:r>
              <a:rPr lang="he-IL" dirty="0" smtClean="0"/>
              <a:t>גורם שבד"כ לא שמים אליו לב...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he-IL" dirty="0" smtClean="0"/>
              <a:t>מים חומציים מדי הם בעיה כאשר תוצר התהליך הוא תמיסה חומצית,</a:t>
            </a:r>
            <a:r>
              <a:rPr lang="he-IL" baseline="0" dirty="0" smtClean="0"/>
              <a:t> למשל כשבודקים פליטת </a:t>
            </a:r>
            <a:r>
              <a:rPr lang="he-IL" baseline="0" dirty="0" err="1" smtClean="0"/>
              <a:t>פד"ח</a:t>
            </a:r>
            <a:r>
              <a:rPr lang="he-IL" baseline="0" dirty="0" smtClean="0"/>
              <a:t> למים באמצעות </a:t>
            </a:r>
            <a:r>
              <a:rPr lang="he-IL" baseline="0" dirty="0" err="1" smtClean="0"/>
              <a:t>אינדקטור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baseline="0" dirty="0" smtClean="0"/>
              <a:t>מים בסיסיים מדי הם בעיה כאשר תוצר התהליך הוא תמיסה בסיסית (למשל פירוק אוראה). כדי לעקוב אחר תהליכים כאלה צריך להתחיל את הניסוי במים ב</a:t>
            </a:r>
            <a:r>
              <a:rPr lang="en-US" baseline="0" dirty="0" smtClean="0"/>
              <a:t>pH</a:t>
            </a:r>
            <a:r>
              <a:rPr lang="he-IL" baseline="0" dirty="0" smtClean="0"/>
              <a:t> ניטרלי או נמוך מזה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4115209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11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070627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בטבלה הערכים הם לגבי זריעה ושתילה מיועדים</a:t>
            </a:r>
            <a:r>
              <a:rPr lang="he-IL" baseline="0" dirty="0" smtClean="0"/>
              <a:t> לחקלאים. אפשר שמבצעים נביטה במעבדה בה חלק מהגורמים האביוטיים ניתנים לשליטה בכ"ז יש השפעה, </a:t>
            </a:r>
            <a:r>
              <a:rPr lang="he-IL" dirty="0" smtClean="0"/>
              <a:t>למשל לוביה נובטת בקושי בחורף, וגם התפתחות</a:t>
            </a:r>
            <a:r>
              <a:rPr lang="he-IL" baseline="0" dirty="0" smtClean="0"/>
              <a:t> הנבטים איטית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164504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984693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אין תוצאות...</a:t>
            </a:r>
            <a:r>
              <a:rPr lang="he-IL" baseline="0" dirty="0" smtClean="0"/>
              <a:t> למה הכוונה? כפי שהוגדר נושא המפגש.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baseline="0" dirty="0" smtClean="0"/>
              <a:t>ניתן דוגמאות, ננתח אותן וננסה להציע פתרונות אפשריים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baseline="0" dirty="0" smtClean="0"/>
              <a:t>מה משמעות האיור??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822098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הכוונה למשתנים בלתי תלויים במהלך</a:t>
            </a:r>
            <a:r>
              <a:rPr lang="he-IL" baseline="0" dirty="0" smtClean="0"/>
              <a:t> הניסוי </a:t>
            </a:r>
            <a:r>
              <a:rPr lang="he-IL" b="1" baseline="0" dirty="0" smtClean="0"/>
              <a:t>ולא</a:t>
            </a:r>
            <a:r>
              <a:rPr lang="he-IL" baseline="0" dirty="0" smtClean="0"/>
              <a:t> בטיפול מוקדם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530830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sz="1200" dirty="0" smtClean="0">
                <a:solidFill>
                  <a:schemeClr val="tx2">
                    <a:lumMod val="75000"/>
                  </a:schemeClr>
                </a:solidFill>
              </a:rPr>
              <a:t>(או על קצב נשימה/תסיסה או על קצב פעילות </a:t>
            </a:r>
            <a:r>
              <a:rPr lang="he-IL" sz="1200" dirty="0" err="1" smtClean="0">
                <a:solidFill>
                  <a:schemeClr val="tx2">
                    <a:lumMod val="75000"/>
                  </a:schemeClr>
                </a:solidFill>
              </a:rPr>
              <a:t>קטלז</a:t>
            </a:r>
            <a:r>
              <a:rPr lang="he-IL" sz="12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he-IL" sz="1200" dirty="0" smtClean="0">
                <a:solidFill>
                  <a:schemeClr val="tx2">
                    <a:lumMod val="75000"/>
                  </a:schemeClr>
                </a:solidFill>
              </a:rPr>
              <a:t>בטווח מסוים של טמפרטורות, צפוי שלא תתקבל השפעה של הטיפול המוקדם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619294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ידע ביולוגי לגבי דטרגנט כפוגע בקרומי התאים ובקרומי האברונים  / בשלמות המבנה התאי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75614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אם אכן</a:t>
            </a:r>
            <a:r>
              <a:rPr lang="he-IL" baseline="0" dirty="0" smtClean="0"/>
              <a:t> יש שוני בדרגת </a:t>
            </a:r>
            <a:r>
              <a:rPr lang="en-US" baseline="0" dirty="0" smtClean="0"/>
              <a:t>pH</a:t>
            </a:r>
            <a:r>
              <a:rPr lang="he-IL" baseline="0" dirty="0" smtClean="0"/>
              <a:t> , הגורם שחשבנו שהוא קבוע הוא לא כזה..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dirty="0" smtClean="0"/>
              <a:t>בד"כ טווח הערכים</a:t>
            </a:r>
            <a:r>
              <a:rPr lang="he-IL" baseline="0" dirty="0" smtClean="0"/>
              <a:t> שבו אנו עובדים הוא עד 2% ביקרבונט.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99444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למרות שבד"כ</a:t>
            </a:r>
            <a:r>
              <a:rPr lang="he-IL" baseline="0" dirty="0" smtClean="0"/>
              <a:t> אנו מגדירים את המשתנה התלוי כקצב פוטוסינתזה....זה לא מדויק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dirty="0" smtClean="0"/>
              <a:t>במצב כזה יתכן</a:t>
            </a:r>
            <a:r>
              <a:rPr lang="he-IL" baseline="0" dirty="0" smtClean="0"/>
              <a:t> שההבדלים בין הטיפולים השונים (עוצמות אור שונות) יהיו קטנים / לא מדידים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437086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672068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 smtClean="0"/>
              <a:t>באיור,</a:t>
            </a:r>
            <a:r>
              <a:rPr lang="he-IL" baseline="0" dirty="0" smtClean="0"/>
              <a:t> תוצאות צפויות בניסוי שבו ריכוז עמילן משפיע על קצב פירוקו. 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he-IL" baseline="0" dirty="0" smtClean="0"/>
              <a:t>הטווח שנבחר, הוא טווח הערכים של ריכוז עמילן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FC02-4E53-4B4B-800E-7CA4EC287422}" type="slidenum">
              <a:rPr lang="he-IL" smtClean="0"/>
              <a:pPr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17117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914548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98650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24760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051862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70330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38631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60424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43828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55539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00096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230641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AA3EB-F971-45D8-AD88-8568852410BE}" type="datetimeFigureOut">
              <a:rPr lang="he-IL" smtClean="0"/>
              <a:pPr/>
              <a:t>י"ז/אלול/תשע"ו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6C404-E34C-4A8D-820C-38DAF4AEABE3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140289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ms.education.gov.il/EducationCMS/Units/Mazkirut_Pedagogit/Biology/Hodot/biolepter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2.tapuz.co.il/forums/1_106335004.x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475609" y="1772816"/>
            <a:ext cx="7772400" cy="1470025"/>
          </a:xfrm>
        </p:spPr>
        <p:txBody>
          <a:bodyPr>
            <a:normAutofit/>
          </a:bodyPr>
          <a:lstStyle/>
          <a:p>
            <a:r>
              <a:rPr lang="he-I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הבסיס </a:t>
            </a:r>
            <a:r>
              <a:rPr lang="he-I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הביולוגי מתאים, אך בכל זאת לא התקבלו התוצאות </a:t>
            </a:r>
            <a:r>
              <a:rPr lang="he-I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הצפויות...</a:t>
            </a:r>
            <a:endParaRPr lang="he-IL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264696" cy="180020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he-IL" dirty="0" smtClean="0"/>
          </a:p>
          <a:p>
            <a:r>
              <a:rPr lang="he-IL" sz="5600" b="1" dirty="0" smtClean="0">
                <a:solidFill>
                  <a:schemeClr val="tx1"/>
                </a:solidFill>
              </a:rPr>
              <a:t>צוות המרכז לפיתוח ותמיכה במעבדות בתי הספר בבר </a:t>
            </a:r>
            <a:r>
              <a:rPr lang="he-IL" sz="5600" b="1" dirty="0" smtClean="0">
                <a:solidFill>
                  <a:schemeClr val="tx1"/>
                </a:solidFill>
              </a:rPr>
              <a:t>אילן:</a:t>
            </a:r>
          </a:p>
          <a:p>
            <a:r>
              <a:rPr lang="he-IL" sz="5600" b="1" dirty="0" smtClean="0">
                <a:solidFill>
                  <a:schemeClr val="tx1"/>
                </a:solidFill>
              </a:rPr>
              <a:t> </a:t>
            </a:r>
            <a:r>
              <a:rPr lang="he-IL" sz="5600" b="1" dirty="0" smtClean="0">
                <a:solidFill>
                  <a:schemeClr val="tx1"/>
                </a:solidFill>
              </a:rPr>
              <a:t>ברזילי </a:t>
            </a:r>
            <a:r>
              <a:rPr lang="he-IL" sz="5600" b="1" dirty="0" smtClean="0">
                <a:solidFill>
                  <a:schemeClr val="tx1"/>
                </a:solidFill>
              </a:rPr>
              <a:t>אסתי, גילוני נילי, הירש אורה, ורטהימר שרה, לינק אפרת, ד"ר </a:t>
            </a:r>
            <a:r>
              <a:rPr lang="he-IL" sz="5600" b="1" dirty="0" err="1" smtClean="0">
                <a:solidFill>
                  <a:schemeClr val="tx1"/>
                </a:solidFill>
              </a:rPr>
              <a:t>רבינוביץ</a:t>
            </a:r>
            <a:r>
              <a:rPr lang="he-IL" sz="5600" b="1" dirty="0" smtClean="0">
                <a:solidFill>
                  <a:schemeClr val="tx1"/>
                </a:solidFill>
              </a:rPr>
              <a:t> </a:t>
            </a:r>
            <a:r>
              <a:rPr lang="he-IL" sz="5600" b="1" dirty="0" smtClean="0">
                <a:solidFill>
                  <a:schemeClr val="tx1"/>
                </a:solidFill>
              </a:rPr>
              <a:t>שלומית</a:t>
            </a:r>
          </a:p>
          <a:p>
            <a:endParaRPr lang="he-IL" sz="5600" b="1" dirty="0" smtClean="0">
              <a:solidFill>
                <a:schemeClr val="tx1"/>
              </a:solidFill>
            </a:endParaRPr>
          </a:p>
          <a:p>
            <a:r>
              <a:rPr lang="he-IL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כנס </a:t>
            </a:r>
            <a:r>
              <a:rPr lang="he-IL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ארצי למורי ביולוגיה</a:t>
            </a:r>
            <a:r>
              <a:rPr lang="en-US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e-IL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e-IL" sz="5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מכון ויצמן, י"ז בסיוון תשע"ו, 23 ביוני </a:t>
            </a:r>
            <a:r>
              <a:rPr lang="he-IL" sz="5600" b="1" dirty="0" smtClean="0">
                <a:solidFill>
                  <a:schemeClr val="tx1"/>
                </a:solidFill>
              </a:rPr>
              <a:t>2016</a:t>
            </a:r>
            <a:r>
              <a:rPr lang="en-US" sz="5600" b="1" dirty="0" smtClean="0"/>
              <a:t/>
            </a:r>
            <a:br>
              <a:rPr lang="en-US" sz="56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he-IL" b="1" dirty="0" smtClean="0"/>
          </a:p>
        </p:txBody>
      </p:sp>
      <p:pic>
        <p:nvPicPr>
          <p:cNvPr id="4" name="Picture 2" descr="logo%20bar%20ilan%20for%20pap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609" y="116632"/>
            <a:ext cx="3085943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8092763"/>
              </p:ext>
            </p:extLst>
          </p:nvPr>
        </p:nvGraphicFramePr>
        <p:xfrm>
          <a:off x="5368566" y="188640"/>
          <a:ext cx="3775434" cy="1402080"/>
        </p:xfrm>
        <a:graphic>
          <a:graphicData uri="http://schemas.openxmlformats.org/drawingml/2006/table">
            <a:tbl>
              <a:tblPr rtl="1" firstRow="1" firstCol="1" lastRow="1" lastCol="1" bandRow="1" bandCol="1"/>
              <a:tblGrid>
                <a:gridCol w="3775434"/>
              </a:tblGrid>
              <a:tr h="463226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36195" algn="ctr" rtl="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he-IL" sz="1400" b="0" i="1" dirty="0" smtClean="0">
                          <a:solidFill>
                            <a:srgbClr val="CB7322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הפקולטה למדעי החברה</a:t>
                      </a:r>
                    </a:p>
                    <a:p>
                      <a:pPr marL="36195" algn="ctr" rtl="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he-IL" sz="1400" b="1" i="0" dirty="0" smtClean="0">
                          <a:solidFill>
                            <a:srgbClr val="CB7322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ביה"ס לחינוך</a:t>
                      </a:r>
                    </a:p>
                    <a:p>
                      <a:pPr marL="36195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37155" algn="ctr"/>
                          <a:tab pos="5274310" algn="r"/>
                        </a:tabLst>
                        <a:defRPr/>
                      </a:pPr>
                      <a:r>
                        <a:rPr lang="he-IL" sz="1400" b="1" dirty="0" smtClean="0">
                          <a:solidFill>
                            <a:srgbClr val="4D555B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המרכז לפיתוח ותמיכה במעבדות בתי הספר</a:t>
                      </a:r>
                      <a:endParaRPr lang="en-US" sz="1800" b="1" dirty="0" smtClean="0"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  <a:p>
                      <a:pPr marL="36195" algn="ctr" rtl="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en-US" sz="1200" b="1" dirty="0"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9017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3800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R="36195" algn="r" rtl="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600" dirty="0">
                          <a:solidFill>
                            <a:srgbClr val="4D555B"/>
                          </a:solidFill>
                          <a:effectLst/>
                          <a:latin typeface="Arial"/>
                          <a:ea typeface="Times New Roman"/>
                          <a:cs typeface="David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90170" marT="0" marB="0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948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36195" algn="ctr" rtl="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en-US" sz="1600" b="1" i="1" dirty="0" smtClean="0">
                          <a:solidFill>
                            <a:srgbClr val="CB7322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 </a:t>
                      </a:r>
                      <a:r>
                        <a:rPr lang="he-IL" sz="1600" b="1" i="0" dirty="0" smtClean="0">
                          <a:solidFill>
                            <a:srgbClr val="CB7322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משרד </a:t>
                      </a:r>
                      <a:r>
                        <a:rPr lang="he-IL" sz="1600" b="1" i="0" dirty="0">
                          <a:solidFill>
                            <a:srgbClr val="CB7322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החינוך, המזכירות הפדגוגית</a:t>
                      </a:r>
                      <a:endParaRPr lang="en-US" sz="1600" b="1" i="0" dirty="0"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36195" algn="ctr" rtl="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he-IL" sz="1600" b="1" i="0" dirty="0">
                          <a:solidFill>
                            <a:srgbClr val="CB7322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הפיקוח על הוראת </a:t>
                      </a:r>
                      <a:r>
                        <a:rPr lang="he-IL" sz="1600" b="1" i="0" dirty="0" smtClean="0">
                          <a:solidFill>
                            <a:srgbClr val="CB7322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הביולוגיה</a:t>
                      </a:r>
                      <a:endParaRPr lang="en-US" sz="1600" b="1" i="0" dirty="0"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90170" marT="0" marB="0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581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he-I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גורם </a:t>
            </a:r>
            <a:r>
              <a:rPr lang="he-I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קבוע שיכול להשפיע על תוצאות המדידה של המשתנה התלוי </a:t>
            </a:r>
            <a:r>
              <a:rPr lang="he-IL" sz="2400" b="1" dirty="0">
                <a:solidFill>
                  <a:srgbClr val="FF0000"/>
                </a:solidFill>
                <a:latin typeface="Guttman Yad-Brush" pitchFamily="2" charset="-79"/>
                <a:ea typeface="+mn-ea"/>
              </a:rPr>
              <a:t/>
            </a:r>
            <a:br>
              <a:rPr lang="he-IL" sz="2400" b="1" dirty="0">
                <a:solidFill>
                  <a:srgbClr val="FF0000"/>
                </a:solidFill>
                <a:latin typeface="Guttman Yad-Brush" pitchFamily="2" charset="-79"/>
                <a:ea typeface="+mn-ea"/>
              </a:rPr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דרגת ה- </a:t>
            </a:r>
            <a:r>
              <a:rPr lang="en-US" dirty="0" smtClean="0"/>
              <a:t>pH</a:t>
            </a:r>
            <a:r>
              <a:rPr lang="he-IL" dirty="0" smtClean="0"/>
              <a:t> של המים בהם משתמשים בניסוי</a:t>
            </a:r>
            <a:r>
              <a:rPr lang="en-US" dirty="0" smtClean="0"/>
              <a:t/>
            </a:r>
            <a:br>
              <a:rPr lang="en-US" dirty="0" smtClean="0"/>
            </a:br>
            <a:endParaRPr lang="he-IL" dirty="0" smtClean="0"/>
          </a:p>
          <a:p>
            <a:r>
              <a:rPr lang="he-IL" dirty="0" smtClean="0">
                <a:hlinkClick r:id="rId3"/>
              </a:rPr>
              <a:t>עלון מקוון למורי הביולוגיה – </a:t>
            </a:r>
            <a:r>
              <a:rPr lang="he-IL" dirty="0" err="1" smtClean="0">
                <a:hlinkClick r:id="rId3"/>
              </a:rPr>
              <a:t>ביולטר</a:t>
            </a:r>
            <a:r>
              <a:rPr lang="he-IL" dirty="0" smtClean="0">
                <a:hlinkClick r:id="rId3"/>
              </a:rPr>
              <a:t> 14</a:t>
            </a:r>
            <a:r>
              <a:rPr lang="en-US" dirty="0" smtClean="0">
                <a:hlinkClick r:id="rId3"/>
              </a:rPr>
              <a:t/>
            </a:r>
            <a:br>
              <a:rPr lang="en-US" dirty="0" smtClean="0">
                <a:hlinkClick r:id="rId3"/>
              </a:rPr>
            </a:br>
            <a:r>
              <a:rPr lang="he-IL" dirty="0">
                <a:hlinkClick r:id="rId3"/>
              </a:rPr>
              <a:t>אדר תשע"ו, מרץ 2016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xmlns="" val="210772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073008" cy="994122"/>
          </a:xfrm>
        </p:spPr>
        <p:txBody>
          <a:bodyPr>
            <a:noAutofit/>
          </a:bodyPr>
          <a:lstStyle/>
          <a:p>
            <a:r>
              <a:rPr lang="he-I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ריכוז חומר אנטיביוטי על התרבות חיידקים</a:t>
            </a:r>
            <a:endParaRPr lang="he-I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e-IL" sz="2400" b="1" dirty="0" smtClean="0">
                <a:effectLst/>
              </a:rPr>
              <a:t>תיאור תוצאות: </a:t>
            </a:r>
            <a:r>
              <a:rPr lang="he-IL" sz="2400" dirty="0"/>
              <a:t>ריכוזים שונים של אנטיביוטיקה </a:t>
            </a:r>
            <a:r>
              <a:rPr lang="he-IL" sz="2400" dirty="0" smtClean="0">
                <a:effectLst/>
              </a:rPr>
              <a:t>אינם 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he-IL" sz="2400" dirty="0" smtClean="0">
                <a:effectLst/>
              </a:rPr>
              <a:t>משפיעים על קוט</a:t>
            </a:r>
            <a:r>
              <a:rPr lang="he-IL" sz="2400" dirty="0" smtClean="0"/>
              <a:t>ר העיכוב.</a:t>
            </a:r>
            <a:endParaRPr lang="he-IL" sz="2400" dirty="0" smtClean="0">
              <a:effectLst/>
            </a:endParaRPr>
          </a:p>
          <a:p>
            <a:r>
              <a:rPr lang="he-IL" sz="2400" b="1" dirty="0" smtClean="0">
                <a:effectLst/>
              </a:rPr>
              <a:t>לכאורה</a:t>
            </a:r>
            <a:r>
              <a:rPr lang="he-IL" sz="2400" dirty="0" smtClean="0">
                <a:effectLst/>
              </a:rPr>
              <a:t>, ריכוז האנטיביוטיקה אינו משפיע על המשתנה התלוי. 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he-IL" sz="2400" dirty="0" smtClean="0"/>
              <a:t>תוצאה זו </a:t>
            </a:r>
            <a:r>
              <a:rPr lang="he-IL" sz="2400" b="1" dirty="0"/>
              <a:t>סותרת ידע ביולוגי </a:t>
            </a:r>
            <a:r>
              <a:rPr lang="he-IL" sz="2400" b="1" dirty="0" smtClean="0"/>
              <a:t>מוקדם </a:t>
            </a:r>
            <a:r>
              <a:rPr lang="he-IL" sz="2400" dirty="0" smtClean="0"/>
              <a:t>ע"פ הספרות. </a:t>
            </a:r>
            <a:endParaRPr lang="he-IL" sz="2400" dirty="0"/>
          </a:p>
          <a:p>
            <a:pPr marL="0" indent="0">
              <a:buNone/>
            </a:pPr>
            <a:r>
              <a:rPr lang="he-IL" sz="2400" b="1" dirty="0" smtClean="0">
                <a:effectLst/>
              </a:rPr>
              <a:t>הסברים אפשריים לתוצאות:</a:t>
            </a:r>
          </a:p>
          <a:p>
            <a:r>
              <a:rPr lang="he-IL" sz="2400" dirty="0" smtClean="0">
                <a:effectLst/>
              </a:rPr>
              <a:t>בטווח שנבחר המשתנה הבלתי תלוי כבר אינו גורם מגביל. </a:t>
            </a:r>
          </a:p>
          <a:p>
            <a:r>
              <a:rPr lang="he-IL" sz="2400" dirty="0"/>
              <a:t>בטווח שנבחר </a:t>
            </a:r>
            <a:r>
              <a:rPr lang="he-IL" sz="2400" dirty="0" smtClean="0"/>
              <a:t>קוטר העיכוב שמתקבל קטן ואינו ניתן </a:t>
            </a:r>
            <a:r>
              <a:rPr lang="he-IL" sz="2400" dirty="0"/>
              <a:t>למדידה (בשל אי רגישות השיטה</a:t>
            </a:r>
            <a:r>
              <a:rPr lang="he-IL" sz="2400" dirty="0" smtClean="0"/>
              <a:t>).</a:t>
            </a:r>
          </a:p>
          <a:p>
            <a:pPr marL="0" indent="0">
              <a:buNone/>
            </a:pPr>
            <a:r>
              <a:rPr lang="he-IL" sz="2400" b="1" dirty="0" smtClean="0">
                <a:solidFill>
                  <a:srgbClr val="FF0000"/>
                </a:solidFill>
                <a:latin typeface="Guttman Yad-Brush" pitchFamily="2" charset="-79"/>
              </a:rPr>
              <a:t>טווח </a:t>
            </a:r>
            <a:r>
              <a:rPr lang="he-IL" sz="2400" b="1" dirty="0">
                <a:solidFill>
                  <a:srgbClr val="FF0000"/>
                </a:solidFill>
                <a:latin typeface="Guttman Yad-Brush" pitchFamily="2" charset="-79"/>
              </a:rPr>
              <a:t>ערכים של המשתנה הבלתי תלוי אינו מתאים</a:t>
            </a:r>
          </a:p>
          <a:p>
            <a:pPr marL="0" indent="0">
              <a:buNone/>
            </a:pPr>
            <a:r>
              <a:rPr lang="he-IL" sz="2400" b="1" dirty="0" smtClean="0">
                <a:effectLst/>
              </a:rPr>
              <a:t>פתרונות:</a:t>
            </a:r>
            <a:r>
              <a:rPr lang="he-IL" sz="2400" dirty="0" smtClean="0">
                <a:effectLst/>
              </a:rPr>
              <a:t> </a:t>
            </a:r>
          </a:p>
          <a:p>
            <a:r>
              <a:rPr lang="he-IL" sz="2400" dirty="0" smtClean="0"/>
              <a:t>יש </a:t>
            </a:r>
            <a:r>
              <a:rPr lang="he-IL" sz="2400" dirty="0"/>
              <a:t>לבחור ערכים </a:t>
            </a:r>
            <a:r>
              <a:rPr lang="he-IL" sz="2400" dirty="0" smtClean="0"/>
              <a:t>נמוכים </a:t>
            </a:r>
            <a:r>
              <a:rPr lang="he-IL" sz="2400" b="1" dirty="0" smtClean="0"/>
              <a:t>או</a:t>
            </a:r>
            <a:r>
              <a:rPr lang="he-IL" sz="2400" dirty="0" smtClean="0"/>
              <a:t> גבוהים </a:t>
            </a:r>
            <a:r>
              <a:rPr lang="he-IL" sz="2400" dirty="0"/>
              <a:t>יותר </a:t>
            </a:r>
            <a:r>
              <a:rPr lang="he-IL" sz="2400" dirty="0" smtClean="0"/>
              <a:t>של משתנה בלתי תלוי.</a:t>
            </a:r>
          </a:p>
          <a:p>
            <a:r>
              <a:rPr lang="he-IL" sz="2400" dirty="0" smtClean="0"/>
              <a:t>אפשר לבחור </a:t>
            </a:r>
            <a:r>
              <a:rPr lang="he-IL" sz="2400" dirty="0"/>
              <a:t>שיטה </a:t>
            </a:r>
            <a:r>
              <a:rPr lang="he-IL" sz="2400" dirty="0" smtClean="0"/>
              <a:t>אחרת, כגון </a:t>
            </a:r>
            <a:r>
              <a:rPr lang="he-IL" sz="2400" dirty="0"/>
              <a:t>בדיקת התרבות חיידקים בתרחיף על פי </a:t>
            </a:r>
            <a:r>
              <a:rPr lang="he-IL" sz="2400" dirty="0" smtClean="0"/>
              <a:t>עכירות. </a:t>
            </a:r>
            <a:endParaRPr lang="he-IL" sz="2400" dirty="0" smtClean="0"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57121"/>
            <a:ext cx="1080120" cy="123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402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cs typeface="+mn-cs"/>
              </a:rPr>
              <a:t>תנאים אביוטיים ועוד....</a:t>
            </a:r>
            <a:endParaRPr lang="he-IL" sz="4000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09708" y="1628800"/>
            <a:ext cx="8482772" cy="3888432"/>
          </a:xfrm>
        </p:spPr>
        <p:txBody>
          <a:bodyPr>
            <a:normAutofit fontScale="25000" lnSpcReduction="20000"/>
          </a:bodyPr>
          <a:lstStyle/>
          <a:p>
            <a:r>
              <a:rPr lang="he-IL" sz="9600" dirty="0" smtClean="0"/>
              <a:t>למינים שונים של זרעים יש עונות שונות </a:t>
            </a: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he-IL" sz="9600" dirty="0" smtClean="0"/>
              <a:t>של נביטה וצמיחה</a:t>
            </a: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he-IL" sz="9600" dirty="0" smtClean="0">
                <a:hlinkClick r:id="rId3"/>
              </a:rPr>
              <a:t>זמני זריעה ושתילה של ירקות</a:t>
            </a:r>
            <a:r>
              <a:rPr lang="en-US" sz="9600" dirty="0" smtClean="0"/>
              <a:t/>
            </a:r>
            <a:br>
              <a:rPr lang="en-US" sz="9600" dirty="0" smtClean="0"/>
            </a:br>
            <a:endParaRPr lang="he-IL" sz="9600" dirty="0" smtClean="0"/>
          </a:p>
          <a:p>
            <a:r>
              <a:rPr lang="he-IL" sz="9600" dirty="0"/>
              <a:t>תנאי הנבטה (אור / חושך, טמפרטורה)</a:t>
            </a:r>
          </a:p>
          <a:p>
            <a:r>
              <a:rPr lang="he-IL" sz="9600" dirty="0"/>
              <a:t>קצב צמיחה שונה בעונות </a:t>
            </a:r>
            <a:r>
              <a:rPr lang="he-IL" sz="9600" dirty="0" smtClean="0"/>
              <a:t>שונות</a:t>
            </a:r>
            <a:r>
              <a:rPr lang="en-US" sz="9600" dirty="0" smtClean="0"/>
              <a:t/>
            </a:r>
            <a:br>
              <a:rPr lang="en-US" sz="9600" dirty="0" smtClean="0"/>
            </a:br>
            <a:endParaRPr lang="he-IL" sz="9600" dirty="0"/>
          </a:p>
          <a:p>
            <a:r>
              <a:rPr lang="he-IL" sz="9600" dirty="0"/>
              <a:t>בשלבים שונים של מחזור </a:t>
            </a:r>
            <a:r>
              <a:rPr lang="he-IL" sz="9600" dirty="0" smtClean="0"/>
              <a:t>החיים של צמח, </a:t>
            </a:r>
            <a:r>
              <a:rPr lang="he-IL" sz="9600" dirty="0"/>
              <a:t>יש שוני בפעילות הורמונים </a:t>
            </a:r>
            <a:r>
              <a:rPr lang="he-IL" sz="9600" dirty="0" smtClean="0"/>
              <a:t>אנדוגניים (לדוגמה, בצמח ממין מסוים, כמות אתילן </a:t>
            </a:r>
            <a:r>
              <a:rPr lang="he-IL" sz="9600" dirty="0"/>
              <a:t>בזמן </a:t>
            </a:r>
            <a:r>
              <a:rPr lang="he-IL" sz="9600" dirty="0" smtClean="0"/>
              <a:t>פריחה שונה מזו שלפני נשירת עלים).</a:t>
            </a:r>
            <a:r>
              <a:rPr lang="en-US" sz="9600" strike="sngStrike" dirty="0"/>
              <a:t/>
            </a:r>
            <a:br>
              <a:rPr lang="en-US" sz="9600" strike="sngStrike" dirty="0"/>
            </a:b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he-IL" sz="3400" dirty="0" smtClean="0"/>
              <a:t>                                                              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he-IL" sz="3400" dirty="0" smtClean="0"/>
              <a:t>                                                             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he-IL" sz="2400" dirty="0" smtClean="0"/>
          </a:p>
          <a:p>
            <a:endParaRPr lang="he-IL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5661248"/>
            <a:ext cx="2520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grpSp>
        <p:nvGrpSpPr>
          <p:cNvPr id="7" name="קבוצה 6"/>
          <p:cNvGrpSpPr/>
          <p:nvPr/>
        </p:nvGrpSpPr>
        <p:grpSpPr>
          <a:xfrm>
            <a:off x="467544" y="1484784"/>
            <a:ext cx="2698635" cy="1846657"/>
            <a:chOff x="467544" y="1484784"/>
            <a:chExt cx="2698635" cy="1846657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484784"/>
              <a:ext cx="2698635" cy="1517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00737" y="2992887"/>
              <a:ext cx="2232248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he-IL" sz="1600" dirty="0" smtClean="0"/>
                <a:t>נביטת זרעי לוביה (מש)</a:t>
              </a:r>
              <a:endParaRPr lang="he-IL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37503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קבוצה 6"/>
          <p:cNvGrpSpPr/>
          <p:nvPr/>
        </p:nvGrpSpPr>
        <p:grpSpPr>
          <a:xfrm>
            <a:off x="827584" y="404664"/>
            <a:ext cx="7920879" cy="5976663"/>
            <a:chOff x="1022970" y="620689"/>
            <a:chExt cx="6455432" cy="48373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155" y="620689"/>
              <a:ext cx="4799247" cy="4837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הסבר ענן 3"/>
            <p:cNvSpPr/>
            <p:nvPr/>
          </p:nvSpPr>
          <p:spPr>
            <a:xfrm>
              <a:off x="1022970" y="2077718"/>
              <a:ext cx="1656184" cy="2389528"/>
            </a:xfrm>
            <a:prstGeom prst="cloudCallou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he-IL" b="1" dirty="0" smtClean="0"/>
                <a:t>כדאי לחשוב שוב על התוצאות, ו</a:t>
              </a:r>
              <a:r>
                <a:rPr lang="he-IL" sz="2800" b="1" dirty="0" smtClean="0"/>
                <a:t>לא</a:t>
              </a:r>
              <a:r>
                <a:rPr lang="he-IL" b="1" dirty="0" smtClean="0"/>
                <a:t> להשליך </a:t>
              </a:r>
              <a:r>
                <a:rPr lang="he-IL" b="1" dirty="0" err="1" smtClean="0"/>
                <a:t>הכל</a:t>
              </a:r>
              <a:r>
                <a:rPr lang="he-IL" b="1" dirty="0" smtClean="0"/>
                <a:t> לפח...</a:t>
              </a:r>
              <a:endParaRPr lang="he-IL" sz="2000" b="1" dirty="0"/>
            </a:p>
          </p:txBody>
        </p:sp>
        <p:sp>
          <p:nvSpPr>
            <p:cNvPr id="6" name="מלבן 5"/>
            <p:cNvSpPr/>
            <p:nvPr/>
          </p:nvSpPr>
          <p:spPr>
            <a:xfrm>
              <a:off x="3543251" y="5073605"/>
              <a:ext cx="3384376" cy="3600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xmlns="" val="25368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סיבות אפשריות ל"אין תוצאות"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endParaRPr lang="he-IL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בחירת שיטת המדידה של המשתנה התלוי </a:t>
            </a:r>
            <a:r>
              <a:rPr lang="he-IL" b="1" dirty="0" smtClean="0"/>
              <a:t>אינה מתאימה ל</a:t>
            </a:r>
            <a:r>
              <a:rPr lang="he-IL" dirty="0" smtClean="0"/>
              <a:t>...... </a:t>
            </a:r>
          </a:p>
          <a:p>
            <a:pPr marL="0" indent="0">
              <a:buNone/>
            </a:pPr>
            <a:r>
              <a:rPr lang="he-IL" dirty="0" smtClean="0"/>
              <a:t>                  משתנה </a:t>
            </a:r>
            <a:r>
              <a:rPr lang="he-IL" dirty="0"/>
              <a:t>הבלתי</a:t>
            </a:r>
            <a:r>
              <a:rPr lang="he-IL" dirty="0">
                <a:solidFill>
                  <a:srgbClr val="FF0000"/>
                </a:solidFill>
              </a:rPr>
              <a:t> </a:t>
            </a:r>
            <a:r>
              <a:rPr lang="he-IL" dirty="0"/>
              <a:t>תלוי</a:t>
            </a:r>
            <a:endParaRPr lang="he-IL" dirty="0" smtClean="0"/>
          </a:p>
          <a:p>
            <a:r>
              <a:rPr lang="he-IL" dirty="0" smtClean="0"/>
              <a:t>בחירת טווח הערכים של המשתנה הבלתי תלוי </a:t>
            </a:r>
            <a:r>
              <a:rPr lang="he-IL" b="1" dirty="0" smtClean="0"/>
              <a:t>אינו מתאים</a:t>
            </a:r>
          </a:p>
          <a:p>
            <a:r>
              <a:rPr lang="he-IL" dirty="0"/>
              <a:t>ה</a:t>
            </a:r>
            <a:r>
              <a:rPr lang="he-IL" dirty="0" smtClean="0"/>
              <a:t>ערך</a:t>
            </a:r>
            <a:r>
              <a:rPr lang="he-IL" sz="2000" dirty="0" smtClean="0"/>
              <a:t> </a:t>
            </a:r>
            <a:r>
              <a:rPr lang="he-IL" dirty="0" smtClean="0"/>
              <a:t>של </a:t>
            </a:r>
            <a:r>
              <a:rPr lang="he-IL" dirty="0"/>
              <a:t>גורם </a:t>
            </a:r>
            <a:r>
              <a:rPr lang="he-IL" dirty="0" smtClean="0"/>
              <a:t>קבוע </a:t>
            </a:r>
            <a:r>
              <a:rPr lang="he-IL" b="1" dirty="0" smtClean="0"/>
              <a:t>אינו מתאים  </a:t>
            </a:r>
          </a:p>
          <a:p>
            <a:r>
              <a:rPr lang="he-IL" dirty="0" smtClean="0"/>
              <a:t>מועד ביצוע הניסוי </a:t>
            </a:r>
            <a:r>
              <a:rPr lang="he-IL" b="1" dirty="0" smtClean="0"/>
              <a:t>אינו מתאים</a:t>
            </a:r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972" y="5445225"/>
            <a:ext cx="3883439" cy="139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209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e-IL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השפעת גורמים שונים על קצב </a:t>
            </a:r>
            <a:r>
              <a:rPr lang="he-IL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פוטוסינתזה</a:t>
            </a:r>
            <a:br>
              <a:rPr lang="he-IL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4810062"/>
          </a:xfrm>
        </p:spPr>
        <p:txBody>
          <a:bodyPr>
            <a:normAutofit fontScale="92500" lnSpcReduction="20000"/>
          </a:bodyPr>
          <a:lstStyle/>
          <a:p>
            <a:r>
              <a:rPr lang="he-IL" dirty="0" smtClean="0"/>
              <a:t>שיטת המדידה:</a:t>
            </a:r>
          </a:p>
          <a:p>
            <a:r>
              <a:rPr lang="he-IL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מבחנה </a:t>
            </a:r>
            <a:r>
              <a:rPr lang="he-IL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ופקק גומי, מחט, צינורית גמישה </a:t>
            </a:r>
            <a:r>
              <a:rPr lang="he-IL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ופיפטה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e-IL" dirty="0"/>
          </a:p>
          <a:p>
            <a:pPr marL="0" indent="0">
              <a:buNone/>
            </a:pPr>
            <a:endParaRPr lang="he-IL" b="1" dirty="0" smtClean="0">
              <a:solidFill>
                <a:prstClr val="black"/>
              </a:solidFill>
            </a:endParaRPr>
          </a:p>
          <a:p>
            <a:endParaRPr lang="he-IL" b="1" dirty="0" smtClean="0">
              <a:solidFill>
                <a:prstClr val="black"/>
              </a:solidFill>
            </a:endParaRPr>
          </a:p>
          <a:p>
            <a:r>
              <a:rPr lang="he-IL" b="1" dirty="0" smtClean="0">
                <a:solidFill>
                  <a:prstClr val="black"/>
                </a:solidFill>
              </a:rPr>
              <a:t>משתנים </a:t>
            </a:r>
            <a:r>
              <a:rPr lang="he-IL" b="1" dirty="0">
                <a:solidFill>
                  <a:prstClr val="black"/>
                </a:solidFill>
              </a:rPr>
              <a:t>בלתי תלויים אפשריים</a:t>
            </a:r>
            <a:r>
              <a:rPr lang="he-IL" b="1" dirty="0" smtClean="0">
                <a:solidFill>
                  <a:prstClr val="black"/>
                </a:solidFill>
              </a:rPr>
              <a:t>:</a:t>
            </a:r>
          </a:p>
          <a:p>
            <a:r>
              <a:rPr lang="he-IL" dirty="0"/>
              <a:t>טמפרטורה  </a:t>
            </a:r>
          </a:p>
          <a:p>
            <a:r>
              <a:rPr lang="he-IL" dirty="0"/>
              <a:t>ריכוז דטרגנט </a:t>
            </a:r>
          </a:p>
          <a:p>
            <a:r>
              <a:rPr lang="he-IL" dirty="0"/>
              <a:t>ריכוז נתרן ביקרבונט </a:t>
            </a:r>
          </a:p>
          <a:p>
            <a:r>
              <a:rPr lang="he-IL" dirty="0"/>
              <a:t>עוצמת </a:t>
            </a:r>
            <a:r>
              <a:rPr lang="he-IL" dirty="0" smtClean="0"/>
              <a:t>אור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5400600" cy="70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166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טמפרטורה על קצב פוטוסינתזה</a:t>
            </a:r>
            <a:endParaRPr lang="he-I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55172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e-IL" b="1" dirty="0" smtClean="0"/>
              <a:t>תיאור תוצאות: </a:t>
            </a:r>
            <a:r>
              <a:rPr lang="he-IL" dirty="0" smtClean="0"/>
              <a:t>ככל שעולה הטמפרטורה </a:t>
            </a:r>
            <a:r>
              <a:rPr lang="he-IL" sz="2600" dirty="0" smtClean="0"/>
              <a:t>(בטווח שבין </a:t>
            </a:r>
            <a:r>
              <a:rPr lang="en-US" sz="2600" dirty="0" smtClean="0"/>
              <a:t>C</a:t>
            </a:r>
            <a:r>
              <a:rPr lang="he-IL" sz="2600" dirty="0" smtClean="0"/>
              <a:t>20</a:t>
            </a:r>
            <a:r>
              <a:rPr lang="he-IL" sz="2600" baseline="30000" dirty="0" smtClean="0"/>
              <a:t>0 </a:t>
            </a:r>
            <a:r>
              <a:rPr lang="he-IL" sz="2600" dirty="0" smtClean="0"/>
              <a:t>– </a:t>
            </a:r>
            <a:r>
              <a:rPr lang="en-US" sz="2600" dirty="0" smtClean="0"/>
              <a:t>C</a:t>
            </a:r>
            <a:r>
              <a:rPr lang="he-IL" sz="2600" dirty="0" smtClean="0"/>
              <a:t>60</a:t>
            </a:r>
            <a:r>
              <a:rPr lang="he-IL" sz="2600" baseline="30000" dirty="0" smtClean="0"/>
              <a:t>0</a:t>
            </a:r>
            <a:r>
              <a:rPr lang="he-IL" sz="2600" dirty="0" smtClean="0"/>
              <a:t>), </a:t>
            </a:r>
            <a:r>
              <a:rPr lang="he-IL" dirty="0" smtClean="0"/>
              <a:t>כך נפלט יותר גז.</a:t>
            </a:r>
          </a:p>
          <a:p>
            <a:r>
              <a:rPr lang="he-IL" dirty="0" smtClean="0"/>
              <a:t>על פי התוצאות, לכאורה, קצב הפוטוסינתזה גבוה יותר בטמפרטורת גבוהות. בטמפרטורות גבוהות התוצאה </a:t>
            </a:r>
            <a:r>
              <a:rPr lang="he-IL" b="1" dirty="0" smtClean="0"/>
              <a:t>סותרת ידע קודם.</a:t>
            </a:r>
          </a:p>
          <a:p>
            <a:pPr marL="0" indent="0">
              <a:buNone/>
            </a:pPr>
            <a:r>
              <a:rPr lang="he-IL" b="1" dirty="0" smtClean="0"/>
              <a:t>הסבר אפשרי לתוצאות</a:t>
            </a:r>
            <a:r>
              <a:rPr lang="he-IL" dirty="0" smtClean="0"/>
              <a:t>: השפעה </a:t>
            </a:r>
            <a:r>
              <a:rPr lang="he-IL" dirty="0"/>
              <a:t>פיסיקלית של הטמפרטורה על מאזן </a:t>
            </a:r>
            <a:r>
              <a:rPr lang="he-IL" dirty="0" smtClean="0"/>
              <a:t>(מסיסות ונפח) הגזים במערכת. השיטה שנבחרה אינה מתאימה </a:t>
            </a:r>
            <a:r>
              <a:rPr lang="he-IL" sz="3000" dirty="0" smtClean="0"/>
              <a:t>לבדיקת השפעת הטמפרטורה על קצב פוטוסינתזה.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he-IL" sz="3000" dirty="0" smtClean="0"/>
          </a:p>
          <a:p>
            <a:pPr marL="0" lvl="0" indent="0">
              <a:buNone/>
            </a:pP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בחירת </a:t>
            </a:r>
            <a:r>
              <a:rPr lang="he-IL" sz="3100" b="1" dirty="0">
                <a:solidFill>
                  <a:srgbClr val="FF0000"/>
                </a:solidFill>
                <a:latin typeface="Guttman Yad-Brush" pitchFamily="2" charset="-79"/>
              </a:rPr>
              <a:t>שיטת המדידה אינה מתאימה </a:t>
            </a:r>
            <a:r>
              <a:rPr lang="he-IL" sz="3100" b="1" u="sng" dirty="0" smtClean="0">
                <a:solidFill>
                  <a:srgbClr val="FF0000"/>
                </a:solidFill>
                <a:latin typeface="Guttman Yad-Brush" pitchFamily="2" charset="-79"/>
              </a:rPr>
              <a:t>למשתנה </a:t>
            </a:r>
            <a:r>
              <a:rPr lang="he-IL" sz="3100" b="1" u="sng" dirty="0">
                <a:solidFill>
                  <a:srgbClr val="FF0000"/>
                </a:solidFill>
                <a:latin typeface="Guttman Yad-Brush" pitchFamily="2" charset="-79"/>
              </a:rPr>
              <a:t>הבלתי </a:t>
            </a:r>
            <a:r>
              <a:rPr lang="he-IL" sz="3100" b="1" u="sng" dirty="0" smtClean="0">
                <a:solidFill>
                  <a:srgbClr val="FF0000"/>
                </a:solidFill>
                <a:latin typeface="Guttman Yad-Brush" pitchFamily="2" charset="-79"/>
              </a:rPr>
              <a:t>תלוי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he-IL" sz="2200" dirty="0" smtClean="0"/>
          </a:p>
          <a:p>
            <a:r>
              <a:rPr lang="he-IL" dirty="0" smtClean="0"/>
              <a:t>אפשר לבצע </a:t>
            </a:r>
            <a:r>
              <a:rPr lang="he-IL" b="1" dirty="0" smtClean="0"/>
              <a:t>טיפול מוקדם </a:t>
            </a:r>
            <a:r>
              <a:rPr lang="he-IL" dirty="0" smtClean="0"/>
              <a:t>בו הטמפרטורה היא המשתנה הבלתי תלוי, אך הטמפרטורה בזמן הניסוי תהא זהה, ולא גבוהה.</a:t>
            </a:r>
          </a:p>
          <a:p>
            <a:pPr marL="0" indent="0" algn="ctr">
              <a:buNone/>
            </a:pPr>
            <a:endParaRPr lang="he-IL" dirty="0">
              <a:latin typeface="Guttman Yad-Brush" pitchFamily="2" charset="-79"/>
              <a:cs typeface="Guttman Yad-Brush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33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ריכוז דטרגנט על קצב פוטוסינתזה</a:t>
            </a:r>
            <a:endParaRPr lang="he-I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755576" y="1124744"/>
            <a:ext cx="8136904" cy="588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he-IL" sz="2800" b="1" dirty="0" smtClean="0"/>
              <a:t>תיאור </a:t>
            </a:r>
            <a:r>
              <a:rPr lang="he-IL" sz="2800" b="1" dirty="0"/>
              <a:t>תוצאות</a:t>
            </a:r>
            <a:r>
              <a:rPr lang="he-IL" sz="2800" b="1" dirty="0" smtClean="0"/>
              <a:t>: </a:t>
            </a:r>
            <a:r>
              <a:rPr lang="he-IL" sz="2800" dirty="0" smtClean="0"/>
              <a:t>ככל </a:t>
            </a:r>
            <a:r>
              <a:rPr lang="he-IL" sz="2800" dirty="0"/>
              <a:t>שריכוז תמיסת דטרגנט גבוה יותר, כך נפלט יותר </a:t>
            </a:r>
            <a:r>
              <a:rPr lang="he-IL" sz="2800" dirty="0" smtClean="0"/>
              <a:t>גז.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he-IL" sz="2800" dirty="0" smtClean="0"/>
              <a:t>על פי התוצאות, לכאורה, </a:t>
            </a:r>
            <a:r>
              <a:rPr lang="he-IL" sz="2800" dirty="0"/>
              <a:t>קצב הפוטוסינתזה גבוה יותר בריכוזי דטרגנט </a:t>
            </a:r>
            <a:r>
              <a:rPr lang="he-IL" sz="2800" dirty="0" smtClean="0"/>
              <a:t>גבוהים אלא שהתוצאה </a:t>
            </a:r>
            <a:r>
              <a:rPr lang="he-IL" sz="2800" b="1" dirty="0"/>
              <a:t>סותרת ידע ביולוגי </a:t>
            </a:r>
            <a:r>
              <a:rPr lang="he-IL" sz="2800" b="1" dirty="0" smtClean="0"/>
              <a:t>קודם.</a:t>
            </a:r>
            <a:endParaRPr lang="he-IL" sz="2800" b="1" dirty="0"/>
          </a:p>
          <a:p>
            <a:pPr marL="457200" lvl="0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he-IL" sz="2800" b="1" dirty="0"/>
              <a:t>הסבר אפשרי לתוצאות</a:t>
            </a:r>
            <a:r>
              <a:rPr lang="he-IL" sz="2800" dirty="0"/>
              <a:t>: </a:t>
            </a:r>
            <a:r>
              <a:rPr lang="he-IL" sz="2800" dirty="0" smtClean="0"/>
              <a:t>הקצף שנוצר משפיע על תזוזת הנוזל בפיפטה.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he-IL" sz="2800" dirty="0" smtClean="0"/>
          </a:p>
          <a:p>
            <a:pPr lvl="0">
              <a:lnSpc>
                <a:spcPct val="90000"/>
              </a:lnSpc>
              <a:defRPr/>
            </a:pPr>
            <a:r>
              <a:rPr lang="he-IL" sz="2600" b="1" dirty="0" smtClean="0">
                <a:solidFill>
                  <a:srgbClr val="FF0000"/>
                </a:solidFill>
                <a:latin typeface="Guttman Yad-Brush" pitchFamily="2" charset="-79"/>
              </a:rPr>
              <a:t>בחירת </a:t>
            </a:r>
            <a:r>
              <a:rPr lang="he-IL" sz="2600" b="1" dirty="0">
                <a:solidFill>
                  <a:srgbClr val="FF0000"/>
                </a:solidFill>
                <a:latin typeface="Guttman Yad-Brush" pitchFamily="2" charset="-79"/>
              </a:rPr>
              <a:t>שיטת המדידה אינה מתאימה </a:t>
            </a:r>
            <a:r>
              <a:rPr lang="he-IL" sz="2600" b="1" u="sng" dirty="0" smtClean="0">
                <a:solidFill>
                  <a:srgbClr val="FF0000"/>
                </a:solidFill>
                <a:latin typeface="Guttman Yad-Brush" pitchFamily="2" charset="-79"/>
              </a:rPr>
              <a:t>למשתנה </a:t>
            </a:r>
            <a:r>
              <a:rPr lang="he-IL" sz="2600" b="1" u="sng" dirty="0">
                <a:solidFill>
                  <a:srgbClr val="FF0000"/>
                </a:solidFill>
                <a:latin typeface="Guttman Yad-Brush" pitchFamily="2" charset="-79"/>
              </a:rPr>
              <a:t>הבלתי </a:t>
            </a:r>
            <a:r>
              <a:rPr lang="he-IL" sz="2600" b="1" u="sng" dirty="0" smtClean="0">
                <a:solidFill>
                  <a:srgbClr val="FF0000"/>
                </a:solidFill>
                <a:latin typeface="Guttman Yad-Brush" pitchFamily="2" charset="-79"/>
              </a:rPr>
              <a:t>תלוי</a:t>
            </a:r>
            <a:endParaRPr lang="he-IL" sz="2600" b="1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he-IL" sz="2800" dirty="0"/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he-IL" sz="2800" dirty="0"/>
              <a:t>פתרונות: </a:t>
            </a:r>
            <a:r>
              <a:rPr lang="he-IL" sz="2800" b="1" dirty="0" smtClean="0"/>
              <a:t>טיפול מוקדם </a:t>
            </a:r>
            <a:r>
              <a:rPr lang="he-IL" sz="2800" dirty="0" smtClean="0"/>
              <a:t>בו משרים את הצמח בריכוזים שונים של דטרגנט ושטיפת </a:t>
            </a:r>
            <a:r>
              <a:rPr lang="he-IL" sz="2800" dirty="0"/>
              <a:t>הצמח לפני הכנסתו לתמיסת </a:t>
            </a:r>
            <a:r>
              <a:rPr lang="he-IL" sz="2800" dirty="0" smtClean="0"/>
              <a:t>ביקרבונט, </a:t>
            </a:r>
            <a:r>
              <a:rPr lang="he-IL" sz="2800" dirty="0"/>
              <a:t>שימוש בריכוזים נמוכים של </a:t>
            </a:r>
            <a:r>
              <a:rPr lang="he-IL" sz="2800" dirty="0" smtClean="0"/>
              <a:t>דטרגנט.</a:t>
            </a:r>
          </a:p>
          <a:p>
            <a:pPr>
              <a:lnSpc>
                <a:spcPct val="90000"/>
              </a:lnSpc>
              <a:defRPr/>
            </a:pPr>
            <a:endParaRPr lang="he-IL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67853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64896" cy="936104"/>
          </a:xfrm>
        </p:spPr>
        <p:txBody>
          <a:bodyPr>
            <a:noAutofit/>
          </a:bodyPr>
          <a:lstStyle/>
          <a:p>
            <a:pPr algn="r"/>
            <a:r>
              <a:rPr lang="he-IL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ריכוז ביקרבונט על קצב פוטוסינתזה</a:t>
            </a:r>
            <a:endParaRPr lang="he-IL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4857403"/>
          </a:xfrm>
        </p:spPr>
        <p:txBody>
          <a:bodyPr>
            <a:normAutofit fontScale="70000" lnSpcReduction="20000"/>
          </a:bodyPr>
          <a:lstStyle/>
          <a:p>
            <a:r>
              <a:rPr lang="he-IL" sz="3400" dirty="0" smtClean="0"/>
              <a:t>נתרן ביקרבונט הוא חומר מוצא לפחמן דו חמצני הדרוש לתהליך פוטוסינתזה.</a:t>
            </a:r>
          </a:p>
          <a:p>
            <a:r>
              <a:rPr lang="he-IL" sz="3400" dirty="0" smtClean="0"/>
              <a:t>תמיסה מימית של החומר היא בעלת תגובה בסיסית. </a:t>
            </a:r>
          </a:p>
          <a:p>
            <a:r>
              <a:rPr lang="he-IL" sz="3400" dirty="0"/>
              <a:t>יתכן </a:t>
            </a:r>
            <a:r>
              <a:rPr lang="he-IL" sz="3400" dirty="0" smtClean="0"/>
              <a:t>שלתמיסות </a:t>
            </a:r>
            <a:r>
              <a:rPr lang="he-IL" sz="3400" dirty="0"/>
              <a:t>ביקרבונט שריכוזן </a:t>
            </a:r>
            <a:r>
              <a:rPr lang="he-IL" sz="3400" dirty="0" smtClean="0"/>
              <a:t>שונה, יש דרגת </a:t>
            </a:r>
            <a:r>
              <a:rPr lang="en-US" sz="3400" dirty="0" smtClean="0"/>
              <a:t>pH</a:t>
            </a:r>
            <a:r>
              <a:rPr lang="he-IL" sz="3400" dirty="0" smtClean="0"/>
              <a:t> התחלתית שונה. 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he-IL" sz="3400" dirty="0" smtClean="0"/>
              <a:t>אפשר ששינוי זה משפיע גם על ה- </a:t>
            </a:r>
            <a:r>
              <a:rPr lang="en-US" sz="3400" dirty="0" smtClean="0"/>
              <a:t>pH</a:t>
            </a:r>
            <a:r>
              <a:rPr lang="he-IL" sz="3400" dirty="0" smtClean="0"/>
              <a:t> בתאי הצמח. </a:t>
            </a:r>
          </a:p>
          <a:p>
            <a:r>
              <a:rPr lang="he-IL" sz="3400" b="1" dirty="0" smtClean="0"/>
              <a:t>בניסוי המוקדם </a:t>
            </a:r>
            <a:r>
              <a:rPr lang="he-IL" sz="3400" dirty="0" smtClean="0"/>
              <a:t>חשוב לבדוק אם אכן לריכוז תמיסת נתרן ביקרבונט יש השפעה על דרגת </a:t>
            </a:r>
            <a:r>
              <a:rPr lang="en-US" sz="3400" dirty="0" smtClean="0"/>
              <a:t>pH</a:t>
            </a:r>
            <a:r>
              <a:rPr lang="he-IL" sz="3400" dirty="0" smtClean="0"/>
              <a:t> בתמיסה.</a:t>
            </a:r>
          </a:p>
          <a:p>
            <a:r>
              <a:rPr lang="he-IL" sz="3400" dirty="0"/>
              <a:t>על פי תוצאות מדידת ה- </a:t>
            </a:r>
            <a:r>
              <a:rPr lang="en-US" sz="3400" dirty="0"/>
              <a:t> </a:t>
            </a:r>
            <a:r>
              <a:rPr lang="en-US" sz="3400" dirty="0" smtClean="0"/>
              <a:t>pH</a:t>
            </a:r>
            <a:r>
              <a:rPr lang="he-IL" sz="3400" dirty="0" smtClean="0"/>
              <a:t>יש לקבוע את טווח </a:t>
            </a:r>
            <a:r>
              <a:rPr lang="he-IL" sz="3400" dirty="0"/>
              <a:t>הערכים של המשתנה הבלתי </a:t>
            </a:r>
            <a:r>
              <a:rPr lang="he-IL" sz="3400" dirty="0" smtClean="0"/>
              <a:t>תלוי.</a:t>
            </a:r>
            <a:r>
              <a:rPr lang="en-US" sz="3400" dirty="0" smtClean="0"/>
              <a:t/>
            </a:r>
            <a:br>
              <a:rPr lang="en-US" sz="3400" dirty="0" smtClean="0"/>
            </a:br>
            <a:endParaRPr lang="he-IL" sz="3400" dirty="0"/>
          </a:p>
          <a:p>
            <a:pPr marL="0" indent="0">
              <a:buNone/>
            </a:pPr>
            <a:r>
              <a:rPr lang="he-IL" dirty="0" smtClean="0"/>
              <a:t> </a:t>
            </a: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השפעת </a:t>
            </a:r>
            <a:r>
              <a:rPr lang="he-IL" sz="3100" b="1" dirty="0">
                <a:solidFill>
                  <a:srgbClr val="FF0000"/>
                </a:solidFill>
                <a:latin typeface="Guttman Yad-Brush" pitchFamily="2" charset="-79"/>
              </a:rPr>
              <a:t>המשתנה הבלתי תלוי </a:t>
            </a: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על:</a:t>
            </a:r>
            <a:endParaRPr lang="en-US" sz="3100" b="1" dirty="0" smtClean="0">
              <a:solidFill>
                <a:srgbClr val="FF0000"/>
              </a:solidFill>
              <a:latin typeface="Guttman Yad-Brush" pitchFamily="2" charset="-79"/>
            </a:endParaRPr>
          </a:p>
          <a:p>
            <a:pPr marL="0" indent="0">
              <a:buNone/>
            </a:pP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 - הערך </a:t>
            </a:r>
            <a:r>
              <a:rPr lang="he-IL" sz="3100" b="1" dirty="0">
                <a:solidFill>
                  <a:srgbClr val="FF0000"/>
                </a:solidFill>
                <a:latin typeface="Guttman Yad-Brush" pitchFamily="2" charset="-79"/>
              </a:rPr>
              <a:t>של גורם </a:t>
            </a: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קבוע</a:t>
            </a:r>
          </a:p>
          <a:p>
            <a:pPr marL="0" indent="0">
              <a:buNone/>
            </a:pP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 - בחירת </a:t>
            </a:r>
            <a:r>
              <a:rPr lang="he-IL" sz="3100" b="1" dirty="0">
                <a:solidFill>
                  <a:srgbClr val="FF0000"/>
                </a:solidFill>
                <a:latin typeface="Guttman Yad-Brush" pitchFamily="2" charset="-79"/>
              </a:rPr>
              <a:t>טווח הערכים של המשתנה הבלתי </a:t>
            </a: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תלוי</a:t>
            </a:r>
            <a:r>
              <a:rPr lang="he-IL" sz="3100" b="1" dirty="0" smtClean="0">
                <a:latin typeface="Guttman Yad-Brush" pitchFamily="2" charset="-79"/>
              </a:rPr>
              <a:t>.</a:t>
            </a:r>
            <a:endParaRPr lang="he-IL" sz="3100" b="1" dirty="0">
              <a:latin typeface="Guttman Yad-Brush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27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03232" cy="706090"/>
          </a:xfrm>
        </p:spPr>
        <p:txBody>
          <a:bodyPr>
            <a:noAutofit/>
          </a:bodyPr>
          <a:lstStyle/>
          <a:p>
            <a:r>
              <a:rPr lang="he-I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עוצמת אור על קצב פוטוסינתזה</a:t>
            </a:r>
            <a:r>
              <a:rPr lang="he-I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e-I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e-I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he-IL" dirty="0" smtClean="0"/>
              <a:t>כמות החומר הצמחי היא גורם קבוע.</a:t>
            </a:r>
            <a:endParaRPr lang="en-US" dirty="0" smtClean="0"/>
          </a:p>
          <a:p>
            <a:pPr>
              <a:defRPr/>
            </a:pPr>
            <a:r>
              <a:rPr lang="he-IL" dirty="0" smtClean="0"/>
              <a:t>אם שמים כמות גדולה של חומר צמחי עלולה להיות בעיה של חשיפה </a:t>
            </a:r>
            <a:r>
              <a:rPr lang="he-IL" dirty="0"/>
              <a:t>חלקית של הצמח </a:t>
            </a:r>
            <a:r>
              <a:rPr lang="he-IL" dirty="0" smtClean="0"/>
              <a:t>לאור.</a:t>
            </a:r>
          </a:p>
          <a:p>
            <a:pPr>
              <a:defRPr/>
            </a:pPr>
            <a:r>
              <a:rPr lang="he-IL" b="1" dirty="0" smtClean="0"/>
              <a:t>מה הבעיה?</a:t>
            </a:r>
          </a:p>
          <a:p>
            <a:pPr>
              <a:defRPr/>
            </a:pPr>
            <a:r>
              <a:rPr lang="he-IL" dirty="0" smtClean="0"/>
              <a:t>במערכת הניסוי נמדד קצב פליטת החמצן המבטא את מאזן הגזים בנשימה ובפוטוסינתזה.</a:t>
            </a:r>
          </a:p>
          <a:p>
            <a:pPr>
              <a:defRPr/>
            </a:pPr>
            <a:r>
              <a:rPr lang="he-IL" dirty="0" smtClean="0"/>
              <a:t>כאשר כמות החומר הצמחי שאינה חשופה לאור גדולה, יתכן שנפח חמצן שנקלט (בנשימה) גדול יחסית</a:t>
            </a:r>
            <a:r>
              <a:rPr lang="he-IL" dirty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he-IL" dirty="0" smtClean="0"/>
          </a:p>
          <a:p>
            <a:pPr marL="0" indent="0">
              <a:buNone/>
              <a:defRPr/>
            </a:pPr>
            <a:r>
              <a:rPr lang="he-IL" sz="3100" b="1" dirty="0" smtClean="0">
                <a:solidFill>
                  <a:srgbClr val="FF0000"/>
                </a:solidFill>
                <a:latin typeface="Guttman Yad-Brush" pitchFamily="2" charset="-79"/>
              </a:rPr>
              <a:t>בחירת </a:t>
            </a:r>
            <a:r>
              <a:rPr lang="he-IL" sz="3100" b="1" dirty="0">
                <a:solidFill>
                  <a:srgbClr val="FF0000"/>
                </a:solidFill>
                <a:latin typeface="Guttman Yad-Brush" pitchFamily="2" charset="-79"/>
              </a:rPr>
              <a:t>הערך של גורם קבוע והשפעתו על המשתנה התלוי</a:t>
            </a:r>
          </a:p>
        </p:txBody>
      </p:sp>
    </p:spTree>
    <p:extLst>
      <p:ext uri="{BB962C8B-B14F-4D97-AF65-F5344CB8AC3E}">
        <p14:creationId xmlns:p14="http://schemas.microsoft.com/office/powerpoint/2010/main" xmlns="" val="401686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טמפרטורה על קצב מעבר חומרים</a:t>
            </a:r>
            <a:endParaRPr lang="he-I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7544" y="1196752"/>
            <a:ext cx="8676456" cy="5328592"/>
          </a:xfrm>
        </p:spPr>
        <p:txBody>
          <a:bodyPr>
            <a:noAutofit/>
          </a:bodyPr>
          <a:lstStyle/>
          <a:p>
            <a:r>
              <a:rPr lang="he-IL" sz="2400" dirty="0" smtClean="0">
                <a:latin typeface="Guttman Adii" panose="02010401010101010101" pitchFamily="2" charset="-79"/>
              </a:rPr>
              <a:t>נבדקה השפעת הטמפ' על קצב יציאת חומרים מחזרים מרקמת קולרבי </a:t>
            </a:r>
            <a:r>
              <a:rPr lang="he-IL" sz="2000" dirty="0" smtClean="0">
                <a:latin typeface="Guttman Adii" panose="02010401010101010101" pitchFamily="2" charset="-79"/>
              </a:rPr>
              <a:t>(בגרות 5 </a:t>
            </a:r>
            <a:r>
              <a:rPr lang="he-IL" sz="2000" dirty="0" err="1" smtClean="0">
                <a:latin typeface="Guttman Adii" panose="02010401010101010101" pitchFamily="2" charset="-79"/>
              </a:rPr>
              <a:t>יח"ל</a:t>
            </a:r>
            <a:r>
              <a:rPr lang="he-IL" sz="2000" dirty="0" smtClean="0">
                <a:latin typeface="Guttman Adii" panose="02010401010101010101" pitchFamily="2" charset="-79"/>
              </a:rPr>
              <a:t> תשע"ה מחזור צהרים). </a:t>
            </a:r>
            <a:endParaRPr lang="he-IL" sz="2400" dirty="0" smtClean="0">
              <a:latin typeface="Guttman Adii" panose="02010401010101010101" pitchFamily="2" charset="-79"/>
            </a:endParaRPr>
          </a:p>
          <a:p>
            <a:r>
              <a:rPr lang="he-IL" sz="2400" b="1" dirty="0" smtClean="0">
                <a:latin typeface="Guttman Adii" panose="02010401010101010101" pitchFamily="2" charset="-79"/>
              </a:rPr>
              <a:t>שיטת המדידה: </a:t>
            </a:r>
            <a:r>
              <a:rPr lang="he-IL" sz="2400" dirty="0" smtClean="0">
                <a:latin typeface="Guttman Adii" panose="02010401010101010101" pitchFamily="2" charset="-79"/>
              </a:rPr>
              <a:t>טיטרציה של תמיסת ההשריה עם </a:t>
            </a:r>
            <a:r>
              <a:rPr lang="en-US" sz="2400" b="1" dirty="0">
                <a:latin typeface="Franklin Gothic Book" panose="020B0503020102020204" pitchFamily="34" charset="0"/>
              </a:rPr>
              <a:t>KMnO4</a:t>
            </a:r>
            <a:r>
              <a:rPr lang="he-IL" sz="2400" dirty="0">
                <a:latin typeface="Guttman Adii" panose="02010401010101010101" pitchFamily="2" charset="-79"/>
              </a:rPr>
              <a:t> </a:t>
            </a:r>
            <a:r>
              <a:rPr lang="he-IL" sz="2400" dirty="0" smtClean="0">
                <a:latin typeface="Guttman Adii" panose="02010401010101010101" pitchFamily="2" charset="-79"/>
              </a:rPr>
              <a:t>.</a:t>
            </a:r>
          </a:p>
          <a:p>
            <a:r>
              <a:rPr lang="he-IL" sz="2400" b="1" dirty="0" smtClean="0">
                <a:latin typeface="Guttman Adii" panose="02010401010101010101" pitchFamily="2" charset="-79"/>
              </a:rPr>
              <a:t>תיאור תוצאות: </a:t>
            </a:r>
            <a:r>
              <a:rPr lang="he-IL" sz="2400" dirty="0" smtClean="0">
                <a:latin typeface="Guttman Adii" panose="02010401010101010101" pitchFamily="2" charset="-79"/>
              </a:rPr>
              <a:t>ככל שהטמפרטורה גבוהה יותר, נפח </a:t>
            </a:r>
            <a:r>
              <a:rPr lang="en-US" sz="2400" b="1" dirty="0" smtClean="0">
                <a:latin typeface="Franklin Gothic Book" panose="020B0503020102020204" pitchFamily="34" charset="0"/>
              </a:rPr>
              <a:t>KMnO4</a:t>
            </a:r>
            <a:r>
              <a:rPr lang="he-IL" sz="2400" baseline="-25000" dirty="0" smtClean="0">
                <a:solidFill>
                  <a:prstClr val="black"/>
                </a:solidFill>
                <a:latin typeface="Guttman Adii" panose="02010401010101010101" pitchFamily="2" charset="-79"/>
              </a:rPr>
              <a:t> </a:t>
            </a:r>
            <a:r>
              <a:rPr lang="he-IL" sz="2400" dirty="0" smtClean="0">
                <a:solidFill>
                  <a:prstClr val="black"/>
                </a:solidFill>
                <a:latin typeface="Guttman Adii" panose="02010401010101010101" pitchFamily="2" charset="-79"/>
              </a:rPr>
              <a:t>הדרוש לשינוי הצבע גדול יותר.</a:t>
            </a:r>
            <a:endParaRPr lang="en-US" sz="2400" dirty="0" smtClean="0">
              <a:solidFill>
                <a:prstClr val="black"/>
              </a:solidFill>
              <a:latin typeface="Guttman Adii" panose="02010401010101010101" pitchFamily="2" charset="-79"/>
            </a:endParaRPr>
          </a:p>
          <a:p>
            <a:pPr defTabSz="0"/>
            <a:r>
              <a:rPr lang="he-IL" sz="2400" dirty="0" smtClean="0">
                <a:latin typeface="Guttman Adii" panose="02010401010101010101" pitchFamily="2" charset="-79"/>
              </a:rPr>
              <a:t>לכאורה, התוצאות מתאימות </a:t>
            </a:r>
            <a:r>
              <a:rPr lang="he-IL" sz="2400" b="1" dirty="0" smtClean="0">
                <a:latin typeface="Guttman Adii" panose="02010401010101010101" pitchFamily="2" charset="-79"/>
              </a:rPr>
              <a:t>לידע קודם </a:t>
            </a:r>
            <a:r>
              <a:rPr lang="he-IL" sz="2400" dirty="0" smtClean="0">
                <a:latin typeface="Guttman Adii" panose="02010401010101010101" pitchFamily="2" charset="-79"/>
              </a:rPr>
              <a:t>על פיו טמפרטורה משפיעה על קצב דיפוזיה ו</a:t>
            </a:r>
            <a:r>
              <a:rPr lang="he-IL" sz="2400" b="1" dirty="0" smtClean="0">
                <a:latin typeface="Guttman Adii" panose="02010401010101010101" pitchFamily="2" charset="-79"/>
              </a:rPr>
              <a:t>גם</a:t>
            </a:r>
            <a:r>
              <a:rPr lang="he-IL" sz="2400" dirty="0" smtClean="0">
                <a:latin typeface="Guttman Adii" panose="02010401010101010101" pitchFamily="2" charset="-79"/>
              </a:rPr>
              <a:t> על פגיעה בקרומי התאים (בטמפרטורות גבוהות).</a:t>
            </a:r>
          </a:p>
          <a:p>
            <a:pPr defTabSz="0"/>
            <a:r>
              <a:rPr lang="he-IL" sz="2400" dirty="0" smtClean="0">
                <a:latin typeface="Guttman Adii" panose="02010401010101010101" pitchFamily="2" charset="-79"/>
              </a:rPr>
              <a:t>הטמפרטורה משפיעה על שיטת המדידה:</a:t>
            </a:r>
            <a:r>
              <a:rPr lang="en-US" sz="2400" dirty="0" smtClean="0">
                <a:latin typeface="Guttman Adii" panose="02010401010101010101" pitchFamily="2" charset="-79"/>
              </a:rPr>
              <a:t/>
            </a:r>
            <a:br>
              <a:rPr lang="en-US" sz="2400" dirty="0" smtClean="0">
                <a:latin typeface="Guttman Adii" panose="02010401010101010101" pitchFamily="2" charset="-79"/>
              </a:rPr>
            </a:br>
            <a:endParaRPr lang="he-IL" sz="2400" dirty="0" smtClean="0">
              <a:latin typeface="Guttman Adii" panose="02010401010101010101" pitchFamily="2" charset="-79"/>
            </a:endParaRPr>
          </a:p>
          <a:p>
            <a:pPr marL="0" indent="0" defTabSz="0">
              <a:buNone/>
            </a:pPr>
            <a:r>
              <a:rPr lang="he-IL" sz="2600" b="1" dirty="0" smtClean="0">
                <a:solidFill>
                  <a:srgbClr val="FF0000"/>
                </a:solidFill>
                <a:latin typeface="Guttman Yad-Brush" pitchFamily="2" charset="-79"/>
              </a:rPr>
              <a:t>בחירת </a:t>
            </a:r>
            <a:r>
              <a:rPr lang="he-IL" sz="2600" b="1" dirty="0">
                <a:solidFill>
                  <a:srgbClr val="FF0000"/>
                </a:solidFill>
                <a:latin typeface="Guttman Yad-Brush" pitchFamily="2" charset="-79"/>
              </a:rPr>
              <a:t>שיטת המדידה אינה מתאימה </a:t>
            </a:r>
            <a:r>
              <a:rPr lang="he-IL" sz="2600" b="1" u="sng" dirty="0">
                <a:solidFill>
                  <a:srgbClr val="FF0000"/>
                </a:solidFill>
                <a:latin typeface="Guttman Yad-Brush" pitchFamily="2" charset="-79"/>
              </a:rPr>
              <a:t>למשתנה הבלתי </a:t>
            </a:r>
            <a:r>
              <a:rPr lang="he-IL" sz="2600" b="1" u="sng" dirty="0" smtClean="0">
                <a:solidFill>
                  <a:srgbClr val="FF0000"/>
                </a:solidFill>
                <a:latin typeface="Guttman Yad-Brush" pitchFamily="2" charset="-79"/>
              </a:rPr>
              <a:t>תלוי</a:t>
            </a:r>
            <a:r>
              <a:rPr lang="en-US" sz="2600" b="1" u="sng" dirty="0" smtClean="0">
                <a:solidFill>
                  <a:srgbClr val="FF0000"/>
                </a:solidFill>
                <a:latin typeface="Guttman Yad-Brush" pitchFamily="2" charset="-79"/>
              </a:rPr>
              <a:t/>
            </a:r>
            <a:br>
              <a:rPr lang="en-US" sz="2600" b="1" u="sng" dirty="0" smtClean="0">
                <a:solidFill>
                  <a:srgbClr val="FF0000"/>
                </a:solidFill>
                <a:latin typeface="Guttman Yad-Brush" pitchFamily="2" charset="-79"/>
              </a:rPr>
            </a:br>
            <a:endParaRPr lang="he-IL" sz="2600" b="1" u="sng" dirty="0" smtClean="0">
              <a:solidFill>
                <a:srgbClr val="FF0000"/>
              </a:solidFill>
              <a:latin typeface="Guttman Yad-Brush" pitchFamily="2" charset="-79"/>
            </a:endParaRPr>
          </a:p>
          <a:p>
            <a:pPr marL="457200" lvl="0" indent="-457200">
              <a:lnSpc>
                <a:spcPct val="90000"/>
              </a:lnSpc>
              <a:spcBef>
                <a:spcPts val="0"/>
              </a:spcBef>
              <a:defRPr/>
            </a:pPr>
            <a:r>
              <a:rPr lang="he-IL" sz="2400" b="1" dirty="0" smtClean="0">
                <a:latin typeface="Guttman Adii" panose="02010401010101010101" pitchFamily="2" charset="-79"/>
              </a:rPr>
              <a:t>פתרון: טיפול </a:t>
            </a:r>
            <a:r>
              <a:rPr lang="he-IL" sz="2400" b="1" dirty="0">
                <a:latin typeface="Guttman Adii" panose="02010401010101010101" pitchFamily="2" charset="-79"/>
              </a:rPr>
              <a:t>מוקדם </a:t>
            </a:r>
            <a:r>
              <a:rPr lang="he-IL" sz="2400" dirty="0" smtClean="0">
                <a:latin typeface="Guttman Adii" panose="02010401010101010101" pitchFamily="2" charset="-79"/>
              </a:rPr>
              <a:t>של רקמת </a:t>
            </a:r>
            <a:r>
              <a:rPr lang="he-IL" sz="2400" dirty="0" err="1" smtClean="0">
                <a:latin typeface="Guttman Adii" panose="02010401010101010101" pitchFamily="2" charset="-79"/>
              </a:rPr>
              <a:t>הקולורבי</a:t>
            </a:r>
            <a:r>
              <a:rPr lang="he-IL" sz="2400" dirty="0" smtClean="0">
                <a:latin typeface="Guttman Adii" panose="02010401010101010101" pitchFamily="2" charset="-79"/>
              </a:rPr>
              <a:t> בטמפרטורות </a:t>
            </a:r>
            <a:r>
              <a:rPr lang="he-IL" sz="2400" dirty="0">
                <a:latin typeface="Guttman Adii" panose="02010401010101010101" pitchFamily="2" charset="-79"/>
              </a:rPr>
              <a:t>שונות, העברה לטמפ' </a:t>
            </a:r>
            <a:r>
              <a:rPr lang="he-IL" sz="2400" dirty="0" smtClean="0">
                <a:latin typeface="Guttman Adii" panose="02010401010101010101" pitchFamily="2" charset="-79"/>
              </a:rPr>
              <a:t>זהה וטיטרציה.</a:t>
            </a:r>
            <a:r>
              <a:rPr lang="en-US" sz="2400" dirty="0" smtClean="0">
                <a:latin typeface="Guttman Adii" panose="02010401010101010101" pitchFamily="2" charset="-79"/>
              </a:rPr>
              <a:t/>
            </a:r>
            <a:br>
              <a:rPr lang="en-US" sz="2400" dirty="0" smtClean="0">
                <a:latin typeface="Guttman Adii" panose="02010401010101010101" pitchFamily="2" charset="-79"/>
              </a:rPr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38068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14400" y="1"/>
            <a:ext cx="8229600" cy="692696"/>
          </a:xfrm>
        </p:spPr>
        <p:txBody>
          <a:bodyPr>
            <a:normAutofit fontScale="90000"/>
          </a:bodyPr>
          <a:lstStyle/>
          <a:p>
            <a:pPr algn="r"/>
            <a:r>
              <a:rPr lang="he-I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השפעת ריכוז סובסטרט על קצב פירוק </a:t>
            </a:r>
            <a:r>
              <a:rPr lang="he-I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עמילן</a:t>
            </a:r>
            <a:endParaRPr lang="he-I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>
          <a:xfrm>
            <a:off x="395536" y="761924"/>
            <a:ext cx="8507288" cy="6666440"/>
          </a:xfrm>
          <a:ln>
            <a:solidFill>
              <a:srgbClr val="0070C0">
                <a:alpha val="78000"/>
              </a:srgb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e-IL" sz="2400" b="1" dirty="0" smtClean="0"/>
              <a:t>תיאור תוצאות</a:t>
            </a:r>
            <a:r>
              <a:rPr lang="he-IL" sz="2400" dirty="0" smtClean="0"/>
              <a:t>: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he-IL" sz="2400" dirty="0"/>
              <a:t>לאחר 10 דקות מתחילת הניסוי, </a:t>
            </a:r>
            <a:r>
              <a:rPr lang="he-IL" sz="2400" dirty="0" smtClean="0"/>
              <a:t>בכל השקעים התקבל צבע צהבהב.</a:t>
            </a:r>
          </a:p>
          <a:p>
            <a:r>
              <a:rPr lang="he-IL" sz="2400" dirty="0" smtClean="0"/>
              <a:t>על פי תוצאות הניסוי, לכאורה, אין השפעה של ריכוז הסובסטרט על קצב התהליך. התוצאה </a:t>
            </a:r>
            <a:r>
              <a:rPr lang="he-IL" sz="2400" b="1" dirty="0" smtClean="0"/>
              <a:t>סותרת ידע ביולוגי מוקדם.</a:t>
            </a:r>
            <a:endParaRPr lang="he-IL" sz="2400" dirty="0" smtClean="0"/>
          </a:p>
          <a:p>
            <a:pPr marL="0" indent="0">
              <a:buNone/>
            </a:pPr>
            <a:r>
              <a:rPr lang="he-IL" sz="2400" b="1" dirty="0" smtClean="0"/>
              <a:t>הסברים אפשריים לתוצאות: </a:t>
            </a:r>
          </a:p>
          <a:p>
            <a:r>
              <a:rPr lang="he-IL" sz="2400" dirty="0" smtClean="0"/>
              <a:t>בטווח שנבחר, </a:t>
            </a:r>
            <a:r>
              <a:rPr lang="he-IL" sz="2400" dirty="0"/>
              <a:t>המשתנה הבלתי תלוי </a:t>
            </a:r>
            <a:r>
              <a:rPr lang="he-IL" sz="2400" dirty="0" smtClean="0"/>
              <a:t>כבר </a:t>
            </a:r>
            <a:r>
              <a:rPr lang="he-IL" sz="2400" u="sng" dirty="0"/>
              <a:t>אינו</a:t>
            </a:r>
            <a:r>
              <a:rPr lang="he-IL" sz="2400" dirty="0"/>
              <a:t> גורם מגביל. </a:t>
            </a:r>
            <a:endParaRPr lang="he-IL" sz="2400" dirty="0" smtClean="0"/>
          </a:p>
          <a:p>
            <a:r>
              <a:rPr lang="he-IL" sz="2400" dirty="0" smtClean="0"/>
              <a:t>זמן בדיקת התוצר (גורם קבוע) – ארוך מדי.</a:t>
            </a:r>
          </a:p>
          <a:p>
            <a:pPr marL="0" indent="0">
              <a:buNone/>
            </a:pPr>
            <a:r>
              <a:rPr lang="he-IL" sz="2400" b="1" dirty="0" smtClean="0">
                <a:solidFill>
                  <a:srgbClr val="FF0000"/>
                </a:solidFill>
                <a:latin typeface="Guttman Yad-Brush" pitchFamily="2" charset="-79"/>
              </a:rPr>
              <a:t>טווח </a:t>
            </a:r>
            <a:r>
              <a:rPr lang="he-IL" sz="2400" b="1" dirty="0">
                <a:solidFill>
                  <a:srgbClr val="FF0000"/>
                </a:solidFill>
                <a:latin typeface="Guttman Yad-Brush" pitchFamily="2" charset="-79"/>
              </a:rPr>
              <a:t>הערכים של המשתנה הבלתי תלוי אינו </a:t>
            </a:r>
            <a:r>
              <a:rPr lang="he-IL" sz="2400" b="1" dirty="0" smtClean="0">
                <a:solidFill>
                  <a:srgbClr val="FF0000"/>
                </a:solidFill>
                <a:latin typeface="Guttman Yad-Brush" pitchFamily="2" charset="-79"/>
              </a:rPr>
              <a:t>מתאים</a:t>
            </a:r>
          </a:p>
          <a:p>
            <a:pPr marL="0" indent="0">
              <a:buNone/>
            </a:pPr>
            <a:r>
              <a:rPr lang="he-IL" sz="2400" b="1" dirty="0" smtClean="0">
                <a:solidFill>
                  <a:srgbClr val="FF0000"/>
                </a:solidFill>
                <a:latin typeface="Guttman Yad-Brush" pitchFamily="2" charset="-79"/>
              </a:rPr>
              <a:t>הערך של הגורם הקבוע שנבחר, יכול להשפיע על תוצאות המדידה של המשתנה התלוי </a:t>
            </a:r>
          </a:p>
          <a:p>
            <a:pPr marL="0" indent="0">
              <a:buNone/>
            </a:pPr>
            <a:r>
              <a:rPr lang="he-IL" sz="2400" b="1" dirty="0" smtClean="0">
                <a:latin typeface="Guttman Yad-Brush" pitchFamily="2" charset="-79"/>
              </a:rPr>
              <a:t>פתרונות:</a:t>
            </a:r>
            <a:endParaRPr lang="en-US" sz="2400" b="1" dirty="0" smtClean="0">
              <a:latin typeface="Guttman Yad-Brush" pitchFamily="2" charset="-79"/>
            </a:endParaRPr>
          </a:p>
          <a:p>
            <a:r>
              <a:rPr lang="he-IL" sz="2400" dirty="0" smtClean="0"/>
              <a:t>יש </a:t>
            </a:r>
            <a:r>
              <a:rPr lang="he-IL" sz="2400" dirty="0"/>
              <a:t>לבחור </a:t>
            </a:r>
            <a:r>
              <a:rPr lang="he-IL" sz="2400" dirty="0" smtClean="0"/>
              <a:t>ערכים </a:t>
            </a:r>
            <a:r>
              <a:rPr lang="he-IL" sz="2400" dirty="0"/>
              <a:t>נמוכים </a:t>
            </a:r>
            <a:r>
              <a:rPr lang="he-IL" sz="2400" dirty="0" smtClean="0"/>
              <a:t>יותר של המשתנה הבלתי תלוי</a:t>
            </a:r>
            <a:endParaRPr lang="he-IL" sz="2400" dirty="0"/>
          </a:p>
          <a:p>
            <a:r>
              <a:rPr lang="he-IL" sz="2400" b="1" dirty="0"/>
              <a:t>בניסוי מקדים </a:t>
            </a:r>
            <a:r>
              <a:rPr lang="he-IL" sz="2400" dirty="0"/>
              <a:t>יש לבדוק בפרקי זמן שונים ולקבוע את הזמן המתאים לבדיקת התוצר.</a:t>
            </a:r>
            <a:r>
              <a:rPr lang="en-US" sz="2400" dirty="0" smtClean="0">
                <a:cs typeface="Guttman Yad-Brush" pitchFamily="2" charset="-79"/>
              </a:rPr>
              <a:t/>
            </a:r>
            <a:br>
              <a:rPr lang="en-US" sz="2400" dirty="0" smtClean="0">
                <a:cs typeface="Guttman Yad-Brush" pitchFamily="2" charset="-79"/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he-I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323397" cy="1523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555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התאמה אישית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קלאסי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10280</TotalTime>
  <Words>624</Words>
  <Application>Microsoft Office PowerPoint</Application>
  <PresentationFormat>‫הצגה על המסך (4:3)</PresentationFormat>
  <Paragraphs>120</Paragraphs>
  <Slides>13</Slides>
  <Notes>13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4" baseType="lpstr">
      <vt:lpstr>ערכת נושא Office</vt:lpstr>
      <vt:lpstr>הבסיס הביולוגי מתאים, אך בכל זאת לא התקבלו התוצאות הצפויות...</vt:lpstr>
      <vt:lpstr>סיבות אפשריות ל"אין תוצאות" </vt:lpstr>
      <vt:lpstr>השפעת גורמים שונים על קצב פוטוסינתזה </vt:lpstr>
      <vt:lpstr>השפעת טמפרטורה על קצב פוטוסינתזה</vt:lpstr>
      <vt:lpstr>השפעת ריכוז דטרגנט על קצב פוטוסינתזה</vt:lpstr>
      <vt:lpstr>השפעת ריכוז ביקרבונט על קצב פוטוסינתזה</vt:lpstr>
      <vt:lpstr>השפעת עוצמת אור על קצב פוטוסינתזה </vt:lpstr>
      <vt:lpstr>השפעת טמפרטורה על קצב מעבר חומרים</vt:lpstr>
      <vt:lpstr>השפעת ריכוז סובסטרט על קצב פירוק עמילן</vt:lpstr>
      <vt:lpstr> גורם קבוע שיכול להשפיע על תוצאות המדידה של המשתנה התלוי  </vt:lpstr>
      <vt:lpstr>השפעת ריכוז חומר אנטיביוטי על התרבות חיידקים</vt:lpstr>
      <vt:lpstr>תנאים אביוטיים ועוד....</vt:lpstr>
      <vt:lpstr>שקופית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הבסיס הביולוגי מתאים, אך בכל זאת לא התקבלו התוצאות הצפויות...</dc:title>
  <dc:creator>scilab</dc:creator>
  <cp:lastModifiedBy>owner</cp:lastModifiedBy>
  <cp:revision>83</cp:revision>
  <cp:lastPrinted>2016-06-22T20:46:25Z</cp:lastPrinted>
  <dcterms:created xsi:type="dcterms:W3CDTF">2016-06-05T07:09:00Z</dcterms:created>
  <dcterms:modified xsi:type="dcterms:W3CDTF">2016-09-20T05:31:43Z</dcterms:modified>
</cp:coreProperties>
</file>