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Override8.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9" r:id="rId3"/>
    <p:sldId id="260" r:id="rId4"/>
    <p:sldId id="262" r:id="rId5"/>
    <p:sldId id="263" r:id="rId6"/>
    <p:sldId id="264" r:id="rId7"/>
    <p:sldId id="265" r:id="rId8"/>
    <p:sldId id="266" r:id="rId9"/>
    <p:sldId id="267" r:id="rId10"/>
    <p:sldId id="268" r:id="rId11"/>
    <p:sldId id="269" r:id="rId12"/>
    <p:sldId id="272" r:id="rId13"/>
    <p:sldId id="271" r:id="rId14"/>
    <p:sldId id="273" r:id="rId15"/>
    <p:sldId id="293" r:id="rId16"/>
    <p:sldId id="294" r:id="rId17"/>
    <p:sldId id="297" r:id="rId18"/>
    <p:sldId id="274" r:id="rId19"/>
    <p:sldId id="299" r:id="rId20"/>
    <p:sldId id="275" r:id="rId21"/>
    <p:sldId id="276" r:id="rId22"/>
    <p:sldId id="304" r:id="rId23"/>
    <p:sldId id="306" r:id="rId24"/>
    <p:sldId id="303" r:id="rId25"/>
    <p:sldId id="278" r:id="rId26"/>
    <p:sldId id="281" r:id="rId27"/>
    <p:sldId id="279" r:id="rId28"/>
    <p:sldId id="280" r:id="rId29"/>
    <p:sldId id="283" r:id="rId30"/>
    <p:sldId id="285" r:id="rId31"/>
    <p:sldId id="286" r:id="rId32"/>
    <p:sldId id="288" r:id="rId33"/>
    <p:sldId id="300" r:id="rId34"/>
    <p:sldId id="301" r:id="rId35"/>
    <p:sldId id="289" r:id="rId36"/>
    <p:sldId id="291" r:id="rId37"/>
    <p:sldId id="302" r:id="rId38"/>
  </p:sldIdLst>
  <p:sldSz cx="9144000" cy="6858000" type="screen4x3"/>
  <p:notesSz cx="6858000" cy="9144000"/>
  <p:defaultTextStyle>
    <a:defPPr>
      <a:defRPr lang="he-IL"/>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731" autoAdjust="0"/>
    <p:restoredTop sz="94660"/>
  </p:normalViewPr>
  <p:slideViewPr>
    <p:cSldViewPr>
      <p:cViewPr>
        <p:scale>
          <a:sx n="33" d="100"/>
          <a:sy n="33" d="100"/>
        </p:scale>
        <p:origin x="-1824" y="-87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93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oleObject" Target="file:///D:\workgroup\Noam\&#1490;&#1489;&#1512;&#1497;&#1488;&#1500;%20&#1493;&#1488;&#1500;&#1497;&#1502;&#1500;&#1498;%20&#1492;&#1502;&#1500;&#1499;&#1497;&#1501;..!!\&#1488;&#1511;&#1505;&#1500;%201.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D:\&#1502;&#1495;&#1494;&#1493;&#1512;%20&#1497;&#1491;\&#1489;&#1497;&#1493;-%20&#1489;&#1506;&#1494;%20&#1493;&#1488;&#1497;&#1514;&#1503;\&#1488;&#1497;&#1514;&#1503;&#1489;&#1497;&#1493;-&#1495;&#1511;&#1512;2(1).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D:\&#1489;&#1497;&#1493;&#1500;&#1493;&#1490;&#1497;&#1492;%20&#1502;&#1488;&#1497;&#1512;%20&#1493;&#1508;&#1512;&#1512;\Book1.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D:\&#1489;&#1497;&#1493;&#1500;&#1493;&#1490;&#1497;&#1492;%20&#1502;&#1488;&#1497;&#1512;%20&#1493;&#1508;&#1512;&#1512;\Book1.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D:\&#1489;&#1497;&#1493;&#1495;&#1511;&#1512;%20&#1506;&#1490;\&#1508;&#1493;&#1508;&#1493;&#1489;&#1497;&#1509;%20&#1493;&#1500;&#1492;&#1489;%20&#1502;&#1511;&#1491;&#1497;&#1501;\&#1489;&#1497;&#1493;&#1495;&#1511;&#1512;%20&#1514;&#1493;&#1510;&#1488;&#1493;&#1514;%20&#1491;&#1493;&#1491;%20&#1493;&#1504;&#1495;&#1513;&#1493;&#1503;.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Documents%20and%20Settings\User\&#1513;&#1493;&#1500;&#1495;&#1503;%20&#1492;&#1506;&#1489;&#1493;&#1491;&#1492;\&#1489;&#1497;&#1493;&#1495;&#1511;&#1512;%20&#1514;&#1493;&#1510;&#1488;&#1493;&#1514;%20&#1491;&#1493;&#1491;%20&#1493;&#1504;&#1495;&#1513;&#1493;&#1503;.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file:///D:\&#1489;&#1497;&#1493;&#1495;&#1511;&#1512;%20&#1506;&#1490;\&#1504;&#1512;&#1497;&#1492;%20&#1493;&#1497;&#1493;&#1504;&#1514;&#1503;\&#1488;&#1495;&#1493;&#1494;&#1497;%20&#1492;&#1504;&#1489;&#1497;&#1496;&#1492;.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oleObject" Target="file:///D:\&#1489;&#1497;&#1493;&#1495;&#1511;&#1512;%20&#1506;&#1490;\&#1504;&#1512;&#1497;&#1492;%20&#1493;&#1497;&#1493;&#1504;&#1514;&#1503;\&#1488;&#1495;&#1493;&#1494;&#1497;%20&#1492;&#1504;&#1489;&#1497;&#1496;&#1492;.xlsx" TargetMode="External"/><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lang="he-IL"/>
            </a:pPr>
            <a:r>
              <a:rPr lang="he-IL"/>
              <a:t>%</a:t>
            </a:r>
            <a:r>
              <a:rPr lang="he-IL" baseline="0"/>
              <a:t> נביטה בעומקי זריעה שונים</a:t>
            </a:r>
            <a:endParaRPr lang="he-IL"/>
          </a:p>
        </c:rich>
      </c:tx>
      <c:layout>
        <c:manualLayout>
          <c:xMode val="edge"/>
          <c:yMode val="edge"/>
          <c:x val="0.16137203166226982"/>
          <c:y val="4.3665065583729346E-2"/>
        </c:manualLayout>
      </c:layout>
      <c:spPr>
        <a:ln w="0"/>
      </c:spPr>
    </c:title>
    <c:view3D>
      <c:rotY val="340"/>
      <c:rAngAx val="1"/>
    </c:view3D>
    <c:plotArea>
      <c:layout>
        <c:manualLayout>
          <c:layoutTarget val="inner"/>
          <c:xMode val="edge"/>
          <c:yMode val="edge"/>
          <c:x val="0.16662949977968144"/>
          <c:y val="0.18052154127121942"/>
          <c:w val="0.60524912510936135"/>
          <c:h val="0.66072506561681743"/>
        </c:manualLayout>
      </c:layout>
      <c:bar3DChart>
        <c:barDir val="col"/>
        <c:grouping val="clustered"/>
        <c:ser>
          <c:idx val="0"/>
          <c:order val="0"/>
          <c:tx>
            <c:strRef>
              <c:f>גיליון2!$B$2</c:f>
              <c:strCache>
                <c:ptCount val="1"/>
                <c:pt idx="0">
                  <c:v>עומק זריעה 1 ס"מ</c:v>
                </c:pt>
              </c:strCache>
            </c:strRef>
          </c:tx>
          <c:dLbls>
            <c:dLbl>
              <c:idx val="0"/>
              <c:layout>
                <c:manualLayout>
                  <c:x val="-2.3437500000000052E-2"/>
                  <c:y val="-7.1111091202494439E-2"/>
                </c:manualLayout>
              </c:layout>
              <c:showVal val="1"/>
            </c:dLbl>
            <c:txPr>
              <a:bodyPr/>
              <a:lstStyle/>
              <a:p>
                <a:pPr>
                  <a:defRPr lang="he-IL"/>
                </a:pPr>
                <a:endParaRPr lang="en-US"/>
              </a:p>
            </c:txPr>
            <c:showVal val="1"/>
          </c:dLbls>
          <c:val>
            <c:numRef>
              <c:f>גיליון2!$B$6</c:f>
              <c:numCache>
                <c:formatCode>General</c:formatCode>
                <c:ptCount val="1"/>
                <c:pt idx="0">
                  <c:v>90</c:v>
                </c:pt>
              </c:numCache>
            </c:numRef>
          </c:val>
        </c:ser>
        <c:ser>
          <c:idx val="1"/>
          <c:order val="1"/>
          <c:tx>
            <c:strRef>
              <c:f>גיליון2!$E$2</c:f>
              <c:strCache>
                <c:ptCount val="1"/>
                <c:pt idx="0">
                  <c:v>עומק זריעה 3 ס"מ</c:v>
                </c:pt>
              </c:strCache>
            </c:strRef>
          </c:tx>
          <c:dLbls>
            <c:dLbl>
              <c:idx val="0"/>
              <c:layout>
                <c:manualLayout>
                  <c:x val="-2.8645833333333356E-2"/>
                  <c:y val="-5.3333318401870632E-2"/>
                </c:manualLayout>
              </c:layout>
              <c:showVal val="1"/>
            </c:dLbl>
            <c:txPr>
              <a:bodyPr/>
              <a:lstStyle/>
              <a:p>
                <a:pPr>
                  <a:defRPr lang="he-IL"/>
                </a:pPr>
                <a:endParaRPr lang="en-US"/>
              </a:p>
            </c:txPr>
            <c:showVal val="1"/>
          </c:dLbls>
          <c:val>
            <c:numRef>
              <c:f>גיליון2!$E$6</c:f>
              <c:numCache>
                <c:formatCode>General</c:formatCode>
                <c:ptCount val="1"/>
                <c:pt idx="0">
                  <c:v>98</c:v>
                </c:pt>
              </c:numCache>
            </c:numRef>
          </c:val>
        </c:ser>
        <c:ser>
          <c:idx val="2"/>
          <c:order val="2"/>
          <c:tx>
            <c:strRef>
              <c:f>גיליון2!$H$2</c:f>
              <c:strCache>
                <c:ptCount val="1"/>
                <c:pt idx="0">
                  <c:v>עומק זריעה 5 ס"מ</c:v>
                </c:pt>
              </c:strCache>
            </c:strRef>
          </c:tx>
          <c:dLbls>
            <c:dLbl>
              <c:idx val="0"/>
              <c:layout>
                <c:manualLayout>
                  <c:x val="-1.5625000000000121E-2"/>
                  <c:y val="-0.10311108224361826"/>
                </c:manualLayout>
              </c:layout>
              <c:showVal val="1"/>
            </c:dLbl>
            <c:txPr>
              <a:bodyPr/>
              <a:lstStyle/>
              <a:p>
                <a:pPr>
                  <a:defRPr lang="he-IL"/>
                </a:pPr>
                <a:endParaRPr lang="en-US"/>
              </a:p>
            </c:txPr>
            <c:showVal val="1"/>
          </c:dLbls>
          <c:val>
            <c:numRef>
              <c:f>גיליון2!$H$6</c:f>
              <c:numCache>
                <c:formatCode>General</c:formatCode>
                <c:ptCount val="1"/>
                <c:pt idx="0">
                  <c:v>90</c:v>
                </c:pt>
              </c:numCache>
            </c:numRef>
          </c:val>
        </c:ser>
        <c:ser>
          <c:idx val="3"/>
          <c:order val="3"/>
          <c:tx>
            <c:strRef>
              <c:f>גיליון2!$K$2</c:f>
              <c:strCache>
                <c:ptCount val="1"/>
                <c:pt idx="0">
                  <c:v>עומק זריעה 8 ס"מ</c:v>
                </c:pt>
              </c:strCache>
            </c:strRef>
          </c:tx>
          <c:dLbls>
            <c:dLbl>
              <c:idx val="0"/>
              <c:layout>
                <c:manualLayout>
                  <c:x val="-2.6041666666667407E-3"/>
                  <c:y val="-0.13511107328473887"/>
                </c:manualLayout>
              </c:layout>
              <c:showVal val="1"/>
            </c:dLbl>
            <c:txPr>
              <a:bodyPr/>
              <a:lstStyle/>
              <a:p>
                <a:pPr>
                  <a:defRPr lang="he-IL"/>
                </a:pPr>
                <a:endParaRPr lang="en-US"/>
              </a:p>
            </c:txPr>
            <c:showVal val="1"/>
          </c:dLbls>
          <c:val>
            <c:numRef>
              <c:f>גיליון2!$K$6</c:f>
              <c:numCache>
                <c:formatCode>General</c:formatCode>
                <c:ptCount val="1"/>
                <c:pt idx="0">
                  <c:v>34</c:v>
                </c:pt>
              </c:numCache>
            </c:numRef>
          </c:val>
        </c:ser>
        <c:shape val="box"/>
        <c:axId val="63006208"/>
        <c:axId val="63008128"/>
        <c:axId val="0"/>
      </c:bar3DChart>
      <c:catAx>
        <c:axId val="63006208"/>
        <c:scaling>
          <c:orientation val="minMax"/>
        </c:scaling>
        <c:delete val="1"/>
        <c:axPos val="b"/>
        <c:title>
          <c:tx>
            <c:rich>
              <a:bodyPr/>
              <a:lstStyle/>
              <a:p>
                <a:pPr>
                  <a:defRPr lang="he-IL"/>
                </a:pPr>
                <a:r>
                  <a:rPr lang="he-IL"/>
                  <a:t>עומק זריעה</a:t>
                </a:r>
              </a:p>
            </c:rich>
          </c:tx>
          <c:layout/>
        </c:title>
        <c:tickLblPos val="none"/>
        <c:crossAx val="63008128"/>
        <c:crosses val="autoZero"/>
        <c:auto val="1"/>
        <c:lblAlgn val="ctr"/>
        <c:lblOffset val="100"/>
      </c:catAx>
      <c:valAx>
        <c:axId val="63008128"/>
        <c:scaling>
          <c:orientation val="minMax"/>
        </c:scaling>
        <c:axPos val="l"/>
        <c:majorGridlines/>
        <c:title>
          <c:tx>
            <c:rich>
              <a:bodyPr rot="0" vert="horz"/>
              <a:lstStyle/>
              <a:p>
                <a:pPr>
                  <a:defRPr lang="he-IL"/>
                </a:pPr>
                <a:r>
                  <a:rPr lang="he-IL"/>
                  <a:t>% נביטה</a:t>
                </a:r>
              </a:p>
            </c:rich>
          </c:tx>
          <c:layout>
            <c:manualLayout>
              <c:xMode val="edge"/>
              <c:yMode val="edge"/>
              <c:x val="2.3792408534685141E-3"/>
              <c:y val="0.78837976385649777"/>
            </c:manualLayout>
          </c:layout>
        </c:title>
        <c:numFmt formatCode="General" sourceLinked="1"/>
        <c:tickLblPos val="nextTo"/>
        <c:txPr>
          <a:bodyPr/>
          <a:lstStyle/>
          <a:p>
            <a:pPr>
              <a:defRPr lang="he-IL" sz="1050"/>
            </a:pPr>
            <a:endParaRPr lang="en-US"/>
          </a:p>
        </c:txPr>
        <c:crossAx val="63006208"/>
        <c:crosses val="autoZero"/>
        <c:crossBetween val="between"/>
      </c:valAx>
    </c:plotArea>
    <c:legend>
      <c:legendPos val="r"/>
      <c:layout/>
      <c:txPr>
        <a:bodyPr/>
        <a:lstStyle/>
        <a:p>
          <a:pPr>
            <a:defRPr lang="he-IL"/>
          </a:pPr>
          <a:endParaRPr lang="en-US"/>
        </a:p>
      </c:txPr>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0"/>
  <c:clrMapOvr bg1="lt1" tx1="dk1" bg2="lt2" tx2="dk2" accent1="accent1" accent2="accent2" accent3="accent3" accent4="accent4" accent5="accent5" accent6="accent6" hlink="hlink" folHlink="folHlink"/>
  <c:chart>
    <c:title>
      <c:tx>
        <c:rich>
          <a:bodyPr/>
          <a:lstStyle/>
          <a:p>
            <a:pPr>
              <a:defRPr/>
            </a:pPr>
            <a:r>
              <a:rPr lang="he-IL"/>
              <a:t>אורך נצרון ממוצע בס"מ בריכוזי מלח שונים</a:t>
            </a:r>
          </a:p>
        </c:rich>
      </c:tx>
      <c:layout/>
    </c:title>
    <c:view3D>
      <c:rotY val="340"/>
      <c:rAngAx val="1"/>
    </c:view3D>
    <c:plotArea>
      <c:layout/>
      <c:bar3DChart>
        <c:barDir val="col"/>
        <c:grouping val="clustered"/>
        <c:ser>
          <c:idx val="1"/>
          <c:order val="0"/>
          <c:tx>
            <c:strRef>
              <c:f>גיליון2!$B$3</c:f>
              <c:strCache>
                <c:ptCount val="1"/>
                <c:pt idx="0">
                  <c:v>ריכוז מלחים 100ppm</c:v>
                </c:pt>
              </c:strCache>
            </c:strRef>
          </c:tx>
          <c:dLbls>
            <c:dLbl>
              <c:idx val="0"/>
              <c:layout>
                <c:manualLayout>
                  <c:x val="-2.7662517289074196E-3"/>
                  <c:y val="-5.4982817869417042E-2"/>
                </c:manualLayout>
              </c:layout>
              <c:showVal val="1"/>
            </c:dLbl>
            <c:showVal val="1"/>
          </c:dLbls>
          <c:val>
            <c:numRef>
              <c:f>גיליון2!$C$5</c:f>
              <c:numCache>
                <c:formatCode>0.0</c:formatCode>
                <c:ptCount val="1"/>
                <c:pt idx="0">
                  <c:v>0.58333333333333337</c:v>
                </c:pt>
              </c:numCache>
            </c:numRef>
          </c:val>
        </c:ser>
        <c:ser>
          <c:idx val="0"/>
          <c:order val="1"/>
          <c:tx>
            <c:strRef>
              <c:f>גיליון2!$H$3</c:f>
              <c:strCache>
                <c:ptCount val="1"/>
                <c:pt idx="0">
                  <c:v>ריכוז מלחים 200 ppm</c:v>
                </c:pt>
              </c:strCache>
            </c:strRef>
          </c:tx>
          <c:dLbls>
            <c:dLbl>
              <c:idx val="0"/>
              <c:layout>
                <c:manualLayout>
                  <c:x val="-8.2985373716253068E-3"/>
                  <c:y val="-0.16953035509736891"/>
                </c:manualLayout>
              </c:layout>
              <c:showVal val="1"/>
            </c:dLbl>
            <c:showVal val="1"/>
          </c:dLbls>
          <c:val>
            <c:numRef>
              <c:f>גיליון2!$I$5</c:f>
              <c:numCache>
                <c:formatCode>0.0</c:formatCode>
                <c:ptCount val="1"/>
                <c:pt idx="0">
                  <c:v>0.27500000000000002</c:v>
                </c:pt>
              </c:numCache>
            </c:numRef>
          </c:val>
        </c:ser>
        <c:ser>
          <c:idx val="2"/>
          <c:order val="2"/>
          <c:tx>
            <c:strRef>
              <c:f>גיליון2!$N$3</c:f>
              <c:strCache>
                <c:ptCount val="1"/>
                <c:pt idx="0">
                  <c:v>ריכוז מלחים 300 ppm</c:v>
                </c:pt>
              </c:strCache>
            </c:strRef>
          </c:tx>
          <c:dLbls>
            <c:dLbl>
              <c:idx val="0"/>
              <c:layout>
                <c:manualLayout>
                  <c:x val="2.7662517289074196E-3"/>
                  <c:y val="-0.19243986254295739"/>
                </c:manualLayout>
              </c:layout>
              <c:showVal val="1"/>
            </c:dLbl>
            <c:showVal val="1"/>
          </c:dLbls>
          <c:val>
            <c:numRef>
              <c:f>גיליון2!$O$5</c:f>
              <c:numCache>
                <c:formatCode>0.0</c:formatCode>
                <c:ptCount val="1"/>
                <c:pt idx="0">
                  <c:v>0.27500000000000002</c:v>
                </c:pt>
              </c:numCache>
            </c:numRef>
          </c:val>
        </c:ser>
        <c:ser>
          <c:idx val="3"/>
          <c:order val="3"/>
          <c:tx>
            <c:strRef>
              <c:f>גיליון2!$T$3</c:f>
              <c:strCache>
                <c:ptCount val="1"/>
                <c:pt idx="0">
                  <c:v>ריכוז מלחים 0</c:v>
                </c:pt>
              </c:strCache>
            </c:strRef>
          </c:tx>
          <c:dLbls>
            <c:dLbl>
              <c:idx val="0"/>
              <c:layout>
                <c:manualLayout>
                  <c:x val="-2.7662517289074196E-3"/>
                  <c:y val="-4.1237113402061855E-2"/>
                </c:manualLayout>
              </c:layout>
              <c:showVal val="1"/>
            </c:dLbl>
            <c:showVal val="1"/>
          </c:dLbls>
          <c:val>
            <c:numRef>
              <c:f>גיליון2!$U$5</c:f>
              <c:numCache>
                <c:formatCode>0.0</c:formatCode>
                <c:ptCount val="1"/>
                <c:pt idx="0">
                  <c:v>1.1700000000000021</c:v>
                </c:pt>
              </c:numCache>
            </c:numRef>
          </c:val>
        </c:ser>
        <c:shape val="box"/>
        <c:axId val="63501824"/>
        <c:axId val="63503744"/>
        <c:axId val="0"/>
      </c:bar3DChart>
      <c:catAx>
        <c:axId val="63501824"/>
        <c:scaling>
          <c:orientation val="minMax"/>
        </c:scaling>
        <c:delete val="1"/>
        <c:axPos val="b"/>
        <c:title>
          <c:tx>
            <c:rich>
              <a:bodyPr/>
              <a:lstStyle/>
              <a:p>
                <a:pPr>
                  <a:defRPr/>
                </a:pPr>
                <a:r>
                  <a:rPr lang="he-IL"/>
                  <a:t>ריכוזי מלחים</a:t>
                </a:r>
              </a:p>
            </c:rich>
          </c:tx>
          <c:layout/>
        </c:title>
        <c:tickLblPos val="none"/>
        <c:crossAx val="63503744"/>
        <c:crosses val="autoZero"/>
        <c:auto val="1"/>
        <c:lblAlgn val="ctr"/>
        <c:lblOffset val="100"/>
      </c:catAx>
      <c:valAx>
        <c:axId val="63503744"/>
        <c:scaling>
          <c:orientation val="minMax"/>
        </c:scaling>
        <c:axPos val="l"/>
        <c:majorGridlines/>
        <c:title>
          <c:tx>
            <c:rich>
              <a:bodyPr rot="0" vert="horz"/>
              <a:lstStyle/>
              <a:p>
                <a:pPr>
                  <a:defRPr/>
                </a:pPr>
                <a:r>
                  <a:rPr lang="he-IL"/>
                  <a:t>אורך בס"מ</a:t>
                </a:r>
              </a:p>
            </c:rich>
          </c:tx>
          <c:layout/>
        </c:title>
        <c:numFmt formatCode="0.0" sourceLinked="1"/>
        <c:tickLblPos val="nextTo"/>
        <c:crossAx val="63501824"/>
        <c:crosses val="autoZero"/>
        <c:crossBetween val="between"/>
      </c:valAx>
    </c:plotArea>
    <c:legend>
      <c:legendPos val="l"/>
      <c:layout/>
    </c:legend>
    <c:plotVisOnly val="1"/>
    <c:dispBlanksAs val="gap"/>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he-IL" sz="1800" b="0" i="0" u="none" strike="noStrike" baseline="0"/>
              <a:t>השפעת ריכוז הדטרגנט על אחוז הנביטה של זרעי עדשים</a:t>
            </a:r>
            <a:r>
              <a:rPr lang="he-IL" sz="1800" b="1" i="0" u="none" strike="noStrike" baseline="0"/>
              <a:t> </a:t>
            </a:r>
            <a:endParaRPr lang="he-IL"/>
          </a:p>
        </c:rich>
      </c:tx>
      <c:layout/>
    </c:title>
    <c:plotArea>
      <c:layout/>
      <c:scatterChart>
        <c:scatterStyle val="lineMarker"/>
        <c:ser>
          <c:idx val="0"/>
          <c:order val="0"/>
          <c:tx>
            <c:strRef>
              <c:f>גיליון1!$I$6</c:f>
              <c:strCache>
                <c:ptCount val="1"/>
                <c:pt idx="0">
                  <c:v>ממוצע</c:v>
                </c:pt>
              </c:strCache>
            </c:strRef>
          </c:tx>
          <c:xVal>
            <c:numRef>
              <c:f>גיליון1!$D$7:$D$12</c:f>
              <c:numCache>
                <c:formatCode>General</c:formatCode>
                <c:ptCount val="6"/>
                <c:pt idx="0">
                  <c:v>1.8</c:v>
                </c:pt>
                <c:pt idx="1">
                  <c:v>0.9</c:v>
                </c:pt>
                <c:pt idx="2">
                  <c:v>0.45</c:v>
                </c:pt>
                <c:pt idx="3">
                  <c:v>0.22500000000000003</c:v>
                </c:pt>
                <c:pt idx="4">
                  <c:v>0.11500000000000002</c:v>
                </c:pt>
                <c:pt idx="5">
                  <c:v>0</c:v>
                </c:pt>
              </c:numCache>
            </c:numRef>
          </c:xVal>
          <c:yVal>
            <c:numRef>
              <c:f>גיליון1!$I$7:$I$12</c:f>
              <c:numCache>
                <c:formatCode>General</c:formatCode>
                <c:ptCount val="6"/>
                <c:pt idx="0">
                  <c:v>92.5</c:v>
                </c:pt>
                <c:pt idx="1">
                  <c:v>97.5</c:v>
                </c:pt>
                <c:pt idx="2">
                  <c:v>95</c:v>
                </c:pt>
                <c:pt idx="3">
                  <c:v>97.5</c:v>
                </c:pt>
                <c:pt idx="4">
                  <c:v>87.5</c:v>
                </c:pt>
                <c:pt idx="5">
                  <c:v>100</c:v>
                </c:pt>
              </c:numCache>
            </c:numRef>
          </c:yVal>
        </c:ser>
        <c:axId val="63702528"/>
        <c:axId val="63704448"/>
      </c:scatterChart>
      <c:valAx>
        <c:axId val="63702528"/>
        <c:scaling>
          <c:orientation val="minMax"/>
        </c:scaling>
        <c:axPos val="b"/>
        <c:title>
          <c:tx>
            <c:rich>
              <a:bodyPr/>
              <a:lstStyle/>
              <a:p>
                <a:pPr>
                  <a:defRPr/>
                </a:pPr>
                <a:r>
                  <a:rPr lang="he-IL"/>
                  <a:t>ריכוז הדטרגנט</a:t>
                </a:r>
                <a:r>
                  <a:rPr lang="he-IL" baseline="0"/>
                  <a:t> ב%</a:t>
                </a:r>
                <a:endParaRPr lang="he-IL"/>
              </a:p>
            </c:rich>
          </c:tx>
          <c:layout/>
        </c:title>
        <c:numFmt formatCode="General" sourceLinked="1"/>
        <c:tickLblPos val="nextTo"/>
        <c:crossAx val="63704448"/>
        <c:crosses val="autoZero"/>
        <c:crossBetween val="midCat"/>
      </c:valAx>
      <c:valAx>
        <c:axId val="63704448"/>
        <c:scaling>
          <c:orientation val="minMax"/>
          <c:max val="100"/>
          <c:min val="0"/>
        </c:scaling>
        <c:axPos val="l"/>
        <c:majorGridlines/>
        <c:title>
          <c:tx>
            <c:rich>
              <a:bodyPr rot="0" vert="horz"/>
              <a:lstStyle/>
              <a:p>
                <a:pPr>
                  <a:defRPr/>
                </a:pPr>
                <a:r>
                  <a:rPr lang="he-IL"/>
                  <a:t>אחוז</a:t>
                </a:r>
                <a:r>
                  <a:rPr lang="he-IL" baseline="0"/>
                  <a:t> נביטה</a:t>
                </a:r>
                <a:endParaRPr lang="he-IL"/>
              </a:p>
            </c:rich>
          </c:tx>
          <c:layout/>
        </c:title>
        <c:numFmt formatCode="General" sourceLinked="1"/>
        <c:tickLblPos val="nextTo"/>
        <c:crossAx val="63702528"/>
        <c:crosses val="autoZero"/>
        <c:crossBetween val="midCat"/>
      </c:valAx>
    </c:plotArea>
    <c:legend>
      <c:legendPos val="l"/>
      <c:layout/>
    </c:legend>
    <c:plotVisOnly val="1"/>
    <c:dispBlanksAs val="gap"/>
  </c:chart>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he-IL" sz="1800" b="0" i="0" u="none" strike="noStrike" baseline="0"/>
              <a:t>אורך השורשון הממוצע  בס"מ בהשפעה של ריכוזי דטרגנטים שונים</a:t>
            </a:r>
            <a:r>
              <a:rPr lang="he-IL" sz="1800" b="1" i="0" u="none" strike="noStrike" baseline="0"/>
              <a:t> </a:t>
            </a:r>
            <a:endParaRPr lang="he-IL"/>
          </a:p>
        </c:rich>
      </c:tx>
      <c:layout/>
    </c:title>
    <c:plotArea>
      <c:layout/>
      <c:scatterChart>
        <c:scatterStyle val="lineMarker"/>
        <c:ser>
          <c:idx val="0"/>
          <c:order val="0"/>
          <c:errBars>
            <c:errDir val="y"/>
            <c:errBarType val="both"/>
            <c:errValType val="cust"/>
            <c:plus>
              <c:numRef>
                <c:f>גיליון1!$E$85</c:f>
                <c:numCache>
                  <c:formatCode>General</c:formatCode>
                  <c:ptCount val="1"/>
                  <c:pt idx="0">
                    <c:v>0.66335868169589696</c:v>
                  </c:pt>
                </c:numCache>
              </c:numRef>
            </c:plus>
            <c:minus>
              <c:numRef>
                <c:f>גיליון1!$E$85</c:f>
                <c:numCache>
                  <c:formatCode>General</c:formatCode>
                  <c:ptCount val="1"/>
                  <c:pt idx="0">
                    <c:v>0.66335868169589696</c:v>
                  </c:pt>
                </c:numCache>
              </c:numRef>
            </c:minus>
          </c:errBars>
          <c:xVal>
            <c:numRef>
              <c:f>גיליון1!$C$85:$C$90</c:f>
              <c:numCache>
                <c:formatCode>General</c:formatCode>
                <c:ptCount val="6"/>
                <c:pt idx="0">
                  <c:v>1.8</c:v>
                </c:pt>
                <c:pt idx="1">
                  <c:v>0.9</c:v>
                </c:pt>
                <c:pt idx="2">
                  <c:v>0.45</c:v>
                </c:pt>
                <c:pt idx="3">
                  <c:v>0.22500000000000001</c:v>
                </c:pt>
                <c:pt idx="4">
                  <c:v>0.115</c:v>
                </c:pt>
                <c:pt idx="5">
                  <c:v>0</c:v>
                </c:pt>
              </c:numCache>
            </c:numRef>
          </c:xVal>
          <c:yVal>
            <c:numRef>
              <c:f>גיליון1!$D$85:$D$90</c:f>
              <c:numCache>
                <c:formatCode>General</c:formatCode>
                <c:ptCount val="6"/>
                <c:pt idx="0">
                  <c:v>1.24</c:v>
                </c:pt>
                <c:pt idx="1">
                  <c:v>1.3950000000000002</c:v>
                </c:pt>
                <c:pt idx="2">
                  <c:v>1.9000000000000001</c:v>
                </c:pt>
                <c:pt idx="3">
                  <c:v>2.0024999999999977</c:v>
                </c:pt>
                <c:pt idx="4">
                  <c:v>1.7649999999999932</c:v>
                </c:pt>
                <c:pt idx="5">
                  <c:v>4.2824999999999998</c:v>
                </c:pt>
              </c:numCache>
            </c:numRef>
          </c:yVal>
        </c:ser>
        <c:axId val="63840256"/>
        <c:axId val="63842176"/>
      </c:scatterChart>
      <c:valAx>
        <c:axId val="63840256"/>
        <c:scaling>
          <c:orientation val="minMax"/>
        </c:scaling>
        <c:axPos val="b"/>
        <c:title>
          <c:tx>
            <c:rich>
              <a:bodyPr/>
              <a:lstStyle/>
              <a:p>
                <a:pPr>
                  <a:defRPr/>
                </a:pPr>
                <a:r>
                  <a:rPr lang="he-IL"/>
                  <a:t>ריכוז דטרגנט ב%</a:t>
                </a:r>
              </a:p>
            </c:rich>
          </c:tx>
          <c:layout/>
        </c:title>
        <c:numFmt formatCode="General" sourceLinked="1"/>
        <c:tickLblPos val="nextTo"/>
        <c:crossAx val="63842176"/>
        <c:crosses val="autoZero"/>
        <c:crossBetween val="midCat"/>
      </c:valAx>
      <c:valAx>
        <c:axId val="63842176"/>
        <c:scaling>
          <c:orientation val="minMax"/>
        </c:scaling>
        <c:axPos val="l"/>
        <c:majorGridlines/>
        <c:title>
          <c:tx>
            <c:rich>
              <a:bodyPr rot="0" vert="horz"/>
              <a:lstStyle/>
              <a:p>
                <a:pPr>
                  <a:defRPr/>
                </a:pPr>
                <a:r>
                  <a:rPr lang="he-IL"/>
                  <a:t>אורך השורשון בס"מ</a:t>
                </a:r>
              </a:p>
            </c:rich>
          </c:tx>
          <c:layout/>
        </c:title>
        <c:numFmt formatCode="General" sourceLinked="1"/>
        <c:tickLblPos val="nextTo"/>
        <c:crossAx val="63840256"/>
        <c:crosses val="autoZero"/>
        <c:crossBetween val="midCat"/>
      </c:valAx>
    </c:plotArea>
    <c:legend>
      <c:legendPos val="l"/>
      <c:layout/>
    </c:legend>
    <c:plotVisOnly val="1"/>
    <c:dispBlanksAs val="gap"/>
  </c:chart>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he-IL"/>
              <a:t>הקשר</a:t>
            </a:r>
            <a:r>
              <a:rPr lang="he-IL" baseline="0"/>
              <a:t> בין ריכוזי הדשן לגובה ממוצע בס"מ</a:t>
            </a:r>
            <a:endParaRPr lang="he-IL"/>
          </a:p>
        </c:rich>
      </c:tx>
      <c:layout/>
    </c:title>
    <c:plotArea>
      <c:layout/>
      <c:scatterChart>
        <c:scatterStyle val="lineMarker"/>
        <c:ser>
          <c:idx val="0"/>
          <c:order val="0"/>
          <c:xVal>
            <c:numRef>
              <c:f>גיליון2!$A$34:$A$39</c:f>
              <c:numCache>
                <c:formatCode>General</c:formatCode>
                <c:ptCount val="6"/>
                <c:pt idx="0">
                  <c:v>0</c:v>
                </c:pt>
                <c:pt idx="1">
                  <c:v>0.13</c:v>
                </c:pt>
                <c:pt idx="2">
                  <c:v>0.25</c:v>
                </c:pt>
                <c:pt idx="3">
                  <c:v>0.5</c:v>
                </c:pt>
                <c:pt idx="4">
                  <c:v>1</c:v>
                </c:pt>
                <c:pt idx="5">
                  <c:v>2</c:v>
                </c:pt>
              </c:numCache>
            </c:numRef>
          </c:xVal>
          <c:yVal>
            <c:numRef>
              <c:f>גיליון2!$B$34:$B$39</c:f>
              <c:numCache>
                <c:formatCode>0.0</c:formatCode>
                <c:ptCount val="6"/>
                <c:pt idx="0">
                  <c:v>15.777777777777768</c:v>
                </c:pt>
                <c:pt idx="1">
                  <c:v>15.611111111111013</c:v>
                </c:pt>
                <c:pt idx="2">
                  <c:v>15.9</c:v>
                </c:pt>
                <c:pt idx="3">
                  <c:v>17.277777777777729</c:v>
                </c:pt>
                <c:pt idx="4">
                  <c:v>15.722222222222223</c:v>
                </c:pt>
                <c:pt idx="5">
                  <c:v>12.888888888888889</c:v>
                </c:pt>
              </c:numCache>
            </c:numRef>
          </c:yVal>
        </c:ser>
        <c:axId val="63871232"/>
        <c:axId val="63578496"/>
      </c:scatterChart>
      <c:valAx>
        <c:axId val="63871232"/>
        <c:scaling>
          <c:orientation val="minMax"/>
          <c:max val="2"/>
        </c:scaling>
        <c:axPos val="b"/>
        <c:title>
          <c:tx>
            <c:rich>
              <a:bodyPr/>
              <a:lstStyle/>
              <a:p>
                <a:pPr>
                  <a:defRPr/>
                </a:pPr>
                <a:r>
                  <a:rPr lang="he-IL"/>
                  <a:t>ריכוז</a:t>
                </a:r>
                <a:r>
                  <a:rPr lang="he-IL" baseline="0"/>
                  <a:t> דשן באחוזים</a:t>
                </a:r>
                <a:endParaRPr lang="he-IL"/>
              </a:p>
            </c:rich>
          </c:tx>
          <c:layout/>
        </c:title>
        <c:numFmt formatCode="General" sourceLinked="1"/>
        <c:tickLblPos val="nextTo"/>
        <c:crossAx val="63578496"/>
        <c:crosses val="autoZero"/>
        <c:crossBetween val="midCat"/>
      </c:valAx>
      <c:valAx>
        <c:axId val="63578496"/>
        <c:scaling>
          <c:orientation val="minMax"/>
        </c:scaling>
        <c:axPos val="l"/>
        <c:majorGridlines/>
        <c:title>
          <c:tx>
            <c:rich>
              <a:bodyPr rot="0" vert="horz"/>
              <a:lstStyle/>
              <a:p>
                <a:pPr>
                  <a:defRPr/>
                </a:pPr>
                <a:r>
                  <a:rPr lang="he-IL"/>
                  <a:t>ממוצע אורך בסמ'</a:t>
                </a:r>
              </a:p>
            </c:rich>
          </c:tx>
          <c:layout/>
        </c:title>
        <c:numFmt formatCode="0.0" sourceLinked="1"/>
        <c:tickLblPos val="nextTo"/>
        <c:crossAx val="63871232"/>
        <c:crosses val="autoZero"/>
        <c:crossBetween val="midCat"/>
      </c:valAx>
    </c:plotArea>
    <c:plotVisOnly val="1"/>
    <c:dispBlanksAs val="gap"/>
  </c:chart>
  <c:externalData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he-IL" sz="1400"/>
              <a:t>הקשר</a:t>
            </a:r>
            <a:r>
              <a:rPr lang="he-IL"/>
              <a:t> בין ריכוזי הדשן למס' העלים בממוצע</a:t>
            </a:r>
          </a:p>
        </c:rich>
      </c:tx>
      <c:layout>
        <c:manualLayout>
          <c:xMode val="edge"/>
          <c:yMode val="edge"/>
          <c:x val="0.47631233595800926"/>
          <c:y val="2.7777777777778252E-2"/>
        </c:manualLayout>
      </c:layout>
    </c:title>
    <c:plotArea>
      <c:layout/>
      <c:scatterChart>
        <c:scatterStyle val="lineMarker"/>
        <c:ser>
          <c:idx val="0"/>
          <c:order val="0"/>
          <c:xVal>
            <c:numRef>
              <c:f>גיליון2!$A$57:$A$62</c:f>
              <c:numCache>
                <c:formatCode>General</c:formatCode>
                <c:ptCount val="6"/>
                <c:pt idx="0">
                  <c:v>0</c:v>
                </c:pt>
                <c:pt idx="1">
                  <c:v>0.13</c:v>
                </c:pt>
                <c:pt idx="2">
                  <c:v>0.25</c:v>
                </c:pt>
                <c:pt idx="3">
                  <c:v>0.5</c:v>
                </c:pt>
                <c:pt idx="4">
                  <c:v>1</c:v>
                </c:pt>
                <c:pt idx="5">
                  <c:v>2</c:v>
                </c:pt>
              </c:numCache>
            </c:numRef>
          </c:xVal>
          <c:yVal>
            <c:numRef>
              <c:f>גיליון2!$B$57:$B$62</c:f>
              <c:numCache>
                <c:formatCode>0.0</c:formatCode>
                <c:ptCount val="6"/>
                <c:pt idx="0">
                  <c:v>0.31502450958798922</c:v>
                </c:pt>
                <c:pt idx="1">
                  <c:v>0.63645923065034382</c:v>
                </c:pt>
                <c:pt idx="2">
                  <c:v>11.444444444444446</c:v>
                </c:pt>
                <c:pt idx="3">
                  <c:v>17.277777777777729</c:v>
                </c:pt>
                <c:pt idx="4">
                  <c:v>15.722222222222223</c:v>
                </c:pt>
                <c:pt idx="5">
                  <c:v>12.888888888888889</c:v>
                </c:pt>
              </c:numCache>
            </c:numRef>
          </c:yVal>
        </c:ser>
        <c:axId val="63614976"/>
        <c:axId val="63616896"/>
      </c:scatterChart>
      <c:valAx>
        <c:axId val="63614976"/>
        <c:scaling>
          <c:orientation val="minMax"/>
          <c:max val="2"/>
        </c:scaling>
        <c:axPos val="b"/>
        <c:title>
          <c:tx>
            <c:rich>
              <a:bodyPr/>
              <a:lstStyle/>
              <a:p>
                <a:pPr>
                  <a:defRPr/>
                </a:pPr>
                <a:r>
                  <a:rPr lang="he-IL"/>
                  <a:t>ריכוז הדשן ב%</a:t>
                </a:r>
              </a:p>
            </c:rich>
          </c:tx>
          <c:layout/>
        </c:title>
        <c:numFmt formatCode="General" sourceLinked="1"/>
        <c:tickLblPos val="nextTo"/>
        <c:crossAx val="63616896"/>
        <c:crosses val="autoZero"/>
        <c:crossBetween val="midCat"/>
      </c:valAx>
      <c:valAx>
        <c:axId val="63616896"/>
        <c:scaling>
          <c:orientation val="minMax"/>
        </c:scaling>
        <c:axPos val="l"/>
        <c:majorGridlines/>
        <c:title>
          <c:tx>
            <c:rich>
              <a:bodyPr rot="0" vert="horz"/>
              <a:lstStyle/>
              <a:p>
                <a:pPr>
                  <a:defRPr/>
                </a:pPr>
                <a:r>
                  <a:rPr lang="he-IL"/>
                  <a:t>מס'</a:t>
                </a:r>
                <a:r>
                  <a:rPr lang="he-IL" baseline="0"/>
                  <a:t> עלים</a:t>
                </a:r>
                <a:endParaRPr lang="he-IL"/>
              </a:p>
            </c:rich>
          </c:tx>
          <c:layout/>
        </c:title>
        <c:numFmt formatCode="0.0" sourceLinked="1"/>
        <c:tickLblPos val="nextTo"/>
        <c:crossAx val="63614976"/>
        <c:crosses val="autoZero"/>
        <c:crossBetween val="midCat"/>
      </c:valAx>
    </c:plotArea>
    <c:plotVisOnly val="1"/>
    <c:dispBlanksAs val="gap"/>
  </c:chart>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he-IL" sz="1800" b="0" i="0" u="none" strike="noStrike" baseline="0"/>
              <a:t>השפעת משקל הרוזמרין על אחוז נביטה בממוצע</a:t>
            </a:r>
            <a:r>
              <a:rPr lang="he-IL" sz="1800" b="1" i="0" u="none" strike="noStrike" baseline="0"/>
              <a:t> </a:t>
            </a:r>
            <a:endParaRPr lang="he-IL"/>
          </a:p>
        </c:rich>
      </c:tx>
      <c:layout>
        <c:manualLayout>
          <c:xMode val="edge"/>
          <c:yMode val="edge"/>
          <c:x val="0.12074300087489066"/>
          <c:y val="1.7039403620873271E-2"/>
        </c:manualLayout>
      </c:layout>
    </c:title>
    <c:plotArea>
      <c:layout/>
      <c:scatterChart>
        <c:scatterStyle val="lineMarker"/>
        <c:ser>
          <c:idx val="0"/>
          <c:order val="0"/>
          <c:tx>
            <c:strRef>
              <c:f>גיליון1!$B$38</c:f>
              <c:strCache>
                <c:ptCount val="1"/>
                <c:pt idx="0">
                  <c:v>% נביטה</c:v>
                </c:pt>
              </c:strCache>
            </c:strRef>
          </c:tx>
          <c:xVal>
            <c:numRef>
              <c:f>גיליון1!$A$39:$A$43</c:f>
              <c:numCache>
                <c:formatCode>General</c:formatCode>
                <c:ptCount val="5"/>
                <c:pt idx="0">
                  <c:v>0</c:v>
                </c:pt>
                <c:pt idx="1">
                  <c:v>1</c:v>
                </c:pt>
                <c:pt idx="2">
                  <c:v>3</c:v>
                </c:pt>
                <c:pt idx="3">
                  <c:v>5</c:v>
                </c:pt>
                <c:pt idx="4">
                  <c:v>8</c:v>
                </c:pt>
              </c:numCache>
            </c:numRef>
          </c:xVal>
          <c:yVal>
            <c:numRef>
              <c:f>גיליון1!$B$39:$B$43</c:f>
              <c:numCache>
                <c:formatCode>General</c:formatCode>
                <c:ptCount val="5"/>
                <c:pt idx="0">
                  <c:v>40</c:v>
                </c:pt>
                <c:pt idx="1">
                  <c:v>80</c:v>
                </c:pt>
                <c:pt idx="2" formatCode="0.0">
                  <c:v>76.666666666666671</c:v>
                </c:pt>
                <c:pt idx="3">
                  <c:v>90</c:v>
                </c:pt>
                <c:pt idx="4">
                  <c:v>80</c:v>
                </c:pt>
              </c:numCache>
            </c:numRef>
          </c:yVal>
        </c:ser>
        <c:axId val="63668992"/>
        <c:axId val="63670912"/>
      </c:scatterChart>
      <c:valAx>
        <c:axId val="63668992"/>
        <c:scaling>
          <c:orientation val="minMax"/>
          <c:max val="8"/>
        </c:scaling>
        <c:axPos val="b"/>
        <c:title>
          <c:tx>
            <c:rich>
              <a:bodyPr/>
              <a:lstStyle/>
              <a:p>
                <a:pPr>
                  <a:defRPr/>
                </a:pPr>
                <a:r>
                  <a:rPr lang="he-IL"/>
                  <a:t>משקל</a:t>
                </a:r>
                <a:r>
                  <a:rPr lang="he-IL" baseline="0"/>
                  <a:t> בגרמים </a:t>
                </a:r>
                <a:endParaRPr lang="he-IL"/>
              </a:p>
            </c:rich>
          </c:tx>
          <c:layout/>
        </c:title>
        <c:numFmt formatCode="General" sourceLinked="1"/>
        <c:tickLblPos val="nextTo"/>
        <c:crossAx val="63670912"/>
        <c:crosses val="autoZero"/>
        <c:crossBetween val="midCat"/>
      </c:valAx>
      <c:valAx>
        <c:axId val="63670912"/>
        <c:scaling>
          <c:orientation val="minMax"/>
        </c:scaling>
        <c:axPos val="l"/>
        <c:majorGridlines/>
        <c:title>
          <c:tx>
            <c:rich>
              <a:bodyPr rot="0" vert="wordArtVert"/>
              <a:lstStyle/>
              <a:p>
                <a:pPr>
                  <a:defRPr/>
                </a:pPr>
                <a:r>
                  <a:rPr lang="he-IL"/>
                  <a:t>אחוז</a:t>
                </a:r>
                <a:r>
                  <a:rPr lang="he-IL" baseline="0"/>
                  <a:t> הנביטה</a:t>
                </a:r>
                <a:endParaRPr lang="he-IL"/>
              </a:p>
            </c:rich>
          </c:tx>
          <c:layout/>
        </c:title>
        <c:numFmt formatCode="General" sourceLinked="1"/>
        <c:tickLblPos val="nextTo"/>
        <c:crossAx val="63668992"/>
        <c:crosses val="autoZero"/>
        <c:crossBetween val="midCat"/>
      </c:valAx>
    </c:plotArea>
    <c:legend>
      <c:legendPos val="l"/>
      <c:layout/>
    </c:legend>
    <c:plotVisOnly val="1"/>
    <c:dispBlanksAs val="gap"/>
  </c:chart>
  <c:externalData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he-IL"/>
              <a:t>ממוצע השפעת הרוזמרין על הגובה בסנטימטרים</a:t>
            </a:r>
            <a:r>
              <a:rPr lang="he-IL" baseline="0"/>
              <a:t> </a:t>
            </a:r>
            <a:endParaRPr lang="he-IL"/>
          </a:p>
        </c:rich>
      </c:tx>
      <c:layout/>
    </c:title>
    <c:plotArea>
      <c:layout/>
      <c:scatterChart>
        <c:scatterStyle val="lineMarker"/>
        <c:ser>
          <c:idx val="0"/>
          <c:order val="0"/>
          <c:errBars>
            <c:errDir val="y"/>
            <c:errBarType val="both"/>
            <c:errValType val="cust"/>
            <c:plus>
              <c:numLit>
                <c:formatCode>General</c:formatCode>
                <c:ptCount val="1"/>
                <c:pt idx="0">
                  <c:v>1</c:v>
                </c:pt>
              </c:numLit>
            </c:plus>
            <c:minus>
              <c:numLit>
                <c:formatCode>General</c:formatCode>
                <c:ptCount val="1"/>
                <c:pt idx="0">
                  <c:v>1</c:v>
                </c:pt>
              </c:numLit>
            </c:minus>
          </c:errBars>
          <c:xVal>
            <c:numRef>
              <c:f>גיליון1!$A$60:$A$64</c:f>
              <c:numCache>
                <c:formatCode>General</c:formatCode>
                <c:ptCount val="5"/>
                <c:pt idx="0">
                  <c:v>0</c:v>
                </c:pt>
                <c:pt idx="1">
                  <c:v>1</c:v>
                </c:pt>
                <c:pt idx="2">
                  <c:v>3</c:v>
                </c:pt>
                <c:pt idx="3">
                  <c:v>5</c:v>
                </c:pt>
                <c:pt idx="4">
                  <c:v>8</c:v>
                </c:pt>
              </c:numCache>
            </c:numRef>
          </c:xVal>
          <c:yVal>
            <c:numRef>
              <c:f>גיליון1!$E$60:$E$64</c:f>
              <c:numCache>
                <c:formatCode>0.00</c:formatCode>
                <c:ptCount val="5"/>
                <c:pt idx="0">
                  <c:v>9.3416666666666668</c:v>
                </c:pt>
                <c:pt idx="1">
                  <c:v>11.25</c:v>
                </c:pt>
                <c:pt idx="2">
                  <c:v>8.68888888888889</c:v>
                </c:pt>
                <c:pt idx="3">
                  <c:v>7.8518518518518485</c:v>
                </c:pt>
                <c:pt idx="4">
                  <c:v>6.7166666666666694</c:v>
                </c:pt>
              </c:numCache>
            </c:numRef>
          </c:yVal>
        </c:ser>
        <c:axId val="63687680"/>
        <c:axId val="63693952"/>
      </c:scatterChart>
      <c:valAx>
        <c:axId val="63687680"/>
        <c:scaling>
          <c:orientation val="minMax"/>
          <c:max val="8"/>
        </c:scaling>
        <c:axPos val="b"/>
        <c:title>
          <c:tx>
            <c:rich>
              <a:bodyPr/>
              <a:lstStyle/>
              <a:p>
                <a:pPr>
                  <a:defRPr/>
                </a:pPr>
                <a:r>
                  <a:rPr lang="he-IL"/>
                  <a:t>כמות</a:t>
                </a:r>
                <a:r>
                  <a:rPr lang="he-IL" baseline="0"/>
                  <a:t> הרוזמרין בגר'</a:t>
                </a:r>
                <a:endParaRPr lang="he-IL"/>
              </a:p>
            </c:rich>
          </c:tx>
          <c:layout/>
        </c:title>
        <c:numFmt formatCode="General" sourceLinked="1"/>
        <c:tickLblPos val="nextTo"/>
        <c:crossAx val="63693952"/>
        <c:crosses val="autoZero"/>
        <c:crossBetween val="midCat"/>
      </c:valAx>
      <c:valAx>
        <c:axId val="63693952"/>
        <c:scaling>
          <c:orientation val="minMax"/>
          <c:max val="14"/>
        </c:scaling>
        <c:axPos val="l"/>
        <c:majorGridlines/>
        <c:title>
          <c:tx>
            <c:rich>
              <a:bodyPr rot="0" vert="horz"/>
              <a:lstStyle/>
              <a:p>
                <a:pPr>
                  <a:defRPr/>
                </a:pPr>
                <a:r>
                  <a:rPr lang="he-IL"/>
                  <a:t>גובה</a:t>
                </a:r>
                <a:r>
                  <a:rPr lang="he-IL" baseline="0"/>
                  <a:t> הזרעים בסנטימטרים</a:t>
                </a:r>
                <a:endParaRPr lang="he-IL"/>
              </a:p>
            </c:rich>
          </c:tx>
          <c:layout/>
        </c:title>
        <c:numFmt formatCode="0.00" sourceLinked="1"/>
        <c:tickLblPos val="nextTo"/>
        <c:crossAx val="63687680"/>
        <c:crosses val="autoZero"/>
        <c:crossBetween val="midCat"/>
      </c:valAx>
    </c:plotArea>
    <c:plotVisOnly val="1"/>
    <c:dispBlanksAs val="gap"/>
  </c:chart>
  <c:externalData r:id="rId2"/>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lvl1pPr>
              <a:defRPr/>
            </a:lvl1pPr>
          </a:lstStyle>
          <a:p>
            <a:pPr>
              <a:defRPr/>
            </a:pPr>
            <a:fld id="{DE1813F7-DAC4-4439-BE12-D2229F99BBD1}" type="datetimeFigureOut">
              <a:rPr lang="he-IL"/>
              <a:pPr>
                <a:defRPr/>
              </a:pPr>
              <a:t>ב'/אדר/תשע"ג</a:t>
            </a:fld>
            <a:endParaRPr lang="he-IL"/>
          </a:p>
        </p:txBody>
      </p:sp>
      <p:sp>
        <p:nvSpPr>
          <p:cNvPr id="5"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lstStyle>
          <a:p>
            <a:pPr>
              <a:defRPr/>
            </a:pPr>
            <a:fld id="{0E5D40AA-8F51-42A5-884B-B58ADD584B89}" type="slidenum">
              <a:rPr lang="he-IL"/>
              <a:pPr>
                <a:defRPr/>
              </a:pPr>
              <a:t>‹#›</a:t>
            </a:fld>
            <a:endParaRPr lang="he-I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lvl1pPr>
              <a:defRPr/>
            </a:lvl1pPr>
          </a:lstStyle>
          <a:p>
            <a:pPr>
              <a:defRPr/>
            </a:pPr>
            <a:fld id="{0C19C079-8359-4D8D-86DB-4FC0B58E1296}" type="datetimeFigureOut">
              <a:rPr lang="he-IL"/>
              <a:pPr>
                <a:defRPr/>
              </a:pPr>
              <a:t>ב'/אדר/תשע"ג</a:t>
            </a:fld>
            <a:endParaRPr lang="he-IL"/>
          </a:p>
        </p:txBody>
      </p:sp>
      <p:sp>
        <p:nvSpPr>
          <p:cNvPr id="5"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lstStyle>
          <a:p>
            <a:pPr>
              <a:defRPr/>
            </a:pPr>
            <a:fld id="{CD056A30-08A1-49A8-B5A9-41E24FB264C4}" type="slidenum">
              <a:rPr lang="he-IL"/>
              <a:pPr>
                <a:defRPr/>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lvl1pPr>
              <a:defRPr/>
            </a:lvl1pPr>
          </a:lstStyle>
          <a:p>
            <a:pPr>
              <a:defRPr/>
            </a:pPr>
            <a:fld id="{6CD44990-6224-44B7-9490-65EFCED78FAE}" type="datetimeFigureOut">
              <a:rPr lang="he-IL"/>
              <a:pPr>
                <a:defRPr/>
              </a:pPr>
              <a:t>ב'/אדר/תשע"ג</a:t>
            </a:fld>
            <a:endParaRPr lang="he-IL"/>
          </a:p>
        </p:txBody>
      </p:sp>
      <p:sp>
        <p:nvSpPr>
          <p:cNvPr id="5"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lstStyle>
          <a:p>
            <a:pPr>
              <a:defRPr/>
            </a:pPr>
            <a:fld id="{C510883C-619B-4286-961C-3FE64D18E21C}" type="slidenum">
              <a:rPr lang="he-IL"/>
              <a:pPr>
                <a:defRPr/>
              </a:pPr>
              <a:t>‹#›</a:t>
            </a:fld>
            <a:endParaRPr lang="he-I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lvl1pPr>
              <a:defRPr/>
            </a:lvl1pPr>
          </a:lstStyle>
          <a:p>
            <a:pPr>
              <a:defRPr/>
            </a:pPr>
            <a:fld id="{29796F70-4877-427B-AE4F-239295C43199}" type="datetimeFigureOut">
              <a:rPr lang="he-IL"/>
              <a:pPr>
                <a:defRPr/>
              </a:pPr>
              <a:t>ב'/אדר/תשע"ג</a:t>
            </a:fld>
            <a:endParaRPr lang="he-IL"/>
          </a:p>
        </p:txBody>
      </p:sp>
      <p:sp>
        <p:nvSpPr>
          <p:cNvPr id="5"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lstStyle>
          <a:p>
            <a:pPr>
              <a:defRPr/>
            </a:pPr>
            <a:fld id="{956C82CF-8954-41A8-9EC5-7492E1F25120}" type="slidenum">
              <a:rPr lang="he-IL"/>
              <a:pPr>
                <a:defRPr/>
              </a:pPr>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lvl1pPr>
              <a:defRPr/>
            </a:lvl1pPr>
          </a:lstStyle>
          <a:p>
            <a:pPr>
              <a:defRPr/>
            </a:pPr>
            <a:fld id="{502D6352-E220-4D9D-92C3-FFD794B4BAD5}" type="datetimeFigureOut">
              <a:rPr lang="he-IL"/>
              <a:pPr>
                <a:defRPr/>
              </a:pPr>
              <a:t>ב'/אדר/תשע"ג</a:t>
            </a:fld>
            <a:endParaRPr lang="he-IL"/>
          </a:p>
        </p:txBody>
      </p:sp>
      <p:sp>
        <p:nvSpPr>
          <p:cNvPr id="5"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5"/>
          <p:cNvSpPr>
            <a:spLocks noGrp="1"/>
          </p:cNvSpPr>
          <p:nvPr>
            <p:ph type="sldNum" sz="quarter" idx="12"/>
          </p:nvPr>
        </p:nvSpPr>
        <p:spPr/>
        <p:txBody>
          <a:bodyPr/>
          <a:lstStyle>
            <a:lvl1pPr>
              <a:defRPr/>
            </a:lvl1pPr>
          </a:lstStyle>
          <a:p>
            <a:pPr>
              <a:defRPr/>
            </a:pPr>
            <a:fld id="{9EDC9BF5-ED68-4479-9F65-4C8557E71E67}" type="slidenum">
              <a:rPr lang="he-IL"/>
              <a:pPr>
                <a:defRPr/>
              </a:pPr>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3"/>
          <p:cNvSpPr>
            <a:spLocks noGrp="1"/>
          </p:cNvSpPr>
          <p:nvPr>
            <p:ph type="dt" sz="half" idx="10"/>
          </p:nvPr>
        </p:nvSpPr>
        <p:spPr/>
        <p:txBody>
          <a:bodyPr/>
          <a:lstStyle>
            <a:lvl1pPr>
              <a:defRPr/>
            </a:lvl1pPr>
          </a:lstStyle>
          <a:p>
            <a:pPr>
              <a:defRPr/>
            </a:pPr>
            <a:fld id="{BAEF09E0-F2F8-4759-84B5-63CB317FB181}" type="datetimeFigureOut">
              <a:rPr lang="he-IL"/>
              <a:pPr>
                <a:defRPr/>
              </a:pPr>
              <a:t>ב'/אדר/תשע"ג</a:t>
            </a:fld>
            <a:endParaRPr lang="he-IL"/>
          </a:p>
        </p:txBody>
      </p:sp>
      <p:sp>
        <p:nvSpPr>
          <p:cNvPr id="6"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7" name="מציין מיקום של מספר שקופית 5"/>
          <p:cNvSpPr>
            <a:spLocks noGrp="1"/>
          </p:cNvSpPr>
          <p:nvPr>
            <p:ph type="sldNum" sz="quarter" idx="12"/>
          </p:nvPr>
        </p:nvSpPr>
        <p:spPr/>
        <p:txBody>
          <a:bodyPr/>
          <a:lstStyle>
            <a:lvl1pPr>
              <a:defRPr/>
            </a:lvl1pPr>
          </a:lstStyle>
          <a:p>
            <a:pPr>
              <a:defRPr/>
            </a:pPr>
            <a:fld id="{D8158C51-943A-480E-ABB4-30174C6F0195}" type="slidenum">
              <a:rPr lang="he-IL"/>
              <a:pPr>
                <a:defRPr/>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3"/>
          <p:cNvSpPr>
            <a:spLocks noGrp="1"/>
          </p:cNvSpPr>
          <p:nvPr>
            <p:ph type="dt" sz="half" idx="10"/>
          </p:nvPr>
        </p:nvSpPr>
        <p:spPr/>
        <p:txBody>
          <a:bodyPr/>
          <a:lstStyle>
            <a:lvl1pPr>
              <a:defRPr/>
            </a:lvl1pPr>
          </a:lstStyle>
          <a:p>
            <a:pPr>
              <a:defRPr/>
            </a:pPr>
            <a:fld id="{80E63F2F-7E77-4318-B5B6-39500AF14283}" type="datetimeFigureOut">
              <a:rPr lang="he-IL"/>
              <a:pPr>
                <a:defRPr/>
              </a:pPr>
              <a:t>ב'/אדר/תשע"ג</a:t>
            </a:fld>
            <a:endParaRPr lang="he-IL"/>
          </a:p>
        </p:txBody>
      </p:sp>
      <p:sp>
        <p:nvSpPr>
          <p:cNvPr id="8"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9" name="מציין מיקום של מספר שקופית 5"/>
          <p:cNvSpPr>
            <a:spLocks noGrp="1"/>
          </p:cNvSpPr>
          <p:nvPr>
            <p:ph type="sldNum" sz="quarter" idx="12"/>
          </p:nvPr>
        </p:nvSpPr>
        <p:spPr/>
        <p:txBody>
          <a:bodyPr/>
          <a:lstStyle>
            <a:lvl1pPr>
              <a:defRPr/>
            </a:lvl1pPr>
          </a:lstStyle>
          <a:p>
            <a:pPr>
              <a:defRPr/>
            </a:pPr>
            <a:fld id="{D689974D-6F21-4095-9413-4264DCEE1B2E}" type="slidenum">
              <a:rPr lang="he-IL"/>
              <a:pPr>
                <a:defRPr/>
              </a:pPr>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3"/>
          <p:cNvSpPr>
            <a:spLocks noGrp="1"/>
          </p:cNvSpPr>
          <p:nvPr>
            <p:ph type="dt" sz="half" idx="10"/>
          </p:nvPr>
        </p:nvSpPr>
        <p:spPr/>
        <p:txBody>
          <a:bodyPr/>
          <a:lstStyle>
            <a:lvl1pPr>
              <a:defRPr/>
            </a:lvl1pPr>
          </a:lstStyle>
          <a:p>
            <a:pPr>
              <a:defRPr/>
            </a:pPr>
            <a:fld id="{F7EF72E0-C5A2-4E9E-9441-D6BDCA6CBF76}" type="datetimeFigureOut">
              <a:rPr lang="he-IL"/>
              <a:pPr>
                <a:defRPr/>
              </a:pPr>
              <a:t>ב'/אדר/תשע"ג</a:t>
            </a:fld>
            <a:endParaRPr lang="he-IL"/>
          </a:p>
        </p:txBody>
      </p:sp>
      <p:sp>
        <p:nvSpPr>
          <p:cNvPr id="4"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5" name="מציין מיקום של מספר שקופית 5"/>
          <p:cNvSpPr>
            <a:spLocks noGrp="1"/>
          </p:cNvSpPr>
          <p:nvPr>
            <p:ph type="sldNum" sz="quarter" idx="12"/>
          </p:nvPr>
        </p:nvSpPr>
        <p:spPr/>
        <p:txBody>
          <a:bodyPr/>
          <a:lstStyle>
            <a:lvl1pPr>
              <a:defRPr/>
            </a:lvl1pPr>
          </a:lstStyle>
          <a:p>
            <a:pPr>
              <a:defRPr/>
            </a:pPr>
            <a:fld id="{92175434-DFD7-48E8-8701-B211742465DA}" type="slidenum">
              <a:rPr lang="he-IL"/>
              <a:pPr>
                <a:defRPr/>
              </a:pPr>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3"/>
          <p:cNvSpPr>
            <a:spLocks noGrp="1"/>
          </p:cNvSpPr>
          <p:nvPr>
            <p:ph type="dt" sz="half" idx="10"/>
          </p:nvPr>
        </p:nvSpPr>
        <p:spPr/>
        <p:txBody>
          <a:bodyPr/>
          <a:lstStyle>
            <a:lvl1pPr>
              <a:defRPr/>
            </a:lvl1pPr>
          </a:lstStyle>
          <a:p>
            <a:pPr>
              <a:defRPr/>
            </a:pPr>
            <a:fld id="{730C5FFE-270E-465E-A3B8-250F5A169C42}" type="datetimeFigureOut">
              <a:rPr lang="he-IL"/>
              <a:pPr>
                <a:defRPr/>
              </a:pPr>
              <a:t>ב'/אדר/תשע"ג</a:t>
            </a:fld>
            <a:endParaRPr lang="he-IL"/>
          </a:p>
        </p:txBody>
      </p:sp>
      <p:sp>
        <p:nvSpPr>
          <p:cNvPr id="3"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4" name="מציין מיקום של מספר שקופית 5"/>
          <p:cNvSpPr>
            <a:spLocks noGrp="1"/>
          </p:cNvSpPr>
          <p:nvPr>
            <p:ph type="sldNum" sz="quarter" idx="12"/>
          </p:nvPr>
        </p:nvSpPr>
        <p:spPr/>
        <p:txBody>
          <a:bodyPr/>
          <a:lstStyle>
            <a:lvl1pPr>
              <a:defRPr/>
            </a:lvl1pPr>
          </a:lstStyle>
          <a:p>
            <a:pPr>
              <a:defRPr/>
            </a:pPr>
            <a:fld id="{B6E7C774-ED84-4398-A92F-E8D332719A0C}" type="slidenum">
              <a:rPr lang="he-IL"/>
              <a:pPr>
                <a:defRPr/>
              </a:pPr>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3"/>
          <p:cNvSpPr>
            <a:spLocks noGrp="1"/>
          </p:cNvSpPr>
          <p:nvPr>
            <p:ph type="dt" sz="half" idx="10"/>
          </p:nvPr>
        </p:nvSpPr>
        <p:spPr/>
        <p:txBody>
          <a:bodyPr/>
          <a:lstStyle>
            <a:lvl1pPr>
              <a:defRPr/>
            </a:lvl1pPr>
          </a:lstStyle>
          <a:p>
            <a:pPr>
              <a:defRPr/>
            </a:pPr>
            <a:fld id="{9063A676-D555-4C8E-93B6-906CC082C751}" type="datetimeFigureOut">
              <a:rPr lang="he-IL"/>
              <a:pPr>
                <a:defRPr/>
              </a:pPr>
              <a:t>ב'/אדר/תשע"ג</a:t>
            </a:fld>
            <a:endParaRPr lang="he-IL"/>
          </a:p>
        </p:txBody>
      </p:sp>
      <p:sp>
        <p:nvSpPr>
          <p:cNvPr id="6"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7" name="מציין מיקום של מספר שקופית 5"/>
          <p:cNvSpPr>
            <a:spLocks noGrp="1"/>
          </p:cNvSpPr>
          <p:nvPr>
            <p:ph type="sldNum" sz="quarter" idx="12"/>
          </p:nvPr>
        </p:nvSpPr>
        <p:spPr/>
        <p:txBody>
          <a:bodyPr/>
          <a:lstStyle>
            <a:lvl1pPr>
              <a:defRPr/>
            </a:lvl1pPr>
          </a:lstStyle>
          <a:p>
            <a:pPr>
              <a:defRPr/>
            </a:pPr>
            <a:fld id="{817FB3FA-43D3-456A-AA53-40C561784C1F}" type="slidenum">
              <a:rPr lang="he-IL"/>
              <a:pPr>
                <a:defRPr/>
              </a:pPr>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e-IL" noProof="0"/>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3"/>
          <p:cNvSpPr>
            <a:spLocks noGrp="1"/>
          </p:cNvSpPr>
          <p:nvPr>
            <p:ph type="dt" sz="half" idx="10"/>
          </p:nvPr>
        </p:nvSpPr>
        <p:spPr/>
        <p:txBody>
          <a:bodyPr/>
          <a:lstStyle>
            <a:lvl1pPr>
              <a:defRPr/>
            </a:lvl1pPr>
          </a:lstStyle>
          <a:p>
            <a:pPr>
              <a:defRPr/>
            </a:pPr>
            <a:fld id="{02C357E2-21DA-4577-B8E2-F83FE02BA963}" type="datetimeFigureOut">
              <a:rPr lang="he-IL"/>
              <a:pPr>
                <a:defRPr/>
              </a:pPr>
              <a:t>ב'/אדר/תשע"ג</a:t>
            </a:fld>
            <a:endParaRPr lang="he-IL"/>
          </a:p>
        </p:txBody>
      </p:sp>
      <p:sp>
        <p:nvSpPr>
          <p:cNvPr id="6" name="מציין מיקום של כותרת תחתונה 4"/>
          <p:cNvSpPr>
            <a:spLocks noGrp="1"/>
          </p:cNvSpPr>
          <p:nvPr>
            <p:ph type="ftr" sz="quarter" idx="11"/>
          </p:nvPr>
        </p:nvSpPr>
        <p:spPr/>
        <p:txBody>
          <a:bodyPr/>
          <a:lstStyle>
            <a:lvl1pPr>
              <a:defRPr/>
            </a:lvl1pPr>
          </a:lstStyle>
          <a:p>
            <a:pPr>
              <a:defRPr/>
            </a:pPr>
            <a:endParaRPr lang="he-IL"/>
          </a:p>
        </p:txBody>
      </p:sp>
      <p:sp>
        <p:nvSpPr>
          <p:cNvPr id="7" name="מציין מיקום של מספר שקופית 5"/>
          <p:cNvSpPr>
            <a:spLocks noGrp="1"/>
          </p:cNvSpPr>
          <p:nvPr>
            <p:ph type="sldNum" sz="quarter" idx="12"/>
          </p:nvPr>
        </p:nvSpPr>
        <p:spPr/>
        <p:txBody>
          <a:bodyPr/>
          <a:lstStyle>
            <a:lvl1pPr>
              <a:defRPr/>
            </a:lvl1pPr>
          </a:lstStyle>
          <a:p>
            <a:pPr>
              <a:defRPr/>
            </a:pPr>
            <a:fld id="{4B97156D-5692-4F8C-8214-0123F43E71EF}" type="slidenum">
              <a:rPr lang="he-IL"/>
              <a:pPr>
                <a:defRPr/>
              </a:pPr>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מציין מיקום של כותרת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he-IL" smtClean="0"/>
              <a:t>לחץ כדי לערוך סגנון כותרת של תבנית בסיס</a:t>
            </a:r>
          </a:p>
        </p:txBody>
      </p:sp>
      <p:sp>
        <p:nvSpPr>
          <p:cNvPr id="1027" name="מציין מיקום טקסט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B45C579-2492-4926-969D-27626DEB278D}" type="datetimeFigureOut">
              <a:rPr lang="he-IL"/>
              <a:pPr>
                <a:defRPr/>
              </a:pPr>
              <a:t>ב'/אדר/תשע"ג</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C7467CA-B5B2-468D-8798-083C9020609E}" type="slidenum">
              <a:rPr lang="he-IL"/>
              <a:pPr>
                <a:defRPr/>
              </a:pPr>
              <a:t>‹#›</a:t>
            </a:fld>
            <a:endParaRPr lang="he-I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dlila.co.il/uploads/products/6631.jpg" TargetMode="Externa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he.wikipedia.org/wiki/%D7%9E%D7%99_%D7%99%D7%9D" TargetMode="External"/><Relationship Id="rId2" Type="http://schemas.openxmlformats.org/officeDocument/2006/relationships/hyperlink" Target="http://he.wikipedia.org/wiki/%D7%9E%D7%99%D7%9D_%D7%9E%D7%AA%D7%95%D7%A7%D7%99%D7%9D" TargetMode="External"/><Relationship Id="rId1" Type="http://schemas.openxmlformats.org/officeDocument/2006/relationships/slideLayout" Target="../slideLayouts/slideLayout7.xml"/><Relationship Id="rId4" Type="http://schemas.openxmlformats.org/officeDocument/2006/relationships/hyperlink" Target="http://he.wikipedia.org/w/index.php?title=%D7%9E%D7%99_%D7%9E%D7%9C%D7%97&amp;action=edit&amp;redlink=1"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כותרת 1"/>
          <p:cNvSpPr>
            <a:spLocks noGrp="1"/>
          </p:cNvSpPr>
          <p:nvPr>
            <p:ph type="ctrTitle"/>
          </p:nvPr>
        </p:nvSpPr>
        <p:spPr>
          <a:xfrm>
            <a:off x="827088" y="333375"/>
            <a:ext cx="7772400" cy="1470025"/>
          </a:xfrm>
        </p:spPr>
        <p:txBody>
          <a:bodyPr/>
          <a:lstStyle/>
          <a:p>
            <a:pPr eaLnBrk="1" hangingPunct="1"/>
            <a:r>
              <a:rPr lang="he-IL" sz="5400" smtClean="0">
                <a:cs typeface="Aharoni" pitchFamily="2" charset="-79"/>
              </a:rPr>
              <a:t>הצעות לנושאי ביוחקר</a:t>
            </a:r>
          </a:p>
        </p:txBody>
      </p:sp>
      <p:sp>
        <p:nvSpPr>
          <p:cNvPr id="3" name="כותרת משנה 2"/>
          <p:cNvSpPr>
            <a:spLocks noGrp="1"/>
          </p:cNvSpPr>
          <p:nvPr>
            <p:ph type="subTitle" idx="1"/>
          </p:nvPr>
        </p:nvSpPr>
        <p:spPr>
          <a:xfrm>
            <a:off x="539750" y="1557338"/>
            <a:ext cx="6119813" cy="4081462"/>
          </a:xfrm>
        </p:spPr>
        <p:txBody>
          <a:bodyPr rtlCol="1">
            <a:normAutofit fontScale="70000" lnSpcReduction="20000"/>
          </a:bodyPr>
          <a:lstStyle/>
          <a:p>
            <a:pPr eaLnBrk="1" fontAlgn="auto" hangingPunct="1">
              <a:spcAft>
                <a:spcPts val="0"/>
              </a:spcAft>
              <a:buFont typeface="Arial" pitchFamily="34" charset="0"/>
              <a:buNone/>
              <a:defRPr/>
            </a:pPr>
            <a:r>
              <a:rPr lang="he-IL" sz="9600" b="1" dirty="0" smtClean="0">
                <a:cs typeface="Aharoni" pitchFamily="2" charset="-79"/>
              </a:rPr>
              <a:t>נביטה</a:t>
            </a:r>
          </a:p>
          <a:p>
            <a:pPr eaLnBrk="1" fontAlgn="auto" hangingPunct="1">
              <a:spcAft>
                <a:spcPts val="0"/>
              </a:spcAft>
              <a:buFont typeface="Arial" pitchFamily="34" charset="0"/>
              <a:buNone/>
              <a:defRPr/>
            </a:pPr>
            <a:r>
              <a:rPr lang="he-IL" sz="9600" b="1" dirty="0" smtClean="0">
                <a:cs typeface="Aharoni" pitchFamily="2" charset="-79"/>
              </a:rPr>
              <a:t>       חנה דרורי</a:t>
            </a:r>
          </a:p>
          <a:p>
            <a:pPr eaLnBrk="1" fontAlgn="auto" hangingPunct="1">
              <a:spcAft>
                <a:spcPts val="0"/>
              </a:spcAft>
              <a:buFont typeface="Arial" pitchFamily="34" charset="0"/>
              <a:buNone/>
              <a:defRPr/>
            </a:pPr>
            <a:r>
              <a:rPr lang="he-IL" sz="9600" b="1" dirty="0" smtClean="0">
                <a:cs typeface="Aharoni" pitchFamily="2" charset="-79"/>
              </a:rPr>
              <a:t> ישיבת דרכי נעם פ"ת</a:t>
            </a:r>
            <a:endParaRPr lang="he-IL" sz="9600" b="1" dirty="0">
              <a:cs typeface="Aharoni" pitchFamily="2" charset="-79"/>
            </a:endParaRPr>
          </a:p>
        </p:txBody>
      </p:sp>
      <p:pic>
        <p:nvPicPr>
          <p:cNvPr id="2052" name="Picture 5"/>
          <p:cNvPicPr>
            <a:picLocks noChangeAspect="1" noChangeArrowheads="1"/>
          </p:cNvPicPr>
          <p:nvPr/>
        </p:nvPicPr>
        <p:blipFill>
          <a:blip r:embed="rId2" cstate="print"/>
          <a:srcRect/>
          <a:stretch>
            <a:fillRect/>
          </a:stretch>
        </p:blipFill>
        <p:spPr bwMode="auto">
          <a:xfrm>
            <a:off x="5959475" y="2017713"/>
            <a:ext cx="2933700" cy="2828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p:cNvPicPr>
            <a:picLocks noChangeAspect="1" noChangeArrowheads="1"/>
          </p:cNvPicPr>
          <p:nvPr/>
        </p:nvPicPr>
        <p:blipFill>
          <a:blip r:embed="rId2" cstate="print"/>
          <a:srcRect/>
          <a:stretch>
            <a:fillRect/>
          </a:stretch>
        </p:blipFill>
        <p:spPr bwMode="auto">
          <a:xfrm>
            <a:off x="528638" y="346075"/>
            <a:ext cx="8085137"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468313" y="28575"/>
            <a:ext cx="8424862" cy="7172325"/>
          </a:xfrm>
          <a:prstGeom prst="rect">
            <a:avLst/>
          </a:prstGeom>
          <a:noFill/>
          <a:ln w="9525">
            <a:noFill/>
            <a:miter lim="800000"/>
            <a:headEnd/>
            <a:tailEnd/>
          </a:ln>
        </p:spPr>
        <p:txBody>
          <a:bodyPr anchor="ctr">
            <a:spAutoFit/>
          </a:bodyPr>
          <a:lstStyle/>
          <a:p>
            <a:pPr algn="ctr"/>
            <a:r>
              <a:rPr lang="he-IL" sz="3600">
                <a:solidFill>
                  <a:srgbClr val="FF0000"/>
                </a:solidFill>
              </a:rPr>
              <a:t>4.מה קשר בין סוג הטיפול בקליפת זרעי תורמוס ההרים לבין שיעור הנביטה והתפתחות הנצרון?</a:t>
            </a:r>
          </a:p>
          <a:p>
            <a:r>
              <a:rPr lang="he-IL" sz="2400" b="1" u="sng"/>
              <a:t>המשתנים התלויים הם</a:t>
            </a:r>
            <a:r>
              <a:rPr lang="he-IL"/>
              <a:t>: </a:t>
            </a:r>
            <a:r>
              <a:rPr lang="he-IL" sz="2800"/>
              <a:t>1.אחוז הנביטה –הופעת השורשון</a:t>
            </a:r>
          </a:p>
          <a:p>
            <a:endParaRPr lang="he-IL" sz="2800"/>
          </a:p>
          <a:p>
            <a:r>
              <a:rPr lang="he-IL" sz="2800"/>
              <a:t>2.התפתחות הנבט שנמדד ע"י התפתחות אורך השורשון ואורך הניצרון  בס"מ.</a:t>
            </a:r>
          </a:p>
          <a:p>
            <a:endParaRPr lang="he-IL"/>
          </a:p>
          <a:p>
            <a:r>
              <a:rPr lang="he-IL" b="1" u="sng"/>
              <a:t>המשתנים הבלתי תלויים </a:t>
            </a:r>
            <a:r>
              <a:rPr lang="he-IL"/>
              <a:t>: </a:t>
            </a:r>
            <a:r>
              <a:rPr lang="he-IL" sz="2400"/>
              <a:t>הטיפולים שפגעו בשלמות הקליפה. </a:t>
            </a:r>
            <a:endParaRPr lang="en-US" sz="2400"/>
          </a:p>
          <a:p>
            <a:pPr>
              <a:lnSpc>
                <a:spcPct val="150000"/>
              </a:lnSpc>
            </a:pPr>
            <a:r>
              <a:rPr lang="he-IL" sz="2400"/>
              <a:t>א. על ידי שיוף בנייר זכוכית גס.</a:t>
            </a:r>
          </a:p>
          <a:p>
            <a:pPr>
              <a:lnSpc>
                <a:spcPct val="150000"/>
              </a:lnSpc>
            </a:pPr>
            <a:r>
              <a:rPr lang="he-IL" sz="2400"/>
              <a:t>ב.השריית הזרעים בחומצה גופרתית 1/4 מדוללת למשך  30 דקות</a:t>
            </a:r>
          </a:p>
          <a:p>
            <a:pPr>
              <a:lnSpc>
                <a:spcPct val="150000"/>
              </a:lnSpc>
            </a:pPr>
            <a:r>
              <a:rPr lang="en-US" sz="2400"/>
              <a:t> </a:t>
            </a:r>
            <a:r>
              <a:rPr lang="he-IL" sz="2400"/>
              <a:t>ג:חימום במיקרוגל למשך חצי דקה</a:t>
            </a:r>
          </a:p>
          <a:p>
            <a:pPr>
              <a:lnSpc>
                <a:spcPct val="150000"/>
              </a:lnSpc>
            </a:pPr>
            <a:r>
              <a:rPr lang="he-IL" sz="2400"/>
              <a:t>ד:הכנסת זרעים למים חמים בחום של 100 מעלות למשך דקה</a:t>
            </a:r>
          </a:p>
          <a:p>
            <a:pPr>
              <a:lnSpc>
                <a:spcPct val="150000"/>
              </a:lnSpc>
            </a:pPr>
            <a:r>
              <a:rPr lang="he-IL" sz="2400"/>
              <a:t>ה. ללא טיפול</a:t>
            </a:r>
          </a:p>
          <a:p>
            <a:endParaRPr lang="he-IL"/>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ChangeArrowheads="1"/>
          </p:cNvSpPr>
          <p:nvPr/>
        </p:nvSpPr>
        <p:spPr bwMode="auto">
          <a:xfrm>
            <a:off x="395288" y="822325"/>
            <a:ext cx="8497887" cy="2862263"/>
          </a:xfrm>
          <a:prstGeom prst="rect">
            <a:avLst/>
          </a:prstGeom>
          <a:noFill/>
          <a:ln w="9525">
            <a:noFill/>
            <a:miter lim="800000"/>
            <a:headEnd/>
            <a:tailEnd/>
          </a:ln>
        </p:spPr>
        <p:txBody>
          <a:bodyPr anchor="ctr">
            <a:spAutoFit/>
          </a:bodyPr>
          <a:lstStyle/>
          <a:p>
            <a:r>
              <a:rPr lang="he-IL" sz="3600">
                <a:ea typeface="Calibri" pitchFamily="34" charset="0"/>
                <a:cs typeface="David" pitchFamily="2" charset="-79"/>
              </a:rPr>
              <a:t>הבסיס הביולוגי להשערה:</a:t>
            </a:r>
          </a:p>
          <a:p>
            <a:pPr rtl="0" eaLnBrk="0" hangingPunct="0"/>
            <a:r>
              <a:rPr lang="he-IL" sz="3600">
                <a:ea typeface="Calibri" pitchFamily="34" charset="0"/>
                <a:cs typeface="David" pitchFamily="2" charset="-79"/>
              </a:rPr>
              <a:t>אחד ממעכבי הנביטה הוא הקליפה הקשה, וכתוצאה מפגיעה בקליפה ,זרעים אלה יגדלו מהר יותר מזרעים בעלי קליפה שלא טופלה.מהירות כניסת המים רבה יותר בקליפה הפגועה</a:t>
            </a:r>
            <a:r>
              <a:rPr lang="en-US" sz="3600"/>
              <a:t> </a:t>
            </a:r>
          </a:p>
        </p:txBody>
      </p:sp>
      <p:sp>
        <p:nvSpPr>
          <p:cNvPr id="13315" name="TextBox 2"/>
          <p:cNvSpPr txBox="1">
            <a:spLocks noChangeArrowheads="1"/>
          </p:cNvSpPr>
          <p:nvPr/>
        </p:nvSpPr>
        <p:spPr bwMode="auto">
          <a:xfrm>
            <a:off x="971550" y="3860800"/>
            <a:ext cx="7488238" cy="2678113"/>
          </a:xfrm>
          <a:prstGeom prst="rect">
            <a:avLst/>
          </a:prstGeom>
          <a:noFill/>
          <a:ln w="9525">
            <a:noFill/>
            <a:miter lim="800000"/>
            <a:headEnd/>
            <a:tailEnd/>
          </a:ln>
        </p:spPr>
        <p:txBody>
          <a:bodyPr>
            <a:spAutoFit/>
          </a:bodyPr>
          <a:lstStyle/>
          <a:p>
            <a:r>
              <a:rPr lang="he-IL" sz="2800"/>
              <a:t>ניתן לקחת זרעי חרוב, או זרעי פול גדולים אם אין לתלמיד בעיה </a:t>
            </a:r>
            <a:r>
              <a:rPr lang="en-US" sz="2800"/>
              <a:t>G6PD</a:t>
            </a:r>
            <a:endParaRPr lang="he-IL" sz="2800"/>
          </a:p>
          <a:p>
            <a:endParaRPr lang="he-IL" sz="2800"/>
          </a:p>
          <a:p>
            <a:r>
              <a:rPr lang="he-IL" sz="2800"/>
              <a:t>יש לשים לב שחלק מהטיפולים מאפשרים נביטה מואצת יותר אבל הנבט נפגע,צריבת עלים לכן יש מקום לבדיקת ההתפתחות</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p:cNvPicPr>
            <a:picLocks noChangeAspect="1" noChangeArrowheads="1"/>
          </p:cNvPicPr>
          <p:nvPr/>
        </p:nvPicPr>
        <p:blipFill>
          <a:blip r:embed="rId2" cstate="print"/>
          <a:srcRect/>
          <a:stretch>
            <a:fillRect/>
          </a:stretch>
        </p:blipFill>
        <p:spPr bwMode="auto">
          <a:xfrm>
            <a:off x="914400" y="754063"/>
            <a:ext cx="7315200" cy="5356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p:cNvPicPr>
            <a:picLocks noChangeAspect="1" noChangeArrowheads="1"/>
          </p:cNvPicPr>
          <p:nvPr/>
        </p:nvPicPr>
        <p:blipFill>
          <a:blip r:embed="rId2" cstate="print"/>
          <a:srcRect/>
          <a:stretch>
            <a:fillRect/>
          </a:stretch>
        </p:blipFill>
        <p:spPr bwMode="auto">
          <a:xfrm>
            <a:off x="708025" y="395288"/>
            <a:ext cx="7726363" cy="6073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מלבן 1"/>
          <p:cNvSpPr>
            <a:spLocks noChangeArrowheads="1"/>
          </p:cNvSpPr>
          <p:nvPr/>
        </p:nvSpPr>
        <p:spPr bwMode="auto">
          <a:xfrm>
            <a:off x="250825" y="333375"/>
            <a:ext cx="8424863" cy="1014413"/>
          </a:xfrm>
          <a:prstGeom prst="rect">
            <a:avLst/>
          </a:prstGeom>
          <a:noFill/>
          <a:ln w="9525">
            <a:noFill/>
            <a:miter lim="800000"/>
            <a:headEnd/>
            <a:tailEnd/>
          </a:ln>
        </p:spPr>
        <p:txBody>
          <a:bodyPr>
            <a:spAutoFit/>
          </a:bodyPr>
          <a:lstStyle/>
          <a:p>
            <a:r>
              <a:rPr lang="he-IL" sz="3000"/>
              <a:t>מה הקשר בין מס' </a:t>
            </a:r>
            <a:r>
              <a:rPr lang="he-IL" sz="3000">
                <a:solidFill>
                  <a:srgbClr val="FF0000"/>
                </a:solidFill>
              </a:rPr>
              <a:t>השיופים</a:t>
            </a:r>
            <a:r>
              <a:rPr lang="he-IL" sz="3000"/>
              <a:t> בזרעי הפול לקצב הנביטה של זרעי הפול</a:t>
            </a:r>
            <a:r>
              <a:rPr lang="he-IL" sz="3000" b="1" u="sng"/>
              <a:t>  והתפתחות הנבט</a:t>
            </a:r>
            <a:endParaRPr lang="he-IL" sz="3000"/>
          </a:p>
        </p:txBody>
      </p:sp>
      <p:sp>
        <p:nvSpPr>
          <p:cNvPr id="3" name="מלבן 2"/>
          <p:cNvSpPr/>
          <p:nvPr/>
        </p:nvSpPr>
        <p:spPr>
          <a:xfrm>
            <a:off x="468313" y="1412875"/>
            <a:ext cx="8135937" cy="4911725"/>
          </a:xfrm>
          <a:prstGeom prst="rect">
            <a:avLst/>
          </a:prstGeom>
        </p:spPr>
        <p:txBody>
          <a:bodyPr>
            <a:spAutoFit/>
          </a:bodyPr>
          <a:lstStyle/>
          <a:p>
            <a:pPr>
              <a:lnSpc>
                <a:spcPct val="150000"/>
              </a:lnSpc>
              <a:defRPr/>
            </a:pPr>
            <a:r>
              <a:rPr lang="he-IL" b="1" u="sng" dirty="0">
                <a:latin typeface="Arial" pitchFamily="34" charset="0"/>
                <a:cs typeface="Arial" pitchFamily="34" charset="0"/>
              </a:rPr>
              <a:t>ההשערה+בסיס </a:t>
            </a:r>
            <a:r>
              <a:rPr lang="he-IL" sz="2420" b="1" u="sng" dirty="0">
                <a:latin typeface="Arial" pitchFamily="34" charset="0"/>
                <a:cs typeface="Arial" pitchFamily="34" charset="0"/>
              </a:rPr>
              <a:t>ביולוגי:</a:t>
            </a:r>
            <a:r>
              <a:rPr lang="he-IL" sz="2420" dirty="0">
                <a:latin typeface="Arial" pitchFamily="34" charset="0"/>
                <a:cs typeface="Arial" pitchFamily="34" charset="0"/>
              </a:rPr>
              <a:t>ככל שמס' בשיופים יגדל יותר זרעים ינבטו. הבסיס הביולוגי הוא הקליפה משמשת כמעכב נביטה שמונע חדירת מים ואוויר לזרע.</a:t>
            </a:r>
          </a:p>
          <a:p>
            <a:pPr>
              <a:lnSpc>
                <a:spcPct val="150000"/>
              </a:lnSpc>
              <a:defRPr/>
            </a:pPr>
            <a:r>
              <a:rPr lang="he-IL" sz="2800" b="1" u="sng" dirty="0">
                <a:latin typeface="Arial" pitchFamily="34" charset="0"/>
                <a:cs typeface="Arial" pitchFamily="34" charset="0"/>
              </a:rPr>
              <a:t>משתנה בלתי תלוי:</a:t>
            </a:r>
            <a:r>
              <a:rPr lang="he-IL" sz="2800" dirty="0">
                <a:latin typeface="Arial" pitchFamily="34" charset="0"/>
                <a:cs typeface="Arial" pitchFamily="34" charset="0"/>
              </a:rPr>
              <a:t>מס' הפציעות בקליפת זרע הפול:1,2,3,4,0</a:t>
            </a:r>
          </a:p>
          <a:p>
            <a:pPr>
              <a:lnSpc>
                <a:spcPct val="150000"/>
              </a:lnSpc>
              <a:defRPr/>
            </a:pPr>
            <a:r>
              <a:rPr lang="he-IL" sz="2800" b="1" u="sng" dirty="0">
                <a:latin typeface="Arial" pitchFamily="34" charset="0"/>
                <a:cs typeface="Arial" pitchFamily="34" charset="0"/>
              </a:rPr>
              <a:t>משתנה</a:t>
            </a:r>
            <a:r>
              <a:rPr lang="he-IL" sz="2800" dirty="0">
                <a:latin typeface="Arial" pitchFamily="34" charset="0"/>
                <a:cs typeface="Arial" pitchFamily="34" charset="0"/>
              </a:rPr>
              <a:t> </a:t>
            </a:r>
            <a:r>
              <a:rPr lang="he-IL" sz="2800" u="sng" dirty="0">
                <a:latin typeface="Arial" pitchFamily="34" charset="0"/>
                <a:cs typeface="Arial" pitchFamily="34" charset="0"/>
              </a:rPr>
              <a:t>תלוי:</a:t>
            </a:r>
            <a:r>
              <a:rPr lang="he-IL" sz="2800" dirty="0">
                <a:latin typeface="Arial" pitchFamily="34" charset="0"/>
                <a:cs typeface="Arial" pitchFamily="34" charset="0"/>
              </a:rPr>
              <a:t>אחוז הנביטה </a:t>
            </a:r>
            <a:r>
              <a:rPr lang="he-IL" sz="2800" dirty="0" err="1">
                <a:latin typeface="Arial" pitchFamily="34" charset="0"/>
                <a:cs typeface="Arial" pitchFamily="34" charset="0"/>
              </a:rPr>
              <a:t>ימדד</a:t>
            </a:r>
            <a:r>
              <a:rPr lang="he-IL" sz="2800" dirty="0">
                <a:latin typeface="Arial" pitchFamily="34" charset="0"/>
                <a:cs typeface="Arial" pitchFamily="34" charset="0"/>
              </a:rPr>
              <a:t> ע"י הופעת </a:t>
            </a:r>
            <a:r>
              <a:rPr lang="he-IL" sz="2800" dirty="0" err="1">
                <a:latin typeface="Arial" pitchFamily="34" charset="0"/>
                <a:cs typeface="Arial" pitchFamily="34" charset="0"/>
              </a:rPr>
              <a:t>השורשון</a:t>
            </a:r>
            <a:endParaRPr lang="en-US" sz="2800" dirty="0">
              <a:latin typeface="Arial" pitchFamily="34" charset="0"/>
              <a:cs typeface="Arial" pitchFamily="34" charset="0"/>
            </a:endParaRPr>
          </a:p>
          <a:p>
            <a:pPr>
              <a:lnSpc>
                <a:spcPct val="150000"/>
              </a:lnSpc>
              <a:defRPr/>
            </a:pPr>
            <a:r>
              <a:rPr lang="he-IL" sz="2800" dirty="0">
                <a:latin typeface="Arial" pitchFamily="34" charset="0"/>
                <a:cs typeface="Arial" pitchFamily="34" charset="0"/>
              </a:rPr>
              <a:t>אורך </a:t>
            </a:r>
            <a:r>
              <a:rPr lang="he-IL" sz="2800" dirty="0" err="1">
                <a:latin typeface="Arial" pitchFamily="34" charset="0"/>
                <a:cs typeface="Arial" pitchFamily="34" charset="0"/>
              </a:rPr>
              <a:t>השורשון</a:t>
            </a:r>
            <a:r>
              <a:rPr lang="he-IL" sz="2800" dirty="0">
                <a:latin typeface="Arial" pitchFamily="34" charset="0"/>
                <a:cs typeface="Arial" pitchFamily="34" charset="0"/>
              </a:rPr>
              <a:t> שיתפתח בעזרת  סרגל הס"מ</a:t>
            </a:r>
            <a:endParaRPr lang="en-US" sz="2800" dirty="0">
              <a:latin typeface="Arial" pitchFamily="34" charset="0"/>
              <a:cs typeface="Arial" pitchFamily="34" charset="0"/>
            </a:endParaRPr>
          </a:p>
          <a:p>
            <a:pPr>
              <a:lnSpc>
                <a:spcPct val="150000"/>
              </a:lnSpc>
              <a:defRPr/>
            </a:pPr>
            <a:endParaRPr lang="he-IL" sz="242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1"/>
          <p:cNvSpPr txBox="1">
            <a:spLocks noChangeArrowheads="1"/>
          </p:cNvSpPr>
          <p:nvPr/>
        </p:nvSpPr>
        <p:spPr bwMode="auto">
          <a:xfrm>
            <a:off x="755650" y="620713"/>
            <a:ext cx="7561263" cy="5183187"/>
          </a:xfrm>
          <a:prstGeom prst="rect">
            <a:avLst/>
          </a:prstGeom>
          <a:noFill/>
          <a:ln w="9525">
            <a:noFill/>
            <a:miter lim="800000"/>
            <a:headEnd/>
            <a:tailEnd/>
          </a:ln>
        </p:spPr>
        <p:txBody>
          <a:bodyPr>
            <a:spAutoFit/>
          </a:bodyPr>
          <a:lstStyle/>
          <a:p>
            <a:pPr>
              <a:lnSpc>
                <a:spcPct val="150000"/>
              </a:lnSpc>
            </a:pPr>
            <a:r>
              <a:rPr lang="he-IL" sz="2800"/>
              <a:t>הפציעה תעשה בעזרת מספריים בחיבור שני הפסיגים</a:t>
            </a:r>
          </a:p>
          <a:p>
            <a:pPr>
              <a:lnSpc>
                <a:spcPct val="150000"/>
              </a:lnSpc>
            </a:pPr>
            <a:endParaRPr lang="he-IL" sz="2800"/>
          </a:p>
          <a:p>
            <a:pPr>
              <a:lnSpc>
                <a:spcPct val="150000"/>
              </a:lnSpc>
            </a:pPr>
            <a:r>
              <a:rPr lang="he-IL" sz="2800"/>
              <a:t>הנסוי הועמד בכוסות חד פעמיות מחוררות שבדופן  הפנימית גלגלו נייר סינון ובתוך הגליל נייר הכניסו ורמיקוליט.</a:t>
            </a:r>
          </a:p>
          <a:p>
            <a:pPr>
              <a:lnSpc>
                <a:spcPct val="150000"/>
              </a:lnSpc>
            </a:pPr>
            <a:r>
              <a:rPr lang="he-IL" sz="2800"/>
              <a:t>את הזרעים הפצועים הניחו בין הנייר לדופן הכוס. הורמיקוליט הושקה היטב.</a:t>
            </a:r>
          </a:p>
          <a:p>
            <a:pPr>
              <a:lnSpc>
                <a:spcPct val="150000"/>
              </a:lnSpc>
            </a:pPr>
            <a:r>
              <a:rPr lang="he-IL" sz="2800"/>
              <a:t>הכוס הועמד בכלי שבתחתיתו מים.</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rtlCol="1">
            <a:normAutofit fontScale="90000"/>
          </a:bodyPr>
          <a:lstStyle/>
          <a:p>
            <a:pPr eaLnBrk="1" fontAlgn="auto" hangingPunct="1">
              <a:spcAft>
                <a:spcPts val="0"/>
              </a:spcAft>
              <a:defRPr/>
            </a:pPr>
            <a:r>
              <a:rPr lang="he-IL" dirty="0" smtClean="0">
                <a:latin typeface="Arial" pitchFamily="34" charset="0"/>
                <a:ea typeface="Calibri" pitchFamily="34" charset="0"/>
                <a:cs typeface="David" pitchFamily="2" charset="-79"/>
              </a:rPr>
              <a:t/>
            </a:r>
            <a:br>
              <a:rPr lang="he-IL" dirty="0" smtClean="0">
                <a:latin typeface="Arial" pitchFamily="34" charset="0"/>
                <a:ea typeface="Calibri" pitchFamily="34" charset="0"/>
                <a:cs typeface="David" pitchFamily="2" charset="-79"/>
              </a:rPr>
            </a:br>
            <a:r>
              <a:rPr lang="he-IL" dirty="0">
                <a:latin typeface="Arial" pitchFamily="34" charset="0"/>
                <a:ea typeface="Calibri" pitchFamily="34" charset="0"/>
                <a:cs typeface="David" pitchFamily="2" charset="-79"/>
              </a:rPr>
              <a:t/>
            </a:r>
            <a:br>
              <a:rPr lang="he-IL" dirty="0">
                <a:latin typeface="Arial" pitchFamily="34" charset="0"/>
                <a:ea typeface="Calibri" pitchFamily="34" charset="0"/>
                <a:cs typeface="David" pitchFamily="2" charset="-79"/>
              </a:rPr>
            </a:br>
            <a:r>
              <a:rPr lang="he-IL" dirty="0" smtClean="0">
                <a:latin typeface="Arial" pitchFamily="34" charset="0"/>
                <a:ea typeface="Calibri" pitchFamily="34" charset="0"/>
                <a:cs typeface="David" pitchFamily="2" charset="-79"/>
              </a:rPr>
              <a:t/>
            </a:r>
            <a:br>
              <a:rPr lang="he-IL" dirty="0" smtClean="0">
                <a:latin typeface="Arial" pitchFamily="34" charset="0"/>
                <a:ea typeface="Calibri" pitchFamily="34" charset="0"/>
                <a:cs typeface="David" pitchFamily="2" charset="-79"/>
              </a:rPr>
            </a:br>
            <a:r>
              <a:rPr lang="he-IL" dirty="0" smtClean="0">
                <a:latin typeface="Arial" pitchFamily="34" charset="0"/>
                <a:ea typeface="Calibri" pitchFamily="34" charset="0"/>
                <a:cs typeface="David" pitchFamily="2" charset="-79"/>
              </a:rPr>
              <a:t>הנבטה בכוסות מחוררים ומונחים במים כאשר הזרעים נמצאים בין הדופן לנייר סופג</a:t>
            </a:r>
            <a:r>
              <a:rPr lang="he-IL" dirty="0" smtClean="0">
                <a:latin typeface="Arial" pitchFamily="34" charset="0"/>
                <a:ea typeface="Calibri" pitchFamily="34" charset="0"/>
                <a:cs typeface="Arial" pitchFamily="34" charset="0"/>
              </a:rPr>
              <a:t> </a:t>
            </a:r>
            <a:r>
              <a:rPr lang="he-IL" dirty="0" smtClean="0">
                <a:latin typeface="Arial" pitchFamily="34" charset="0"/>
                <a:ea typeface="Calibri" pitchFamily="34" charset="0"/>
                <a:cs typeface="David" pitchFamily="2" charset="-79"/>
              </a:rPr>
              <a:t> בעומקים שווים.</a:t>
            </a:r>
            <a:r>
              <a:rPr lang="he-IL" sz="6000" dirty="0" smtClean="0">
                <a:latin typeface="Arial" pitchFamily="34" charset="0"/>
                <a:cs typeface="Arial" pitchFamily="34" charset="0"/>
              </a:rPr>
              <a:t/>
            </a:r>
            <a:br>
              <a:rPr lang="he-IL" sz="6000" dirty="0" smtClean="0">
                <a:latin typeface="Arial" pitchFamily="34" charset="0"/>
                <a:cs typeface="Arial" pitchFamily="34" charset="0"/>
              </a:rPr>
            </a:br>
            <a:endParaRPr lang="he-IL" dirty="0"/>
          </a:p>
        </p:txBody>
      </p:sp>
      <p:sp>
        <p:nvSpPr>
          <p:cNvPr id="4" name="מציין מיקום תוכן 3"/>
          <p:cNvSpPr>
            <a:spLocks noGrp="1"/>
          </p:cNvSpPr>
          <p:nvPr>
            <p:ph idx="1"/>
          </p:nvPr>
        </p:nvSpPr>
        <p:spPr>
          <a:xfrm>
            <a:off x="2700338" y="2997200"/>
            <a:ext cx="2232025" cy="3128963"/>
          </a:xfrm>
          <a:prstGeom prst="ca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normAutofit/>
          </a:bodyPr>
          <a:lstStyle/>
          <a:p>
            <a:pPr eaLnBrk="1" fontAlgn="auto" hangingPunct="1">
              <a:spcAft>
                <a:spcPts val="0"/>
              </a:spcAft>
              <a:buFont typeface="Arial" pitchFamily="34" charset="0"/>
              <a:buChar char="•"/>
              <a:defRPr/>
            </a:pPr>
            <a:endParaRPr lang="he-IL" dirty="0">
              <a:solidFill>
                <a:schemeClr val="bg1"/>
              </a:solidFill>
            </a:endParaRPr>
          </a:p>
        </p:txBody>
      </p:sp>
      <p:sp>
        <p:nvSpPr>
          <p:cNvPr id="5" name="תרשים זרימה: דיסק מגנטי 4"/>
          <p:cNvSpPr/>
          <p:nvPr/>
        </p:nvSpPr>
        <p:spPr>
          <a:xfrm>
            <a:off x="2916238" y="3213100"/>
            <a:ext cx="1800225" cy="2736850"/>
          </a:xfrm>
          <a:prstGeom prst="flowChartMagneticDisk">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6" name="תרשים זרימה: פעולה ידנית 5"/>
          <p:cNvSpPr/>
          <p:nvPr/>
        </p:nvSpPr>
        <p:spPr>
          <a:xfrm>
            <a:off x="2195513" y="5661025"/>
            <a:ext cx="3313112" cy="792163"/>
          </a:xfrm>
          <a:prstGeom prst="flowChartManualOperati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8" name="דמעה 7"/>
          <p:cNvSpPr/>
          <p:nvPr/>
        </p:nvSpPr>
        <p:spPr>
          <a:xfrm>
            <a:off x="4211638" y="4508500"/>
            <a:ext cx="215900" cy="433388"/>
          </a:xfrm>
          <a:prstGeom prst="teardrop">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0" name="דמעה 9"/>
          <p:cNvSpPr/>
          <p:nvPr/>
        </p:nvSpPr>
        <p:spPr>
          <a:xfrm>
            <a:off x="3635375" y="4581525"/>
            <a:ext cx="215900" cy="431800"/>
          </a:xfrm>
          <a:prstGeom prst="teardrop">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1" name="דמעה 10"/>
          <p:cNvSpPr/>
          <p:nvPr/>
        </p:nvSpPr>
        <p:spPr>
          <a:xfrm>
            <a:off x="3059113" y="4581525"/>
            <a:ext cx="217487" cy="360363"/>
          </a:xfrm>
          <a:prstGeom prst="teardrop">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ChangeArrowheads="1"/>
          </p:cNvSpPr>
          <p:nvPr/>
        </p:nvSpPr>
        <p:spPr bwMode="auto">
          <a:xfrm>
            <a:off x="1042988" y="277813"/>
            <a:ext cx="7345362" cy="2984500"/>
          </a:xfrm>
          <a:prstGeom prst="rect">
            <a:avLst/>
          </a:prstGeom>
          <a:noFill/>
          <a:ln w="9525">
            <a:noFill/>
            <a:miter lim="800000"/>
            <a:headEnd/>
            <a:tailEnd/>
          </a:ln>
        </p:spPr>
        <p:txBody>
          <a:bodyPr anchor="ctr">
            <a:spAutoFit/>
          </a:bodyPr>
          <a:lstStyle/>
          <a:p>
            <a:r>
              <a:rPr lang="he-IL" sz="2800" b="1" u="sng">
                <a:solidFill>
                  <a:srgbClr val="FF0000"/>
                </a:solidFill>
                <a:latin typeface="Calibri" pitchFamily="34" charset="0"/>
              </a:rPr>
              <a:t>5. </a:t>
            </a:r>
            <a:r>
              <a:rPr lang="he-IL" sz="2800">
                <a:solidFill>
                  <a:srgbClr val="FF0000"/>
                </a:solidFill>
                <a:latin typeface="Calibri" pitchFamily="34" charset="0"/>
              </a:rPr>
              <a:t>מה השפעתו של אורך הגל השונים על% הנביטה בזרעים של חיטה ותלתן?</a:t>
            </a:r>
            <a:endParaRPr lang="en-US" sz="2800">
              <a:solidFill>
                <a:srgbClr val="FF0000"/>
              </a:solidFill>
              <a:latin typeface="Calibri" pitchFamily="34" charset="0"/>
            </a:endParaRPr>
          </a:p>
          <a:p>
            <a:r>
              <a:rPr lang="he-IL" sz="2800">
                <a:solidFill>
                  <a:srgbClr val="FF0000"/>
                </a:solidFill>
                <a:latin typeface="Calibri" pitchFamily="34" charset="0"/>
              </a:rPr>
              <a:t>מה הקשר בין אורכי הגל השונים להתפתחות הנבטים?</a:t>
            </a:r>
          </a:p>
          <a:p>
            <a:r>
              <a:rPr lang="he-IL" sz="2400" b="1" u="sng">
                <a:latin typeface="Calibri" pitchFamily="34" charset="0"/>
              </a:rPr>
              <a:t>משתנה </a:t>
            </a:r>
            <a:r>
              <a:rPr lang="he-IL" sz="2400" u="sng">
                <a:latin typeface="Calibri" pitchFamily="34" charset="0"/>
              </a:rPr>
              <a:t>תלוי:</a:t>
            </a:r>
            <a:r>
              <a:rPr lang="he-IL" sz="2400">
                <a:latin typeface="Calibri" pitchFamily="34" charset="0"/>
              </a:rPr>
              <a:t>א.אחוזי הנביטה בזרעי התלתן והחיטה</a:t>
            </a:r>
          </a:p>
          <a:p>
            <a:r>
              <a:rPr lang="he-IL" sz="2400">
                <a:latin typeface="Calibri" pitchFamily="34" charset="0"/>
              </a:rPr>
              <a:t> ב.התפתחות הנבט- אורך שורשון ונצרון בממוצע בס"מ</a:t>
            </a:r>
          </a:p>
          <a:p>
            <a:endParaRPr lang="en-US" sz="2800">
              <a:latin typeface="Calibri" pitchFamily="34" charset="0"/>
            </a:endParaRPr>
          </a:p>
        </p:txBody>
      </p:sp>
      <p:sp>
        <p:nvSpPr>
          <p:cNvPr id="19459" name="Rectangle 2"/>
          <p:cNvSpPr>
            <a:spLocks noChangeArrowheads="1"/>
          </p:cNvSpPr>
          <p:nvPr/>
        </p:nvSpPr>
        <p:spPr bwMode="auto">
          <a:xfrm>
            <a:off x="1476375" y="2709863"/>
            <a:ext cx="7392988" cy="1816100"/>
          </a:xfrm>
          <a:prstGeom prst="rect">
            <a:avLst/>
          </a:prstGeom>
          <a:noFill/>
          <a:ln w="9525">
            <a:noFill/>
            <a:miter lim="800000"/>
            <a:headEnd/>
            <a:tailEnd/>
          </a:ln>
        </p:spPr>
        <p:txBody>
          <a:bodyPr anchor="ctr">
            <a:spAutoFit/>
          </a:bodyPr>
          <a:lstStyle/>
          <a:p>
            <a:r>
              <a:rPr lang="he-IL" sz="2400" u="sng">
                <a:latin typeface="Calibri" pitchFamily="34" charset="0"/>
                <a:ea typeface="Calibri" pitchFamily="34" charset="0"/>
                <a:cs typeface="David" pitchFamily="2" charset="-79"/>
              </a:rPr>
              <a:t>     המשתנה הבלתי תלוי </a:t>
            </a:r>
            <a:r>
              <a:rPr lang="he-IL" sz="2800">
                <a:latin typeface="Calibri" pitchFamily="34" charset="0"/>
                <a:ea typeface="Calibri" pitchFamily="34" charset="0"/>
                <a:cs typeface="David" pitchFamily="2" charset="-79"/>
              </a:rPr>
              <a:t>-1.  </a:t>
            </a:r>
            <a:r>
              <a:rPr lang="he-IL" sz="2800" u="sng">
                <a:latin typeface="Calibri" pitchFamily="34" charset="0"/>
                <a:ea typeface="Calibri" pitchFamily="34" charset="0"/>
                <a:cs typeface="David" pitchFamily="2" charset="-79"/>
              </a:rPr>
              <a:t>אורכי הגל</a:t>
            </a:r>
            <a:r>
              <a:rPr lang="he-IL" sz="2800">
                <a:latin typeface="Calibri" pitchFamily="34" charset="0"/>
                <a:ea typeface="Calibri" pitchFamily="34" charset="0"/>
                <a:cs typeface="David" pitchFamily="2" charset="-79"/>
              </a:rPr>
              <a:t>, לבן, אדום  וכחול.מנורות חסכוניות נקנו בחנות תאורה</a:t>
            </a:r>
          </a:p>
          <a:p>
            <a:r>
              <a:rPr lang="he-IL" sz="2800">
                <a:latin typeface="Calibri" pitchFamily="34" charset="0"/>
                <a:ea typeface="Calibri" pitchFamily="34" charset="0"/>
                <a:cs typeface="David" pitchFamily="2" charset="-79"/>
              </a:rPr>
              <a:t>2. הזרעים-חד פסיגים-החיטה ודו פסיגים-תלתן</a:t>
            </a:r>
          </a:p>
          <a:p>
            <a:endParaRPr lang="he-IL" sz="2800">
              <a:ea typeface="Calibri" pitchFamily="34" charset="0"/>
              <a:cs typeface="David" pitchFamily="2" charset="-79"/>
            </a:endParaRPr>
          </a:p>
        </p:txBody>
      </p:sp>
      <p:sp>
        <p:nvSpPr>
          <p:cNvPr id="19460" name="Rectangle 3"/>
          <p:cNvSpPr>
            <a:spLocks noChangeArrowheads="1"/>
          </p:cNvSpPr>
          <p:nvPr/>
        </p:nvSpPr>
        <p:spPr bwMode="auto">
          <a:xfrm>
            <a:off x="1258888" y="4076700"/>
            <a:ext cx="7659687" cy="2308225"/>
          </a:xfrm>
          <a:prstGeom prst="rect">
            <a:avLst/>
          </a:prstGeom>
          <a:noFill/>
          <a:ln w="9525">
            <a:noFill/>
            <a:miter lim="800000"/>
            <a:headEnd/>
            <a:tailEnd/>
          </a:ln>
        </p:spPr>
        <p:txBody>
          <a:bodyPr wrap="none" anchor="ctr">
            <a:spAutoFit/>
          </a:bodyPr>
          <a:lstStyle/>
          <a:p>
            <a:r>
              <a:rPr lang="he-IL" sz="2400"/>
              <a:t>פוטופריודיזם הוא אחד ה"חושים" של הצמח. </a:t>
            </a:r>
          </a:p>
          <a:p>
            <a:r>
              <a:rPr lang="he-IL" sz="2400"/>
              <a:t>כדי שזרע "יידע" מתי לנבוט יש צורך במערכת של איסוף נתונים</a:t>
            </a:r>
          </a:p>
          <a:p>
            <a:r>
              <a:rPr lang="he-IL" sz="2400"/>
              <a:t> מהסביבה ותרגומם לתהליכים פנימיים</a:t>
            </a:r>
          </a:p>
          <a:p>
            <a:r>
              <a:rPr lang="he-IL" sz="2400"/>
              <a:t> ההשפעה של המרכיב האדום גדולה יותר.</a:t>
            </a:r>
          </a:p>
          <a:p>
            <a:r>
              <a:rPr lang="he-IL" sz="2400"/>
              <a:t> ההשערה כי צורת הפיגמנט היא זו המפעילה או מעכבת את </a:t>
            </a:r>
          </a:p>
          <a:p>
            <a:r>
              <a:rPr lang="he-IL" sz="2400"/>
              <a:t>תהליכי הנביטה.</a:t>
            </a:r>
          </a:p>
        </p:txBody>
      </p:sp>
      <p:sp>
        <p:nvSpPr>
          <p:cNvPr id="19461" name="מלבן 7"/>
          <p:cNvSpPr>
            <a:spLocks noChangeArrowheads="1"/>
          </p:cNvSpPr>
          <p:nvPr/>
        </p:nvSpPr>
        <p:spPr bwMode="auto">
          <a:xfrm>
            <a:off x="5435600" y="3860800"/>
            <a:ext cx="3065463" cy="369888"/>
          </a:xfrm>
          <a:prstGeom prst="rect">
            <a:avLst/>
          </a:prstGeom>
          <a:noFill/>
          <a:ln w="9525">
            <a:noFill/>
            <a:miter lim="800000"/>
            <a:headEnd/>
            <a:tailEnd/>
          </a:ln>
        </p:spPr>
        <p:txBody>
          <a:bodyPr>
            <a:spAutoFit/>
          </a:bodyPr>
          <a:lstStyle/>
          <a:p>
            <a:r>
              <a:rPr lang="he-IL">
                <a:solidFill>
                  <a:srgbClr val="FF0000"/>
                </a:solidFill>
                <a:latin typeface="Calibri" pitchFamily="34" charset="0"/>
              </a:rPr>
              <a:t>השערה + בסיס ביולוגי להשערה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1"/>
          <p:cNvPicPr>
            <a:picLocks noChangeAspect="1" noChangeArrowheads="1"/>
          </p:cNvPicPr>
          <p:nvPr/>
        </p:nvPicPr>
        <p:blipFill>
          <a:blip r:embed="rId2" cstate="print"/>
          <a:srcRect/>
          <a:stretch>
            <a:fillRect/>
          </a:stretch>
        </p:blipFill>
        <p:spPr bwMode="auto">
          <a:xfrm>
            <a:off x="403225" y="906463"/>
            <a:ext cx="8335963" cy="5051425"/>
          </a:xfrm>
          <a:prstGeom prst="rect">
            <a:avLst/>
          </a:prstGeom>
          <a:noFill/>
          <a:ln w="9525">
            <a:noFill/>
            <a:miter lim="800000"/>
            <a:headEnd/>
            <a:tailEnd/>
          </a:ln>
        </p:spPr>
      </p:pic>
      <p:cxnSp>
        <p:nvCxnSpPr>
          <p:cNvPr id="5" name="מחבר ישר 4"/>
          <p:cNvCxnSpPr/>
          <p:nvPr/>
        </p:nvCxnSpPr>
        <p:spPr>
          <a:xfrm flipH="1">
            <a:off x="395288" y="260350"/>
            <a:ext cx="1873250" cy="3529013"/>
          </a:xfrm>
          <a:prstGeom prst="line">
            <a:avLst/>
          </a:prstGeom>
        </p:spPr>
        <p:style>
          <a:lnRef idx="1">
            <a:schemeClr val="accent1"/>
          </a:lnRef>
          <a:fillRef idx="0">
            <a:schemeClr val="accent1"/>
          </a:fillRef>
          <a:effectRef idx="0">
            <a:schemeClr val="accent1"/>
          </a:effectRef>
          <a:fontRef idx="minor">
            <a:schemeClr val="tx1"/>
          </a:fontRef>
        </p:style>
      </p:cxnSp>
      <p:sp>
        <p:nvSpPr>
          <p:cNvPr id="20484" name="TextBox 5"/>
          <p:cNvSpPr txBox="1">
            <a:spLocks noChangeArrowheads="1"/>
          </p:cNvSpPr>
          <p:nvPr/>
        </p:nvSpPr>
        <p:spPr bwMode="auto">
          <a:xfrm>
            <a:off x="430213" y="4198938"/>
            <a:ext cx="1944687" cy="646112"/>
          </a:xfrm>
          <a:prstGeom prst="rect">
            <a:avLst/>
          </a:prstGeom>
          <a:noFill/>
          <a:ln w="9525">
            <a:noFill/>
            <a:miter lim="800000"/>
            <a:headEnd/>
            <a:tailEnd/>
          </a:ln>
        </p:spPr>
        <p:txBody>
          <a:bodyPr>
            <a:spAutoFit/>
          </a:bodyPr>
          <a:lstStyle/>
          <a:p>
            <a:r>
              <a:rPr lang="he-IL"/>
              <a:t>מנורות צבועות מבחוץ לא מתאימות</a:t>
            </a:r>
          </a:p>
        </p:txBody>
      </p:sp>
      <p:sp>
        <p:nvSpPr>
          <p:cNvPr id="8" name="מלבן 7"/>
          <p:cNvSpPr/>
          <p:nvPr/>
        </p:nvSpPr>
        <p:spPr>
          <a:xfrm>
            <a:off x="5508625" y="5021263"/>
            <a:ext cx="1655763"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0486" name="TextBox 8"/>
          <p:cNvSpPr txBox="1">
            <a:spLocks noChangeArrowheads="1"/>
          </p:cNvSpPr>
          <p:nvPr/>
        </p:nvSpPr>
        <p:spPr bwMode="auto">
          <a:xfrm>
            <a:off x="5508625" y="5021263"/>
            <a:ext cx="1655763" cy="1169987"/>
          </a:xfrm>
          <a:prstGeom prst="rect">
            <a:avLst/>
          </a:prstGeom>
          <a:blipFill dpi="0" rotWithShape="1">
            <a:blip r:embed="rId3" cstate="print"/>
            <a:srcRect/>
            <a:tile tx="0" ty="0" sx="100000" sy="100000" flip="none" algn="tl"/>
          </a:blipFill>
          <a:ln w="9525">
            <a:noFill/>
            <a:miter lim="800000"/>
            <a:headEnd/>
            <a:tailEnd/>
          </a:ln>
        </p:spPr>
        <p:txBody>
          <a:bodyPr>
            <a:spAutoFit/>
          </a:bodyPr>
          <a:lstStyle/>
          <a:p>
            <a:r>
              <a:rPr lang="he-IL" sz="1400"/>
              <a:t>ארגזי מזון נמצאו ברחוב בצענו חור במכסה והכנסנו מנורת שולחן שנורתה צבעונית</a:t>
            </a:r>
          </a:p>
        </p:txBody>
      </p:sp>
      <p:cxnSp>
        <p:nvCxnSpPr>
          <p:cNvPr id="12" name="מחבר חץ ישר 11"/>
          <p:cNvCxnSpPr/>
          <p:nvPr/>
        </p:nvCxnSpPr>
        <p:spPr>
          <a:xfrm>
            <a:off x="3954463" y="3216275"/>
            <a:ext cx="144462" cy="431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488" name="TextBox 12"/>
          <p:cNvSpPr txBox="1">
            <a:spLocks noChangeArrowheads="1"/>
          </p:cNvSpPr>
          <p:nvPr/>
        </p:nvSpPr>
        <p:spPr bwMode="auto">
          <a:xfrm>
            <a:off x="3348038" y="2492375"/>
            <a:ext cx="1008062" cy="646113"/>
          </a:xfrm>
          <a:prstGeom prst="rect">
            <a:avLst/>
          </a:prstGeom>
          <a:noFill/>
          <a:ln w="9525">
            <a:noFill/>
            <a:miter lim="800000"/>
            <a:headEnd/>
            <a:tailEnd/>
          </a:ln>
        </p:spPr>
        <p:txBody>
          <a:bodyPr>
            <a:spAutoFit/>
          </a:bodyPr>
          <a:lstStyle/>
          <a:p>
            <a:r>
              <a:rPr lang="he-IL"/>
              <a:t>צלחות פטרי</a:t>
            </a:r>
          </a:p>
        </p:txBody>
      </p:sp>
      <p:cxnSp>
        <p:nvCxnSpPr>
          <p:cNvPr id="15" name="מחבר חץ ישר 14"/>
          <p:cNvCxnSpPr/>
          <p:nvPr/>
        </p:nvCxnSpPr>
        <p:spPr>
          <a:xfrm flipH="1">
            <a:off x="3276600" y="4508500"/>
            <a:ext cx="647700" cy="288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490" name="TextBox 15"/>
          <p:cNvSpPr txBox="1">
            <a:spLocks noChangeArrowheads="1"/>
          </p:cNvSpPr>
          <p:nvPr/>
        </p:nvSpPr>
        <p:spPr bwMode="auto">
          <a:xfrm>
            <a:off x="2627313" y="5208588"/>
            <a:ext cx="1873250" cy="460375"/>
          </a:xfrm>
          <a:prstGeom prst="rect">
            <a:avLst/>
          </a:prstGeom>
          <a:noFill/>
          <a:ln w="9525">
            <a:noFill/>
            <a:miter lim="800000"/>
            <a:headEnd/>
            <a:tailEnd/>
          </a:ln>
        </p:spPr>
        <p:txBody>
          <a:bodyPr>
            <a:spAutoFit/>
          </a:bodyPr>
          <a:lstStyle/>
          <a:p>
            <a:r>
              <a:rPr lang="he-IL" sz="1200"/>
              <a:t>שכבת צמר גפן דקה+נייר סינון מורטב ב15 סמ"ק מים</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כותרת 1"/>
          <p:cNvSpPr>
            <a:spLocks noGrp="1"/>
          </p:cNvSpPr>
          <p:nvPr>
            <p:ph type="title"/>
          </p:nvPr>
        </p:nvSpPr>
        <p:spPr>
          <a:xfrm>
            <a:off x="457200" y="404813"/>
            <a:ext cx="8229600" cy="1728787"/>
          </a:xfrm>
        </p:spPr>
        <p:txBody>
          <a:bodyPr/>
          <a:lstStyle/>
          <a:p>
            <a:pPr eaLnBrk="1" hangingPunct="1"/>
            <a:r>
              <a:rPr lang="he-IL" smtClean="0"/>
              <a:t/>
            </a:r>
            <a:br>
              <a:rPr lang="he-IL" smtClean="0"/>
            </a:br>
            <a:endParaRPr lang="en-US" sz="2700" b="1" smtClean="0">
              <a:cs typeface="Times New Roman" pitchFamily="18" charset="0"/>
            </a:endParaRPr>
          </a:p>
        </p:txBody>
      </p:sp>
      <p:sp>
        <p:nvSpPr>
          <p:cNvPr id="3075" name="מציין מיקום תוכן 2"/>
          <p:cNvSpPr>
            <a:spLocks noGrp="1"/>
          </p:cNvSpPr>
          <p:nvPr>
            <p:ph idx="1"/>
          </p:nvPr>
        </p:nvSpPr>
        <p:spPr>
          <a:xfrm>
            <a:off x="457200" y="476250"/>
            <a:ext cx="8229600" cy="5649913"/>
          </a:xfrm>
        </p:spPr>
        <p:txBody>
          <a:bodyPr/>
          <a:lstStyle/>
          <a:p>
            <a:pPr eaLnBrk="1" hangingPunct="1">
              <a:buFont typeface="Arial" charset="0"/>
              <a:buNone/>
            </a:pPr>
            <a:r>
              <a:rPr lang="he-IL" smtClean="0"/>
              <a:t>.</a:t>
            </a:r>
            <a:r>
              <a:rPr lang="he-IL" b="1" smtClean="0">
                <a:solidFill>
                  <a:srgbClr val="FF0000"/>
                </a:solidFill>
              </a:rPr>
              <a:t>שאלת החקר:  מה הקשר בין עומק הזריעה לבין אחוז הנביטה והתפתחות הנצרון בזרעי עדשים</a:t>
            </a:r>
            <a:r>
              <a:rPr lang="he-IL" b="1" smtClean="0"/>
              <a:t>?</a:t>
            </a:r>
          </a:p>
          <a:p>
            <a:pPr eaLnBrk="1" hangingPunct="1">
              <a:buFont typeface="Arial" charset="0"/>
              <a:buNone/>
            </a:pPr>
            <a:r>
              <a:rPr lang="he-IL" b="1" smtClean="0"/>
              <a:t>ההמלצה לחקלאי פי 3 מקוטר הזרע.</a:t>
            </a:r>
          </a:p>
          <a:p>
            <a:pPr eaLnBrk="1" hangingPunct="1">
              <a:buFont typeface="Arial" charset="0"/>
              <a:buNone/>
            </a:pPr>
            <a:r>
              <a:rPr lang="he-IL" sz="2800" b="1" smtClean="0"/>
              <a:t>זריעה קרובה לפני הקרקע-כמות המים,אכילה ע"י צפורים</a:t>
            </a:r>
          </a:p>
          <a:p>
            <a:pPr eaLnBrk="1" hangingPunct="1">
              <a:buFont typeface="Arial" charset="0"/>
              <a:buNone/>
            </a:pPr>
            <a:r>
              <a:rPr lang="he-IL" sz="2800" b="1" smtClean="0"/>
              <a:t>התפתחות שורשים שטחיים- עוגן צמח לא יציב</a:t>
            </a:r>
            <a:endParaRPr lang="he-IL" sz="2800" smtClean="0"/>
          </a:p>
          <a:p>
            <a:pPr eaLnBrk="1" hangingPunct="1"/>
            <a:r>
              <a:rPr lang="he-IL" sz="2800" smtClean="0"/>
              <a:t>ההשערה: ככל שעומק הזריעה גדול יותר, כמות חומרי התשמורת המנוצלים בזרע קטן מצב שמקטין את אחוז הנביטה ואורך הנצרון שמתפתח קטן.</a:t>
            </a:r>
          </a:p>
          <a:p>
            <a:pPr eaLnBrk="1" hangingPunct="1"/>
            <a:r>
              <a:rPr lang="he-IL" b="1" smtClean="0"/>
              <a:t>המשתנה התלוי </a:t>
            </a:r>
            <a:r>
              <a:rPr lang="he-IL" smtClean="0"/>
              <a:t>-1.  </a:t>
            </a:r>
            <a:r>
              <a:rPr lang="he-IL" b="1" smtClean="0"/>
              <a:t>אחוז הנביטה-</a:t>
            </a:r>
            <a:r>
              <a:rPr lang="he-IL" smtClean="0"/>
              <a:t>שנמדד ע"י חישוב % ההצצה מכלל הזרעים.</a:t>
            </a:r>
          </a:p>
          <a:p>
            <a:pPr eaLnBrk="1" hangingPunct="1"/>
            <a:r>
              <a:rPr lang="he-IL" b="1" smtClean="0"/>
              <a:t>התפתחות הנצרון:</a:t>
            </a:r>
            <a:r>
              <a:rPr lang="he-IL" smtClean="0"/>
              <a:t>מדידת אורך הגבעול בס"מ</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p:cNvPicPr>
            <a:picLocks noChangeAspect="1" noChangeArrowheads="1"/>
          </p:cNvPicPr>
          <p:nvPr/>
        </p:nvPicPr>
        <p:blipFill>
          <a:blip r:embed="rId2" cstate="print"/>
          <a:srcRect/>
          <a:stretch>
            <a:fillRect/>
          </a:stretch>
        </p:blipFill>
        <p:spPr bwMode="auto">
          <a:xfrm>
            <a:off x="1100138" y="506413"/>
            <a:ext cx="6942137" cy="5851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ChangeAspect="1" noChangeArrowheads="1"/>
          </p:cNvPicPr>
          <p:nvPr/>
        </p:nvPicPr>
        <p:blipFill>
          <a:blip r:embed="rId2" cstate="print"/>
          <a:srcRect/>
          <a:stretch>
            <a:fillRect/>
          </a:stretch>
        </p:blipFill>
        <p:spPr bwMode="auto">
          <a:xfrm>
            <a:off x="1524000" y="403225"/>
            <a:ext cx="6096000" cy="605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5"/>
          <p:cNvPicPr>
            <a:picLocks noChangeAspect="1" noChangeArrowheads="1"/>
          </p:cNvPicPr>
          <p:nvPr/>
        </p:nvPicPr>
        <p:blipFill>
          <a:blip r:embed="rId2" cstate="print"/>
          <a:srcRect/>
          <a:stretch>
            <a:fillRect/>
          </a:stretch>
        </p:blipFill>
        <p:spPr bwMode="auto">
          <a:xfrm>
            <a:off x="0" y="2276475"/>
            <a:ext cx="2332038" cy="5211763"/>
          </a:xfrm>
          <a:prstGeom prst="rect">
            <a:avLst/>
          </a:prstGeom>
          <a:noFill/>
          <a:ln w="9525">
            <a:noFill/>
            <a:miter lim="800000"/>
            <a:headEnd/>
            <a:tailEnd/>
          </a:ln>
        </p:spPr>
      </p:pic>
      <p:sp>
        <p:nvSpPr>
          <p:cNvPr id="23555" name="כותרת 1"/>
          <p:cNvSpPr>
            <a:spLocks noGrp="1"/>
          </p:cNvSpPr>
          <p:nvPr>
            <p:ph type="title"/>
          </p:nvPr>
        </p:nvSpPr>
        <p:spPr>
          <a:xfrm>
            <a:off x="457200" y="274638"/>
            <a:ext cx="8229600" cy="922337"/>
          </a:xfrm>
        </p:spPr>
        <p:txBody>
          <a:bodyPr/>
          <a:lstStyle/>
          <a:p>
            <a:pPr algn="r"/>
            <a:r>
              <a:rPr lang="he-IL" sz="2400" smtClean="0">
                <a:solidFill>
                  <a:srgbClr val="FF0000"/>
                </a:solidFill>
              </a:rPr>
              <a:t>מהי השפעתו של אורך הגל של האור על מידת צמיחתם של נבטי חומוס(חמצה)</a:t>
            </a:r>
            <a:br>
              <a:rPr lang="he-IL" sz="2400" smtClean="0">
                <a:solidFill>
                  <a:srgbClr val="FF0000"/>
                </a:solidFill>
              </a:rPr>
            </a:br>
            <a:endParaRPr lang="he-IL" sz="2400" smtClean="0">
              <a:solidFill>
                <a:srgbClr val="FF0000"/>
              </a:solidFill>
            </a:endParaRPr>
          </a:p>
        </p:txBody>
      </p:sp>
      <p:sp>
        <p:nvSpPr>
          <p:cNvPr id="23556" name="TextBox 2"/>
          <p:cNvSpPr txBox="1">
            <a:spLocks noChangeArrowheads="1"/>
          </p:cNvSpPr>
          <p:nvPr/>
        </p:nvSpPr>
        <p:spPr bwMode="auto">
          <a:xfrm>
            <a:off x="468313" y="1341438"/>
            <a:ext cx="7991475" cy="3692525"/>
          </a:xfrm>
          <a:prstGeom prst="rect">
            <a:avLst/>
          </a:prstGeom>
          <a:noFill/>
          <a:ln w="9525">
            <a:noFill/>
            <a:miter lim="800000"/>
            <a:headEnd/>
            <a:tailEnd/>
          </a:ln>
        </p:spPr>
        <p:txBody>
          <a:bodyPr>
            <a:spAutoFit/>
          </a:bodyPr>
          <a:lstStyle/>
          <a:p>
            <a:r>
              <a:rPr lang="he-IL"/>
              <a:t>המשתנה הבלתי תלוי היו אורכי גל שונים שיצרנו בעזרת צלופנים בצבעים שונים</a:t>
            </a:r>
          </a:p>
          <a:p>
            <a:endParaRPr lang="he-IL"/>
          </a:p>
          <a:p>
            <a:r>
              <a:rPr lang="he-IL"/>
              <a:t>הנבטנו  זרעי חומוס שנקנו בסופר על מגש עם נייר סינון. הזרעים שנבטו  נשתלו בתבניות חד פעמיות לפי התמונה . המצע היה ורמיקוליט.חוררנו בתחתית</a:t>
            </a:r>
          </a:p>
          <a:p>
            <a:r>
              <a:rPr lang="he-IL"/>
              <a:t>ליציאת המים העודפים. הכנסנו לתבנית נוספת חד פעמית </a:t>
            </a:r>
          </a:p>
          <a:p>
            <a:r>
              <a:rPr lang="he-IL"/>
              <a:t>שבה שמנו את המים. כיסינו בצלופנים השונים.ועקבנו</a:t>
            </a:r>
          </a:p>
          <a:p>
            <a:r>
              <a:rPr lang="he-IL"/>
              <a:t>אחר הצמיחה, גובה ומס' הגבעולים.</a:t>
            </a:r>
          </a:p>
          <a:p>
            <a:endParaRPr lang="he-IL"/>
          </a:p>
          <a:p>
            <a:r>
              <a:rPr lang="he-IL"/>
              <a:t>נייר צלופן ירוק מעביר ומחזיר קרני אור ירוק ובולע בתחום כחול </a:t>
            </a:r>
          </a:p>
          <a:p>
            <a:r>
              <a:rPr lang="he-IL"/>
              <a:t>ואדום.</a:t>
            </a:r>
          </a:p>
          <a:p>
            <a:r>
              <a:rPr lang="he-IL"/>
              <a:t>נייר צלופן אדום מעביר ותחזיר קרני אור אדום ובולע בתחום הירוק והכחול.</a:t>
            </a:r>
          </a:p>
          <a:p>
            <a:r>
              <a:rPr lang="he-IL"/>
              <a:t>נייר צלופן שקוף חסר צבע מחזיר את כל אורכי הגל.</a:t>
            </a:r>
          </a:p>
          <a:p>
            <a:r>
              <a:rPr lang="he-IL"/>
              <a:t>נייר צלופן צהוב, וסגול</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3"/>
          <p:cNvPicPr>
            <a:picLocks noChangeAspect="1" noChangeArrowheads="1"/>
          </p:cNvPicPr>
          <p:nvPr/>
        </p:nvPicPr>
        <p:blipFill>
          <a:blip r:embed="rId2" cstate="print"/>
          <a:srcRect/>
          <a:stretch>
            <a:fillRect/>
          </a:stretch>
        </p:blipFill>
        <p:spPr bwMode="auto">
          <a:xfrm>
            <a:off x="-14288" y="-11113"/>
            <a:ext cx="9174163" cy="6888163"/>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
          <p:cNvPicPr>
            <a:picLocks noChangeAspect="1" noChangeArrowheads="1"/>
          </p:cNvPicPr>
          <p:nvPr/>
        </p:nvPicPr>
        <p:blipFill>
          <a:blip r:embed="rId2" cstate="print"/>
          <a:srcRect/>
          <a:stretch>
            <a:fillRect/>
          </a:stretch>
        </p:blipFill>
        <p:spPr bwMode="auto">
          <a:xfrm>
            <a:off x="68263" y="-11113"/>
            <a:ext cx="9007475" cy="6888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rtlCol="1">
            <a:normAutofit fontScale="90000"/>
          </a:bodyPr>
          <a:lstStyle/>
          <a:p>
            <a:pPr eaLnBrk="1" fontAlgn="auto" hangingPunct="1">
              <a:spcAft>
                <a:spcPts val="0"/>
              </a:spcAft>
              <a:defRPr/>
            </a:pPr>
            <a:r>
              <a:rPr lang="he-IL" dirty="0" smtClean="0"/>
              <a:t/>
            </a:r>
            <a:br>
              <a:rPr lang="he-IL" dirty="0" smtClean="0"/>
            </a:br>
            <a:r>
              <a:rPr lang="he-IL" dirty="0" smtClean="0"/>
              <a:t>6.</a:t>
            </a:r>
            <a:r>
              <a:rPr lang="he-IL" sz="3600" dirty="0" smtClean="0">
                <a:solidFill>
                  <a:srgbClr val="FF0000"/>
                </a:solidFill>
              </a:rPr>
              <a:t>מה הקשר </a:t>
            </a:r>
            <a:r>
              <a:rPr lang="he-IL" sz="3600" dirty="0">
                <a:solidFill>
                  <a:srgbClr val="FF0000"/>
                </a:solidFill>
              </a:rPr>
              <a:t>בין מיצוי שמנים אתרים בריכוזים </a:t>
            </a:r>
            <a:r>
              <a:rPr lang="he-IL" sz="3600" dirty="0" smtClean="0">
                <a:solidFill>
                  <a:srgbClr val="FF0000"/>
                </a:solidFill>
              </a:rPr>
              <a:t>שונים על  </a:t>
            </a:r>
            <a:r>
              <a:rPr lang="he-IL" sz="3600" dirty="0">
                <a:solidFill>
                  <a:srgbClr val="FF0000"/>
                </a:solidFill>
              </a:rPr>
              <a:t>% הנביטה,והתפתחות הנבט של זרעי החיטה </a:t>
            </a:r>
            <a:r>
              <a:rPr lang="en-US" dirty="0">
                <a:solidFill>
                  <a:srgbClr val="FF0000"/>
                </a:solidFill>
              </a:rPr>
              <a:t/>
            </a:r>
            <a:br>
              <a:rPr lang="en-US" dirty="0">
                <a:solidFill>
                  <a:srgbClr val="FF0000"/>
                </a:solidFill>
              </a:rPr>
            </a:br>
            <a:r>
              <a:rPr lang="he-IL" dirty="0">
                <a:solidFill>
                  <a:srgbClr val="FF0000"/>
                </a:solidFill>
              </a:rPr>
              <a:t> </a:t>
            </a:r>
            <a:endParaRPr lang="en-US" dirty="0">
              <a:solidFill>
                <a:srgbClr val="FF0000"/>
              </a:solidFill>
            </a:endParaRPr>
          </a:p>
        </p:txBody>
      </p:sp>
      <p:sp>
        <p:nvSpPr>
          <p:cNvPr id="26627" name="מציין מיקום תוכן 2"/>
          <p:cNvSpPr>
            <a:spLocks noGrp="1"/>
          </p:cNvSpPr>
          <p:nvPr>
            <p:ph idx="1"/>
          </p:nvPr>
        </p:nvSpPr>
        <p:spPr/>
        <p:txBody>
          <a:bodyPr/>
          <a:lstStyle/>
          <a:p>
            <a:pPr eaLnBrk="1" hangingPunct="1"/>
            <a:r>
              <a:rPr lang="he-IL" b="1" smtClean="0"/>
              <a:t>המשתנה התלוי</a:t>
            </a:r>
            <a:r>
              <a:rPr lang="he-IL" smtClean="0"/>
              <a:t> היה אחוז הנביטה </a:t>
            </a:r>
          </a:p>
          <a:p>
            <a:pPr eaLnBrk="1" hangingPunct="1"/>
            <a:r>
              <a:rPr lang="he-IL" smtClean="0"/>
              <a:t>התפתחות הנבט שנמדד ע"י אורך השורשון ו</a:t>
            </a:r>
          </a:p>
          <a:p>
            <a:pPr eaLnBrk="1" hangingPunct="1"/>
            <a:r>
              <a:rPr lang="he-IL" smtClean="0"/>
              <a:t>הניצרון </a:t>
            </a:r>
          </a:p>
          <a:p>
            <a:pPr eaLnBrk="1" hangingPunct="1"/>
            <a:r>
              <a:rPr lang="he-IL" b="1" smtClean="0"/>
              <a:t>המשתנה הבלתי תלוי</a:t>
            </a:r>
            <a:r>
              <a:rPr lang="he-IL" smtClean="0"/>
              <a:t> היה 1.השמנים האתרים השונים (3 סוגים-לבנדר, בזיליקום וכוסברה) .</a:t>
            </a:r>
            <a:r>
              <a:rPr lang="he-IL" smtClean="0">
                <a:solidFill>
                  <a:srgbClr val="FF0000"/>
                </a:solidFill>
              </a:rPr>
              <a:t>נקנו בחנויות טבע ריכוזם נחשב כ 100%</a:t>
            </a:r>
            <a:r>
              <a:rPr lang="he-IL" smtClean="0"/>
              <a:t> </a:t>
            </a:r>
            <a:endParaRPr lang="en-US" smtClean="0">
              <a:cs typeface="Arial" charset="0"/>
            </a:endParaRPr>
          </a:p>
          <a:p>
            <a:pPr eaLnBrk="1" hangingPunct="1"/>
            <a:r>
              <a:rPr lang="he-IL" smtClean="0"/>
              <a:t>2. </a:t>
            </a:r>
            <a:r>
              <a:rPr lang="he-IL" sz="2800" smtClean="0"/>
              <a:t>שני ריכוזים מכל אחד מסוגי השמן האתרי 0.1 מ"ל ו-0.05 </a:t>
            </a:r>
            <a:r>
              <a:rPr lang="en-US" sz="2800" smtClean="0">
                <a:cs typeface="Arial" charset="0"/>
              </a:rPr>
              <a:t> </a:t>
            </a:r>
            <a:r>
              <a:rPr lang="he-IL" sz="2800" smtClean="0"/>
              <a:t>מ"ל שהוכנסו לששת הטיפולים +</a:t>
            </a:r>
            <a:r>
              <a:rPr lang="he-IL" sz="2800" u="sng" smtClean="0">
                <a:solidFill>
                  <a:srgbClr val="FF0000"/>
                </a:solidFill>
              </a:rPr>
              <a:t>בקרה אתנול שבו הומסו השמנים</a:t>
            </a:r>
            <a:r>
              <a:rPr lang="he-IL" u="sng" smtClean="0">
                <a:solidFill>
                  <a:srgbClr val="FF0000"/>
                </a:solidFill>
              </a:rPr>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כותרת 1"/>
          <p:cNvSpPr>
            <a:spLocks noGrp="1"/>
          </p:cNvSpPr>
          <p:nvPr>
            <p:ph type="title"/>
          </p:nvPr>
        </p:nvSpPr>
        <p:spPr/>
        <p:txBody>
          <a:bodyPr/>
          <a:lstStyle/>
          <a:p>
            <a:pPr eaLnBrk="1" hangingPunct="1"/>
            <a:r>
              <a:rPr lang="he-IL" smtClean="0">
                <a:solidFill>
                  <a:srgbClr val="C00000"/>
                </a:solidFill>
              </a:rPr>
              <a:t>השערה + בסיס ביולוגי להשערה </a:t>
            </a:r>
          </a:p>
        </p:txBody>
      </p:sp>
      <p:sp>
        <p:nvSpPr>
          <p:cNvPr id="27651" name="מציין מיקום תוכן 2"/>
          <p:cNvSpPr>
            <a:spLocks noGrp="1"/>
          </p:cNvSpPr>
          <p:nvPr>
            <p:ph idx="1"/>
          </p:nvPr>
        </p:nvSpPr>
        <p:spPr/>
        <p:txBody>
          <a:bodyPr/>
          <a:lstStyle/>
          <a:p>
            <a:pPr eaLnBrk="1" hangingPunct="1"/>
            <a:r>
              <a:rPr lang="he-IL" smtClean="0"/>
              <a:t>בשמנים האתרים יש השפעה של  אללופתיה כמעכב נביטה . השמנים האתרים יכולים בהדברה ביולוגית להחליף קוטלי עשבים</a:t>
            </a:r>
            <a:endParaRPr lang="en-US" smtClean="0">
              <a:cs typeface="Arial" charset="0"/>
            </a:endParaRPr>
          </a:p>
          <a:p>
            <a:pPr eaLnBrk="1" hangingPunct="1"/>
            <a:r>
              <a:rPr lang="he-IL" smtClean="0"/>
              <a:t>קוטלי עשבים בדרך כלל מעכבים את התפתחות השורשון או הנצרון לאחר הנביטה, וכך מונעים הצצתם מן הקרקע.</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מציין מיקום תוכן 2"/>
          <p:cNvSpPr>
            <a:spLocks noGrp="1"/>
          </p:cNvSpPr>
          <p:nvPr>
            <p:ph idx="4294967295"/>
          </p:nvPr>
        </p:nvSpPr>
        <p:spPr>
          <a:xfrm>
            <a:off x="0" y="404813"/>
            <a:ext cx="8229600" cy="4608512"/>
          </a:xfrm>
        </p:spPr>
        <p:txBody>
          <a:bodyPr/>
          <a:lstStyle/>
          <a:p>
            <a:pPr eaLnBrk="1" hangingPunct="1"/>
            <a:r>
              <a:rPr lang="he-IL" b="1" smtClean="0"/>
              <a:t>מהלך הניסוי:</a:t>
            </a:r>
            <a:endParaRPr lang="en-US" smtClean="0">
              <a:cs typeface="Arial" charset="0"/>
            </a:endParaRPr>
          </a:p>
          <a:p>
            <a:pPr eaLnBrk="1" hangingPunct="1"/>
            <a:r>
              <a:rPr lang="he-IL" smtClean="0"/>
              <a:t>לקחנו צלחות פטרי בתוכן שמנו שכבת צמר גפן דקה. מעל שכבת הצמר גפן שמנו שתי שכבות של נייר סינון בקוטר הצלחת.</a:t>
            </a:r>
            <a:r>
              <a:rPr lang="he-IL" b="1" smtClean="0"/>
              <a:t> </a:t>
            </a:r>
            <a:r>
              <a:rPr lang="he-IL" smtClean="0"/>
              <a:t>בכל צלחת שמנו 10 מ"ל מים ועל הנייר פיזרנו עשרה זרעים של חיטה.</a:t>
            </a:r>
            <a:endParaRPr lang="en-US" smtClean="0">
              <a:cs typeface="Arial" charset="0"/>
            </a:endParaRPr>
          </a:p>
          <a:p>
            <a:pPr eaLnBrk="1" hangingPunct="1"/>
            <a:r>
              <a:rPr lang="he-IL" smtClean="0"/>
              <a:t>על מכסה צלחות הפטרי (למעט הבקרה) הדבקנו מבפנים ריבוע של נייר סינון בגודל של 1 סמ"ר בעזרת נייר דבק מקופל.</a:t>
            </a:r>
            <a:endParaRPr lang="en-US" smtClean="0">
              <a:cs typeface="Arial" charset="0"/>
            </a:endParaRPr>
          </a:p>
          <a:p>
            <a:pPr eaLnBrk="1" hangingPunct="1"/>
            <a:r>
              <a:rPr lang="he-IL" smtClean="0"/>
              <a:t> על הנייר טפטפנו 0.1  מ"ל עם פיפטה מתאימה</a:t>
            </a:r>
            <a:endParaRPr lang="en-US" smtClean="0">
              <a:cs typeface="Arial" charset="0"/>
            </a:endParaRPr>
          </a:p>
          <a:p>
            <a:pPr eaLnBrk="1" hangingPunct="1"/>
            <a:endParaRPr lang="he-IL" smtClean="0"/>
          </a:p>
        </p:txBody>
      </p:sp>
      <p:sp>
        <p:nvSpPr>
          <p:cNvPr id="28675" name="AutoShape 1"/>
          <p:cNvSpPr>
            <a:spLocks noChangeArrowheads="1"/>
          </p:cNvSpPr>
          <p:nvPr/>
        </p:nvSpPr>
        <p:spPr bwMode="auto">
          <a:xfrm>
            <a:off x="1403350" y="5013325"/>
            <a:ext cx="1238250" cy="1171575"/>
          </a:xfrm>
          <a:prstGeom prst="flowChartConnector">
            <a:avLst/>
          </a:prstGeom>
          <a:solidFill>
            <a:srgbClr val="FFFFFF"/>
          </a:solidFill>
          <a:ln w="9525">
            <a:solidFill>
              <a:srgbClr val="000000"/>
            </a:solidFill>
            <a:round/>
            <a:headEnd/>
            <a:tailEnd/>
          </a:ln>
        </p:spPr>
        <p:txBody>
          <a:bodyPr/>
          <a:lstStyle/>
          <a:p>
            <a:endParaRPr lang="he-IL">
              <a:latin typeface="Calibri" pitchFamily="34" charset="0"/>
            </a:endParaRPr>
          </a:p>
        </p:txBody>
      </p:sp>
      <p:sp>
        <p:nvSpPr>
          <p:cNvPr id="5" name="מלבן 4"/>
          <p:cNvSpPr/>
          <p:nvPr/>
        </p:nvSpPr>
        <p:spPr>
          <a:xfrm>
            <a:off x="1908175" y="5373688"/>
            <a:ext cx="288925" cy="287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a:p>
        </p:txBody>
      </p:sp>
      <p:pic>
        <p:nvPicPr>
          <p:cNvPr id="28677" name="Picture 7" descr="לחץ להגדלה">
            <a:hlinkClick r:id="rId2"/>
          </p:cNvPr>
          <p:cNvPicPr>
            <a:picLocks noChangeAspect="1" noChangeArrowheads="1"/>
          </p:cNvPicPr>
          <p:nvPr/>
        </p:nvPicPr>
        <p:blipFill>
          <a:blip r:embed="rId3" cstate="print"/>
          <a:srcRect/>
          <a:stretch>
            <a:fillRect/>
          </a:stretch>
        </p:blipFill>
        <p:spPr bwMode="auto">
          <a:xfrm rot="-5886749">
            <a:off x="4289426" y="5186362"/>
            <a:ext cx="1143000" cy="1584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57163" y="369888"/>
            <a:ext cx="8829675" cy="61245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כותרת 1"/>
          <p:cNvSpPr>
            <a:spLocks noGrp="1"/>
          </p:cNvSpPr>
          <p:nvPr>
            <p:ph type="title"/>
          </p:nvPr>
        </p:nvSpPr>
        <p:spPr>
          <a:xfrm>
            <a:off x="457200" y="274638"/>
            <a:ext cx="8229600" cy="2217737"/>
          </a:xfrm>
        </p:spPr>
        <p:txBody>
          <a:bodyPr/>
          <a:lstStyle/>
          <a:p>
            <a:pPr algn="r" eaLnBrk="1" hangingPunct="1"/>
            <a:r>
              <a:rPr lang="he-IL" smtClean="0">
                <a:solidFill>
                  <a:srgbClr val="C00000"/>
                </a:solidFill>
              </a:rPr>
              <a:t>7.מה הקשר בין השימוש במים מליחים לתהליך הנביטה בזרעי אפונה?.</a:t>
            </a:r>
            <a:r>
              <a:rPr lang="en-US" smtClean="0">
                <a:cs typeface="Times New Roman" pitchFamily="18" charset="0"/>
              </a:rPr>
              <a:t/>
            </a:r>
            <a:br>
              <a:rPr lang="en-US" smtClean="0">
                <a:cs typeface="Times New Roman" pitchFamily="18" charset="0"/>
              </a:rPr>
            </a:br>
            <a:endParaRPr lang="he-IL" smtClean="0"/>
          </a:p>
        </p:txBody>
      </p:sp>
      <p:sp>
        <p:nvSpPr>
          <p:cNvPr id="30723" name="מציין מיקום תוכן 2"/>
          <p:cNvSpPr>
            <a:spLocks noGrp="1"/>
          </p:cNvSpPr>
          <p:nvPr>
            <p:ph idx="1"/>
          </p:nvPr>
        </p:nvSpPr>
        <p:spPr/>
        <p:txBody>
          <a:bodyPr/>
          <a:lstStyle/>
          <a:p>
            <a:pPr eaLnBrk="1" hangingPunct="1">
              <a:buFont typeface="Arial" charset="0"/>
              <a:buNone/>
            </a:pPr>
            <a:r>
              <a:rPr lang="he-IL" b="1" u="sng" smtClean="0"/>
              <a:t> ההשערה</a:t>
            </a:r>
            <a:r>
              <a:rPr lang="he-IL" smtClean="0"/>
              <a:t>: בגלל מחסור של מים שפירים יש שימוש בהשקיה במים מליחים. ככל שריכוז המלחים במי ההשקייה גבוה יותר, פחות מים יכולים להקלט ע"י הזרעים.כניסת המים תהליך פיזיקלי מתרחש בתהליכי אוסמוזה מהריכוז הגבוה לריכוז הנמוך,בגלל ריכוז המלחים הגבוה,ריכוז המים נמוך . בזרע המצוי בתרדמה ,ריכוז המים נמוך.לא תתאפשר כניסת מים ותהליך הנביטה לא יתרחש ,או יהיה באחוזים נמוכים.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idx="4294967295"/>
          </p:nvPr>
        </p:nvSpPr>
        <p:spPr>
          <a:xfrm>
            <a:off x="0" y="404813"/>
            <a:ext cx="8229600" cy="1012825"/>
          </a:xfrm>
        </p:spPr>
        <p:txBody>
          <a:bodyPr rtlCol="1">
            <a:normAutofit fontScale="90000"/>
          </a:bodyPr>
          <a:lstStyle/>
          <a:p>
            <a:pPr eaLnBrk="1" fontAlgn="auto" hangingPunct="1">
              <a:spcAft>
                <a:spcPts val="0"/>
              </a:spcAft>
              <a:defRPr/>
            </a:pPr>
            <a:r>
              <a:rPr lang="he-IL" b="1" dirty="0" smtClean="0"/>
              <a:t/>
            </a:r>
            <a:br>
              <a:rPr lang="he-IL" b="1" dirty="0" smtClean="0"/>
            </a:br>
            <a:r>
              <a:rPr lang="he-IL" b="1" dirty="0" smtClean="0"/>
              <a:t>המשתנה </a:t>
            </a:r>
            <a:r>
              <a:rPr lang="he-IL" b="1" dirty="0"/>
              <a:t>הבלתי תלוי</a:t>
            </a:r>
            <a:r>
              <a:rPr lang="he-IL" dirty="0"/>
              <a:t>  - עומק הזריעה</a:t>
            </a:r>
            <a:r>
              <a:rPr lang="en-US" dirty="0"/>
              <a:t/>
            </a:r>
            <a:br>
              <a:rPr lang="en-US" dirty="0"/>
            </a:br>
            <a:r>
              <a:rPr lang="he-IL" dirty="0" smtClean="0"/>
              <a:t>דרך </a:t>
            </a:r>
            <a:r>
              <a:rPr lang="he-IL" dirty="0"/>
              <a:t>השינוי.-עומקים שונים 1,3,5,8 ס"מ</a:t>
            </a:r>
            <a:r>
              <a:rPr lang="en-US" dirty="0"/>
              <a:t/>
            </a:r>
            <a:br>
              <a:rPr lang="en-US" dirty="0"/>
            </a:br>
            <a:endParaRPr lang="he-IL" dirty="0"/>
          </a:p>
        </p:txBody>
      </p:sp>
      <p:graphicFrame>
        <p:nvGraphicFramePr>
          <p:cNvPr id="4" name="מציין מיקום תוכן 3"/>
          <p:cNvGraphicFramePr>
            <a:graphicFrameLocks noGrp="1"/>
          </p:cNvGraphicFramePr>
          <p:nvPr>
            <p:ph idx="4294967295"/>
          </p:nvPr>
        </p:nvGraphicFramePr>
        <p:xfrm>
          <a:off x="0" y="1700213"/>
          <a:ext cx="3898900" cy="4392612"/>
        </p:xfrm>
        <a:graphic>
          <a:graphicData uri="http://schemas.openxmlformats.org/drawingml/2006/chart">
            <c:chart xmlns:c="http://schemas.openxmlformats.org/drawingml/2006/chart" xmlns:r="http://schemas.openxmlformats.org/officeDocument/2006/relationships" r:id="rId2"/>
          </a:graphicData>
        </a:graphic>
      </p:graphicFrame>
      <p:pic>
        <p:nvPicPr>
          <p:cNvPr id="4100" name="Picture 5"/>
          <p:cNvPicPr>
            <a:picLocks noChangeAspect="1" noChangeArrowheads="1"/>
          </p:cNvPicPr>
          <p:nvPr/>
        </p:nvPicPr>
        <p:blipFill>
          <a:blip r:embed="rId3" cstate="print"/>
          <a:srcRect/>
          <a:stretch>
            <a:fillRect/>
          </a:stretch>
        </p:blipFill>
        <p:spPr bwMode="auto">
          <a:xfrm>
            <a:off x="119063" y="527050"/>
            <a:ext cx="8905875" cy="581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rtlCol="1">
            <a:normAutofit fontScale="90000"/>
          </a:bodyPr>
          <a:lstStyle/>
          <a:p>
            <a:pPr eaLnBrk="1" fontAlgn="auto" hangingPunct="1">
              <a:spcAft>
                <a:spcPts val="0"/>
              </a:spcAft>
              <a:defRPr/>
            </a:pPr>
            <a:r>
              <a:rPr lang="he-IL" b="1" dirty="0" smtClean="0"/>
              <a:t/>
            </a:r>
            <a:br>
              <a:rPr lang="he-IL" b="1" dirty="0" smtClean="0"/>
            </a:br>
            <a:r>
              <a:rPr lang="he-IL" b="1" dirty="0" smtClean="0"/>
              <a:t>המשתנה </a:t>
            </a:r>
            <a:r>
              <a:rPr lang="he-IL" b="1" dirty="0"/>
              <a:t>התלוי: </a:t>
            </a:r>
            <a:r>
              <a:rPr lang="en-US" dirty="0"/>
              <a:t/>
            </a:r>
            <a:br>
              <a:rPr lang="en-US" dirty="0"/>
            </a:br>
            <a:r>
              <a:rPr lang="he-IL" b="1" dirty="0"/>
              <a:t>תהליך הנביטה</a:t>
            </a:r>
            <a:r>
              <a:rPr lang="en-US" dirty="0"/>
              <a:t/>
            </a:r>
            <a:br>
              <a:rPr lang="en-US" dirty="0"/>
            </a:br>
            <a:endParaRPr lang="he-IL" dirty="0"/>
          </a:p>
        </p:txBody>
      </p:sp>
      <p:sp>
        <p:nvSpPr>
          <p:cNvPr id="3" name="מציין מיקום תוכן 2"/>
          <p:cNvSpPr>
            <a:spLocks noGrp="1"/>
          </p:cNvSpPr>
          <p:nvPr>
            <p:ph idx="1"/>
          </p:nvPr>
        </p:nvSpPr>
        <p:spPr/>
        <p:txBody>
          <a:bodyPr rtlCol="1">
            <a:normAutofit lnSpcReduction="10000"/>
          </a:bodyPr>
          <a:lstStyle/>
          <a:p>
            <a:pPr eaLnBrk="1" fontAlgn="auto" hangingPunct="1">
              <a:spcAft>
                <a:spcPts val="0"/>
              </a:spcAft>
              <a:buFont typeface="Arial" pitchFamily="34" charset="0"/>
              <a:buChar char="•"/>
              <a:defRPr/>
            </a:pPr>
            <a:r>
              <a:rPr lang="he-IL" dirty="0"/>
              <a:t>נביטה היא השלב שבו פרץ </a:t>
            </a:r>
            <a:r>
              <a:rPr lang="he-IL" dirty="0" err="1"/>
              <a:t>השורשון</a:t>
            </a:r>
            <a:r>
              <a:rPr lang="he-IL" dirty="0"/>
              <a:t>.לאחר שבוע מהעמדת הניסוי  ספרנו את מספר הזרעים שנבטו חילקנו בסכום הנבטים מאותו הטיפול והכפלנו במאה לקבלת אחוז הנביטה בכל טיפול. ושוב בבדיקה שלאחר מכן.</a:t>
            </a:r>
            <a:endParaRPr lang="en-US" dirty="0"/>
          </a:p>
          <a:p>
            <a:pPr eaLnBrk="1" fontAlgn="auto" hangingPunct="1">
              <a:spcAft>
                <a:spcPts val="0"/>
              </a:spcAft>
              <a:buFont typeface="Arial" pitchFamily="34" charset="0"/>
              <a:buChar char="•"/>
              <a:defRPr/>
            </a:pPr>
            <a:r>
              <a:rPr lang="he-IL" dirty="0"/>
              <a:t>כפכפי.ע. </a:t>
            </a:r>
            <a:r>
              <a:rPr lang="he-IL" dirty="0" err="1"/>
              <a:t>צין</a:t>
            </a:r>
            <a:r>
              <a:rPr lang="he-IL" dirty="0"/>
              <a:t>.ב. </a:t>
            </a:r>
            <a:r>
              <a:rPr lang="he-IL" dirty="0" err="1"/>
              <a:t>גנוט</a:t>
            </a:r>
            <a:r>
              <a:rPr lang="he-IL" dirty="0"/>
              <a:t>.ש.. עלון </a:t>
            </a:r>
            <a:r>
              <a:rPr lang="he-IL" dirty="0" smtClean="0"/>
              <a:t>למורי </a:t>
            </a:r>
            <a:r>
              <a:rPr lang="he-IL" dirty="0"/>
              <a:t>הביולוגיה. גידול צמחים בהשקיה במים מלוחים. האוניברסיטה העברית- המרכז להוראת המדעים. חוברת ג' מס' 151. 45-46. 1997 אב </a:t>
            </a:r>
            <a:r>
              <a:rPr lang="he-IL" dirty="0" err="1"/>
              <a:t>התשנ"ז</a:t>
            </a:r>
            <a:endParaRPr lang="en-US" dirty="0"/>
          </a:p>
          <a:p>
            <a:pPr eaLnBrk="1" fontAlgn="auto" hangingPunct="1">
              <a:spcAft>
                <a:spcPts val="0"/>
              </a:spcAft>
              <a:buFont typeface="Arial" pitchFamily="34" charset="0"/>
              <a:buChar char="•"/>
              <a:defRPr/>
            </a:pPr>
            <a:endParaRPr lang="he-IL"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4294967295"/>
          </p:nvPr>
        </p:nvSpPr>
        <p:spPr>
          <a:xfrm>
            <a:off x="914400" y="260350"/>
            <a:ext cx="8229600" cy="4176713"/>
          </a:xfrm>
        </p:spPr>
        <p:txBody>
          <a:bodyPr rtlCol="1">
            <a:normAutofit fontScale="77500" lnSpcReduction="20000"/>
          </a:bodyPr>
          <a:lstStyle/>
          <a:p>
            <a:pPr eaLnBrk="1" fontAlgn="auto" hangingPunct="1">
              <a:spcAft>
                <a:spcPts val="0"/>
              </a:spcAft>
              <a:buFont typeface="Arial" pitchFamily="34" charset="0"/>
              <a:buChar char="•"/>
              <a:defRPr/>
            </a:pPr>
            <a:r>
              <a:rPr lang="he-IL" b="1" dirty="0"/>
              <a:t>המשתנה הבלתי תלוי:</a:t>
            </a:r>
            <a:r>
              <a:rPr lang="he-IL" dirty="0"/>
              <a:t> ריכוזים שונים של המלחים- </a:t>
            </a:r>
            <a:r>
              <a:rPr lang="en-US" b="1" dirty="0" err="1"/>
              <a:t>NaCL</a:t>
            </a:r>
            <a:r>
              <a:rPr lang="en-US" b="1" dirty="0"/>
              <a:t>, Mg(NO)</a:t>
            </a:r>
            <a:r>
              <a:rPr lang="en-US" b="1" baseline="-25000" dirty="0"/>
              <a:t>3</a:t>
            </a:r>
            <a:r>
              <a:rPr lang="en-US" b="1" dirty="0"/>
              <a:t>, CaSO</a:t>
            </a:r>
            <a:r>
              <a:rPr lang="en-US" b="1" baseline="-25000" dirty="0"/>
              <a:t>4</a:t>
            </a:r>
            <a:endParaRPr lang="en-US" dirty="0"/>
          </a:p>
          <a:p>
            <a:pPr eaLnBrk="1" fontAlgn="auto" hangingPunct="1">
              <a:spcAft>
                <a:spcPts val="0"/>
              </a:spcAft>
              <a:buFont typeface="Arial" pitchFamily="34" charset="0"/>
              <a:buChar char="•"/>
              <a:defRPr/>
            </a:pPr>
            <a:r>
              <a:rPr lang="en-US" dirty="0"/>
              <a:t>1mg </a:t>
            </a:r>
            <a:r>
              <a:rPr lang="he-IL" dirty="0"/>
              <a:t>מומס ב ליטר מים תמיסה   = 1</a:t>
            </a:r>
            <a:r>
              <a:rPr lang="en-US" dirty="0"/>
              <a:t>PPM</a:t>
            </a:r>
          </a:p>
          <a:p>
            <a:pPr eaLnBrk="1" fontAlgn="auto" hangingPunct="1">
              <a:spcAft>
                <a:spcPts val="0"/>
              </a:spcAft>
              <a:buFont typeface="Arial" pitchFamily="34" charset="0"/>
              <a:buChar char="•"/>
              <a:defRPr/>
            </a:pPr>
            <a:r>
              <a:rPr lang="he-IL" b="1" dirty="0"/>
              <a:t>אופן שינוי המשתנה הבלתי תלוי (טיפולים):</a:t>
            </a:r>
            <a:endParaRPr lang="en-US" dirty="0"/>
          </a:p>
          <a:p>
            <a:pPr eaLnBrk="1" fontAlgn="auto" hangingPunct="1">
              <a:spcAft>
                <a:spcPts val="0"/>
              </a:spcAft>
              <a:buFont typeface="Arial" pitchFamily="34" charset="0"/>
              <a:buChar char="•"/>
              <a:defRPr/>
            </a:pPr>
            <a:r>
              <a:rPr lang="he-IL" b="1" dirty="0"/>
              <a:t>בקרה </a:t>
            </a:r>
            <a:r>
              <a:rPr lang="he-IL" dirty="0"/>
              <a:t>מי ברז - 5 חזרות ובכל חזרה 10 זרעים סה"כ 50 זרעים.</a:t>
            </a:r>
            <a:endParaRPr lang="en-US" dirty="0"/>
          </a:p>
          <a:p>
            <a:pPr eaLnBrk="1" fontAlgn="auto" hangingPunct="1">
              <a:spcAft>
                <a:spcPts val="0"/>
              </a:spcAft>
              <a:buFont typeface="Arial" pitchFamily="34" charset="0"/>
              <a:buChar char="•"/>
              <a:defRPr/>
            </a:pPr>
            <a:r>
              <a:rPr lang="he-IL" b="1" dirty="0"/>
              <a:t>טיפול 1 </a:t>
            </a:r>
            <a:r>
              <a:rPr lang="he-IL" dirty="0"/>
              <a:t>(תוספת מלחים בריכוז  של 100</a:t>
            </a:r>
            <a:r>
              <a:rPr lang="en-US" dirty="0"/>
              <a:t>PPM</a:t>
            </a:r>
            <a:r>
              <a:rPr lang="he-IL" dirty="0"/>
              <a:t>-100 מ"ג בליטר מים ) – 6 חזרות ובכל חזרה 10 זרעים סה"כ 60 זרעים.</a:t>
            </a:r>
            <a:endParaRPr lang="en-US" dirty="0"/>
          </a:p>
          <a:p>
            <a:pPr eaLnBrk="1" fontAlgn="auto" hangingPunct="1">
              <a:spcAft>
                <a:spcPts val="0"/>
              </a:spcAft>
              <a:buFont typeface="Arial" pitchFamily="34" charset="0"/>
              <a:buChar char="•"/>
              <a:defRPr/>
            </a:pPr>
            <a:r>
              <a:rPr lang="he-IL" b="1" dirty="0"/>
              <a:t>טיפול 2  </a:t>
            </a:r>
            <a:r>
              <a:rPr lang="he-IL" dirty="0"/>
              <a:t>(תוספת מלחים בריכוז  של 200</a:t>
            </a:r>
            <a:r>
              <a:rPr lang="en-US" dirty="0"/>
              <a:t>PPM</a:t>
            </a:r>
            <a:r>
              <a:rPr lang="he-IL" dirty="0"/>
              <a:t>-200 מ"ג מומס בליטר מים ) – 6 חזרות ובכל חזרה 10 זרעים סה"כ 60 זרעים.</a:t>
            </a:r>
            <a:endParaRPr lang="en-US" dirty="0"/>
          </a:p>
          <a:p>
            <a:pPr eaLnBrk="1" fontAlgn="auto" hangingPunct="1">
              <a:spcAft>
                <a:spcPts val="0"/>
              </a:spcAft>
              <a:buFont typeface="Arial" pitchFamily="34" charset="0"/>
              <a:buChar char="•"/>
              <a:defRPr/>
            </a:pPr>
            <a:r>
              <a:rPr lang="he-IL" b="1" dirty="0"/>
              <a:t>טיפול 3 </a:t>
            </a:r>
            <a:r>
              <a:rPr lang="he-IL" dirty="0"/>
              <a:t>(תוספת מלחים בריכוז  של 300</a:t>
            </a:r>
            <a:r>
              <a:rPr lang="en-US" dirty="0"/>
              <a:t>PPM </a:t>
            </a:r>
            <a:r>
              <a:rPr lang="he-IL" dirty="0"/>
              <a:t>300 מ"ג מומס בליטר מים) –6 חזרות ובכל חזרה 10 זרעים סה"כ 60 זרעים</a:t>
            </a:r>
            <a:r>
              <a:rPr lang="he-IL" dirty="0" smtClean="0"/>
              <a:t>.</a:t>
            </a:r>
          </a:p>
          <a:p>
            <a:pPr eaLnBrk="1" fontAlgn="auto" hangingPunct="1">
              <a:spcAft>
                <a:spcPts val="0"/>
              </a:spcAft>
              <a:buFont typeface="Arial" pitchFamily="34" charset="0"/>
              <a:buChar char="•"/>
              <a:defRPr/>
            </a:pPr>
            <a:endParaRPr lang="he-IL" dirty="0"/>
          </a:p>
          <a:p>
            <a:pPr eaLnBrk="1" fontAlgn="auto" hangingPunct="1">
              <a:spcAft>
                <a:spcPts val="0"/>
              </a:spcAft>
              <a:buFont typeface="Arial" pitchFamily="34" charset="0"/>
              <a:buChar char="•"/>
              <a:defRPr/>
            </a:pPr>
            <a:endParaRPr lang="he-IL" dirty="0" smtClean="0"/>
          </a:p>
          <a:p>
            <a:pPr eaLnBrk="1" fontAlgn="auto" hangingPunct="1">
              <a:spcAft>
                <a:spcPts val="0"/>
              </a:spcAft>
              <a:buFont typeface="Arial" pitchFamily="34" charset="0"/>
              <a:buChar char="•"/>
              <a:defRPr/>
            </a:pPr>
            <a:endParaRPr lang="en-US" dirty="0"/>
          </a:p>
        </p:txBody>
      </p:sp>
      <p:sp>
        <p:nvSpPr>
          <p:cNvPr id="32771" name="Rectangle 1"/>
          <p:cNvSpPr>
            <a:spLocks noChangeArrowheads="1"/>
          </p:cNvSpPr>
          <p:nvPr/>
        </p:nvSpPr>
        <p:spPr bwMode="auto">
          <a:xfrm>
            <a:off x="0" y="3998913"/>
            <a:ext cx="8783638" cy="1477962"/>
          </a:xfrm>
          <a:prstGeom prst="rect">
            <a:avLst/>
          </a:prstGeom>
          <a:noFill/>
          <a:ln w="9525">
            <a:noFill/>
            <a:miter lim="800000"/>
            <a:headEnd/>
            <a:tailEnd/>
          </a:ln>
        </p:spPr>
        <p:txBody>
          <a:bodyPr wrap="none" anchor="ctr">
            <a:spAutoFit/>
          </a:bodyPr>
          <a:lstStyle/>
          <a:p>
            <a:pPr algn="just"/>
            <a:r>
              <a:rPr lang="he-IL" b="1">
                <a:ea typeface="Calibri" pitchFamily="34" charset="0"/>
                <a:cs typeface="David" pitchFamily="2" charset="-79"/>
              </a:rPr>
              <a:t>בחירת הריכוזים היתה מתוך האפשרויות השונות שנתנו במאמר</a:t>
            </a:r>
          </a:p>
          <a:p>
            <a:pPr algn="just"/>
            <a:r>
              <a:rPr lang="he-IL" b="1">
                <a:ea typeface="Calibri" pitchFamily="34" charset="0"/>
                <a:cs typeface="David" pitchFamily="2" charset="-79"/>
              </a:rPr>
              <a:t>: בעלון למורי הביולוגיה,גידול צמחים בהשקיה במים מליחים. מאת עוזי כפכפי,ברברה דין ושרה גנוט.</a:t>
            </a:r>
          </a:p>
          <a:p>
            <a:pPr algn="just"/>
            <a:r>
              <a:rPr lang="he-IL" b="1">
                <a:ea typeface="Calibri" pitchFamily="34" charset="0"/>
                <a:cs typeface="David" pitchFamily="2" charset="-79"/>
              </a:rPr>
              <a:t>מצאנו במחקרים הגדרת מים מליחים (10) בין 50-300</a:t>
            </a:r>
            <a:r>
              <a:rPr lang="en-US" b="1">
                <a:ea typeface="Calibri" pitchFamily="34" charset="0"/>
                <a:cs typeface="David" pitchFamily="2" charset="-79"/>
              </a:rPr>
              <a:t>PPM</a:t>
            </a:r>
            <a:endParaRPr lang="he-IL" b="1">
              <a:ea typeface="Calibri" pitchFamily="34" charset="0"/>
              <a:cs typeface="David" pitchFamily="2" charset="-79"/>
            </a:endParaRPr>
          </a:p>
          <a:p>
            <a:pPr algn="just"/>
            <a:r>
              <a:rPr lang="he-IL" b="1" u="sng">
                <a:latin typeface="Calibri" pitchFamily="34" charset="0"/>
              </a:rPr>
              <a:t>מליחות המים (גרם מלח / ליטר מים</a:t>
            </a:r>
            <a:r>
              <a:rPr lang="en-US" b="1" u="sng">
                <a:latin typeface="Calibri" pitchFamily="34" charset="0"/>
              </a:rPr>
              <a:t>)(‰)</a:t>
            </a:r>
            <a:endParaRPr lang="en-US" u="sng">
              <a:latin typeface="Calibri" pitchFamily="34" charset="0"/>
            </a:endParaRPr>
          </a:p>
          <a:p>
            <a:pPr algn="just"/>
            <a:endParaRPr lang="en-US" b="1"/>
          </a:p>
        </p:txBody>
      </p:sp>
      <p:graphicFrame>
        <p:nvGraphicFramePr>
          <p:cNvPr id="6" name="טבלה 5"/>
          <p:cNvGraphicFramePr>
            <a:graphicFrameLocks noGrp="1"/>
          </p:cNvGraphicFramePr>
          <p:nvPr/>
        </p:nvGraphicFramePr>
        <p:xfrm>
          <a:off x="755650" y="5516563"/>
          <a:ext cx="7721600" cy="863600"/>
        </p:xfrm>
        <a:graphic>
          <a:graphicData uri="http://schemas.openxmlformats.org/drawingml/2006/table">
            <a:tbl>
              <a:tblPr rtl="1"/>
              <a:tblGrid>
                <a:gridCol w="1901825"/>
                <a:gridCol w="1939925"/>
                <a:gridCol w="1939925"/>
                <a:gridCol w="1939925"/>
              </a:tblGrid>
              <a:tr h="431800">
                <a:tc>
                  <a:txBody>
                    <a:bodyPr/>
                    <a:lstStyle/>
                    <a:p>
                      <a:pPr marL="0" marR="0" lvl="0" indent="0" algn="ctr" defTabSz="914400" rtl="1" eaLnBrk="1" fontAlgn="base" latinLnBrk="0" hangingPunct="1">
                        <a:lnSpc>
                          <a:spcPct val="115000"/>
                        </a:lnSpc>
                        <a:spcBef>
                          <a:spcPct val="0"/>
                        </a:spcBef>
                        <a:spcAft>
                          <a:spcPts val="1000"/>
                        </a:spcAft>
                        <a:buClrTx/>
                        <a:buSzTx/>
                        <a:buFontTx/>
                        <a:buNone/>
                        <a:tabLst/>
                      </a:pPr>
                      <a:r>
                        <a:rPr kumimoji="0" lang="he-IL" sz="1100" b="1" i="0" u="sng" strike="noStrike" cap="none" normalizeH="0" baseline="0" smtClean="0">
                          <a:ln>
                            <a:noFill/>
                          </a:ln>
                          <a:solidFill>
                            <a:srgbClr val="0000FF"/>
                          </a:solidFill>
                          <a:effectLst/>
                          <a:latin typeface="Calibri" pitchFamily="34" charset="0"/>
                          <a:cs typeface="Arial" pitchFamily="34" charset="0"/>
                          <a:hlinkClick r:id="rId2" tooltip="מים מתוקים"/>
                        </a:rPr>
                        <a:t>מים מתוקים</a:t>
                      </a:r>
                      <a:endParaRPr kumimoji="0" lang="en-US" sz="1100" b="0" i="0" u="none" strike="noStrike" cap="none" normalizeH="0" baseline="0" smtClean="0">
                        <a:ln>
                          <a:noFill/>
                        </a:ln>
                        <a:solidFill>
                          <a:schemeClr val="tx1"/>
                        </a:solidFill>
                        <a:effectLst/>
                        <a:latin typeface="Calibri" pitchFamily="34" charset="0"/>
                        <a:cs typeface="Arial" pitchFamily="34" charset="0"/>
                      </a:endParaRPr>
                    </a:p>
                  </a:txBody>
                  <a:tcPr marL="9524" marR="9524" marT="9520" marB="9520" anchor="ctr" horzOverflow="overflow">
                    <a:lnL>
                      <a:noFill/>
                    </a:lnL>
                    <a:lnR>
                      <a:noFill/>
                    </a:lnR>
                    <a:lnT>
                      <a:noFill/>
                    </a:lnT>
                    <a:lnB>
                      <a:noFill/>
                    </a:lnB>
                    <a:lnTlToBr>
                      <a:noFill/>
                    </a:lnTlToBr>
                    <a:lnBlToTr>
                      <a:noFill/>
                    </a:lnBlToTr>
                    <a:solidFill>
                      <a:srgbClr val="87CEFA"/>
                    </a:solidFill>
                  </a:tcPr>
                </a:tc>
                <a:tc>
                  <a:txBody>
                    <a:bodyPr/>
                    <a:lstStyle/>
                    <a:p>
                      <a:pPr marL="0" marR="0" lvl="0" indent="0" algn="ctr" defTabSz="914400" rtl="1" eaLnBrk="1" fontAlgn="base" latinLnBrk="0" hangingPunct="1">
                        <a:lnSpc>
                          <a:spcPct val="115000"/>
                        </a:lnSpc>
                        <a:spcBef>
                          <a:spcPct val="0"/>
                        </a:spcBef>
                        <a:spcAft>
                          <a:spcPts val="1000"/>
                        </a:spcAft>
                        <a:buClrTx/>
                        <a:buSzTx/>
                        <a:buFontTx/>
                        <a:buNone/>
                        <a:tabLst/>
                      </a:pPr>
                      <a:r>
                        <a:rPr kumimoji="0" lang="he-IL" sz="1100" b="1" i="0" u="none" strike="noStrike" cap="none" normalizeH="0" baseline="0" smtClean="0">
                          <a:ln>
                            <a:noFill/>
                          </a:ln>
                          <a:solidFill>
                            <a:schemeClr val="tx1"/>
                          </a:solidFill>
                          <a:effectLst/>
                          <a:latin typeface="Calibri" pitchFamily="34" charset="0"/>
                          <a:cs typeface="Arial" pitchFamily="34" charset="0"/>
                        </a:rPr>
                        <a:t>מים מליחים</a:t>
                      </a:r>
                      <a:endParaRPr kumimoji="0" lang="en-US" sz="1100" b="0" i="0" u="none" strike="noStrike" cap="none" normalizeH="0" baseline="0" smtClean="0">
                        <a:ln>
                          <a:noFill/>
                        </a:ln>
                        <a:solidFill>
                          <a:schemeClr val="tx1"/>
                        </a:solidFill>
                        <a:effectLst/>
                        <a:latin typeface="Calibri" pitchFamily="34" charset="0"/>
                        <a:cs typeface="Arial" pitchFamily="34" charset="0"/>
                      </a:endParaRPr>
                    </a:p>
                  </a:txBody>
                  <a:tcPr marL="9524" marR="9524" marT="9520" marB="9520" anchor="ctr" horzOverflow="overflow">
                    <a:lnL>
                      <a:noFill/>
                    </a:lnL>
                    <a:lnR>
                      <a:noFill/>
                    </a:lnR>
                    <a:lnT>
                      <a:noFill/>
                    </a:lnT>
                    <a:lnB>
                      <a:noFill/>
                    </a:lnB>
                    <a:lnTlToBr>
                      <a:noFill/>
                    </a:lnTlToBr>
                    <a:lnBlToTr>
                      <a:noFill/>
                    </a:lnBlToTr>
                    <a:solidFill>
                      <a:srgbClr val="87CEFA"/>
                    </a:solidFill>
                  </a:tcPr>
                </a:tc>
                <a:tc>
                  <a:txBody>
                    <a:bodyPr/>
                    <a:lstStyle/>
                    <a:p>
                      <a:pPr marL="0" marR="0" lvl="0" indent="0" algn="ctr" defTabSz="914400" rtl="1" eaLnBrk="1" fontAlgn="base" latinLnBrk="0" hangingPunct="1">
                        <a:lnSpc>
                          <a:spcPct val="115000"/>
                        </a:lnSpc>
                        <a:spcBef>
                          <a:spcPct val="0"/>
                        </a:spcBef>
                        <a:spcAft>
                          <a:spcPts val="1000"/>
                        </a:spcAft>
                        <a:buClrTx/>
                        <a:buSzTx/>
                        <a:buFontTx/>
                        <a:buNone/>
                        <a:tabLst/>
                      </a:pPr>
                      <a:r>
                        <a:rPr kumimoji="0" lang="he-IL" sz="1100" b="1" i="0" u="sng" strike="noStrike" cap="none" normalizeH="0" baseline="0" smtClean="0">
                          <a:ln>
                            <a:noFill/>
                          </a:ln>
                          <a:solidFill>
                            <a:srgbClr val="0000FF"/>
                          </a:solidFill>
                          <a:effectLst/>
                          <a:latin typeface="Calibri" pitchFamily="34" charset="0"/>
                          <a:cs typeface="Arial" pitchFamily="34" charset="0"/>
                          <a:hlinkClick r:id="rId3" tooltip="מי ים"/>
                        </a:rPr>
                        <a:t>מים מלוחים</a:t>
                      </a:r>
                      <a:endParaRPr kumimoji="0" lang="en-US" sz="1100" b="0" i="0" u="none" strike="noStrike" cap="none" normalizeH="0" baseline="0" smtClean="0">
                        <a:ln>
                          <a:noFill/>
                        </a:ln>
                        <a:solidFill>
                          <a:schemeClr val="tx1"/>
                        </a:solidFill>
                        <a:effectLst/>
                        <a:latin typeface="Calibri" pitchFamily="34" charset="0"/>
                        <a:cs typeface="Arial" pitchFamily="34" charset="0"/>
                      </a:endParaRPr>
                    </a:p>
                  </a:txBody>
                  <a:tcPr marL="9524" marR="9524" marT="9520" marB="9520" anchor="ctr" horzOverflow="overflow">
                    <a:lnL>
                      <a:noFill/>
                    </a:lnL>
                    <a:lnR>
                      <a:noFill/>
                    </a:lnR>
                    <a:lnT>
                      <a:noFill/>
                    </a:lnT>
                    <a:lnB>
                      <a:noFill/>
                    </a:lnB>
                    <a:lnTlToBr>
                      <a:noFill/>
                    </a:lnTlToBr>
                    <a:lnBlToTr>
                      <a:noFill/>
                    </a:lnBlToTr>
                    <a:solidFill>
                      <a:srgbClr val="87CEFA"/>
                    </a:solidFill>
                  </a:tcPr>
                </a:tc>
                <a:tc>
                  <a:txBody>
                    <a:bodyPr/>
                    <a:lstStyle/>
                    <a:p>
                      <a:pPr marL="0" marR="0" lvl="0" indent="0" algn="ctr" defTabSz="914400" rtl="1" eaLnBrk="1" fontAlgn="base" latinLnBrk="0" hangingPunct="1">
                        <a:lnSpc>
                          <a:spcPct val="115000"/>
                        </a:lnSpc>
                        <a:spcBef>
                          <a:spcPct val="0"/>
                        </a:spcBef>
                        <a:spcAft>
                          <a:spcPts val="1000"/>
                        </a:spcAft>
                        <a:buClrTx/>
                        <a:buSzTx/>
                        <a:buFontTx/>
                        <a:buNone/>
                        <a:tabLst/>
                      </a:pPr>
                      <a:r>
                        <a:rPr kumimoji="0" lang="he-IL" sz="1100" b="1" i="0" u="sng" strike="noStrike" cap="none" normalizeH="0" baseline="0" smtClean="0">
                          <a:ln>
                            <a:noFill/>
                          </a:ln>
                          <a:solidFill>
                            <a:srgbClr val="CC2200"/>
                          </a:solidFill>
                          <a:effectLst/>
                          <a:latin typeface="Calibri" pitchFamily="34" charset="0"/>
                          <a:cs typeface="Arial" pitchFamily="34" charset="0"/>
                          <a:hlinkClick r:id="rId4" tooltip="מי מלח (הדף אינו קיים)"/>
                        </a:rPr>
                        <a:t>מי מלח</a:t>
                      </a:r>
                      <a:endParaRPr kumimoji="0" lang="en-US" sz="1100" b="0" i="0" u="none" strike="noStrike" cap="none" normalizeH="0" baseline="0" smtClean="0">
                        <a:ln>
                          <a:noFill/>
                        </a:ln>
                        <a:solidFill>
                          <a:schemeClr val="tx1"/>
                        </a:solidFill>
                        <a:effectLst/>
                        <a:latin typeface="Calibri" pitchFamily="34" charset="0"/>
                        <a:cs typeface="Arial" pitchFamily="34" charset="0"/>
                      </a:endParaRPr>
                    </a:p>
                  </a:txBody>
                  <a:tcPr marL="9524" marR="9524" marT="9520" marB="9520" anchor="ctr" horzOverflow="overflow">
                    <a:lnL>
                      <a:noFill/>
                    </a:lnL>
                    <a:lnR>
                      <a:noFill/>
                    </a:lnR>
                    <a:lnT>
                      <a:noFill/>
                    </a:lnT>
                    <a:lnB>
                      <a:noFill/>
                    </a:lnB>
                    <a:lnTlToBr>
                      <a:noFill/>
                    </a:lnTlToBr>
                    <a:lnBlToTr>
                      <a:noFill/>
                    </a:lnBlToTr>
                    <a:solidFill>
                      <a:srgbClr val="87CEFA"/>
                    </a:solidFill>
                  </a:tcPr>
                </a:tc>
              </a:tr>
              <a:tr h="431800">
                <a:tc>
                  <a:txBody>
                    <a:bodyPr/>
                    <a:lstStyle/>
                    <a:p>
                      <a:pPr marL="0" marR="0" lvl="0" indent="0" algn="ctr" defTabSz="914400" rtl="1" eaLnBrk="1" fontAlgn="base" latinLnBrk="0" hangingPunct="1">
                        <a:lnSpc>
                          <a:spcPct val="115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cs typeface="Arial" pitchFamily="34" charset="0"/>
                        </a:rPr>
                        <a:t>&lt; 0.5 ‰</a:t>
                      </a:r>
                      <a:endParaRPr kumimoji="0" lang="en-US" sz="1100" b="0" i="0" u="none" strike="noStrike" cap="none" normalizeH="0" baseline="0" smtClean="0">
                        <a:ln>
                          <a:noFill/>
                        </a:ln>
                        <a:solidFill>
                          <a:schemeClr val="tx1"/>
                        </a:solidFill>
                        <a:effectLst/>
                        <a:latin typeface="Calibri" pitchFamily="34" charset="0"/>
                        <a:cs typeface="Arial" pitchFamily="34" charset="0"/>
                      </a:endParaRPr>
                    </a:p>
                  </a:txBody>
                  <a:tcPr marL="9524" marR="9524" marT="9520" marB="9520" anchor="ctr" horzOverflow="overflow">
                    <a:lnL>
                      <a:noFill/>
                    </a:lnL>
                    <a:lnR>
                      <a:noFill/>
                    </a:lnR>
                    <a:lnT>
                      <a:noFill/>
                    </a:lnT>
                    <a:lnB>
                      <a:noFill/>
                    </a:lnB>
                    <a:lnTlToBr>
                      <a:noFill/>
                    </a:lnTlToBr>
                    <a:lnBlToTr>
                      <a:noFill/>
                    </a:lnBlToTr>
                    <a:solidFill>
                      <a:srgbClr val="00BFFF"/>
                    </a:solidFill>
                  </a:tcPr>
                </a:tc>
                <a:tc>
                  <a:txBody>
                    <a:bodyPr/>
                    <a:lstStyle/>
                    <a:p>
                      <a:pPr marL="0" marR="0" lvl="0" indent="0" algn="ctr" defTabSz="914400" rtl="1" eaLnBrk="1" fontAlgn="base" latinLnBrk="0" hangingPunct="1">
                        <a:lnSpc>
                          <a:spcPct val="115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cs typeface="Arial" pitchFamily="34" charset="0"/>
                        </a:rPr>
                        <a:t>0.5 - 30 ‰</a:t>
                      </a:r>
                      <a:endParaRPr kumimoji="0" lang="en-US" sz="1100" b="0" i="0" u="none" strike="noStrike" cap="none" normalizeH="0" baseline="0" smtClean="0">
                        <a:ln>
                          <a:noFill/>
                        </a:ln>
                        <a:solidFill>
                          <a:schemeClr val="tx1"/>
                        </a:solidFill>
                        <a:effectLst/>
                        <a:latin typeface="Calibri" pitchFamily="34" charset="0"/>
                        <a:cs typeface="Arial" pitchFamily="34" charset="0"/>
                      </a:endParaRPr>
                    </a:p>
                  </a:txBody>
                  <a:tcPr marL="9524" marR="9524" marT="9520" marB="9520" anchor="ctr" horzOverflow="overflow">
                    <a:lnL>
                      <a:noFill/>
                    </a:lnL>
                    <a:lnR>
                      <a:noFill/>
                    </a:lnR>
                    <a:lnT>
                      <a:noFill/>
                    </a:lnT>
                    <a:lnB>
                      <a:noFill/>
                    </a:lnB>
                    <a:lnTlToBr>
                      <a:noFill/>
                    </a:lnTlToBr>
                    <a:lnBlToTr>
                      <a:noFill/>
                    </a:lnBlToTr>
                    <a:solidFill>
                      <a:srgbClr val="00BFFF"/>
                    </a:solidFill>
                  </a:tcPr>
                </a:tc>
                <a:tc>
                  <a:txBody>
                    <a:bodyPr/>
                    <a:lstStyle/>
                    <a:p>
                      <a:pPr marL="0" marR="0" lvl="0" indent="0" algn="ctr" defTabSz="914400" rtl="1" eaLnBrk="1" fontAlgn="base" latinLnBrk="0" hangingPunct="1">
                        <a:lnSpc>
                          <a:spcPct val="115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cs typeface="Arial" pitchFamily="34" charset="0"/>
                        </a:rPr>
                        <a:t>30 - 50 ‰</a:t>
                      </a:r>
                      <a:endParaRPr kumimoji="0" lang="en-US" sz="1100" b="0" i="0" u="none" strike="noStrike" cap="none" normalizeH="0" baseline="0" smtClean="0">
                        <a:ln>
                          <a:noFill/>
                        </a:ln>
                        <a:solidFill>
                          <a:schemeClr val="tx1"/>
                        </a:solidFill>
                        <a:effectLst/>
                        <a:latin typeface="Calibri" pitchFamily="34" charset="0"/>
                        <a:cs typeface="Arial" pitchFamily="34" charset="0"/>
                      </a:endParaRPr>
                    </a:p>
                  </a:txBody>
                  <a:tcPr marL="9524" marR="9524" marT="9520" marB="9520" anchor="ctr" horzOverflow="overflow">
                    <a:lnL>
                      <a:noFill/>
                    </a:lnL>
                    <a:lnR>
                      <a:noFill/>
                    </a:lnR>
                    <a:lnT>
                      <a:noFill/>
                    </a:lnT>
                    <a:lnB>
                      <a:noFill/>
                    </a:lnB>
                    <a:lnTlToBr>
                      <a:noFill/>
                    </a:lnTlToBr>
                    <a:lnBlToTr>
                      <a:noFill/>
                    </a:lnBlToTr>
                    <a:solidFill>
                      <a:srgbClr val="00BFFF"/>
                    </a:solidFill>
                  </a:tcPr>
                </a:tc>
                <a:tc>
                  <a:txBody>
                    <a:bodyPr/>
                    <a:lstStyle/>
                    <a:p>
                      <a:pPr marL="0" marR="0" lvl="0" indent="0" algn="ctr" defTabSz="914400" rtl="1" eaLnBrk="1" fontAlgn="base" latinLnBrk="0" hangingPunct="1">
                        <a:lnSpc>
                          <a:spcPct val="115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cs typeface="Arial" pitchFamily="34" charset="0"/>
                        </a:rPr>
                        <a:t>&gt; 50 ‰</a:t>
                      </a:r>
                      <a:endParaRPr kumimoji="0" lang="en-US" sz="1100" b="0" i="0" u="none" strike="noStrike" cap="none" normalizeH="0" baseline="0" smtClean="0">
                        <a:ln>
                          <a:noFill/>
                        </a:ln>
                        <a:solidFill>
                          <a:schemeClr val="tx1"/>
                        </a:solidFill>
                        <a:effectLst/>
                        <a:latin typeface="Calibri" pitchFamily="34" charset="0"/>
                        <a:cs typeface="Arial" pitchFamily="34" charset="0"/>
                      </a:endParaRPr>
                    </a:p>
                  </a:txBody>
                  <a:tcPr marL="9524" marR="9524" marT="9520" marB="9520" anchor="ctr" horzOverflow="overflow">
                    <a:lnL>
                      <a:noFill/>
                    </a:lnL>
                    <a:lnR>
                      <a:noFill/>
                    </a:lnR>
                    <a:lnT>
                      <a:noFill/>
                    </a:lnT>
                    <a:lnB>
                      <a:noFill/>
                    </a:lnB>
                    <a:lnTlToBr>
                      <a:noFill/>
                    </a:lnTlToBr>
                    <a:lnBlToTr>
                      <a:noFill/>
                    </a:lnBlToTr>
                    <a:solidFill>
                      <a:srgbClr val="00BFFF"/>
                    </a:solidFill>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תרשים 3"/>
          <p:cNvGraphicFramePr/>
          <p:nvPr/>
        </p:nvGraphicFramePr>
        <p:xfrm>
          <a:off x="899592" y="3140968"/>
          <a:ext cx="6912767" cy="2520280"/>
        </p:xfrm>
        <a:graphic>
          <a:graphicData uri="http://schemas.openxmlformats.org/drawingml/2006/chart">
            <c:chart xmlns:c="http://schemas.openxmlformats.org/drawingml/2006/chart" xmlns:r="http://schemas.openxmlformats.org/officeDocument/2006/relationships" r:id="rId2"/>
          </a:graphicData>
        </a:graphic>
      </p:graphicFrame>
      <p:pic>
        <p:nvPicPr>
          <p:cNvPr id="33795" name="Picture 4"/>
          <p:cNvPicPr>
            <a:picLocks noChangeAspect="1" noChangeArrowheads="1"/>
          </p:cNvPicPr>
          <p:nvPr/>
        </p:nvPicPr>
        <p:blipFill>
          <a:blip r:embed="rId3" cstate="print"/>
          <a:srcRect/>
          <a:stretch>
            <a:fillRect/>
          </a:stretch>
        </p:blipFill>
        <p:spPr bwMode="auto">
          <a:xfrm>
            <a:off x="544513" y="-315913"/>
            <a:ext cx="8054975" cy="35052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מלבן 1"/>
          <p:cNvSpPr>
            <a:spLocks noChangeArrowheads="1"/>
          </p:cNvSpPr>
          <p:nvPr/>
        </p:nvSpPr>
        <p:spPr bwMode="auto">
          <a:xfrm>
            <a:off x="1042988" y="333375"/>
            <a:ext cx="7129462" cy="1200150"/>
          </a:xfrm>
          <a:prstGeom prst="rect">
            <a:avLst/>
          </a:prstGeom>
          <a:noFill/>
          <a:ln w="9525">
            <a:noFill/>
            <a:miter lim="800000"/>
            <a:headEnd/>
            <a:tailEnd/>
          </a:ln>
        </p:spPr>
        <p:txBody>
          <a:bodyPr>
            <a:spAutoFit/>
          </a:bodyPr>
          <a:lstStyle/>
          <a:p>
            <a:r>
              <a:rPr lang="he-IL" sz="2400">
                <a:solidFill>
                  <a:srgbClr val="FF0000"/>
                </a:solidFill>
              </a:rPr>
              <a:t>מה הקשר בין ריכוז הדטרגנט לבין אחוז הנביטה ואורך שורשון בזרעי עדשים</a:t>
            </a:r>
          </a:p>
          <a:p>
            <a:endParaRPr lang="he-IL" sz="2400">
              <a:solidFill>
                <a:srgbClr val="FF0000"/>
              </a:solidFill>
            </a:endParaRPr>
          </a:p>
        </p:txBody>
      </p:sp>
      <p:sp>
        <p:nvSpPr>
          <p:cNvPr id="34819" name="Rectangle 1"/>
          <p:cNvSpPr>
            <a:spLocks noChangeArrowheads="1"/>
          </p:cNvSpPr>
          <p:nvPr/>
        </p:nvSpPr>
        <p:spPr bwMode="auto">
          <a:xfrm>
            <a:off x="0" y="1323975"/>
            <a:ext cx="9144000" cy="922338"/>
          </a:xfrm>
          <a:prstGeom prst="rect">
            <a:avLst/>
          </a:prstGeom>
          <a:noFill/>
          <a:ln w="9525">
            <a:noFill/>
            <a:miter lim="800000"/>
            <a:headEnd/>
            <a:tailEnd/>
          </a:ln>
        </p:spPr>
        <p:txBody>
          <a:bodyPr anchor="ctr">
            <a:spAutoFit/>
          </a:bodyPr>
          <a:lstStyle/>
          <a:p>
            <a:pPr eaLnBrk="0" hangingPunct="0"/>
            <a:r>
              <a:rPr lang="he-IL" b="1"/>
              <a:t>משתנה בלתי תלוי: ריכוז דטרגנט היה 1.8%,0.9%,0.45%  0.225%,  0.125%   0%(בקרה)</a:t>
            </a:r>
          </a:p>
          <a:p>
            <a:pPr eaLnBrk="0" hangingPunct="0"/>
            <a:r>
              <a:rPr lang="he-IL" b="1"/>
              <a:t>הנסוי הועמד בצלחות פטרי צמר גפן+3 שכבות נייר סינון +16 מ"ל תמיסת דטרגנט</a:t>
            </a:r>
          </a:p>
          <a:p>
            <a:pPr algn="l" rtl="0" eaLnBrk="0" hangingPunct="0"/>
            <a:r>
              <a:rPr lang="en-US" b="1"/>
              <a:t> </a:t>
            </a:r>
          </a:p>
        </p:txBody>
      </p:sp>
      <p:sp>
        <p:nvSpPr>
          <p:cNvPr id="34820" name="מלבן 4"/>
          <p:cNvSpPr>
            <a:spLocks noChangeArrowheads="1"/>
          </p:cNvSpPr>
          <p:nvPr/>
        </p:nvSpPr>
        <p:spPr bwMode="auto">
          <a:xfrm>
            <a:off x="2124075" y="2133600"/>
            <a:ext cx="6769100" cy="922338"/>
          </a:xfrm>
          <a:prstGeom prst="rect">
            <a:avLst/>
          </a:prstGeom>
          <a:noFill/>
          <a:ln w="9525">
            <a:noFill/>
            <a:miter lim="800000"/>
            <a:headEnd/>
            <a:tailEnd/>
          </a:ln>
        </p:spPr>
        <p:txBody>
          <a:bodyPr>
            <a:spAutoFit/>
          </a:bodyPr>
          <a:lstStyle/>
          <a:p>
            <a:r>
              <a:rPr lang="he-IL"/>
              <a:t>משתנה תלוי:  1.אחוז הנביטה ימדד ע"י הופעת השורשון</a:t>
            </a:r>
          </a:p>
          <a:p>
            <a:endParaRPr lang="he-IL" b="1" u="sng"/>
          </a:p>
          <a:p>
            <a:r>
              <a:rPr lang="he-IL"/>
              <a:t>                    2.  אורך שורשון בממוצע בס"מ </a:t>
            </a:r>
          </a:p>
        </p:txBody>
      </p:sp>
      <p:graphicFrame>
        <p:nvGraphicFramePr>
          <p:cNvPr id="6" name="תרשים 5"/>
          <p:cNvGraphicFramePr/>
          <p:nvPr/>
        </p:nvGraphicFramePr>
        <p:xfrm>
          <a:off x="467544" y="2636912"/>
          <a:ext cx="4032448" cy="27363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תרשים 6"/>
          <p:cNvGraphicFramePr/>
          <p:nvPr/>
        </p:nvGraphicFramePr>
        <p:xfrm>
          <a:off x="5076056" y="3212976"/>
          <a:ext cx="3923928" cy="230425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p:cNvPicPr>
            <a:picLocks noChangeAspect="1" noChangeArrowheads="1"/>
          </p:cNvPicPr>
          <p:nvPr/>
        </p:nvPicPr>
        <p:blipFill>
          <a:blip r:embed="rId2" cstate="print"/>
          <a:srcRect l="8070" t="6889" r="35040" b="24850"/>
          <a:stretch>
            <a:fillRect/>
          </a:stretch>
        </p:blipFill>
        <p:spPr bwMode="auto">
          <a:xfrm>
            <a:off x="755576" y="404664"/>
            <a:ext cx="7813376" cy="60401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ChangeArrowheads="1"/>
          </p:cNvSpPr>
          <p:nvPr/>
        </p:nvSpPr>
        <p:spPr bwMode="auto">
          <a:xfrm>
            <a:off x="325438" y="-4037013"/>
            <a:ext cx="8818562" cy="9078913"/>
          </a:xfrm>
          <a:prstGeom prst="rect">
            <a:avLst/>
          </a:prstGeom>
          <a:noFill/>
          <a:ln w="9525">
            <a:noFill/>
            <a:miter lim="800000"/>
            <a:headEnd/>
            <a:tailEnd/>
          </a:ln>
        </p:spPr>
        <p:txBody>
          <a:bodyPr wrap="none" anchor="ctr">
            <a:spAutoFit/>
          </a:bodyPr>
          <a:lstStyle/>
          <a:p>
            <a:endParaRPr lang="he-IL" sz="1100">
              <a:latin typeface="Calibri" pitchFamily="34" charset="0"/>
            </a:endParaRPr>
          </a:p>
          <a:p>
            <a:endParaRPr lang="he-IL" sz="1100">
              <a:latin typeface="Calibri" pitchFamily="34" charset="0"/>
            </a:endParaRPr>
          </a:p>
          <a:p>
            <a:endParaRPr lang="he-IL" sz="1100">
              <a:latin typeface="Calibri" pitchFamily="34" charset="0"/>
            </a:endParaRPr>
          </a:p>
          <a:p>
            <a:endParaRPr lang="he-IL" sz="1100">
              <a:latin typeface="Calibri" pitchFamily="34" charset="0"/>
            </a:endParaRPr>
          </a:p>
          <a:p>
            <a:endParaRPr lang="he-IL" sz="1100">
              <a:latin typeface="Calibri" pitchFamily="34" charset="0"/>
            </a:endParaRPr>
          </a:p>
          <a:p>
            <a:endParaRPr lang="he-IL" sz="1100">
              <a:latin typeface="Calibri" pitchFamily="34" charset="0"/>
            </a:endParaRPr>
          </a:p>
          <a:p>
            <a:endParaRPr lang="he-IL" sz="1100">
              <a:latin typeface="Calibri" pitchFamily="34" charset="0"/>
            </a:endParaRPr>
          </a:p>
          <a:p>
            <a:endParaRPr lang="he-IL" sz="1100">
              <a:latin typeface="Calibri" pitchFamily="34" charset="0"/>
            </a:endParaRPr>
          </a:p>
          <a:p>
            <a:endParaRPr lang="he-IL" sz="1100">
              <a:latin typeface="Calibri" pitchFamily="34" charset="0"/>
            </a:endParaRPr>
          </a:p>
          <a:p>
            <a:endParaRPr lang="he-IL" sz="1100">
              <a:latin typeface="Calibri" pitchFamily="34" charset="0"/>
            </a:endParaRPr>
          </a:p>
          <a:p>
            <a:endParaRPr lang="he-IL" sz="1100">
              <a:latin typeface="Calibri" pitchFamily="34" charset="0"/>
            </a:endParaRPr>
          </a:p>
          <a:p>
            <a:endParaRPr lang="he-IL" sz="1100">
              <a:latin typeface="Calibri" pitchFamily="34" charset="0"/>
            </a:endParaRPr>
          </a:p>
          <a:p>
            <a:endParaRPr lang="he-IL" b="1">
              <a:latin typeface="Calibri" pitchFamily="34" charset="0"/>
            </a:endParaRPr>
          </a:p>
          <a:p>
            <a:endParaRPr lang="he-IL" b="1">
              <a:latin typeface="Calibri" pitchFamily="34" charset="0"/>
            </a:endParaRPr>
          </a:p>
          <a:p>
            <a:endParaRPr lang="he-IL" b="1">
              <a:latin typeface="Calibri" pitchFamily="34" charset="0"/>
            </a:endParaRPr>
          </a:p>
          <a:p>
            <a:endParaRPr lang="he-IL" b="1">
              <a:latin typeface="Calibri" pitchFamily="34" charset="0"/>
            </a:endParaRPr>
          </a:p>
          <a:p>
            <a:endParaRPr lang="he-IL" b="1">
              <a:latin typeface="Calibri" pitchFamily="34" charset="0"/>
            </a:endParaRPr>
          </a:p>
          <a:p>
            <a:endParaRPr lang="he-IL" b="1">
              <a:latin typeface="Calibri" pitchFamily="34" charset="0"/>
            </a:endParaRPr>
          </a:p>
          <a:p>
            <a:endParaRPr lang="he-IL" b="1">
              <a:latin typeface="Calibri" pitchFamily="34" charset="0"/>
            </a:endParaRPr>
          </a:p>
          <a:p>
            <a:r>
              <a:rPr lang="he-IL" b="1">
                <a:latin typeface="Calibri" pitchFamily="34" charset="0"/>
              </a:rPr>
              <a:t>8. </a:t>
            </a:r>
            <a:r>
              <a:rPr lang="he-IL" sz="2800" b="1">
                <a:solidFill>
                  <a:srgbClr val="FF0000"/>
                </a:solidFill>
                <a:latin typeface="Calibri" pitchFamily="34" charset="0"/>
              </a:rPr>
              <a:t>מה קשר בין ריכוזי דשן 20:20:20  להתפתחות נבטי חומוס</a:t>
            </a:r>
          </a:p>
          <a:p>
            <a:endParaRPr lang="en-US" sz="2800" b="1"/>
          </a:p>
          <a:p>
            <a:pPr eaLnBrk="0" hangingPunct="0"/>
            <a:r>
              <a:rPr lang="he-IL" b="1" u="sng"/>
              <a:t>ההשערה:</a:t>
            </a:r>
            <a:r>
              <a:rPr lang="he-IL" b="1"/>
              <a:t> שככל שריכוז הדשן גבוה יותר כך נבטי החומוס יתפתחו טוב יותר עד לריכוז מסוים</a:t>
            </a:r>
          </a:p>
          <a:p>
            <a:pPr eaLnBrk="0" hangingPunct="0"/>
            <a:r>
              <a:rPr lang="he-IL" b="1"/>
              <a:t> בו יווצר גורם מגביל שיעכב את צמיחתם. </a:t>
            </a:r>
            <a:endParaRPr lang="en-US" b="1"/>
          </a:p>
          <a:p>
            <a:pPr eaLnBrk="0" hangingPunct="0"/>
            <a:r>
              <a:rPr lang="he-IL" b="1" u="sng">
                <a:latin typeface="Calibri" pitchFamily="34" charset="0"/>
              </a:rPr>
              <a:t>הבסיס הביולוגי</a:t>
            </a:r>
            <a:r>
              <a:rPr lang="he-IL" b="1">
                <a:latin typeface="Calibri" pitchFamily="34" charset="0"/>
              </a:rPr>
              <a:t>:הדשן משנה את ריכוזי תמיסות המים סביב השורש מסביבה היפו טונית </a:t>
            </a:r>
          </a:p>
          <a:p>
            <a:pPr eaLnBrk="0" hangingPunct="0"/>
            <a:r>
              <a:rPr lang="he-IL" b="1">
                <a:latin typeface="Calibri" pitchFamily="34" charset="0"/>
              </a:rPr>
              <a:t>עד לסביבה היפר טונית שמשפיעה על מעבר המים לצמח.</a:t>
            </a:r>
            <a:endParaRPr lang="en-US" b="1"/>
          </a:p>
          <a:p>
            <a:pPr eaLnBrk="0" hangingPunct="0"/>
            <a:r>
              <a:rPr lang="he-IL" b="1">
                <a:latin typeface="Calibri" pitchFamily="34" charset="0"/>
              </a:rPr>
              <a:t>המינרלים שקיימים בדשן משפיעים על תהליכי צמיחה בצמח.</a:t>
            </a:r>
          </a:p>
          <a:p>
            <a:pPr eaLnBrk="0" hangingPunct="0"/>
            <a:r>
              <a:rPr lang="he-IL" b="1">
                <a:latin typeface="Calibri" pitchFamily="34" charset="0"/>
              </a:rPr>
              <a:t>הדשן מורכב בעיקר מ</a:t>
            </a:r>
            <a:r>
              <a:rPr lang="en-US" b="1">
                <a:latin typeface="Calibri" pitchFamily="34" charset="0"/>
              </a:rPr>
              <a:t>N</a:t>
            </a:r>
            <a:r>
              <a:rPr lang="he-IL" b="1">
                <a:latin typeface="Calibri" pitchFamily="34" charset="0"/>
              </a:rPr>
              <a:t> חנקן: </a:t>
            </a:r>
            <a:r>
              <a:rPr lang="en-US" b="1">
                <a:latin typeface="Calibri" pitchFamily="34" charset="0"/>
              </a:rPr>
              <a:t>P</a:t>
            </a:r>
            <a:r>
              <a:rPr lang="he-IL" b="1">
                <a:latin typeface="Calibri" pitchFamily="34" charset="0"/>
              </a:rPr>
              <a:t> זרחן:</a:t>
            </a:r>
            <a:r>
              <a:rPr lang="en-US" b="1">
                <a:latin typeface="Calibri" pitchFamily="34" charset="0"/>
              </a:rPr>
              <a:t>K</a:t>
            </a:r>
            <a:r>
              <a:rPr lang="he-IL" b="1">
                <a:latin typeface="Calibri" pitchFamily="34" charset="0"/>
              </a:rPr>
              <a:t> אשלגן בריכוז שווה של 20%. </a:t>
            </a:r>
          </a:p>
          <a:p>
            <a:pPr eaLnBrk="0" hangingPunct="0"/>
            <a:r>
              <a:rPr lang="he-IL" b="1">
                <a:latin typeface="Calibri" pitchFamily="34" charset="0"/>
              </a:rPr>
              <a:t>החנקן מבונה חומצות אמיניות וחלבונים. הזרחן בונה חומצות גרעין ו</a:t>
            </a:r>
            <a:r>
              <a:rPr lang="en-US" b="1">
                <a:latin typeface="Calibri" pitchFamily="34" charset="0"/>
              </a:rPr>
              <a:t>ATP</a:t>
            </a:r>
            <a:r>
              <a:rPr lang="he-IL" b="1">
                <a:latin typeface="Calibri" pitchFamily="34" charset="0"/>
              </a:rPr>
              <a:t> ואשלגן משפיע </a:t>
            </a:r>
          </a:p>
          <a:p>
            <a:pPr eaLnBrk="0" hangingPunct="0"/>
            <a:r>
              <a:rPr lang="he-IL" b="1">
                <a:latin typeface="Calibri" pitchFamily="34" charset="0"/>
              </a:rPr>
              <a:t>על לחץ הטורגור בעלים ובתאי הפיוניות-פתיחה וסגירה.</a:t>
            </a:r>
            <a:endParaRPr lang="en-US" b="1"/>
          </a:p>
          <a:p>
            <a:pPr eaLnBrk="0" hangingPunct="0"/>
            <a:r>
              <a:rPr lang="he-IL" b="1">
                <a:latin typeface="Calibri" pitchFamily="34" charset="0"/>
              </a:rPr>
              <a:t>הכמות המומלצת היא 10 גר' לליטר מים -1% .</a:t>
            </a:r>
            <a:endParaRPr lang="en-US" b="1"/>
          </a:p>
          <a:p>
            <a:pPr eaLnBrk="0" hangingPunct="0"/>
            <a:r>
              <a:rPr lang="he-IL" b="1" u="sng">
                <a:latin typeface="Calibri" pitchFamily="34" charset="0"/>
              </a:rPr>
              <a:t>משתנה בלתי תלוי:</a:t>
            </a:r>
            <a:r>
              <a:rPr lang="he-IL" b="1">
                <a:latin typeface="Calibri" pitchFamily="34" charset="0"/>
              </a:rPr>
              <a:t>בדקנו ריכוז של 2%, 1% 0.5%, 0.25% ,0.125%  .</a:t>
            </a:r>
          </a:p>
          <a:p>
            <a:pPr eaLnBrk="0" hangingPunct="0"/>
            <a:r>
              <a:rPr lang="he-IL" b="1">
                <a:latin typeface="Calibri" pitchFamily="34" charset="0"/>
              </a:rPr>
              <a:t>בקרה נוספת ללא דשן.</a:t>
            </a:r>
          </a:p>
          <a:p>
            <a:pPr eaLnBrk="0" hangingPunct="0"/>
            <a:r>
              <a:rPr lang="he-IL" b="1"/>
              <a:t>הנבטנו את זרעי החומוס במגשים ולקחנו נבטים שנראו אחידים בצמיחה.</a:t>
            </a:r>
          </a:p>
          <a:p>
            <a:pPr eaLnBrk="0" hangingPunct="0"/>
            <a:endParaRPr lang="he-IL" b="1"/>
          </a:p>
          <a:p>
            <a:pPr eaLnBrk="0" hangingPunct="0"/>
            <a:endParaRPr lang="en-US" b="1"/>
          </a:p>
          <a:p>
            <a:pPr eaLnBrk="0" hangingPunct="0"/>
            <a:endParaRPr lang="he-IL" b="1">
              <a:latin typeface="Calibri" pitchFamily="34" charset="0"/>
            </a:endParaRPr>
          </a:p>
        </p:txBody>
      </p:sp>
      <p:graphicFrame>
        <p:nvGraphicFramePr>
          <p:cNvPr id="4" name="תרשים 3"/>
          <p:cNvGraphicFramePr/>
          <p:nvPr/>
        </p:nvGraphicFramePr>
        <p:xfrm>
          <a:off x="5436096" y="4365104"/>
          <a:ext cx="3413165" cy="223823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תרשים 4"/>
          <p:cNvGraphicFramePr/>
          <p:nvPr/>
        </p:nvGraphicFramePr>
        <p:xfrm>
          <a:off x="1187624" y="4221088"/>
          <a:ext cx="2759691" cy="216024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תרשים 1"/>
          <p:cNvGraphicFramePr/>
          <p:nvPr/>
        </p:nvGraphicFramePr>
        <p:xfrm>
          <a:off x="4932040" y="3876675"/>
          <a:ext cx="3923928" cy="29813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תרשים 2"/>
          <p:cNvGraphicFramePr/>
          <p:nvPr/>
        </p:nvGraphicFramePr>
        <p:xfrm>
          <a:off x="683569" y="3645024"/>
          <a:ext cx="3456383"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37892" name="מלבן 3"/>
          <p:cNvSpPr>
            <a:spLocks noChangeArrowheads="1"/>
          </p:cNvSpPr>
          <p:nvPr/>
        </p:nvSpPr>
        <p:spPr bwMode="auto">
          <a:xfrm>
            <a:off x="1187450" y="476250"/>
            <a:ext cx="7416800" cy="708025"/>
          </a:xfrm>
          <a:prstGeom prst="rect">
            <a:avLst/>
          </a:prstGeom>
          <a:noFill/>
          <a:ln w="9525">
            <a:noFill/>
            <a:miter lim="800000"/>
            <a:headEnd/>
            <a:tailEnd/>
          </a:ln>
        </p:spPr>
        <p:txBody>
          <a:bodyPr>
            <a:spAutoFit/>
          </a:bodyPr>
          <a:lstStyle/>
          <a:p>
            <a:r>
              <a:rPr lang="he-IL" sz="2000" b="1">
                <a:solidFill>
                  <a:srgbClr val="FF0000"/>
                </a:solidFill>
              </a:rPr>
              <a:t>מה הקשר בין כמות עלי הרוזמרין לנביטה / והתפתחות הנבטים מזרעי עדשים</a:t>
            </a:r>
          </a:p>
        </p:txBody>
      </p:sp>
      <p:sp>
        <p:nvSpPr>
          <p:cNvPr id="37893" name="Rectangle 1"/>
          <p:cNvSpPr>
            <a:spLocks noChangeArrowheads="1"/>
          </p:cNvSpPr>
          <p:nvPr/>
        </p:nvSpPr>
        <p:spPr bwMode="auto">
          <a:xfrm>
            <a:off x="755650" y="1154113"/>
            <a:ext cx="7488238" cy="830262"/>
          </a:xfrm>
          <a:prstGeom prst="rect">
            <a:avLst/>
          </a:prstGeom>
          <a:noFill/>
          <a:ln w="9525">
            <a:noFill/>
            <a:miter lim="800000"/>
            <a:headEnd/>
            <a:tailEnd/>
          </a:ln>
        </p:spPr>
        <p:txBody>
          <a:bodyPr anchor="ctr">
            <a:spAutoFit/>
          </a:bodyPr>
          <a:lstStyle/>
          <a:p>
            <a:r>
              <a:rPr lang="he-IL" sz="1600" b="1" u="sng"/>
              <a:t>ההשערה והבסיס הביולוגי</a:t>
            </a:r>
            <a:r>
              <a:rPr lang="he-IL" sz="1600"/>
              <a:t>:ככל שכמות עלי הרוזמרין בקרקע יגדל יתנדף יותר שמן אתרי</a:t>
            </a:r>
          </a:p>
          <a:p>
            <a:r>
              <a:rPr lang="he-IL" sz="1600"/>
              <a:t>שיעכב קצב נביטה ויאט התפתחות הנבטים</a:t>
            </a:r>
          </a:p>
          <a:p>
            <a:pPr rtl="0" eaLnBrk="0" hangingPunct="0"/>
            <a:r>
              <a:rPr lang="he-IL" sz="1600">
                <a:latin typeface="Calibri" pitchFamily="34" charset="0"/>
              </a:rPr>
              <a:t>הבסיס הביולוגי הוא אללופטיה.</a:t>
            </a:r>
            <a:r>
              <a:rPr lang="en-US" sz="1600">
                <a:latin typeface="Calibri" pitchFamily="34" charset="0"/>
              </a:rPr>
              <a:t> </a:t>
            </a:r>
          </a:p>
        </p:txBody>
      </p:sp>
      <p:sp>
        <p:nvSpPr>
          <p:cNvPr id="37894" name="מלבן 5"/>
          <p:cNvSpPr>
            <a:spLocks noChangeArrowheads="1"/>
          </p:cNvSpPr>
          <p:nvPr/>
        </p:nvSpPr>
        <p:spPr bwMode="auto">
          <a:xfrm>
            <a:off x="755650" y="2060575"/>
            <a:ext cx="7704138" cy="1816100"/>
          </a:xfrm>
          <a:prstGeom prst="rect">
            <a:avLst/>
          </a:prstGeom>
          <a:noFill/>
          <a:ln w="9525">
            <a:noFill/>
            <a:miter lim="800000"/>
            <a:headEnd/>
            <a:tailEnd/>
          </a:ln>
        </p:spPr>
        <p:txBody>
          <a:bodyPr>
            <a:spAutoFit/>
          </a:bodyPr>
          <a:lstStyle/>
          <a:p>
            <a:r>
              <a:rPr lang="he-IL" sz="1600" b="1" u="sng"/>
              <a:t>המשתנה הבלתי תלוי</a:t>
            </a:r>
            <a:r>
              <a:rPr lang="he-IL" sz="1600"/>
              <a:t>:כמות עלי הרוזמרין  0,1,3,5,8 גר' בתוך 100 גר' של ורמיקוליט. העלים יעברו כתישה ישקלו לפי הטיפולים הרשומים ויעורבבו בכמות שווה של מצע בכל כלי.</a:t>
            </a:r>
          </a:p>
          <a:p>
            <a:r>
              <a:rPr lang="he-IL" sz="1600"/>
              <a:t>הטיפולים ועלי הרוזמרין נקבעו לאחר נסוי מקדים.(הנסוי מקדים נבדק בזיליקום, נענע,כוסברה ורוזמרין)</a:t>
            </a:r>
          </a:p>
          <a:p>
            <a:endParaRPr lang="he-IL" sz="1600"/>
          </a:p>
          <a:p>
            <a:r>
              <a:rPr lang="he-IL" sz="1600"/>
              <a:t>בתוצאות קבלנו בנביטה תוצאות בניגוד להשערה,ניתן להסביר פירוק העלים במצע נתן תוספת חומר אורגני ששיפר אוורור מצע והוסיף מינרלים.בצמיחה חל עיכוב.</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3"/>
          <p:cNvPicPr>
            <a:picLocks noChangeAspect="1" noChangeArrowheads="1"/>
          </p:cNvPicPr>
          <p:nvPr/>
        </p:nvPicPr>
        <p:blipFill>
          <a:blip r:embed="rId2" cstate="print"/>
          <a:srcRect t="26086" r="33141"/>
          <a:stretch>
            <a:fillRect/>
          </a:stretch>
        </p:blipFill>
        <p:spPr bwMode="auto">
          <a:xfrm>
            <a:off x="1619672" y="1124744"/>
            <a:ext cx="5996855" cy="51312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0"/>
            <a:ext cx="8229600" cy="1196975"/>
          </a:xfrm>
        </p:spPr>
        <p:txBody>
          <a:bodyPr rtlCol="1">
            <a:normAutofit fontScale="90000"/>
          </a:bodyPr>
          <a:lstStyle/>
          <a:p>
            <a:pPr eaLnBrk="1" fontAlgn="auto" hangingPunct="1">
              <a:spcAft>
                <a:spcPts val="0"/>
              </a:spcAft>
              <a:defRPr/>
            </a:pPr>
            <a:r>
              <a:rPr lang="he-IL" b="1" dirty="0" smtClean="0"/>
              <a:t/>
            </a:r>
            <a:br>
              <a:rPr lang="he-IL" b="1" dirty="0" smtClean="0"/>
            </a:br>
            <a:r>
              <a:rPr lang="he-IL" sz="3600" b="1" dirty="0" smtClean="0">
                <a:solidFill>
                  <a:srgbClr val="FF0000"/>
                </a:solidFill>
              </a:rPr>
              <a:t>2.שאלת </a:t>
            </a:r>
            <a:r>
              <a:rPr lang="he-IL" sz="3600" b="1" dirty="0">
                <a:solidFill>
                  <a:srgbClr val="FF0000"/>
                </a:solidFill>
              </a:rPr>
              <a:t>החקר: מה הקשר בין השריית זרעים </a:t>
            </a:r>
            <a:r>
              <a:rPr lang="he-IL" sz="3600" b="1" dirty="0" smtClean="0">
                <a:solidFill>
                  <a:srgbClr val="FF0000"/>
                </a:solidFill>
              </a:rPr>
              <a:t>בהורמוני </a:t>
            </a:r>
            <a:r>
              <a:rPr lang="he-IL" sz="3600" b="1" dirty="0" err="1" smtClean="0">
                <a:solidFill>
                  <a:srgbClr val="FF0000"/>
                </a:solidFill>
              </a:rPr>
              <a:t>ג'ברלין</a:t>
            </a:r>
            <a:r>
              <a:rPr lang="he-IL" sz="3600" b="1" dirty="0" smtClean="0">
                <a:solidFill>
                  <a:srgbClr val="FF0000"/>
                </a:solidFill>
              </a:rPr>
              <a:t> </a:t>
            </a:r>
            <a:r>
              <a:rPr lang="he-IL" sz="3600" b="1" dirty="0" err="1">
                <a:solidFill>
                  <a:srgbClr val="FF0000"/>
                </a:solidFill>
              </a:rPr>
              <a:t>וציטוקינין</a:t>
            </a:r>
            <a:r>
              <a:rPr lang="he-IL" sz="3600" b="1" dirty="0">
                <a:solidFill>
                  <a:srgbClr val="FF0000"/>
                </a:solidFill>
              </a:rPr>
              <a:t> ובין תהליך הנביטה בזרעי </a:t>
            </a:r>
            <a:r>
              <a:rPr lang="he-IL" sz="3600" b="1" dirty="0" err="1">
                <a:solidFill>
                  <a:srgbClr val="FF0000"/>
                </a:solidFill>
              </a:rPr>
              <a:t>החימצה</a:t>
            </a:r>
            <a:r>
              <a:rPr lang="he-IL" sz="3600" b="1" dirty="0">
                <a:solidFill>
                  <a:srgbClr val="FF0000"/>
                </a:solidFill>
              </a:rPr>
              <a:t> והתפתחות הנבט?,</a:t>
            </a:r>
            <a:endParaRPr lang="he-IL" sz="3600" dirty="0">
              <a:solidFill>
                <a:srgbClr val="FF0000"/>
              </a:solidFill>
            </a:endParaRPr>
          </a:p>
        </p:txBody>
      </p:sp>
      <p:sp>
        <p:nvSpPr>
          <p:cNvPr id="3" name="מציין מיקום תוכן 2"/>
          <p:cNvSpPr>
            <a:spLocks noGrp="1"/>
          </p:cNvSpPr>
          <p:nvPr>
            <p:ph idx="1"/>
          </p:nvPr>
        </p:nvSpPr>
        <p:spPr/>
        <p:txBody>
          <a:bodyPr rtlCol="1">
            <a:normAutofit fontScale="70000" lnSpcReduction="20000"/>
          </a:bodyPr>
          <a:lstStyle/>
          <a:p>
            <a:pPr>
              <a:buFont typeface="Arial" pitchFamily="34" charset="0"/>
              <a:buChar char="•"/>
              <a:defRPr/>
            </a:pPr>
            <a:r>
              <a:rPr lang="he-IL" b="1" dirty="0" smtClean="0"/>
              <a:t>הבסיס הביולוגי</a:t>
            </a:r>
            <a:r>
              <a:rPr lang="he-IL" dirty="0" smtClean="0"/>
              <a:t>: </a:t>
            </a:r>
            <a:r>
              <a:rPr lang="he-IL" dirty="0" err="1" smtClean="0"/>
              <a:t>הג'יברלין</a:t>
            </a:r>
            <a:r>
              <a:rPr lang="he-IL" dirty="0" smtClean="0"/>
              <a:t> מווסת ומעודד נביטה, </a:t>
            </a:r>
            <a:r>
              <a:rPr lang="he-IL" b="1" dirty="0" smtClean="0"/>
              <a:t>ומבטל תרדמה  </a:t>
            </a:r>
            <a:r>
              <a:rPr lang="he-IL" dirty="0" smtClean="0"/>
              <a:t>של עוברים הנגרמת על ידי חומרים מעכבים(</a:t>
            </a:r>
            <a:r>
              <a:rPr lang="en-US" dirty="0" smtClean="0"/>
              <a:t>ABA</a:t>
            </a:r>
            <a:r>
              <a:rPr lang="he-IL" dirty="0" smtClean="0"/>
              <a:t>ׂ). הוא פעיל בראשית הנביטה. לאחר מכן, במהלך הנביטה, מפעיל </a:t>
            </a:r>
            <a:r>
              <a:rPr lang="he-IL" dirty="0" err="1" smtClean="0"/>
              <a:t>הג'יברלין</a:t>
            </a:r>
            <a:r>
              <a:rPr lang="he-IL" dirty="0" smtClean="0"/>
              <a:t> אנזימים המעורבים (</a:t>
            </a:r>
            <a:r>
              <a:rPr lang="he-IL" dirty="0" err="1" smtClean="0"/>
              <a:t>עמילאז</a:t>
            </a:r>
            <a:r>
              <a:rPr lang="he-IL" dirty="0" smtClean="0"/>
              <a:t>)בפירוק חומרי התשמורת.</a:t>
            </a:r>
            <a:endParaRPr lang="en-US" dirty="0" smtClean="0"/>
          </a:p>
          <a:p>
            <a:pPr>
              <a:buFont typeface="Arial" pitchFamily="34" charset="0"/>
              <a:buChar char="•"/>
              <a:defRPr/>
            </a:pPr>
            <a:r>
              <a:rPr lang="he-IL" dirty="0" err="1" smtClean="0"/>
              <a:t>הציטוקינין</a:t>
            </a:r>
            <a:r>
              <a:rPr lang="he-IL" dirty="0" smtClean="0"/>
              <a:t> מבטל את ההשפעה המעכבת של </a:t>
            </a:r>
            <a:r>
              <a:rPr lang="en-US" dirty="0" smtClean="0"/>
              <a:t>ABA</a:t>
            </a:r>
            <a:r>
              <a:rPr lang="he-IL" dirty="0" smtClean="0"/>
              <a:t>. בצמחים שבהם שיעור הנביטה נמוך, משלבים פעילות של </a:t>
            </a:r>
            <a:r>
              <a:rPr lang="he-IL" dirty="0" err="1" smtClean="0"/>
              <a:t>ציטוקינין</a:t>
            </a:r>
            <a:r>
              <a:rPr lang="he-IL" dirty="0" smtClean="0"/>
              <a:t> </a:t>
            </a:r>
            <a:r>
              <a:rPr lang="he-IL" dirty="0" err="1" smtClean="0"/>
              <a:t>וג'יברלין</a:t>
            </a:r>
            <a:r>
              <a:rPr lang="he-IL" dirty="0" smtClean="0"/>
              <a:t> גם יחד להסרת עיכוב הנביטה.</a:t>
            </a:r>
            <a:endParaRPr lang="en-US" dirty="0" smtClean="0"/>
          </a:p>
          <a:p>
            <a:pPr eaLnBrk="1" fontAlgn="auto" hangingPunct="1">
              <a:spcAft>
                <a:spcPts val="0"/>
              </a:spcAft>
              <a:buFont typeface="Arial" pitchFamily="34" charset="0"/>
              <a:buChar char="•"/>
              <a:defRPr/>
            </a:pPr>
            <a:r>
              <a:rPr lang="he-IL" b="1" dirty="0" smtClean="0"/>
              <a:t>המשתנה </a:t>
            </a:r>
            <a:r>
              <a:rPr lang="he-IL" b="1" dirty="0"/>
              <a:t>הבלתי תלוי</a:t>
            </a:r>
            <a:r>
              <a:rPr lang="he-IL" dirty="0"/>
              <a:t>: סוג ההורמונים בכל טיפול. </a:t>
            </a:r>
            <a:r>
              <a:rPr lang="en-US" dirty="0"/>
              <a:t>.</a:t>
            </a:r>
          </a:p>
          <a:p>
            <a:pPr eaLnBrk="1" fontAlgn="auto" hangingPunct="1">
              <a:spcAft>
                <a:spcPts val="0"/>
              </a:spcAft>
              <a:buFont typeface="Arial" pitchFamily="34" charset="0"/>
              <a:buNone/>
              <a:defRPr/>
            </a:pPr>
            <a:r>
              <a:rPr lang="he-IL" dirty="0" smtClean="0"/>
              <a:t>אופן </a:t>
            </a:r>
            <a:r>
              <a:rPr lang="he-IL" dirty="0"/>
              <a:t>שינוי המשתנה הבלתי תלוי (טיפולים): סוג ההורמונים משתנה בין כל טיפול לטיפול. </a:t>
            </a:r>
            <a:endParaRPr lang="en-US" dirty="0"/>
          </a:p>
          <a:p>
            <a:pPr eaLnBrk="1" fontAlgn="auto" hangingPunct="1">
              <a:spcAft>
                <a:spcPts val="0"/>
              </a:spcAft>
              <a:buFont typeface="Arial" pitchFamily="34" charset="0"/>
              <a:buChar char="•"/>
              <a:defRPr/>
            </a:pPr>
            <a:r>
              <a:rPr lang="he-IL" dirty="0" smtClean="0"/>
              <a:t>100</a:t>
            </a:r>
            <a:r>
              <a:rPr lang="en-US" dirty="0" smtClean="0"/>
              <a:t>PPM</a:t>
            </a:r>
            <a:r>
              <a:rPr lang="he-IL" dirty="0" smtClean="0"/>
              <a:t>  </a:t>
            </a:r>
            <a:r>
              <a:rPr lang="he-IL" dirty="0" err="1"/>
              <a:t>ג'יברלין</a:t>
            </a:r>
            <a:r>
              <a:rPr lang="he-IL" dirty="0"/>
              <a:t>,   </a:t>
            </a:r>
            <a:r>
              <a:rPr lang="he-IL" dirty="0" smtClean="0"/>
              <a:t>100</a:t>
            </a:r>
            <a:r>
              <a:rPr lang="en-US" dirty="0" smtClean="0"/>
              <a:t>PPM</a:t>
            </a:r>
            <a:r>
              <a:rPr lang="he-IL" dirty="0" smtClean="0"/>
              <a:t>   </a:t>
            </a:r>
            <a:r>
              <a:rPr lang="he-IL" dirty="0" err="1"/>
              <a:t>ציטוקינין</a:t>
            </a:r>
            <a:r>
              <a:rPr lang="he-IL" dirty="0"/>
              <a:t> ותערובת ביחס1:1 של </a:t>
            </a:r>
            <a:r>
              <a:rPr lang="he-IL" dirty="0" err="1"/>
              <a:t>ג'יברלין</a:t>
            </a:r>
            <a:r>
              <a:rPr lang="he-IL" dirty="0"/>
              <a:t> </a:t>
            </a:r>
            <a:r>
              <a:rPr lang="he-IL" dirty="0" err="1"/>
              <a:t>וציטוקינין</a:t>
            </a:r>
            <a:r>
              <a:rPr lang="he-IL" dirty="0"/>
              <a:t>.</a:t>
            </a:r>
            <a:endParaRPr lang="en-US" dirty="0"/>
          </a:p>
          <a:p>
            <a:pPr eaLnBrk="1" fontAlgn="auto" hangingPunct="1">
              <a:spcAft>
                <a:spcPts val="0"/>
              </a:spcAft>
              <a:buFont typeface="Arial" pitchFamily="34" charset="0"/>
              <a:buChar char="•"/>
              <a:defRPr/>
            </a:pPr>
            <a:r>
              <a:rPr lang="he-IL" dirty="0"/>
              <a:t>המשתנים התלויים:1. </a:t>
            </a:r>
            <a:r>
              <a:rPr lang="he-IL" dirty="0" smtClean="0"/>
              <a:t>% </a:t>
            </a:r>
            <a:r>
              <a:rPr lang="he-IL" dirty="0"/>
              <a:t>הנביטה.2. התפתחות </a:t>
            </a:r>
            <a:r>
              <a:rPr lang="he-IL" dirty="0" smtClean="0"/>
              <a:t>הנבט ע"י מדידת אורך </a:t>
            </a:r>
            <a:r>
              <a:rPr lang="he-IL" dirty="0" err="1" smtClean="0"/>
              <a:t>שורשון</a:t>
            </a:r>
            <a:r>
              <a:rPr lang="he-IL" dirty="0" smtClean="0"/>
              <a:t>  </a:t>
            </a:r>
            <a:r>
              <a:rPr lang="he-IL" dirty="0" err="1" smtClean="0"/>
              <a:t>ונצרון</a:t>
            </a:r>
            <a:r>
              <a:rPr lang="he-IL" dirty="0" smtClean="0"/>
              <a:t>.</a:t>
            </a:r>
            <a:endParaRPr lang="en-US" dirty="0"/>
          </a:p>
          <a:p>
            <a:pPr eaLnBrk="1" fontAlgn="auto" hangingPunct="1">
              <a:spcAft>
                <a:spcPts val="0"/>
              </a:spcAft>
              <a:buFont typeface="Arial" pitchFamily="34" charset="0"/>
              <a:buChar char="•"/>
              <a:defRPr/>
            </a:pPr>
            <a:endParaRPr lang="he-I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טבלה 3"/>
          <p:cNvGraphicFramePr>
            <a:graphicFrameLocks noGrp="1"/>
          </p:cNvGraphicFramePr>
          <p:nvPr/>
        </p:nvGraphicFramePr>
        <p:xfrm>
          <a:off x="1866899" y="1412875"/>
          <a:ext cx="6450014" cy="2743200"/>
        </p:xfrm>
        <a:graphic>
          <a:graphicData uri="http://schemas.openxmlformats.org/drawingml/2006/table">
            <a:tbl>
              <a:tblPr rtl="1"/>
              <a:tblGrid>
                <a:gridCol w="2149500"/>
                <a:gridCol w="2150257"/>
                <a:gridCol w="2150257"/>
              </a:tblGrid>
              <a:tr h="540405">
                <a:tc>
                  <a:txBody>
                    <a:bodyPr/>
                    <a:lstStyle/>
                    <a:p>
                      <a:pPr algn="r" rtl="1">
                        <a:lnSpc>
                          <a:spcPct val="150000"/>
                        </a:lnSpc>
                        <a:spcAft>
                          <a:spcPts val="0"/>
                        </a:spcAft>
                      </a:pPr>
                      <a:r>
                        <a:rPr lang="he-IL" sz="2400" dirty="0">
                          <a:latin typeface="Arial"/>
                          <a:ea typeface="Times New Roman"/>
                          <a:cs typeface="David"/>
                        </a:rPr>
                        <a:t>טיפול</a:t>
                      </a:r>
                      <a:endParaRPr lang="en-US" sz="2400" dirty="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400">
                          <a:latin typeface="Arial"/>
                          <a:ea typeface="Times New Roman"/>
                          <a:cs typeface="David"/>
                        </a:rPr>
                        <a:t>ריכוז גיברלין</a:t>
                      </a:r>
                      <a:endParaRPr lang="en-US" sz="240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400">
                          <a:latin typeface="Arial"/>
                          <a:ea typeface="Times New Roman"/>
                          <a:cs typeface="David"/>
                        </a:rPr>
                        <a:t>ריכוז ציטוקינין</a:t>
                      </a:r>
                      <a:endParaRPr lang="en-US" sz="240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405">
                <a:tc>
                  <a:txBody>
                    <a:bodyPr/>
                    <a:lstStyle/>
                    <a:p>
                      <a:pPr algn="r" rtl="1">
                        <a:lnSpc>
                          <a:spcPct val="150000"/>
                        </a:lnSpc>
                        <a:spcAft>
                          <a:spcPts val="0"/>
                        </a:spcAft>
                      </a:pPr>
                      <a:r>
                        <a:rPr lang="he-IL" sz="2400" dirty="0" err="1">
                          <a:latin typeface="Arial"/>
                          <a:ea typeface="Times New Roman"/>
                          <a:cs typeface="David"/>
                        </a:rPr>
                        <a:t>גיברלין</a:t>
                      </a:r>
                      <a:endParaRPr lang="en-US" sz="2400" dirty="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50000"/>
                        </a:lnSpc>
                        <a:spcAft>
                          <a:spcPts val="0"/>
                        </a:spcAft>
                      </a:pPr>
                      <a:r>
                        <a:rPr lang="en-US" sz="2400" dirty="0">
                          <a:latin typeface="Arial"/>
                          <a:ea typeface="Times New Roman"/>
                          <a:cs typeface="David"/>
                        </a:rPr>
                        <a:t>100 </a:t>
                      </a:r>
                      <a:r>
                        <a:rPr lang="en-US" sz="2400" dirty="0" err="1">
                          <a:latin typeface="Arial"/>
                          <a:ea typeface="Times New Roman"/>
                          <a:cs typeface="David"/>
                        </a:rPr>
                        <a:t>ppm</a:t>
                      </a:r>
                      <a:endParaRPr lang="en-US" sz="2400" dirty="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en-US" sz="2400">
                          <a:latin typeface="Arial"/>
                          <a:ea typeface="Times New Roman"/>
                          <a:cs typeface="David"/>
                        </a:rPr>
                        <a:t>0 ppm</a:t>
                      </a:r>
                      <a:endParaRPr lang="en-US" sz="240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405">
                <a:tc>
                  <a:txBody>
                    <a:bodyPr/>
                    <a:lstStyle/>
                    <a:p>
                      <a:pPr algn="r" rtl="1">
                        <a:lnSpc>
                          <a:spcPct val="150000"/>
                        </a:lnSpc>
                        <a:spcAft>
                          <a:spcPts val="0"/>
                        </a:spcAft>
                      </a:pPr>
                      <a:r>
                        <a:rPr lang="he-IL" sz="2400">
                          <a:latin typeface="Arial"/>
                          <a:ea typeface="Times New Roman"/>
                          <a:cs typeface="David"/>
                        </a:rPr>
                        <a:t>ציטוקינין</a:t>
                      </a:r>
                      <a:endParaRPr lang="en-US" sz="240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50000"/>
                        </a:lnSpc>
                        <a:spcAft>
                          <a:spcPts val="0"/>
                        </a:spcAft>
                      </a:pPr>
                      <a:r>
                        <a:rPr lang="en-US" sz="2400" dirty="0">
                          <a:latin typeface="Arial"/>
                          <a:ea typeface="Times New Roman"/>
                          <a:cs typeface="David"/>
                        </a:rPr>
                        <a:t>0 </a:t>
                      </a:r>
                      <a:r>
                        <a:rPr lang="en-US" sz="2400" dirty="0" err="1">
                          <a:latin typeface="Arial"/>
                          <a:ea typeface="Times New Roman"/>
                          <a:cs typeface="David"/>
                        </a:rPr>
                        <a:t>ppm</a:t>
                      </a:r>
                      <a:endParaRPr lang="en-US" sz="2400" dirty="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50000"/>
                        </a:lnSpc>
                        <a:spcAft>
                          <a:spcPts val="0"/>
                        </a:spcAft>
                      </a:pPr>
                      <a:r>
                        <a:rPr lang="en-US" sz="2400">
                          <a:latin typeface="Arial"/>
                          <a:ea typeface="Times New Roman"/>
                          <a:cs typeface="David"/>
                        </a:rPr>
                        <a:t>100 ppm</a:t>
                      </a:r>
                      <a:endParaRPr lang="en-US" sz="240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405">
                <a:tc>
                  <a:txBody>
                    <a:bodyPr/>
                    <a:lstStyle/>
                    <a:p>
                      <a:pPr algn="r" rtl="1">
                        <a:lnSpc>
                          <a:spcPct val="150000"/>
                        </a:lnSpc>
                        <a:spcAft>
                          <a:spcPts val="0"/>
                        </a:spcAft>
                      </a:pPr>
                      <a:r>
                        <a:rPr lang="he-IL" sz="2400">
                          <a:latin typeface="Arial"/>
                          <a:ea typeface="Times New Roman"/>
                          <a:cs typeface="David"/>
                        </a:rPr>
                        <a:t>1:1</a:t>
                      </a:r>
                      <a:endParaRPr lang="en-US" sz="240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50000"/>
                        </a:lnSpc>
                        <a:spcAft>
                          <a:spcPts val="0"/>
                        </a:spcAft>
                      </a:pPr>
                      <a:r>
                        <a:rPr lang="en-US" sz="2400" dirty="0">
                          <a:latin typeface="Arial"/>
                          <a:ea typeface="Times New Roman"/>
                          <a:cs typeface="David"/>
                        </a:rPr>
                        <a:t>50 </a:t>
                      </a:r>
                      <a:r>
                        <a:rPr lang="en-US" sz="2400" dirty="0" err="1">
                          <a:latin typeface="Arial"/>
                          <a:ea typeface="Times New Roman"/>
                          <a:cs typeface="David"/>
                        </a:rPr>
                        <a:t>ppm</a:t>
                      </a:r>
                      <a:endParaRPr lang="en-US" sz="2400" dirty="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en-US" sz="2400" dirty="0">
                          <a:latin typeface="Arial"/>
                          <a:ea typeface="Times New Roman"/>
                          <a:cs typeface="David"/>
                        </a:rPr>
                        <a:t>50 </a:t>
                      </a:r>
                      <a:r>
                        <a:rPr lang="en-US" sz="2400" dirty="0" err="1">
                          <a:latin typeface="Arial"/>
                          <a:ea typeface="Times New Roman"/>
                          <a:cs typeface="David"/>
                        </a:rPr>
                        <a:t>ppm</a:t>
                      </a:r>
                      <a:endParaRPr lang="en-US" sz="2400" dirty="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405">
                <a:tc>
                  <a:txBody>
                    <a:bodyPr/>
                    <a:lstStyle/>
                    <a:p>
                      <a:pPr algn="r" rtl="1">
                        <a:lnSpc>
                          <a:spcPct val="150000"/>
                        </a:lnSpc>
                        <a:spcAft>
                          <a:spcPts val="0"/>
                        </a:spcAft>
                      </a:pPr>
                      <a:r>
                        <a:rPr lang="he-IL" sz="2400">
                          <a:latin typeface="Arial"/>
                          <a:ea typeface="Times New Roman"/>
                          <a:cs typeface="David"/>
                        </a:rPr>
                        <a:t>מים (ביקורת)</a:t>
                      </a:r>
                      <a:endParaRPr lang="en-US" sz="240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50000"/>
                        </a:lnSpc>
                        <a:spcAft>
                          <a:spcPts val="0"/>
                        </a:spcAft>
                      </a:pPr>
                      <a:r>
                        <a:rPr lang="en-US" sz="2400">
                          <a:latin typeface="Arial"/>
                          <a:ea typeface="Times New Roman"/>
                          <a:cs typeface="David"/>
                        </a:rPr>
                        <a:t>0 ppm</a:t>
                      </a:r>
                      <a:endParaRPr lang="en-US" sz="240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50000"/>
                        </a:lnSpc>
                        <a:spcAft>
                          <a:spcPts val="0"/>
                        </a:spcAft>
                      </a:pPr>
                      <a:r>
                        <a:rPr lang="en-US" sz="2400" dirty="0">
                          <a:latin typeface="Arial"/>
                          <a:ea typeface="Times New Roman"/>
                          <a:cs typeface="David"/>
                        </a:rPr>
                        <a:t>0 </a:t>
                      </a:r>
                      <a:r>
                        <a:rPr lang="en-US" sz="2400" dirty="0" err="1">
                          <a:latin typeface="Arial"/>
                          <a:ea typeface="Times New Roman"/>
                          <a:cs typeface="David"/>
                        </a:rPr>
                        <a:t>ppm</a:t>
                      </a:r>
                      <a:endParaRPr lang="en-US" sz="2400" dirty="0">
                        <a:latin typeface="Times New Roman"/>
                        <a:ea typeface="Times New Roman"/>
                        <a:cs typeface="Arial"/>
                      </a:endParaRPr>
                    </a:p>
                  </a:txBody>
                  <a:tcPr marL="68579" marR="685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172" name="מלבן 5"/>
          <p:cNvSpPr>
            <a:spLocks noChangeArrowheads="1"/>
          </p:cNvSpPr>
          <p:nvPr/>
        </p:nvSpPr>
        <p:spPr bwMode="auto">
          <a:xfrm>
            <a:off x="2700338" y="620713"/>
            <a:ext cx="4572000" cy="369887"/>
          </a:xfrm>
          <a:prstGeom prst="rect">
            <a:avLst/>
          </a:prstGeom>
          <a:noFill/>
          <a:ln w="9525">
            <a:noFill/>
            <a:miter lim="800000"/>
            <a:headEnd/>
            <a:tailEnd/>
          </a:ln>
        </p:spPr>
        <p:txBody>
          <a:bodyPr>
            <a:spAutoFit/>
          </a:bodyPr>
          <a:lstStyle/>
          <a:p>
            <a:pPr algn="ctr"/>
            <a:r>
              <a:rPr lang="he-IL">
                <a:ea typeface="Times New Roman" pitchFamily="18" charset="0"/>
                <a:cs typeface="David" pitchFamily="2" charset="-79"/>
              </a:rPr>
              <a:t>טבלה 1. הרכב תמיסות ההורמונים</a:t>
            </a:r>
            <a:endParaRPr lang="en-US" sz="1100">
              <a:ea typeface="Times New Roman" pitchFamily="18" charset="0"/>
              <a:cs typeface="David" pitchFamily="2" charset="-79"/>
            </a:endParaRPr>
          </a:p>
        </p:txBody>
      </p:sp>
      <p:sp>
        <p:nvSpPr>
          <p:cNvPr id="6173" name="TextBox 4"/>
          <p:cNvSpPr txBox="1">
            <a:spLocks noChangeArrowheads="1"/>
          </p:cNvSpPr>
          <p:nvPr/>
        </p:nvSpPr>
        <p:spPr bwMode="auto">
          <a:xfrm>
            <a:off x="3203575" y="4652963"/>
            <a:ext cx="4968875" cy="369887"/>
          </a:xfrm>
          <a:prstGeom prst="rect">
            <a:avLst/>
          </a:prstGeom>
          <a:noFill/>
          <a:ln w="9525">
            <a:noFill/>
            <a:miter lim="800000"/>
            <a:headEnd/>
            <a:tailEnd/>
          </a:ln>
        </p:spPr>
        <p:txBody>
          <a:bodyPr>
            <a:spAutoFit/>
          </a:bodyPr>
          <a:lstStyle/>
          <a:p>
            <a:r>
              <a:rPr lang="he-IL"/>
              <a:t>המקור לקביעת הריכוזים:עבודת גמר במכון וולקני</a:t>
            </a:r>
          </a:p>
        </p:txBody>
      </p:sp>
      <p:sp>
        <p:nvSpPr>
          <p:cNvPr id="6174" name="TextBox 5"/>
          <p:cNvSpPr txBox="1">
            <a:spLocks noChangeArrowheads="1"/>
          </p:cNvSpPr>
          <p:nvPr/>
        </p:nvSpPr>
        <p:spPr bwMode="auto">
          <a:xfrm>
            <a:off x="2484438" y="5084763"/>
            <a:ext cx="5656262" cy="1200150"/>
          </a:xfrm>
          <a:prstGeom prst="rect">
            <a:avLst/>
          </a:prstGeom>
          <a:noFill/>
          <a:ln w="9525">
            <a:noFill/>
            <a:miter lim="800000"/>
            <a:headEnd/>
            <a:tailEnd/>
          </a:ln>
        </p:spPr>
        <p:txBody>
          <a:bodyPr>
            <a:spAutoFit/>
          </a:bodyPr>
          <a:lstStyle/>
          <a:p>
            <a:r>
              <a:rPr lang="he-IL" sz="2400" b="1"/>
              <a:t>הזרעים הושרו למשך 24 שעות בטיפולים השונים והונבטו בנייר סינון/מגבת מגולל טבול במים</a:t>
            </a:r>
          </a:p>
        </p:txBody>
      </p:sp>
      <p:cxnSp>
        <p:nvCxnSpPr>
          <p:cNvPr id="14" name="מחבר ישר 13"/>
          <p:cNvCxnSpPr/>
          <p:nvPr/>
        </p:nvCxnSpPr>
        <p:spPr>
          <a:xfrm>
            <a:off x="611188" y="5229225"/>
            <a:ext cx="0" cy="720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מחבר ישר 15"/>
          <p:cNvCxnSpPr/>
          <p:nvPr/>
        </p:nvCxnSpPr>
        <p:spPr>
          <a:xfrm>
            <a:off x="827088" y="5373688"/>
            <a:ext cx="0" cy="647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מחבר ישר 17"/>
          <p:cNvCxnSpPr/>
          <p:nvPr/>
        </p:nvCxnSpPr>
        <p:spPr>
          <a:xfrm>
            <a:off x="611188" y="5949950"/>
            <a:ext cx="11525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מחבר ישר 19"/>
          <p:cNvCxnSpPr/>
          <p:nvPr/>
        </p:nvCxnSpPr>
        <p:spPr>
          <a:xfrm flipV="1">
            <a:off x="1692275" y="5229225"/>
            <a:ext cx="0" cy="647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מחבר ישר 21"/>
          <p:cNvCxnSpPr>
            <a:endCxn id="23" idx="7"/>
          </p:cNvCxnSpPr>
          <p:nvPr/>
        </p:nvCxnSpPr>
        <p:spPr>
          <a:xfrm flipH="1">
            <a:off x="652463" y="5229225"/>
            <a:ext cx="1111250" cy="39688"/>
          </a:xfrm>
          <a:prstGeom prst="line">
            <a:avLst/>
          </a:prstGeom>
        </p:spPr>
        <p:style>
          <a:lnRef idx="1">
            <a:schemeClr val="accent1"/>
          </a:lnRef>
          <a:fillRef idx="0">
            <a:schemeClr val="accent1"/>
          </a:fillRef>
          <a:effectRef idx="0">
            <a:schemeClr val="accent1"/>
          </a:effectRef>
          <a:fontRef idx="minor">
            <a:schemeClr val="tx1"/>
          </a:fontRef>
        </p:style>
      </p:cxnSp>
      <p:sp>
        <p:nvSpPr>
          <p:cNvPr id="23" name="צורה חופשית 22"/>
          <p:cNvSpPr/>
          <p:nvPr/>
        </p:nvSpPr>
        <p:spPr>
          <a:xfrm>
            <a:off x="595313" y="5253038"/>
            <a:ext cx="284162" cy="130175"/>
          </a:xfrm>
          <a:custGeom>
            <a:avLst/>
            <a:gdLst>
              <a:gd name="connsiteX0" fmla="*/ 0 w 283947"/>
              <a:gd name="connsiteY0" fmla="*/ 15300 h 129633"/>
              <a:gd name="connsiteX1" fmla="*/ 14514 w 283947"/>
              <a:gd name="connsiteY1" fmla="*/ 58843 h 129633"/>
              <a:gd name="connsiteX2" fmla="*/ 58057 w 283947"/>
              <a:gd name="connsiteY2" fmla="*/ 73357 h 129633"/>
              <a:gd name="connsiteX3" fmla="*/ 145143 w 283947"/>
              <a:gd name="connsiteY3" fmla="*/ 116900 h 129633"/>
              <a:gd name="connsiteX4" fmla="*/ 232228 w 283947"/>
              <a:gd name="connsiteY4" fmla="*/ 102385 h 129633"/>
              <a:gd name="connsiteX5" fmla="*/ 246743 w 283947"/>
              <a:gd name="connsiteY5" fmla="*/ 15300 h 129633"/>
              <a:gd name="connsiteX6" fmla="*/ 145143 w 283947"/>
              <a:gd name="connsiteY6" fmla="*/ 785 h 129633"/>
              <a:gd name="connsiteX7" fmla="*/ 58057 w 283947"/>
              <a:gd name="connsiteY7" fmla="*/ 15300 h 129633"/>
              <a:gd name="connsiteX8" fmla="*/ 145143 w 283947"/>
              <a:gd name="connsiteY8" fmla="*/ 44328 h 129633"/>
              <a:gd name="connsiteX9" fmla="*/ 188685 w 283947"/>
              <a:gd name="connsiteY9" fmla="*/ 73357 h 12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947" h="129633">
                <a:moveTo>
                  <a:pt x="0" y="15300"/>
                </a:moveTo>
                <a:cubicBezTo>
                  <a:pt x="4838" y="29814"/>
                  <a:pt x="3696" y="48025"/>
                  <a:pt x="14514" y="58843"/>
                </a:cubicBezTo>
                <a:cubicBezTo>
                  <a:pt x="25332" y="69661"/>
                  <a:pt x="44373" y="66515"/>
                  <a:pt x="58057" y="73357"/>
                </a:cubicBezTo>
                <a:cubicBezTo>
                  <a:pt x="170611" y="129633"/>
                  <a:pt x="35689" y="80414"/>
                  <a:pt x="145143" y="116900"/>
                </a:cubicBezTo>
                <a:cubicBezTo>
                  <a:pt x="174171" y="112062"/>
                  <a:pt x="205906" y="115546"/>
                  <a:pt x="232228" y="102385"/>
                </a:cubicBezTo>
                <a:cubicBezTo>
                  <a:pt x="250162" y="93418"/>
                  <a:pt x="283947" y="33902"/>
                  <a:pt x="246743" y="15300"/>
                </a:cubicBezTo>
                <a:cubicBezTo>
                  <a:pt x="216144" y="0"/>
                  <a:pt x="179010" y="5623"/>
                  <a:pt x="145143" y="785"/>
                </a:cubicBezTo>
                <a:lnTo>
                  <a:pt x="58057" y="15300"/>
                </a:lnTo>
                <a:cubicBezTo>
                  <a:pt x="58057" y="45899"/>
                  <a:pt x="145143" y="44328"/>
                  <a:pt x="145143" y="44328"/>
                </a:cubicBezTo>
                <a:lnTo>
                  <a:pt x="188685" y="73357"/>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a:p>
        </p:txBody>
      </p:sp>
      <p:sp>
        <p:nvSpPr>
          <p:cNvPr id="24" name="דמעה 23"/>
          <p:cNvSpPr/>
          <p:nvPr/>
        </p:nvSpPr>
        <p:spPr>
          <a:xfrm>
            <a:off x="900113" y="5445125"/>
            <a:ext cx="71437" cy="2159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9" name="דמעה 28"/>
          <p:cNvSpPr/>
          <p:nvPr/>
        </p:nvSpPr>
        <p:spPr>
          <a:xfrm flipH="1">
            <a:off x="1258888" y="5516563"/>
            <a:ext cx="46037" cy="144462"/>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0" name="דמעה 29"/>
          <p:cNvSpPr/>
          <p:nvPr/>
        </p:nvSpPr>
        <p:spPr>
          <a:xfrm flipH="1">
            <a:off x="1258888" y="5516563"/>
            <a:ext cx="46037" cy="144462"/>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4" name="דמעה 33"/>
          <p:cNvSpPr/>
          <p:nvPr/>
        </p:nvSpPr>
        <p:spPr>
          <a:xfrm flipH="1">
            <a:off x="1476375" y="5516563"/>
            <a:ext cx="71438" cy="144462"/>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5" name="פחית 34"/>
          <p:cNvSpPr/>
          <p:nvPr/>
        </p:nvSpPr>
        <p:spPr>
          <a:xfrm>
            <a:off x="2124075" y="5300663"/>
            <a:ext cx="215900" cy="720725"/>
          </a:xfrm>
          <a:prstGeom prst="ca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5"/>
          <p:cNvSpPr>
            <a:spLocks noChangeArrowheads="1"/>
          </p:cNvSpPr>
          <p:nvPr/>
        </p:nvSpPr>
        <p:spPr bwMode="auto">
          <a:xfrm>
            <a:off x="1658938" y="376238"/>
            <a:ext cx="6872287" cy="369887"/>
          </a:xfrm>
          <a:prstGeom prst="rect">
            <a:avLst/>
          </a:prstGeom>
          <a:noFill/>
          <a:ln w="9525">
            <a:noFill/>
            <a:miter lim="800000"/>
            <a:headEnd/>
            <a:tailEnd/>
          </a:ln>
        </p:spPr>
        <p:txBody>
          <a:bodyPr wrap="none" anchor="ctr">
            <a:spAutoFit/>
          </a:bodyPr>
          <a:lstStyle/>
          <a:p>
            <a:r>
              <a:rPr lang="he-IL">
                <a:ea typeface="Times New Roman" pitchFamily="18" charset="0"/>
                <a:cs typeface="David" pitchFamily="2" charset="-79"/>
              </a:rPr>
              <a:t>גרף 1. השפעת יחסי הורמונים גיברלין וציטוקינין על % הנביטה של זרעי חימצה. </a:t>
            </a:r>
          </a:p>
        </p:txBody>
      </p:sp>
      <p:sp>
        <p:nvSpPr>
          <p:cNvPr id="7171" name="Rectangle 88"/>
          <p:cNvSpPr>
            <a:spLocks noChangeArrowheads="1"/>
          </p:cNvSpPr>
          <p:nvPr/>
        </p:nvSpPr>
        <p:spPr bwMode="auto">
          <a:xfrm>
            <a:off x="3043238" y="3087688"/>
            <a:ext cx="6100762" cy="276225"/>
          </a:xfrm>
          <a:prstGeom prst="rect">
            <a:avLst/>
          </a:prstGeom>
          <a:noFill/>
          <a:ln w="9525">
            <a:noFill/>
            <a:miter lim="800000"/>
            <a:headEnd/>
            <a:tailEnd/>
          </a:ln>
        </p:spPr>
        <p:txBody>
          <a:bodyPr wrap="none" anchor="ctr">
            <a:spAutoFit/>
          </a:bodyPr>
          <a:lstStyle/>
          <a:p>
            <a:r>
              <a:rPr lang="he-IL" sz="1200">
                <a:ea typeface="Times New Roman" pitchFamily="18" charset="0"/>
                <a:cs typeface="David" pitchFamily="2" charset="-79"/>
              </a:rPr>
              <a:t>      גרף 2. השפעת יחסי הורמונים גיברלין וציטוקינין על אורך שורשון ואורך נצרון ממוצע של נבטי החימצה </a:t>
            </a:r>
            <a:endParaRPr lang="he-IL">
              <a:ea typeface="Times New Roman" pitchFamily="18" charset="0"/>
              <a:cs typeface="David" pitchFamily="2" charset="-79"/>
            </a:endParaRPr>
          </a:p>
        </p:txBody>
      </p:sp>
      <p:pic>
        <p:nvPicPr>
          <p:cNvPr id="7172" name="Picture 7"/>
          <p:cNvPicPr>
            <a:picLocks noChangeAspect="1" noChangeArrowheads="1"/>
          </p:cNvPicPr>
          <p:nvPr/>
        </p:nvPicPr>
        <p:blipFill>
          <a:blip r:embed="rId2" cstate="print"/>
          <a:srcRect/>
          <a:stretch>
            <a:fillRect/>
          </a:stretch>
        </p:blipFill>
        <p:spPr bwMode="auto">
          <a:xfrm>
            <a:off x="2370138" y="692150"/>
            <a:ext cx="4403725" cy="2392363"/>
          </a:xfrm>
          <a:prstGeom prst="rect">
            <a:avLst/>
          </a:prstGeom>
          <a:noFill/>
          <a:ln w="9525">
            <a:noFill/>
            <a:miter lim="800000"/>
            <a:headEnd/>
            <a:tailEnd/>
          </a:ln>
        </p:spPr>
      </p:pic>
      <p:pic>
        <p:nvPicPr>
          <p:cNvPr id="7173" name="Picture 8"/>
          <p:cNvPicPr>
            <a:picLocks noChangeAspect="1" noChangeArrowheads="1"/>
          </p:cNvPicPr>
          <p:nvPr/>
        </p:nvPicPr>
        <p:blipFill>
          <a:blip r:embed="rId3" cstate="print"/>
          <a:srcRect/>
          <a:stretch>
            <a:fillRect/>
          </a:stretch>
        </p:blipFill>
        <p:spPr bwMode="auto">
          <a:xfrm>
            <a:off x="4959350" y="3489325"/>
            <a:ext cx="3573463" cy="2460625"/>
          </a:xfrm>
          <a:prstGeom prst="rect">
            <a:avLst/>
          </a:prstGeom>
          <a:noFill/>
          <a:ln w="9525">
            <a:noFill/>
            <a:miter lim="800000"/>
            <a:headEnd/>
            <a:tailEnd/>
          </a:ln>
        </p:spPr>
      </p:pic>
      <p:pic>
        <p:nvPicPr>
          <p:cNvPr id="7174" name="Picture 9"/>
          <p:cNvPicPr>
            <a:picLocks noChangeAspect="1" noChangeArrowheads="1"/>
          </p:cNvPicPr>
          <p:nvPr/>
        </p:nvPicPr>
        <p:blipFill>
          <a:blip r:embed="rId4" cstate="print"/>
          <a:srcRect/>
          <a:stretch>
            <a:fillRect/>
          </a:stretch>
        </p:blipFill>
        <p:spPr bwMode="auto">
          <a:xfrm>
            <a:off x="755650" y="3582988"/>
            <a:ext cx="4008438" cy="2149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2"/>
          <p:cNvSpPr txBox="1">
            <a:spLocks noChangeArrowheads="1"/>
          </p:cNvSpPr>
          <p:nvPr/>
        </p:nvSpPr>
        <p:spPr bwMode="auto">
          <a:xfrm>
            <a:off x="395288" y="908050"/>
            <a:ext cx="1008062" cy="369888"/>
          </a:xfrm>
          <a:prstGeom prst="rect">
            <a:avLst/>
          </a:prstGeom>
          <a:noFill/>
          <a:ln w="9525">
            <a:noFill/>
            <a:miter lim="800000"/>
            <a:headEnd/>
            <a:tailEnd/>
          </a:ln>
        </p:spPr>
        <p:txBody>
          <a:bodyPr>
            <a:spAutoFit/>
          </a:bodyPr>
          <a:lstStyle/>
          <a:p>
            <a:r>
              <a:rPr lang="he-IL">
                <a:latin typeface="Calibri" pitchFamily="34" charset="0"/>
              </a:rPr>
              <a:t>1:1</a:t>
            </a:r>
          </a:p>
        </p:txBody>
      </p:sp>
      <p:sp>
        <p:nvSpPr>
          <p:cNvPr id="8195" name="TextBox 3"/>
          <p:cNvSpPr txBox="1">
            <a:spLocks noChangeArrowheads="1"/>
          </p:cNvSpPr>
          <p:nvPr/>
        </p:nvSpPr>
        <p:spPr bwMode="auto">
          <a:xfrm>
            <a:off x="468313" y="2276475"/>
            <a:ext cx="1008062" cy="369888"/>
          </a:xfrm>
          <a:prstGeom prst="rect">
            <a:avLst/>
          </a:prstGeom>
          <a:noFill/>
          <a:ln w="9525">
            <a:noFill/>
            <a:miter lim="800000"/>
            <a:headEnd/>
            <a:tailEnd/>
          </a:ln>
        </p:spPr>
        <p:txBody>
          <a:bodyPr>
            <a:spAutoFit/>
          </a:bodyPr>
          <a:lstStyle/>
          <a:p>
            <a:r>
              <a:rPr lang="he-IL">
                <a:latin typeface="Calibri" pitchFamily="34" charset="0"/>
              </a:rPr>
              <a:t>ציטוקינין</a:t>
            </a:r>
          </a:p>
        </p:txBody>
      </p:sp>
      <p:sp>
        <p:nvSpPr>
          <p:cNvPr id="8196" name="TextBox 4"/>
          <p:cNvSpPr txBox="1">
            <a:spLocks noChangeArrowheads="1"/>
          </p:cNvSpPr>
          <p:nvPr/>
        </p:nvSpPr>
        <p:spPr bwMode="auto">
          <a:xfrm>
            <a:off x="323850" y="3789363"/>
            <a:ext cx="935038" cy="368300"/>
          </a:xfrm>
          <a:prstGeom prst="rect">
            <a:avLst/>
          </a:prstGeom>
          <a:noFill/>
          <a:ln w="9525">
            <a:noFill/>
            <a:miter lim="800000"/>
            <a:headEnd/>
            <a:tailEnd/>
          </a:ln>
        </p:spPr>
        <p:txBody>
          <a:bodyPr>
            <a:spAutoFit/>
          </a:bodyPr>
          <a:lstStyle/>
          <a:p>
            <a:r>
              <a:rPr lang="he-IL">
                <a:latin typeface="Calibri" pitchFamily="34" charset="0"/>
              </a:rPr>
              <a:t>מים</a:t>
            </a:r>
          </a:p>
        </p:txBody>
      </p:sp>
      <p:sp>
        <p:nvSpPr>
          <p:cNvPr id="8197" name="TextBox 5"/>
          <p:cNvSpPr txBox="1">
            <a:spLocks noChangeArrowheads="1"/>
          </p:cNvSpPr>
          <p:nvPr/>
        </p:nvSpPr>
        <p:spPr bwMode="auto">
          <a:xfrm>
            <a:off x="539750" y="5300663"/>
            <a:ext cx="936625" cy="369887"/>
          </a:xfrm>
          <a:prstGeom prst="rect">
            <a:avLst/>
          </a:prstGeom>
          <a:noFill/>
          <a:ln w="9525">
            <a:noFill/>
            <a:miter lim="800000"/>
            <a:headEnd/>
            <a:tailEnd/>
          </a:ln>
        </p:spPr>
        <p:txBody>
          <a:bodyPr>
            <a:spAutoFit/>
          </a:bodyPr>
          <a:lstStyle/>
          <a:p>
            <a:r>
              <a:rPr lang="he-IL">
                <a:latin typeface="Calibri" pitchFamily="34" charset="0"/>
              </a:rPr>
              <a:t>ג'יברלין</a:t>
            </a:r>
          </a:p>
        </p:txBody>
      </p:sp>
      <p:pic>
        <p:nvPicPr>
          <p:cNvPr id="8198" name="Picture 7"/>
          <p:cNvPicPr>
            <a:picLocks noChangeAspect="1" noChangeArrowheads="1"/>
          </p:cNvPicPr>
          <p:nvPr/>
        </p:nvPicPr>
        <p:blipFill>
          <a:blip r:embed="rId2" cstate="print"/>
          <a:srcRect/>
          <a:stretch>
            <a:fillRect/>
          </a:stretch>
        </p:blipFill>
        <p:spPr bwMode="auto">
          <a:xfrm>
            <a:off x="1673225" y="503238"/>
            <a:ext cx="7362825" cy="5857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323850" y="142875"/>
            <a:ext cx="8640763" cy="1384300"/>
          </a:xfrm>
          <a:prstGeom prst="rect">
            <a:avLst/>
          </a:prstGeom>
          <a:noFill/>
          <a:ln w="9525">
            <a:noFill/>
            <a:miter lim="800000"/>
            <a:headEnd/>
            <a:tailEnd/>
          </a:ln>
        </p:spPr>
        <p:txBody>
          <a:bodyPr anchor="ctr">
            <a:spAutoFit/>
          </a:bodyPr>
          <a:lstStyle/>
          <a:p>
            <a:pPr algn="ctr"/>
            <a:r>
              <a:rPr lang="he-IL" sz="2800">
                <a:solidFill>
                  <a:srgbClr val="FF0000"/>
                </a:solidFill>
                <a:ea typeface="Calibri" pitchFamily="34" charset="0"/>
                <a:cs typeface="David" pitchFamily="2" charset="-79"/>
              </a:rPr>
              <a:t>3.שאלת החקר: מה הקשר בין אחוז האוורור בקרקע  לאחוז הנביטה והתפתחות הנבט בזרעי האפונה?</a:t>
            </a:r>
          </a:p>
          <a:p>
            <a:pPr algn="ctr"/>
            <a:endParaRPr lang="he-IL" sz="2800">
              <a:ea typeface="Calibri" pitchFamily="34" charset="0"/>
              <a:cs typeface="David" pitchFamily="2" charset="-79"/>
            </a:endParaRPr>
          </a:p>
        </p:txBody>
      </p:sp>
      <p:sp>
        <p:nvSpPr>
          <p:cNvPr id="9219" name="מלבן 2"/>
          <p:cNvSpPr>
            <a:spLocks noChangeArrowheads="1"/>
          </p:cNvSpPr>
          <p:nvPr/>
        </p:nvSpPr>
        <p:spPr bwMode="auto">
          <a:xfrm>
            <a:off x="684213" y="1125538"/>
            <a:ext cx="7632700" cy="6985000"/>
          </a:xfrm>
          <a:prstGeom prst="rect">
            <a:avLst/>
          </a:prstGeom>
          <a:noFill/>
          <a:ln w="9525">
            <a:noFill/>
            <a:miter lim="800000"/>
            <a:headEnd/>
            <a:tailEnd/>
          </a:ln>
        </p:spPr>
        <p:txBody>
          <a:bodyPr>
            <a:spAutoFit/>
          </a:bodyPr>
          <a:lstStyle/>
          <a:p>
            <a:r>
              <a:rPr lang="he-IL" sz="2800" b="1">
                <a:solidFill>
                  <a:srgbClr val="FF0000"/>
                </a:solidFill>
                <a:latin typeface="Calibri" pitchFamily="34" charset="0"/>
              </a:rPr>
              <a:t>ההשערה</a:t>
            </a:r>
            <a:r>
              <a:rPr lang="he-IL" sz="2800">
                <a:solidFill>
                  <a:srgbClr val="FF0000"/>
                </a:solidFill>
                <a:latin typeface="Calibri" pitchFamily="34" charset="0"/>
              </a:rPr>
              <a:t>:</a:t>
            </a:r>
            <a:r>
              <a:rPr lang="he-IL" sz="2800">
                <a:latin typeface="Calibri" pitchFamily="34" charset="0"/>
              </a:rPr>
              <a:t>ככל שאחוזי הוורמיקוליט יעלו במצע החמרה ,אחוז הנביטה יגדל והתפתחות נבטי האפונה טובה עד לגורם מגביל.</a:t>
            </a:r>
          </a:p>
          <a:p>
            <a:r>
              <a:rPr lang="he-IL" sz="2800" b="1">
                <a:solidFill>
                  <a:srgbClr val="FF0000"/>
                </a:solidFill>
                <a:latin typeface="Calibri" pitchFamily="34" charset="0"/>
              </a:rPr>
              <a:t>הבסיס הביולוגי להשערה</a:t>
            </a:r>
            <a:r>
              <a:rPr lang="he-IL" sz="2800">
                <a:solidFill>
                  <a:srgbClr val="FF0000"/>
                </a:solidFill>
                <a:latin typeface="Calibri" pitchFamily="34" charset="0"/>
              </a:rPr>
              <a:t>:</a:t>
            </a:r>
            <a:endParaRPr lang="en-US" sz="2800">
              <a:solidFill>
                <a:srgbClr val="FF0000"/>
              </a:solidFill>
              <a:latin typeface="Calibri" pitchFamily="34" charset="0"/>
            </a:endParaRPr>
          </a:p>
          <a:p>
            <a:r>
              <a:rPr lang="he-IL" sz="2800">
                <a:latin typeface="Calibri" pitchFamily="34" charset="0"/>
              </a:rPr>
              <a:t>הורמיקוליט הוא חומר שגורם ליצירת תלכידים,לאוורור קרקע  ליחס מים/חמצן גבוה.</a:t>
            </a:r>
          </a:p>
          <a:p>
            <a:r>
              <a:rPr lang="he-IL" sz="2800" b="1">
                <a:solidFill>
                  <a:srgbClr val="FF0000"/>
                </a:solidFill>
                <a:latin typeface="Calibri" pitchFamily="34" charset="0"/>
              </a:rPr>
              <a:t>המשתנה התלוי </a:t>
            </a:r>
            <a:r>
              <a:rPr lang="he-IL" sz="2800">
                <a:latin typeface="Calibri" pitchFamily="34" charset="0"/>
              </a:rPr>
              <a:t>– 1. אחוז הנביטהע"י ספירת הזרעים שהיתה בהם פריצת שורשון שמוגדר כנביטה.</a:t>
            </a:r>
          </a:p>
          <a:p>
            <a:r>
              <a:rPr lang="he-IL" sz="2800">
                <a:latin typeface="Calibri" pitchFamily="34" charset="0"/>
              </a:rPr>
              <a:t>2.התפתחות נבטי האפונה נמדד ע"י אורך ממוצע של נצרון ושורשון.</a:t>
            </a:r>
          </a:p>
          <a:p>
            <a:r>
              <a:rPr lang="he-IL" sz="2800" b="1">
                <a:solidFill>
                  <a:srgbClr val="FF0000"/>
                </a:solidFill>
                <a:latin typeface="Calibri" pitchFamily="34" charset="0"/>
              </a:rPr>
              <a:t>המשתנה הבלתי תלוי</a:t>
            </a:r>
            <a:r>
              <a:rPr lang="he-IL" sz="2800">
                <a:solidFill>
                  <a:srgbClr val="FF0000"/>
                </a:solidFill>
                <a:latin typeface="Calibri" pitchFamily="34" charset="0"/>
              </a:rPr>
              <a:t>  </a:t>
            </a:r>
            <a:r>
              <a:rPr lang="he-IL" sz="2800">
                <a:latin typeface="Calibri" pitchFamily="34" charset="0"/>
              </a:rPr>
              <a:t>- אחוז האוורור הוספת ריכוזים שונים של ורמיקוליטבערכים של0%,  10%, 20%, 30%, 50% ורמיקוליט. </a:t>
            </a:r>
            <a:endParaRPr lang="en-US" sz="2800">
              <a:latin typeface="Calibri" pitchFamily="34" charset="0"/>
            </a:endParaRPr>
          </a:p>
          <a:p>
            <a:endParaRPr lang="en-US" sz="2800">
              <a:latin typeface="Calibri" pitchFamily="34" charset="0"/>
            </a:endParaRPr>
          </a:p>
          <a:p>
            <a:endParaRPr lang="en-US" sz="2800">
              <a:latin typeface="Calibri" pitchFamily="34" charset="0"/>
            </a:endParaRPr>
          </a:p>
          <a:p>
            <a:endParaRPr lang="he-IL" sz="280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טבלה 2"/>
          <p:cNvGraphicFramePr>
            <a:graphicFrameLocks noGrp="1"/>
          </p:cNvGraphicFramePr>
          <p:nvPr/>
        </p:nvGraphicFramePr>
        <p:xfrm>
          <a:off x="1331913" y="3789363"/>
          <a:ext cx="6851650" cy="2560638"/>
        </p:xfrm>
        <a:graphic>
          <a:graphicData uri="http://schemas.openxmlformats.org/drawingml/2006/table">
            <a:tbl>
              <a:tblPr rtl="1"/>
              <a:tblGrid>
                <a:gridCol w="2547938"/>
                <a:gridCol w="4303712"/>
              </a:tblGrid>
              <a:tr h="2560638">
                <a:tc>
                  <a:txBody>
                    <a:bodyPr/>
                    <a:lstStyle/>
                    <a:p>
                      <a:pPr marL="0" marR="0" lvl="0" indent="0" algn="r" defTabSz="914400" rtl="1" eaLnBrk="1" fontAlgn="base" latinLnBrk="0" hangingPunct="1">
                        <a:lnSpc>
                          <a:spcPct val="150000"/>
                        </a:lnSpc>
                        <a:spcBef>
                          <a:spcPct val="0"/>
                        </a:spcBef>
                        <a:spcAft>
                          <a:spcPct val="0"/>
                        </a:spcAft>
                        <a:buClrTx/>
                        <a:buSzTx/>
                        <a:buFontTx/>
                        <a:buNone/>
                        <a:tabLst/>
                      </a:pPr>
                      <a:r>
                        <a:rPr kumimoji="0" lang="he-IL" sz="1600" b="1" i="0" u="none" strike="noStrike" cap="none" normalizeH="0" baseline="0" smtClean="0">
                          <a:ln>
                            <a:noFill/>
                          </a:ln>
                          <a:solidFill>
                            <a:schemeClr val="tx1"/>
                          </a:solidFill>
                          <a:effectLst/>
                          <a:latin typeface="Calibri" pitchFamily="34" charset="0"/>
                          <a:cs typeface="Arial" pitchFamily="34" charset="0"/>
                        </a:rPr>
                        <a:t>השערה + בסיס ביולוגי להשערה (בקצרה)</a:t>
                      </a:r>
                      <a:endParaRPr kumimoji="0" lang="en-US" sz="1600" b="1" i="0" u="none" strike="noStrike" cap="none" normalizeH="0" baseline="0" smtClean="0">
                        <a:ln>
                          <a:noFill/>
                        </a:ln>
                        <a:solidFill>
                          <a:schemeClr val="tx1"/>
                        </a:solidFill>
                        <a:effectLst/>
                        <a:latin typeface="Calibri" pitchFamily="34"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50000"/>
                        </a:lnSpc>
                        <a:spcBef>
                          <a:spcPct val="0"/>
                        </a:spcBef>
                        <a:spcAft>
                          <a:spcPct val="0"/>
                        </a:spcAft>
                        <a:buClrTx/>
                        <a:buSzTx/>
                        <a:buFontTx/>
                        <a:buNone/>
                        <a:tabLst/>
                      </a:pPr>
                      <a:r>
                        <a:rPr kumimoji="0" lang="he-IL" sz="1600" b="1" i="0" u="none" strike="noStrike" cap="none" normalizeH="0" baseline="0" smtClean="0">
                          <a:ln>
                            <a:noFill/>
                          </a:ln>
                          <a:solidFill>
                            <a:srgbClr val="000000"/>
                          </a:solidFill>
                          <a:effectLst/>
                          <a:latin typeface="Calibri" pitchFamily="34" charset="0"/>
                          <a:cs typeface="Arial" pitchFamily="34" charset="0"/>
                        </a:rPr>
                        <a:t>השלב הראשון של הנביטה הוא תהליך של ספיחת מים</a:t>
                      </a:r>
                      <a:r>
                        <a:rPr kumimoji="0" lang="he-IL" sz="1600" b="1" i="0" u="none" strike="noStrike" cap="none" normalizeH="0" baseline="0" smtClean="0">
                          <a:ln>
                            <a:noFill/>
                          </a:ln>
                          <a:solidFill>
                            <a:schemeClr val="tx1"/>
                          </a:solidFill>
                          <a:effectLst/>
                          <a:latin typeface="Calibri" pitchFamily="34" charset="0"/>
                          <a:cs typeface="Arial" pitchFamily="34" charset="0"/>
                        </a:rPr>
                        <a:t> בזרע באוסמוזה.</a:t>
                      </a:r>
                      <a:r>
                        <a:rPr kumimoji="0" lang="he-IL" sz="1600" b="1" i="0" u="none" strike="noStrike" cap="none" normalizeH="0" baseline="0" smtClean="0">
                          <a:ln>
                            <a:noFill/>
                          </a:ln>
                          <a:solidFill>
                            <a:srgbClr val="000000"/>
                          </a:solidFill>
                          <a:effectLst/>
                          <a:latin typeface="Calibri" pitchFamily="34" charset="0"/>
                          <a:cs typeface="Arial" pitchFamily="34" charset="0"/>
                        </a:rPr>
                        <a:t> נפחו הולך וגדל. זהו תהליך התפיחה. התפיחה סודקת את קליפת הזרע, ומפנה מקום בקרקע לשורשון הנובט. .</a:t>
                      </a:r>
                      <a:r>
                        <a:rPr kumimoji="0" lang="he-IL" sz="1600" b="1" i="0" u="none" strike="noStrike" cap="none" normalizeH="0" baseline="0" smtClean="0">
                          <a:ln>
                            <a:noFill/>
                          </a:ln>
                          <a:solidFill>
                            <a:schemeClr val="tx1"/>
                          </a:solidFill>
                          <a:effectLst/>
                          <a:latin typeface="Calibri" pitchFamily="34" charset="0"/>
                          <a:cs typeface="Arial" pitchFamily="34" charset="0"/>
                        </a:rPr>
                        <a:t> ככל ש% האוורור בקרקע יהיה גדול יותר ספיחת המים בקרקע טובה יותר וכמות החמצן שמצוי בקרקע  הנצרך בנשימה התאית בזרע .</a:t>
                      </a:r>
                      <a:r>
                        <a:rPr kumimoji="0" lang="he-IL" sz="1600" b="1" i="0" u="sng" strike="noStrike" cap="none" normalizeH="0" baseline="0" smtClean="0">
                          <a:ln>
                            <a:noFill/>
                          </a:ln>
                          <a:solidFill>
                            <a:schemeClr val="tx1"/>
                          </a:solidFill>
                          <a:effectLst/>
                          <a:latin typeface="Calibri" pitchFamily="34" charset="0"/>
                          <a:cs typeface="Arial" pitchFamily="34" charset="0"/>
                        </a:rPr>
                        <a:t>מצע הורמיקוליט</a:t>
                      </a:r>
                      <a:endParaRPr kumimoji="0" lang="en-US" sz="1600" b="1" i="0" u="none" strike="noStrike" cap="none" normalizeH="0" baseline="0" smtClean="0">
                        <a:ln>
                          <a:noFill/>
                        </a:ln>
                        <a:solidFill>
                          <a:schemeClr val="tx1"/>
                        </a:solidFill>
                        <a:effectLst/>
                        <a:latin typeface="Calibri" pitchFamily="34"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10250" name="Picture 11"/>
          <p:cNvPicPr>
            <a:picLocks noChangeAspect="1" noChangeArrowheads="1"/>
          </p:cNvPicPr>
          <p:nvPr/>
        </p:nvPicPr>
        <p:blipFill>
          <a:blip r:embed="rId2" cstate="print"/>
          <a:srcRect/>
          <a:stretch>
            <a:fillRect/>
          </a:stretch>
        </p:blipFill>
        <p:spPr bwMode="auto">
          <a:xfrm>
            <a:off x="900113" y="28575"/>
            <a:ext cx="6751637" cy="3832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5814</TotalTime>
  <Words>1893</Words>
  <Application>Microsoft Office PowerPoint</Application>
  <PresentationFormat>‫הצגה על המסך (4:3)</PresentationFormat>
  <Paragraphs>230</Paragraphs>
  <Slides>37</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37</vt:i4>
      </vt:variant>
    </vt:vector>
  </HeadingPairs>
  <TitlesOfParts>
    <vt:vector size="38" baseType="lpstr">
      <vt:lpstr>ערכת נושא Office</vt:lpstr>
      <vt:lpstr>הצעות לנושאי ביוחקר</vt:lpstr>
      <vt:lpstr> </vt:lpstr>
      <vt:lpstr> המשתנה הבלתי תלוי  - עומק הזריעה דרך השינוי.-עומקים שונים 1,3,5,8 ס"מ </vt:lpstr>
      <vt:lpstr> 2.שאלת החקר: מה הקשר בין השריית זרעים בהורמוני ג'ברלין וציטוקינין ובין תהליך הנביטה בזרעי החימצה והתפתחות הנבט?,</vt:lpstr>
      <vt:lpstr>שקופית 5</vt:lpstr>
      <vt:lpstr>שקופית 6</vt:lpstr>
      <vt:lpstr>שקופית 7</vt:lpstr>
      <vt:lpstr>שקופית 8</vt:lpstr>
      <vt:lpstr>שקופית 9</vt:lpstr>
      <vt:lpstr>שקופית 10</vt:lpstr>
      <vt:lpstr>שקופית 11</vt:lpstr>
      <vt:lpstr>שקופית 12</vt:lpstr>
      <vt:lpstr>שקופית 13</vt:lpstr>
      <vt:lpstr>שקופית 14</vt:lpstr>
      <vt:lpstr>שקופית 15</vt:lpstr>
      <vt:lpstr>שקופית 16</vt:lpstr>
      <vt:lpstr>   הנבטה בכוסות מחוררים ומונחים במים כאשר הזרעים נמצאים בין הדופן לנייר סופג  בעומקים שווים. </vt:lpstr>
      <vt:lpstr>שקופית 18</vt:lpstr>
      <vt:lpstr>שקופית 19</vt:lpstr>
      <vt:lpstr>שקופית 20</vt:lpstr>
      <vt:lpstr>שקופית 21</vt:lpstr>
      <vt:lpstr>מהי השפעתו של אורך הגל של האור על מידת צמיחתם של נבטי חומוס(חמצה) </vt:lpstr>
      <vt:lpstr>שקופית 23</vt:lpstr>
      <vt:lpstr>שקופית 24</vt:lpstr>
      <vt:lpstr> 6.מה הקשר בין מיצוי שמנים אתרים בריכוזים שונים על  % הנביטה,והתפתחות הנבט של זרעי החיטה   </vt:lpstr>
      <vt:lpstr>השערה + בסיס ביולוגי להשערה </vt:lpstr>
      <vt:lpstr>שקופית 27</vt:lpstr>
      <vt:lpstr>שקופית 28</vt:lpstr>
      <vt:lpstr>7.מה הקשר בין השימוש במים מליחים לתהליך הנביטה בזרעי אפונה?. </vt:lpstr>
      <vt:lpstr> המשתנה התלוי:  תהליך הנביטה </vt:lpstr>
      <vt:lpstr>שקופית 31</vt:lpstr>
      <vt:lpstr>שקופית 32</vt:lpstr>
      <vt:lpstr>שקופית 33</vt:lpstr>
      <vt:lpstr>שקופית 34</vt:lpstr>
      <vt:lpstr>שקופית 35</vt:lpstr>
      <vt:lpstr>שקופית 36</vt:lpstr>
      <vt:lpstr>שקופית 37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הצעות לנושאי ביוחקר</dc:title>
  <dc:creator>User</dc:creator>
  <cp:lastModifiedBy>user</cp:lastModifiedBy>
  <cp:revision>237</cp:revision>
  <dcterms:created xsi:type="dcterms:W3CDTF">2012-01-19T10:15:27Z</dcterms:created>
  <dcterms:modified xsi:type="dcterms:W3CDTF">2013-02-12T06:29:04Z</dcterms:modified>
</cp:coreProperties>
</file>