
<file path=[Content_Types].xml><?xml version="1.0" encoding="utf-8"?>
<Types xmlns="http://schemas.openxmlformats.org/package/2006/content-types">
  <Default Extension="png" ContentType="image/png"/>
  <Default Extension="jpeg" ContentType="image/jpeg"/>
  <Default Extension="mov" ContentType="video/quicktime"/>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 id="2147483660" r:id="rId5"/>
  </p:sldMasterIdLst>
  <p:notesMasterIdLst>
    <p:notesMasterId r:id="rId23"/>
  </p:notesMasterIdLst>
  <p:handoutMasterIdLst>
    <p:handoutMasterId r:id="rId24"/>
  </p:handoutMasterIdLst>
  <p:sldIdLst>
    <p:sldId id="265" r:id="rId6"/>
    <p:sldId id="308" r:id="rId7"/>
    <p:sldId id="320" r:id="rId8"/>
    <p:sldId id="319" r:id="rId9"/>
    <p:sldId id="321" r:id="rId10"/>
    <p:sldId id="322" r:id="rId11"/>
    <p:sldId id="323" r:id="rId12"/>
    <p:sldId id="256" r:id="rId13"/>
    <p:sldId id="261" r:id="rId14"/>
    <p:sldId id="257" r:id="rId15"/>
    <p:sldId id="259" r:id="rId16"/>
    <p:sldId id="258" r:id="rId17"/>
    <p:sldId id="260" r:id="rId18"/>
    <p:sldId id="262" r:id="rId19"/>
    <p:sldId id="263" r:id="rId20"/>
    <p:sldId id="318" r:id="rId21"/>
    <p:sldId id="264" r:id="rId22"/>
  </p:sldIdLst>
  <p:sldSz cx="12188825" cy="6858000"/>
  <p:notesSz cx="6858000" cy="9144000"/>
  <p:custDataLst>
    <p:tags r:id="rId25"/>
  </p:custDataLst>
  <p:defaultTextStyle>
    <a:defPPr algn="r" rtl="1">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9"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559" autoAdjust="0"/>
  </p:normalViewPr>
  <p:slideViewPr>
    <p:cSldViewPr showGuides="1">
      <p:cViewPr varScale="1">
        <p:scale>
          <a:sx n="85" d="100"/>
          <a:sy n="85" d="100"/>
        </p:scale>
        <p:origin x="180" y="90"/>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0" d="100"/>
          <a:sy n="70" d="100"/>
        </p:scale>
        <p:origin x="412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rtl="1">
              <a:defRPr sz="1200"/>
            </a:lvl1pPr>
          </a:lstStyle>
          <a:p>
            <a:pP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של תאריך 2"/>
          <p:cNvSpPr>
            <a:spLocks noGrp="1"/>
          </p:cNvSpPr>
          <p:nvPr>
            <p:ph type="dt" sz="quarter" idx="1"/>
          </p:nvPr>
        </p:nvSpPr>
        <p:spPr>
          <a:xfrm>
            <a:off x="0" y="0"/>
            <a:ext cx="2971800" cy="458788"/>
          </a:xfrm>
          <a:prstGeom prst="rect">
            <a:avLst/>
          </a:prstGeom>
        </p:spPr>
        <p:txBody>
          <a:bodyPr vert="horz" lIns="91440" tIns="45720" rIns="91440" bIns="45720" rtlCol="1"/>
          <a:lstStyle>
            <a:lvl1pPr algn="r" rtl="1">
              <a:defRPr sz="1200"/>
            </a:lvl1pPr>
          </a:lstStyle>
          <a:p>
            <a:pPr algn="l" rtl="1"/>
            <a:fld id="{E23175EB-1E56-4303-A52A-5A78ED174D43}" type="datetime1">
              <a:rPr lang="he-IL" smtClean="0">
                <a:latin typeface="Tahoma" panose="020B0604030504040204" pitchFamily="34" charset="0"/>
                <a:ea typeface="Tahoma" panose="020B0604030504040204" pitchFamily="34" charset="0"/>
                <a:cs typeface="Tahoma" panose="020B0604030504040204" pitchFamily="34" charset="0"/>
              </a:rPr>
              <a:pPr algn="l" rtl="1"/>
              <a:t>כ"ב/אב/תשע"ח</a:t>
            </a:fld>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4" name="מציין מיקום של כותרת תחתונה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rtl="1">
              <a:defRPr sz="1200"/>
            </a:lvl1pPr>
          </a:lstStyle>
          <a:p>
            <a:pP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5" name="מציין מיקום של מספר שקופית 4"/>
          <p:cNvSpPr>
            <a:spLocks noGrp="1"/>
          </p:cNvSpPr>
          <p:nvPr>
            <p:ph type="sldNum" sz="quarter" idx="3"/>
          </p:nvPr>
        </p:nvSpPr>
        <p:spPr>
          <a:xfrm>
            <a:off x="0" y="8685213"/>
            <a:ext cx="2971800" cy="458787"/>
          </a:xfrm>
          <a:prstGeom prst="rect">
            <a:avLst/>
          </a:prstGeom>
        </p:spPr>
        <p:txBody>
          <a:bodyPr vert="horz" lIns="91440" tIns="45720" rIns="91440" bIns="45720" rtlCol="1" anchor="b"/>
          <a:lstStyle>
            <a:lvl1pPr algn="r" rtl="1">
              <a:defRPr sz="1200"/>
            </a:lvl1pPr>
          </a:lstStyle>
          <a:p>
            <a:pPr algn="l" rtl="1"/>
            <a:fld id="{C60DD202-58A1-4ABD-B068-DFFCA0C44EAC}" type="slidenum">
              <a:rPr lang="he-IL">
                <a:latin typeface="Tahoma" panose="020B0604030504040204" pitchFamily="34" charset="0"/>
                <a:ea typeface="Tahoma" panose="020B0604030504040204" pitchFamily="34" charset="0"/>
                <a:cs typeface="Tahoma" panose="020B0604030504040204" pitchFamily="34" charset="0"/>
              </a:rPr>
              <a:pPr algn="l" rtl="1"/>
              <a:t>‹#›</a:t>
            </a:fld>
            <a:endParaRPr lang="he-I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4219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dirty="0"/>
          </a:p>
        </p:txBody>
      </p:sp>
      <p:sp>
        <p:nvSpPr>
          <p:cNvPr id="3" name="מציין מיקום של תאריך 2"/>
          <p:cNvSpPr>
            <a:spLocks noGrp="1"/>
          </p:cNvSpPr>
          <p:nvPr>
            <p:ph type="dt" idx="1"/>
          </p:nvPr>
        </p:nvSpPr>
        <p:spPr>
          <a:xfrm>
            <a:off x="0" y="0"/>
            <a:ext cx="2971800" cy="457200"/>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C48BA35B-761C-475B-8CB9-8CAE8110DFAE}" type="datetime1">
              <a:rPr lang="he-IL" smtClean="0"/>
              <a:pPr/>
              <a:t>כ"ב/אב/תשע"ח</a:t>
            </a:fld>
            <a:endParaRPr lang="he-IL"/>
          </a:p>
        </p:txBody>
      </p:sp>
      <p:sp>
        <p:nvSpPr>
          <p:cNvPr id="4" name="מציין מיקום של תמונת שקופית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1" anchor="ctr"/>
          <a:lstStyle/>
          <a:p>
            <a:pPr rtl="1"/>
            <a:endParaRPr lang="he-IL" noProof="0"/>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rtl="1"/>
            <a:r>
              <a:rPr lang="he-IL" noProof="0" dirty="0"/>
              <a:t>לחץ כדי לערוך סגנונות טקסט של תבנית בסיס</a:t>
            </a:r>
          </a:p>
          <a:p>
            <a:pPr lvl="1" rtl="1"/>
            <a:r>
              <a:rPr lang="he-IL" noProof="0" dirty="0"/>
              <a:t>רמה שניה</a:t>
            </a:r>
          </a:p>
          <a:p>
            <a:pPr lvl="2" rtl="1"/>
            <a:r>
              <a:rPr lang="he-IL" noProof="0" dirty="0"/>
              <a:t>רמה שלישית</a:t>
            </a:r>
          </a:p>
          <a:p>
            <a:pPr lvl="3" rtl="1"/>
            <a:r>
              <a:rPr lang="he-IL" noProof="0" dirty="0"/>
              <a:t>רמה רביעית</a:t>
            </a:r>
          </a:p>
          <a:p>
            <a:pPr lvl="4" rtl="1"/>
            <a:r>
              <a:rPr lang="he-IL" noProof="0" dirty="0"/>
              <a:t>רמה חמישית</a:t>
            </a:r>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dirty="0"/>
          </a:p>
        </p:txBody>
      </p:sp>
      <p:sp>
        <p:nvSpPr>
          <p:cNvPr id="7" name="מציין מיקום של מספר שקופית 6"/>
          <p:cNvSpPr>
            <a:spLocks noGrp="1"/>
          </p:cNvSpPr>
          <p:nvPr>
            <p:ph type="sldNum" sz="quarter" idx="5"/>
          </p:nvPr>
        </p:nvSpPr>
        <p:spPr>
          <a:xfrm>
            <a:off x="0" y="8685213"/>
            <a:ext cx="2971800" cy="457200"/>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F93199CD-3E1B-4AE6-990F-76F925F5EA9F}" type="slidenum">
              <a:rPr lang="he-IL" smtClean="0"/>
              <a:pPr/>
              <a:t>‹#›</a:t>
            </a:fld>
            <a:endParaRPr lang="he-IL"/>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pPr rtl="1"/>
            <a:fld id="{F93199CD-3E1B-4AE6-990F-76F925F5EA9F}" type="slidenum">
              <a:rPr lang="he-IL" smtClean="0"/>
              <a:t>1</a:t>
            </a:fld>
            <a:endParaRPr lang="he-IL"/>
          </a:p>
        </p:txBody>
      </p:sp>
    </p:spTree>
    <p:extLst>
      <p:ext uri="{BB962C8B-B14F-4D97-AF65-F5344CB8AC3E}">
        <p14:creationId xmlns:p14="http://schemas.microsoft.com/office/powerpoint/2010/main" val="3443528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a:p>
        </p:txBody>
      </p:sp>
      <p:sp>
        <p:nvSpPr>
          <p:cNvPr id="4" name="מציין מיקום של מספר שקופית 3"/>
          <p:cNvSpPr>
            <a:spLocks noGrp="1"/>
          </p:cNvSpPr>
          <p:nvPr>
            <p:ph type="sldNum" sz="quarter" idx="10"/>
          </p:nvPr>
        </p:nvSpPr>
        <p:spPr/>
        <p:txBody>
          <a:bodyPr/>
          <a:lstStyle/>
          <a:p>
            <a:pPr rtl="1"/>
            <a:fld id="{F93199CD-3E1B-4AE6-990F-76F925F5EA9F}" type="slidenum">
              <a:rPr lang="he-IL" smtClean="0"/>
              <a:t>2</a:t>
            </a:fld>
            <a:endParaRPr lang="he-IL"/>
          </a:p>
        </p:txBody>
      </p:sp>
    </p:spTree>
    <p:extLst>
      <p:ext uri="{BB962C8B-B14F-4D97-AF65-F5344CB8AC3E}">
        <p14:creationId xmlns:p14="http://schemas.microsoft.com/office/powerpoint/2010/main" val="23852518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bg>
      <p:bgPr>
        <a:gradFill>
          <a:gsLst>
            <a:gs pos="10000">
              <a:srgbClr val="06171C"/>
            </a:gs>
            <a:gs pos="100000">
              <a:srgbClr val="134251"/>
            </a:gs>
            <a:gs pos="65000">
              <a:srgbClr val="134251"/>
            </a:gs>
          </a:gsLst>
          <a:lin ang="13500000" scaled="0"/>
        </a:gradFill>
        <a:effectLst/>
      </p:bgPr>
    </p:bg>
    <p:spTree>
      <p:nvGrpSpPr>
        <p:cNvPr id="1" name=""/>
        <p:cNvGrpSpPr/>
        <p:nvPr/>
      </p:nvGrpSpPr>
      <p:grpSpPr>
        <a:xfrm>
          <a:off x="0" y="0"/>
          <a:ext cx="0" cy="0"/>
          <a:chOff x="0" y="0"/>
          <a:chExt cx="0" cy="0"/>
        </a:xfrm>
      </p:grpSpPr>
      <p:pic>
        <p:nvPicPr>
          <p:cNvPr id="9" name="תמונה 8" descr="גל אוקיינוס גדול"/>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637212" y="0"/>
            <a:ext cx="6551612" cy="6857942"/>
          </a:xfrm>
          <a:prstGeom prst="rect">
            <a:avLst/>
          </a:prstGeom>
        </p:spPr>
      </p:pic>
      <p:sp>
        <p:nvSpPr>
          <p:cNvPr id="8" name="מלבן 7"/>
          <p:cNvSpPr/>
          <p:nvPr/>
        </p:nvSpPr>
        <p:spPr>
          <a:xfrm flipH="1">
            <a:off x="5637213" y="0"/>
            <a:ext cx="457201" cy="6858000"/>
          </a:xfrm>
          <a:prstGeom prst="rect">
            <a:avLst/>
          </a:prstGeom>
          <a:solidFill>
            <a:srgbClr val="13425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2" name="כותרת 1"/>
          <p:cNvSpPr>
            <a:spLocks noGrp="1"/>
          </p:cNvSpPr>
          <p:nvPr>
            <p:ph type="ctrTitle"/>
          </p:nvPr>
        </p:nvSpPr>
        <p:spPr>
          <a:xfrm flipH="1">
            <a:off x="608011" y="1600200"/>
            <a:ext cx="4572001" cy="3733800"/>
          </a:xfrm>
        </p:spPr>
        <p:txBody>
          <a:bodyPr rtlCol="1" anchor="b">
            <a:normAutofit/>
          </a:bodyPr>
          <a:lstStyle>
            <a:lvl1pPr algn="r" rtl="1">
              <a:lnSpc>
                <a:spcPct val="80000"/>
              </a:lnSpc>
              <a:defRPr sz="54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p>
        </p:txBody>
      </p:sp>
      <p:sp>
        <p:nvSpPr>
          <p:cNvPr id="3" name="כותרת משנה 2"/>
          <p:cNvSpPr>
            <a:spLocks noGrp="1"/>
          </p:cNvSpPr>
          <p:nvPr>
            <p:ph type="subTitle" idx="1"/>
          </p:nvPr>
        </p:nvSpPr>
        <p:spPr>
          <a:xfrm flipH="1">
            <a:off x="608013" y="5562599"/>
            <a:ext cx="4571999" cy="835025"/>
          </a:xfrm>
        </p:spPr>
        <p:txBody>
          <a:bodyPr rtlCol="1">
            <a:normAutofit/>
          </a:bodyPr>
          <a:lstStyle>
            <a:lvl1pPr marL="0" indent="0" algn="r" rtl="1">
              <a:spcBef>
                <a:spcPts val="0"/>
              </a:spcBef>
              <a:buNone/>
              <a:defRPr sz="2000" cap="none" baseline="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a:solidFill>
                  <a:schemeClr val="tx1">
                    <a:tint val="75000"/>
                  </a:schemeClr>
                </a:solidFill>
              </a:defRPr>
            </a:lvl2pPr>
            <a:lvl3pPr marL="914400" indent="0" algn="ctr" rtl="1">
              <a:buNone/>
              <a:defRPr>
                <a:solidFill>
                  <a:schemeClr val="tx1">
                    <a:tint val="75000"/>
                  </a:schemeClr>
                </a:solidFill>
              </a:defRPr>
            </a:lvl3pPr>
            <a:lvl4pPr marL="1371600" indent="0" algn="ctr" rtl="1">
              <a:buNone/>
              <a:defRPr>
                <a:solidFill>
                  <a:schemeClr val="tx1">
                    <a:tint val="75000"/>
                  </a:schemeClr>
                </a:solidFill>
              </a:defRPr>
            </a:lvl4pPr>
            <a:lvl5pPr marL="1828800" indent="0" algn="ctr" rtl="1">
              <a:buNone/>
              <a:defRPr>
                <a:solidFill>
                  <a:schemeClr val="tx1">
                    <a:tint val="75000"/>
                  </a:schemeClr>
                </a:solidFill>
              </a:defRPr>
            </a:lvl5pPr>
            <a:lvl6pPr marL="2286000" indent="0" algn="ctr" rtl="1">
              <a:buNone/>
              <a:defRPr>
                <a:solidFill>
                  <a:schemeClr val="tx1">
                    <a:tint val="75000"/>
                  </a:schemeClr>
                </a:solidFill>
              </a:defRPr>
            </a:lvl6pPr>
            <a:lvl7pPr marL="2743200" indent="0" algn="ctr" rtl="1">
              <a:buNone/>
              <a:defRPr>
                <a:solidFill>
                  <a:schemeClr val="tx1">
                    <a:tint val="75000"/>
                  </a:schemeClr>
                </a:solidFill>
              </a:defRPr>
            </a:lvl7pPr>
            <a:lvl8pPr marL="3200400" indent="0" algn="ctr" rtl="1">
              <a:buNone/>
              <a:defRPr>
                <a:solidFill>
                  <a:schemeClr val="tx1">
                    <a:tint val="75000"/>
                  </a:schemeClr>
                </a:solidFill>
              </a:defRPr>
            </a:lvl8pPr>
            <a:lvl9pPr marL="3657600" indent="0" algn="ctr" rtl="1">
              <a:buNone/>
              <a:defRPr>
                <a:solidFill>
                  <a:schemeClr val="tx1">
                    <a:tint val="75000"/>
                  </a:schemeClr>
                </a:solidFill>
              </a:defRPr>
            </a:lvl9pPr>
          </a:lstStyle>
          <a:p>
            <a:pPr rtl="1"/>
            <a:r>
              <a:rPr lang="he-IL" noProof="0"/>
              <a:t>לחץ כדי לערוך סגנון כותרת משנה של תבנית בסיס</a:t>
            </a: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065212" y="381000"/>
            <a:ext cx="9144001" cy="1219200"/>
          </a:xfrm>
        </p:spPr>
        <p:txBody>
          <a:bodyPr rtlCol="1"/>
          <a:lstStyle>
            <a:lvl1pPr algn="r" rtl="1">
              <a:defRPr/>
            </a:lvl1pPr>
          </a:lstStyle>
          <a:p>
            <a:pPr rtl="1"/>
            <a:r>
              <a:rPr lang="he-IL" noProof="0"/>
              <a:t>לחץ כדי לערוך סגנון כותרת של תבנית בסיס</a:t>
            </a:r>
          </a:p>
        </p:txBody>
      </p:sp>
      <p:sp>
        <p:nvSpPr>
          <p:cNvPr id="3" name="מציין מיקום טקסט אנכי 2"/>
          <p:cNvSpPr>
            <a:spLocks noGrp="1"/>
          </p:cNvSpPr>
          <p:nvPr>
            <p:ph type="body" orient="vert" idx="1" hasCustomPrompt="1"/>
          </p:nvPr>
        </p:nvSpPr>
        <p:spPr>
          <a:xfrm flipH="1">
            <a:off x="1065212" y="1828800"/>
            <a:ext cx="9144001" cy="4419600"/>
          </a:xfrm>
        </p:spPr>
        <p:txBody>
          <a:bodyPr vert="vert270" rtlCol="1"/>
          <a:lstStyle>
            <a:lvl1pPr algn="r" rtl="1">
              <a:defRPr/>
            </a:lvl1pPr>
            <a:lvl2pPr algn="r" rtl="1">
              <a:defRPr/>
            </a:lvl2pPr>
            <a:lvl3pPr algn="r" rtl="1">
              <a:defRPr/>
            </a:lvl3pPr>
            <a:lvl4pPr algn="r" rtl="1">
              <a:defRPr/>
            </a:lvl4pPr>
            <a:lvl5pPr algn="r" rtl="1">
              <a:defRPr/>
            </a:lvl5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5" name="מציין מיקום של כותרת תחתונה 4"/>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4" name="מציין מיקום של תאריך 3"/>
          <p:cNvSpPr>
            <a:spLocks noGrp="1"/>
          </p:cNvSpPr>
          <p:nvPr>
            <p:ph type="dt" sz="half" idx="10"/>
          </p:nvPr>
        </p:nvSpPr>
        <p:spPr>
          <a:xfrm flipH="1">
            <a:off x="2412155" y="6400800"/>
            <a:ext cx="1548659" cy="276228"/>
          </a:xfrm>
        </p:spPr>
        <p:txBody>
          <a:bodyPr rtlCol="1"/>
          <a:lstStyle>
            <a:lvl1pPr algn="l" rtl="1">
              <a:defRPr/>
            </a:lvl1pPr>
          </a:lstStyle>
          <a:p>
            <a:fld id="{7DC6B1CC-6971-4444-BCB4-662CE159740E}" type="datetime1">
              <a:rPr lang="he-IL" smtClean="0"/>
              <a:pPr/>
              <a:t>כ"ב/אב/תשע"ח</a:t>
            </a:fld>
            <a:endParaRPr lang="he-IL"/>
          </a:p>
        </p:txBody>
      </p:sp>
      <p:sp>
        <p:nvSpPr>
          <p:cNvPr id="6" name="מציין מיקום של מספר שקופית 5"/>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flipH="1">
            <a:off x="1065212" y="609600"/>
            <a:ext cx="1981201" cy="5638800"/>
          </a:xfrm>
        </p:spPr>
        <p:txBody>
          <a:bodyPr vert="vert270" rtlCol="1"/>
          <a:lstStyle>
            <a:lvl1pPr algn="r" rtl="1">
              <a:defRPr/>
            </a:lvl1pPr>
          </a:lstStyle>
          <a:p>
            <a:pPr rtl="1"/>
            <a:r>
              <a:rPr lang="he-IL" noProof="0"/>
              <a:t>לחץ כדי לערוך סגנון כותרת של תבנית בסיס</a:t>
            </a:r>
          </a:p>
        </p:txBody>
      </p:sp>
      <p:sp>
        <p:nvSpPr>
          <p:cNvPr id="3" name="מציין מיקום טקסט אנכי 2"/>
          <p:cNvSpPr>
            <a:spLocks noGrp="1"/>
          </p:cNvSpPr>
          <p:nvPr>
            <p:ph type="body" orient="vert" idx="1" hasCustomPrompt="1"/>
          </p:nvPr>
        </p:nvSpPr>
        <p:spPr>
          <a:xfrm flipH="1">
            <a:off x="3275014" y="609600"/>
            <a:ext cx="7391399" cy="5638800"/>
          </a:xfrm>
        </p:spPr>
        <p:txBody>
          <a:bodyPr vert="vert270" rtlCol="1"/>
          <a:lstStyle>
            <a:lvl1pPr algn="r" rtl="1">
              <a:defRPr/>
            </a:lvl1pPr>
            <a:lvl2pPr algn="r" rtl="1">
              <a:defRPr/>
            </a:lvl2pPr>
            <a:lvl3pPr algn="r" rtl="1">
              <a:defRPr/>
            </a:lvl3pPr>
            <a:lvl4pPr algn="r" rtl="1">
              <a:defRPr/>
            </a:lvl4pPr>
            <a:lvl5pPr algn="r" rtl="1">
              <a:defRPr/>
            </a:lvl5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5" name="מציין מיקום של כותרת תחתונה 4"/>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4" name="מציין מיקום של תאריך 3"/>
          <p:cNvSpPr>
            <a:spLocks noGrp="1"/>
          </p:cNvSpPr>
          <p:nvPr>
            <p:ph type="dt" sz="half" idx="10"/>
          </p:nvPr>
        </p:nvSpPr>
        <p:spPr>
          <a:xfrm flipH="1">
            <a:off x="2412155" y="6400800"/>
            <a:ext cx="1548659" cy="276228"/>
          </a:xfrm>
        </p:spPr>
        <p:txBody>
          <a:bodyPr rtlCol="1"/>
          <a:lstStyle>
            <a:lvl1pPr algn="l" rtl="1">
              <a:defRPr/>
            </a:lvl1pPr>
          </a:lstStyle>
          <a:p>
            <a:fld id="{20C961FA-43DB-46FA-BF3E-278A56B2228E}" type="datetime1">
              <a:rPr lang="he-IL" smtClean="0"/>
              <a:pPr/>
              <a:t>כ"ב/אב/תשע"ח</a:t>
            </a:fld>
            <a:endParaRPr lang="he-IL"/>
          </a:p>
        </p:txBody>
      </p:sp>
      <p:sp>
        <p:nvSpPr>
          <p:cNvPr id="6" name="מציין מיקום של מספר שקופית 5"/>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3603" y="1122363"/>
            <a:ext cx="9141619" cy="2387600"/>
          </a:xfrm>
        </p:spPr>
        <p:txBody>
          <a:bodyPr anchor="b"/>
          <a:lstStyle>
            <a:lvl1pPr algn="ctr">
              <a:defRPr sz="5998"/>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1405031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4107582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633" y="1709739"/>
            <a:ext cx="10512862" cy="2852737"/>
          </a:xfrm>
        </p:spPr>
        <p:txBody>
          <a:bodyPr anchor="b"/>
          <a:lstStyle>
            <a:lvl1pPr>
              <a:defRPr sz="5998"/>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2918823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7982" y="1825625"/>
            <a:ext cx="5180251"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0592" y="1825625"/>
            <a:ext cx="5180251"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2224468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569" y="365126"/>
            <a:ext cx="10512862"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570" y="2505075"/>
            <a:ext cx="5156444"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0593" y="2505075"/>
            <a:ext cx="518183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3492126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1946186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35676784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570" y="457200"/>
            <a:ext cx="3931213" cy="1600200"/>
          </a:xfrm>
        </p:spPr>
        <p:txBody>
          <a:bodyPr anchor="b"/>
          <a:lstStyle>
            <a:lvl1pPr>
              <a:defRPr sz="3199"/>
            </a:lvl1pPr>
          </a:lstStyle>
          <a:p>
            <a:r>
              <a:rPr lang="he-IL"/>
              <a:t>לחץ כדי לערוך סגנון כותרת של תבנית בסיס</a:t>
            </a:r>
          </a:p>
        </p:txBody>
      </p:sp>
      <p:sp>
        <p:nvSpPr>
          <p:cNvPr id="3" name="מציין מיקום תוכן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256107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065212" y="381000"/>
            <a:ext cx="9144001" cy="1219200"/>
          </a:xfrm>
        </p:spPr>
        <p:txBody>
          <a:bodyPr rtlCol="1"/>
          <a:lstStyle>
            <a:lvl1pPr algn="r" rtl="1">
              <a:defRPr/>
            </a:lvl1pPr>
          </a:lstStyle>
          <a:p>
            <a:pPr rtl="1"/>
            <a:r>
              <a:rPr lang="he-IL" noProof="0"/>
              <a:t>לחץ כדי לערוך סגנון כותרת של תבנית בסיס</a:t>
            </a:r>
          </a:p>
        </p:txBody>
      </p:sp>
      <p:sp>
        <p:nvSpPr>
          <p:cNvPr id="3" name="מציין מיקום תוכן 2"/>
          <p:cNvSpPr>
            <a:spLocks noGrp="1"/>
          </p:cNvSpPr>
          <p:nvPr>
            <p:ph idx="1" hasCustomPrompt="1"/>
          </p:nvPr>
        </p:nvSpPr>
        <p:spPr>
          <a:xfrm flipH="1">
            <a:off x="1065212" y="1828800"/>
            <a:ext cx="9144001" cy="4419600"/>
          </a:xfrm>
        </p:spPr>
        <p:txBody>
          <a:bodyPr rtlCol="1"/>
          <a:lstStyle>
            <a:lvl1pPr algn="r" rtl="1">
              <a:defRPr/>
            </a:lvl1pPr>
            <a:lvl2pPr algn="r" rtl="1">
              <a:defRPr/>
            </a:lvl2pPr>
            <a:lvl3pPr algn="r" rtl="1">
              <a:defRPr/>
            </a:lvl3pPr>
            <a:lvl4pPr algn="r" rtl="1">
              <a:defRPr/>
            </a:lvl4pPr>
            <a:lvl5pPr algn="r" rtl="1">
              <a:defRPr/>
            </a:lvl5pPr>
            <a:lvl6pPr algn="r" rtl="1">
              <a:defRPr/>
            </a:lvl6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4" name="מציין מיקום של כותרת תחתונה 4"/>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5" name="מציין מיקום של תאריך 3"/>
          <p:cNvSpPr>
            <a:spLocks noGrp="1"/>
          </p:cNvSpPr>
          <p:nvPr>
            <p:ph type="dt" sz="half" idx="10"/>
          </p:nvPr>
        </p:nvSpPr>
        <p:spPr>
          <a:xfrm flipH="1">
            <a:off x="2412155" y="6400800"/>
            <a:ext cx="1548659" cy="276228"/>
          </a:xfrm>
        </p:spPr>
        <p:txBody>
          <a:bodyPr rtlCol="1"/>
          <a:lstStyle>
            <a:lvl1pPr algn="l" rtl="1">
              <a:defRPr/>
            </a:lvl1pPr>
          </a:lstStyle>
          <a:p>
            <a:fld id="{4B8FD7A6-BBAF-4B7B-A399-FED6C238AAF6}" type="datetime1">
              <a:rPr lang="he-IL" smtClean="0"/>
              <a:pPr/>
              <a:t>כ"ב/אב/תשע"ח</a:t>
            </a:fld>
            <a:endParaRPr lang="he-IL"/>
          </a:p>
        </p:txBody>
      </p:sp>
      <p:sp>
        <p:nvSpPr>
          <p:cNvPr id="6" name="מציין מיקום של מספר שקופית 5"/>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570" y="457200"/>
            <a:ext cx="3931213" cy="1600200"/>
          </a:xfrm>
        </p:spPr>
        <p:txBody>
          <a:bodyPr anchor="b"/>
          <a:lstStyle>
            <a:lvl1pPr>
              <a:defRPr sz="3199"/>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he-IL"/>
          </a:p>
        </p:txBody>
      </p:sp>
      <p:sp>
        <p:nvSpPr>
          <p:cNvPr id="4" name="מציין מיקום טקסט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749261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1750775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2628" y="365125"/>
            <a:ext cx="2628215"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7982" y="365125"/>
            <a:ext cx="7732286"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0B3BC4BE-5FD7-46D3-B959-72E2437057F4}" type="slidenum">
              <a:rPr lang="he-IL" smtClean="0"/>
              <a:t>‹#›</a:t>
            </a:fld>
            <a:endParaRPr lang="he-IL"/>
          </a:p>
        </p:txBody>
      </p:sp>
    </p:spTree>
    <p:extLst>
      <p:ext uri="{BB962C8B-B14F-4D97-AF65-F5344CB8AC3E}">
        <p14:creationId xmlns:p14="http://schemas.microsoft.com/office/powerpoint/2010/main" val="1466929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Pr>
        <a:gradFill>
          <a:gsLst>
            <a:gs pos="10000">
              <a:srgbClr val="06171C"/>
            </a:gs>
            <a:gs pos="100000">
              <a:srgbClr val="134251"/>
            </a:gs>
            <a:gs pos="65000">
              <a:srgbClr val="134251"/>
            </a:gs>
          </a:gsLst>
          <a:lin ang="2700000" scaled="0"/>
        </a:gra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2436815" y="1616074"/>
            <a:ext cx="7315198" cy="2727325"/>
          </a:xfrm>
        </p:spPr>
        <p:txBody>
          <a:bodyPr rtlCol="1" anchor="b">
            <a:normAutofit/>
          </a:bodyPr>
          <a:lstStyle>
            <a:lvl1pPr algn="r" rtl="1">
              <a:lnSpc>
                <a:spcPct val="80000"/>
              </a:lnSpc>
              <a:defRPr sz="4800" b="0" cap="none" baseline="0"/>
            </a:lvl1pPr>
          </a:lstStyle>
          <a:p>
            <a:pPr rtl="1"/>
            <a:r>
              <a:rPr lang="he-IL" noProof="0"/>
              <a:t>לחץ כדי לערוך סגנון כותרת של תבנית בסיס</a:t>
            </a:r>
          </a:p>
        </p:txBody>
      </p:sp>
      <p:sp>
        <p:nvSpPr>
          <p:cNvPr id="3" name="מציין מיקום טקסט 2"/>
          <p:cNvSpPr>
            <a:spLocks noGrp="1"/>
          </p:cNvSpPr>
          <p:nvPr>
            <p:ph type="body" idx="1" hasCustomPrompt="1"/>
          </p:nvPr>
        </p:nvSpPr>
        <p:spPr>
          <a:xfrm flipH="1">
            <a:off x="2436813" y="4495800"/>
            <a:ext cx="7315198" cy="1673225"/>
          </a:xfrm>
        </p:spPr>
        <p:txBody>
          <a:bodyPr rtlCol="1" anchor="t">
            <a:normAutofit/>
          </a:bodyPr>
          <a:lstStyle>
            <a:lvl1pPr marL="0" indent="0" algn="r" rtl="1">
              <a:spcBef>
                <a:spcPts val="0"/>
              </a:spcBef>
              <a:buNone/>
              <a:defRPr sz="2400" cap="none" baseline="0">
                <a:solidFill>
                  <a:schemeClr val="tx2"/>
                </a:solidFill>
              </a:defRPr>
            </a:lvl1pPr>
            <a:lvl2pPr marL="457200" indent="0" algn="r" rtl="1">
              <a:buNone/>
              <a:defRPr sz="1800">
                <a:solidFill>
                  <a:schemeClr val="tx1">
                    <a:tint val="75000"/>
                  </a:schemeClr>
                </a:solidFill>
              </a:defRPr>
            </a:lvl2pPr>
            <a:lvl3pPr marL="914400" indent="0" algn="r" rtl="1">
              <a:buNone/>
              <a:defRPr sz="1600">
                <a:solidFill>
                  <a:schemeClr val="tx1">
                    <a:tint val="75000"/>
                  </a:schemeClr>
                </a:solidFill>
              </a:defRPr>
            </a:lvl3pPr>
            <a:lvl4pPr marL="1371600" indent="0" algn="r" rtl="1">
              <a:buNone/>
              <a:defRPr sz="1400">
                <a:solidFill>
                  <a:schemeClr val="tx1">
                    <a:tint val="75000"/>
                  </a:schemeClr>
                </a:solidFill>
              </a:defRPr>
            </a:lvl4pPr>
            <a:lvl5pPr marL="1828800" indent="0" algn="r" rtl="1">
              <a:buNone/>
              <a:defRPr sz="1400">
                <a:solidFill>
                  <a:schemeClr val="tx1">
                    <a:tint val="75000"/>
                  </a:schemeClr>
                </a:solidFill>
              </a:defRPr>
            </a:lvl5pPr>
            <a:lvl6pPr marL="2286000" indent="0" algn="r" rtl="1">
              <a:buNone/>
              <a:defRPr sz="1400">
                <a:solidFill>
                  <a:schemeClr val="tx1">
                    <a:tint val="75000"/>
                  </a:schemeClr>
                </a:solidFill>
              </a:defRPr>
            </a:lvl6pPr>
            <a:lvl7pPr marL="2743200" indent="0" algn="r" rtl="1">
              <a:buNone/>
              <a:defRPr sz="1400">
                <a:solidFill>
                  <a:schemeClr val="tx1">
                    <a:tint val="75000"/>
                  </a:schemeClr>
                </a:solidFill>
              </a:defRPr>
            </a:lvl7pPr>
            <a:lvl8pPr marL="3200400" indent="0" algn="r" rtl="1">
              <a:buNone/>
              <a:defRPr sz="1400">
                <a:solidFill>
                  <a:schemeClr val="tx1">
                    <a:tint val="75000"/>
                  </a:schemeClr>
                </a:solidFill>
              </a:defRPr>
            </a:lvl8pPr>
            <a:lvl9pPr marL="3657600" indent="0" algn="r" rtl="1">
              <a:buNone/>
              <a:defRPr sz="1400">
                <a:solidFill>
                  <a:schemeClr val="tx1">
                    <a:tint val="75000"/>
                  </a:schemeClr>
                </a:solidFill>
              </a:defRPr>
            </a:lvl9pPr>
          </a:lstStyle>
          <a:p>
            <a:pPr lvl="0" rtl="1"/>
            <a:r>
              <a:rPr lang="he-IL" noProof="0"/>
              <a:t>לחץ כדי לערוך סגנונות טקסט של תבנית בסיס</a:t>
            </a:r>
          </a:p>
        </p:txBody>
      </p:sp>
      <p:sp>
        <p:nvSpPr>
          <p:cNvPr id="5" name="מציין מיקום של כותרת תחתונה 4"/>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4" name="מציין מיקום של תאריך 3"/>
          <p:cNvSpPr>
            <a:spLocks noGrp="1"/>
          </p:cNvSpPr>
          <p:nvPr>
            <p:ph type="dt" sz="half" idx="10"/>
          </p:nvPr>
        </p:nvSpPr>
        <p:spPr>
          <a:xfrm flipH="1">
            <a:off x="2412155" y="6400800"/>
            <a:ext cx="1548659" cy="276228"/>
          </a:xfrm>
        </p:spPr>
        <p:txBody>
          <a:bodyPr rtlCol="1"/>
          <a:lstStyle>
            <a:lvl1pPr algn="l" rtl="1">
              <a:defRPr/>
            </a:lvl1pPr>
          </a:lstStyle>
          <a:p>
            <a:fld id="{FD6E802D-0F61-4A7D-8271-E319BD8BEFF8}" type="datetime1">
              <a:rPr lang="he-IL" smtClean="0"/>
              <a:pPr/>
              <a:t>כ"ב/אב/תשע"ח</a:t>
            </a:fld>
            <a:endParaRPr lang="he-IL"/>
          </a:p>
        </p:txBody>
      </p:sp>
      <p:sp>
        <p:nvSpPr>
          <p:cNvPr id="6" name="מציין מיקום של מספר שקופית 5"/>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065212" y="381000"/>
            <a:ext cx="9144001" cy="1219200"/>
          </a:xfrm>
        </p:spPr>
        <p:txBody>
          <a:bodyPr rtlCol="1"/>
          <a:lstStyle>
            <a:lvl1pPr algn="r" rtl="1">
              <a:defRPr/>
            </a:lvl1pPr>
          </a:lstStyle>
          <a:p>
            <a:pPr rtl="1"/>
            <a:r>
              <a:rPr lang="he-IL" noProof="0"/>
              <a:t>לחץ כדי לערוך סגנון כותרת של תבנית בסיס</a:t>
            </a:r>
          </a:p>
        </p:txBody>
      </p:sp>
      <p:sp>
        <p:nvSpPr>
          <p:cNvPr id="3" name="מציין מיקום תוכן 2"/>
          <p:cNvSpPr>
            <a:spLocks noGrp="1"/>
          </p:cNvSpPr>
          <p:nvPr>
            <p:ph sz="half" idx="1" hasCustomPrompt="1"/>
          </p:nvPr>
        </p:nvSpPr>
        <p:spPr>
          <a:xfrm flipH="1">
            <a:off x="5789613" y="1828800"/>
            <a:ext cx="4419599" cy="4419600"/>
          </a:xfrm>
        </p:spPr>
        <p:txBody>
          <a:bodyPr rtlCol="1">
            <a:normAutofit/>
          </a:bodyPr>
          <a:lstStyle>
            <a:lvl1pPr algn="r" rtl="1">
              <a:defRPr sz="2400"/>
            </a:lvl1pPr>
            <a:lvl2pPr algn="r" rtl="1">
              <a:defRPr sz="2000"/>
            </a:lvl2pPr>
            <a:lvl3pPr algn="r" rtl="1">
              <a:defRPr sz="1800"/>
            </a:lvl3pPr>
            <a:lvl4pPr algn="r" rtl="1">
              <a:defRPr sz="1600"/>
            </a:lvl4pPr>
            <a:lvl5pPr algn="r" rtl="1">
              <a:defRPr sz="1600"/>
            </a:lvl5pPr>
            <a:lvl6pPr marL="2057400" algn="r" rtl="1">
              <a:defRPr sz="1600"/>
            </a:lvl6pPr>
            <a:lvl7pPr marL="2057400" algn="r" rtl="1">
              <a:defRPr sz="1600"/>
            </a:lvl7pPr>
            <a:lvl8pPr marL="2057400" algn="r" rtl="1">
              <a:defRPr sz="1600"/>
            </a:lvl8pPr>
            <a:lvl9pPr marL="2057400" algn="r" rtl="1">
              <a:defRPr sz="1600"/>
            </a:lvl9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4" name="מציין מיקום תוכן 3"/>
          <p:cNvSpPr>
            <a:spLocks noGrp="1"/>
          </p:cNvSpPr>
          <p:nvPr>
            <p:ph sz="half" idx="2" hasCustomPrompt="1"/>
          </p:nvPr>
        </p:nvSpPr>
        <p:spPr>
          <a:xfrm flipH="1">
            <a:off x="1065210" y="1828800"/>
            <a:ext cx="4419600" cy="4419600"/>
          </a:xfrm>
        </p:spPr>
        <p:txBody>
          <a:bodyPr rtlCol="1">
            <a:normAutofit/>
          </a:bodyPr>
          <a:lstStyle>
            <a:lvl1pPr algn="r" rtl="1">
              <a:defRPr sz="2400"/>
            </a:lvl1pPr>
            <a:lvl2pPr algn="r" rtl="1">
              <a:defRPr sz="2000"/>
            </a:lvl2pPr>
            <a:lvl3pPr algn="r" rtl="1">
              <a:defRPr sz="1800"/>
            </a:lvl3pPr>
            <a:lvl4pPr algn="r" rtl="1">
              <a:defRPr sz="1600"/>
            </a:lvl4pPr>
            <a:lvl5pPr algn="r" rtl="1">
              <a:defRPr sz="1600"/>
            </a:lvl5pPr>
            <a:lvl6pPr marL="2057400" algn="r" rtl="1">
              <a:defRPr sz="1600"/>
            </a:lvl6pPr>
            <a:lvl7pPr marL="2057400" algn="r" rtl="1">
              <a:defRPr sz="1600"/>
            </a:lvl7pPr>
            <a:lvl8pPr marL="2057400" algn="r" rtl="1">
              <a:defRPr sz="1600"/>
            </a:lvl8pPr>
            <a:lvl9pPr marL="2057400" algn="r" rtl="1">
              <a:defRPr sz="1600"/>
            </a:lvl9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6" name="מציין מיקום של כותרת תחתונה 5"/>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5" name="מציין מיקום של תאריך 4"/>
          <p:cNvSpPr>
            <a:spLocks noGrp="1"/>
          </p:cNvSpPr>
          <p:nvPr>
            <p:ph type="dt" sz="half" idx="10"/>
          </p:nvPr>
        </p:nvSpPr>
        <p:spPr>
          <a:xfrm flipH="1">
            <a:off x="2412155" y="6400800"/>
            <a:ext cx="1548659" cy="276228"/>
          </a:xfrm>
        </p:spPr>
        <p:txBody>
          <a:bodyPr rtlCol="1"/>
          <a:lstStyle>
            <a:lvl1pPr algn="l" rtl="1">
              <a:defRPr/>
            </a:lvl1pPr>
          </a:lstStyle>
          <a:p>
            <a:fld id="{E2B924CE-2408-4938-9C5B-EE6A421858C9}" type="datetime1">
              <a:rPr lang="he-IL" smtClean="0"/>
              <a:pPr/>
              <a:t>כ"ב/אב/תשע"ח</a:t>
            </a:fld>
            <a:endParaRPr lang="he-IL"/>
          </a:p>
        </p:txBody>
      </p:sp>
      <p:sp>
        <p:nvSpPr>
          <p:cNvPr id="7" name="מציין מיקום של מספר שקופית 6"/>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065212" y="381000"/>
            <a:ext cx="9144001" cy="1219200"/>
          </a:xfrm>
        </p:spPr>
        <p:txBody>
          <a:bodyPr rtlCol="1"/>
          <a:lstStyle>
            <a:lvl1pPr algn="r" rtl="1">
              <a:defRPr/>
            </a:lvl1pPr>
          </a:lstStyle>
          <a:p>
            <a:pPr rtl="1"/>
            <a:r>
              <a:rPr lang="he-IL" noProof="0"/>
              <a:t>לחץ כדי לערוך סגנון כותרת של תבנית בסיס</a:t>
            </a:r>
          </a:p>
        </p:txBody>
      </p:sp>
      <p:sp>
        <p:nvSpPr>
          <p:cNvPr id="3" name="מציין מיקום טקסט 2"/>
          <p:cNvSpPr>
            <a:spLocks noGrp="1"/>
          </p:cNvSpPr>
          <p:nvPr>
            <p:ph type="body" idx="1" hasCustomPrompt="1"/>
          </p:nvPr>
        </p:nvSpPr>
        <p:spPr>
          <a:xfrm flipH="1">
            <a:off x="5794251" y="1828800"/>
            <a:ext cx="4416552" cy="838200"/>
          </a:xfrm>
        </p:spPr>
        <p:txBody>
          <a:bodyPr rtlCol="1" anchor="ctr">
            <a:noAutofit/>
          </a:bodyPr>
          <a:lstStyle>
            <a:lvl1pPr marL="0" indent="0" algn="r" rtl="1">
              <a:spcBef>
                <a:spcPts val="0"/>
              </a:spcBef>
              <a:buNone/>
              <a:defRPr sz="2400" b="0" cap="none" baseline="0">
                <a:solidFill>
                  <a:schemeClr val="tx2"/>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he-IL" noProof="0"/>
              <a:t>לחץ כדי לערוך סגנונות טקסט של תבנית בסיס</a:t>
            </a:r>
          </a:p>
        </p:txBody>
      </p:sp>
      <p:sp>
        <p:nvSpPr>
          <p:cNvPr id="4" name="מציין מיקום תוכן 3"/>
          <p:cNvSpPr>
            <a:spLocks noGrp="1"/>
          </p:cNvSpPr>
          <p:nvPr>
            <p:ph sz="half" idx="2" hasCustomPrompt="1"/>
          </p:nvPr>
        </p:nvSpPr>
        <p:spPr>
          <a:xfrm flipH="1">
            <a:off x="5794251" y="2743200"/>
            <a:ext cx="4416552" cy="3505200"/>
          </a:xfrm>
        </p:spPr>
        <p:txBody>
          <a:bodyPr rtlCol="1">
            <a:normAutofit/>
          </a:bodyPr>
          <a:lstStyle>
            <a:lvl1pPr algn="r" rtl="1">
              <a:defRPr sz="2000"/>
            </a:lvl1pPr>
            <a:lvl2pPr algn="r" rtl="1">
              <a:defRPr sz="1800"/>
            </a:lvl2pPr>
            <a:lvl3pPr algn="r" rtl="1">
              <a:defRPr sz="1600"/>
            </a:lvl3pPr>
            <a:lvl4pPr algn="r" rtl="1">
              <a:defRPr sz="1400"/>
            </a:lvl4pPr>
            <a:lvl5pPr marL="2057400" algn="r" rtl="1">
              <a:defRPr sz="1400"/>
            </a:lvl5pPr>
            <a:lvl6pPr marL="2057400" algn="r" rtl="1">
              <a:defRPr sz="1400"/>
            </a:lvl6pPr>
            <a:lvl7pPr marL="2057400" algn="r" rtl="1">
              <a:defRPr sz="1400"/>
            </a:lvl7pPr>
            <a:lvl8pPr marL="2057400" algn="r" rtl="1">
              <a:defRPr sz="1400"/>
            </a:lvl8pPr>
            <a:lvl9pPr marL="2057400" algn="r" rtl="1">
              <a:defRPr sz="1400"/>
            </a:lvl9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5" name="מציין מיקום טקסט 4"/>
          <p:cNvSpPr>
            <a:spLocks noGrp="1"/>
          </p:cNvSpPr>
          <p:nvPr>
            <p:ph type="body" sz="quarter" idx="3" hasCustomPrompt="1"/>
          </p:nvPr>
        </p:nvSpPr>
        <p:spPr>
          <a:xfrm flipH="1">
            <a:off x="1066801" y="1828800"/>
            <a:ext cx="4416552" cy="838200"/>
          </a:xfrm>
        </p:spPr>
        <p:txBody>
          <a:bodyPr rtlCol="1" anchor="ctr">
            <a:noAutofit/>
          </a:bodyPr>
          <a:lstStyle>
            <a:lvl1pPr marL="0" indent="0" algn="r" rtl="1">
              <a:spcBef>
                <a:spcPts val="0"/>
              </a:spcBef>
              <a:buNone/>
              <a:defRPr sz="2400" b="0" cap="none" baseline="0">
                <a:solidFill>
                  <a:schemeClr val="tx2"/>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he-IL" noProof="0"/>
              <a:t>לחץ כדי לערוך סגנונות טקסט של תבנית בסיס</a:t>
            </a:r>
          </a:p>
        </p:txBody>
      </p:sp>
      <p:sp>
        <p:nvSpPr>
          <p:cNvPr id="6" name="מציין מיקום תוכן 5"/>
          <p:cNvSpPr>
            <a:spLocks noGrp="1"/>
          </p:cNvSpPr>
          <p:nvPr>
            <p:ph sz="quarter" idx="4" hasCustomPrompt="1"/>
          </p:nvPr>
        </p:nvSpPr>
        <p:spPr>
          <a:xfrm flipH="1">
            <a:off x="1066801" y="2743200"/>
            <a:ext cx="4416552" cy="3505200"/>
          </a:xfrm>
        </p:spPr>
        <p:txBody>
          <a:bodyPr rtlCol="1">
            <a:normAutofit/>
          </a:bodyPr>
          <a:lstStyle>
            <a:lvl1pPr algn="r" rtl="1">
              <a:defRPr sz="2000"/>
            </a:lvl1pPr>
            <a:lvl2pPr algn="r" rtl="1">
              <a:defRPr sz="1800"/>
            </a:lvl2pPr>
            <a:lvl3pPr algn="r" rtl="1">
              <a:defRPr sz="1600"/>
            </a:lvl3pPr>
            <a:lvl4pPr algn="r" rtl="1">
              <a:defRPr sz="1400"/>
            </a:lvl4pPr>
            <a:lvl5pPr marL="2057400" algn="r" rtl="1">
              <a:defRPr sz="1400"/>
            </a:lvl5pPr>
            <a:lvl6pPr marL="2057400" algn="r" rtl="1">
              <a:defRPr sz="1400"/>
            </a:lvl6pPr>
            <a:lvl7pPr marL="2057400" algn="r" rtl="1">
              <a:defRPr sz="1400"/>
            </a:lvl7pPr>
            <a:lvl8pPr marL="2057400" algn="r" rtl="1">
              <a:defRPr sz="1400"/>
            </a:lvl8pPr>
            <a:lvl9pPr marL="2057400" algn="r" rtl="1">
              <a:defRPr sz="1400"/>
            </a:lvl9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8" name="מציין מיקום של כותרת תחתונה 7"/>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7" name="מציין מיקום של תאריך 6"/>
          <p:cNvSpPr>
            <a:spLocks noGrp="1"/>
          </p:cNvSpPr>
          <p:nvPr>
            <p:ph type="dt" sz="half" idx="10"/>
          </p:nvPr>
        </p:nvSpPr>
        <p:spPr>
          <a:xfrm flipH="1">
            <a:off x="2412155" y="6400800"/>
            <a:ext cx="1548659" cy="276228"/>
          </a:xfrm>
        </p:spPr>
        <p:txBody>
          <a:bodyPr rtlCol="1"/>
          <a:lstStyle>
            <a:lvl1pPr algn="l" rtl="1">
              <a:defRPr/>
            </a:lvl1pPr>
          </a:lstStyle>
          <a:p>
            <a:fld id="{5B3B8F85-6DC8-46A4-A136-CE56B315086B}" type="datetime1">
              <a:rPr lang="he-IL" smtClean="0"/>
              <a:pPr/>
              <a:t>כ"ב/אב/תשע"ח</a:t>
            </a:fld>
            <a:endParaRPr lang="he-IL"/>
          </a:p>
        </p:txBody>
      </p:sp>
      <p:sp>
        <p:nvSpPr>
          <p:cNvPr id="9" name="מציין מיקום של מספר שקופית 8"/>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065212" y="381000"/>
            <a:ext cx="9144001" cy="1219200"/>
          </a:xfrm>
        </p:spPr>
        <p:txBody>
          <a:bodyPr rtlCol="1"/>
          <a:lstStyle>
            <a:lvl1pPr algn="r" rtl="1">
              <a:defRPr/>
            </a:lvl1pPr>
          </a:lstStyle>
          <a:p>
            <a:pPr rtl="1"/>
            <a:r>
              <a:rPr lang="he-IL" noProof="0"/>
              <a:t>לחץ כדי לערוך סגנון כותרת של תבנית בסיס</a:t>
            </a:r>
          </a:p>
        </p:txBody>
      </p:sp>
      <p:sp>
        <p:nvSpPr>
          <p:cNvPr id="4" name="מציין מיקום של כותרת תחתונה 3"/>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3" name="מציין מיקום של תאריך 2"/>
          <p:cNvSpPr>
            <a:spLocks noGrp="1"/>
          </p:cNvSpPr>
          <p:nvPr>
            <p:ph type="dt" sz="half" idx="10"/>
          </p:nvPr>
        </p:nvSpPr>
        <p:spPr>
          <a:xfrm flipH="1">
            <a:off x="2412155" y="6400800"/>
            <a:ext cx="1548659" cy="276228"/>
          </a:xfrm>
        </p:spPr>
        <p:txBody>
          <a:bodyPr rtlCol="1"/>
          <a:lstStyle>
            <a:lvl1pPr algn="l" rtl="1">
              <a:defRPr/>
            </a:lvl1pPr>
          </a:lstStyle>
          <a:p>
            <a:fld id="{D0558C1C-3C30-494D-87D2-3E9488C2BCF6}" type="datetime1">
              <a:rPr lang="he-IL" smtClean="0"/>
              <a:pPr/>
              <a:t>כ"ב/אב/תשע"ח</a:t>
            </a:fld>
            <a:endParaRPr lang="he-IL"/>
          </a:p>
        </p:txBody>
      </p:sp>
      <p:sp>
        <p:nvSpPr>
          <p:cNvPr id="5" name="מציין מיקום של מספר שקופית 4"/>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pic>
        <p:nvPicPr>
          <p:cNvPr id="6" name="תמונה 5" descr="גל אוקיינוס גדול (שקוף למחצה)" title="גל אוקיינוס"/>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2" y="56"/>
            <a:ext cx="12188824" cy="6857887"/>
          </a:xfrm>
          <a:prstGeom prst="rect">
            <a:avLst/>
          </a:prstGeom>
        </p:spPr>
      </p:pic>
      <p:sp>
        <p:nvSpPr>
          <p:cNvPr id="3" name="מציין מיקום של כותרת תחתונה 2"/>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2" name="מציין מיקום של תאריך 1"/>
          <p:cNvSpPr>
            <a:spLocks noGrp="1"/>
          </p:cNvSpPr>
          <p:nvPr>
            <p:ph type="dt" sz="half" idx="10"/>
          </p:nvPr>
        </p:nvSpPr>
        <p:spPr>
          <a:xfrm flipH="1">
            <a:off x="2412155" y="6400800"/>
            <a:ext cx="1548659" cy="276228"/>
          </a:xfrm>
        </p:spPr>
        <p:txBody>
          <a:bodyPr rtlCol="1"/>
          <a:lstStyle>
            <a:lvl1pPr algn="l" rtl="1">
              <a:defRPr/>
            </a:lvl1pPr>
          </a:lstStyle>
          <a:p>
            <a:fld id="{94362B50-75A1-419C-8CBE-987532CCBE93}" type="datetime1">
              <a:rPr lang="he-IL" smtClean="0"/>
              <a:pPr/>
              <a:t>כ"ב/אב/תשע"ח</a:t>
            </a:fld>
            <a:endParaRPr lang="he-IL"/>
          </a:p>
        </p:txBody>
      </p:sp>
      <p:sp>
        <p:nvSpPr>
          <p:cNvPr id="4" name="מציין מיקום של מספר שקופית 3"/>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6551612" y="588963"/>
            <a:ext cx="3657600" cy="2840037"/>
          </a:xfrm>
        </p:spPr>
        <p:txBody>
          <a:bodyPr rtlCol="1" anchor="b">
            <a:noAutofit/>
          </a:bodyPr>
          <a:lstStyle>
            <a:lvl1pPr algn="r" rtl="1">
              <a:lnSpc>
                <a:spcPct val="80000"/>
              </a:lnSpc>
              <a:defRPr sz="3600" b="0">
                <a:solidFill>
                  <a:schemeClr val="tx1"/>
                </a:solidFill>
              </a:defRPr>
            </a:lvl1pPr>
          </a:lstStyle>
          <a:p>
            <a:pPr rtl="1"/>
            <a:r>
              <a:rPr lang="he-IL" noProof="0"/>
              <a:t>לחץ כדי לערוך סגנון כותרת של תבנית בסיס</a:t>
            </a:r>
          </a:p>
        </p:txBody>
      </p:sp>
      <p:sp>
        <p:nvSpPr>
          <p:cNvPr id="3" name="מציין מיקום תוכן 2"/>
          <p:cNvSpPr>
            <a:spLocks noGrp="1"/>
          </p:cNvSpPr>
          <p:nvPr>
            <p:ph idx="1" hasCustomPrompt="1"/>
          </p:nvPr>
        </p:nvSpPr>
        <p:spPr>
          <a:xfrm flipH="1">
            <a:off x="608011" y="588963"/>
            <a:ext cx="5486400" cy="5580061"/>
          </a:xfrm>
        </p:spPr>
        <p:txBody>
          <a:bodyPr rtlCol="1">
            <a:normAutofit/>
          </a:bodyPr>
          <a:lstStyle>
            <a:lvl1pPr algn="r" rtl="1">
              <a:defRPr sz="2400"/>
            </a:lvl1pPr>
            <a:lvl2pPr algn="r" rtl="1">
              <a:defRPr sz="2000"/>
            </a:lvl2pPr>
            <a:lvl3pPr algn="r" rtl="1">
              <a:defRPr sz="1800"/>
            </a:lvl3pPr>
            <a:lvl4pPr algn="r" rtl="1">
              <a:defRPr sz="1600"/>
            </a:lvl4pPr>
            <a:lvl5pPr algn="r" rtl="1">
              <a:defRPr sz="1600"/>
            </a:lvl5pPr>
            <a:lvl6pPr algn="r" rtl="1">
              <a:defRPr sz="1600"/>
            </a:lvl6pPr>
            <a:lvl7pPr algn="r" rtl="1">
              <a:defRPr sz="1600"/>
            </a:lvl7pPr>
            <a:lvl8pPr algn="r" rtl="1">
              <a:defRPr sz="1600"/>
            </a:lvl8pPr>
            <a:lvl9pPr algn="r" rtl="1">
              <a:defRPr sz="1600"/>
            </a:lvl9p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4" name="מציין מיקום טקסט 3"/>
          <p:cNvSpPr>
            <a:spLocks noGrp="1"/>
          </p:cNvSpPr>
          <p:nvPr>
            <p:ph type="body" sz="half" idx="2" hasCustomPrompt="1"/>
          </p:nvPr>
        </p:nvSpPr>
        <p:spPr>
          <a:xfrm flipH="1">
            <a:off x="6551612" y="3581399"/>
            <a:ext cx="3657600" cy="2587625"/>
          </a:xfrm>
        </p:spPr>
        <p:txBody>
          <a:bodyPr rtlCol="1">
            <a:normAutofit/>
          </a:bodyPr>
          <a:lstStyle>
            <a:lvl1pPr marL="0" indent="0" algn="r" rtl="1">
              <a:lnSpc>
                <a:spcPct val="110000"/>
              </a:lnSpc>
              <a:spcBef>
                <a:spcPts val="1200"/>
              </a:spcBef>
              <a:buNone/>
              <a:defRPr sz="1800"/>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he-IL" noProof="0"/>
              <a:t>לחץ כדי לערוך סגנונות טקסט של תבנית בסיס</a:t>
            </a:r>
          </a:p>
        </p:txBody>
      </p:sp>
      <p:sp>
        <p:nvSpPr>
          <p:cNvPr id="6" name="מציין מיקום של כותרת תחתונה 5"/>
          <p:cNvSpPr>
            <a:spLocks noGrp="1"/>
          </p:cNvSpPr>
          <p:nvPr>
            <p:ph type="ftr" sz="quarter" idx="11"/>
          </p:nvPr>
        </p:nvSpPr>
        <p:spPr>
          <a:xfrm flipH="1">
            <a:off x="4254380" y="6400800"/>
            <a:ext cx="5954834" cy="276228"/>
          </a:xfrm>
        </p:spPr>
        <p:txBody>
          <a:bodyPr rtlCol="1"/>
          <a:lstStyle>
            <a:lvl1pPr algn="r" rtl="1">
              <a:defRPr/>
            </a:lvl1pPr>
          </a:lstStyle>
          <a:p>
            <a:pPr rtl="1"/>
            <a:r>
              <a:rPr lang="he-IL" noProof="0"/>
              <a:t>הוסף כותרת תחתונה</a:t>
            </a:r>
          </a:p>
        </p:txBody>
      </p:sp>
      <p:sp>
        <p:nvSpPr>
          <p:cNvPr id="5" name="מציין מיקום של תאריך 4"/>
          <p:cNvSpPr>
            <a:spLocks noGrp="1"/>
          </p:cNvSpPr>
          <p:nvPr>
            <p:ph type="dt" sz="half" idx="10"/>
          </p:nvPr>
        </p:nvSpPr>
        <p:spPr>
          <a:xfrm flipH="1">
            <a:off x="2412155" y="6400800"/>
            <a:ext cx="1548659" cy="276228"/>
          </a:xfrm>
        </p:spPr>
        <p:txBody>
          <a:bodyPr rtlCol="1"/>
          <a:lstStyle>
            <a:lvl1pPr algn="l" rtl="1">
              <a:defRPr/>
            </a:lvl1pPr>
          </a:lstStyle>
          <a:p>
            <a:fld id="{A8A0BA31-2047-4960-935A-54BEB62969B0}" type="datetime1">
              <a:rPr lang="he-IL" smtClean="0"/>
              <a:pPr/>
              <a:t>כ"ב/אב/תשע"ח</a:t>
            </a:fld>
            <a:endParaRPr lang="he-IL"/>
          </a:p>
        </p:txBody>
      </p:sp>
      <p:sp>
        <p:nvSpPr>
          <p:cNvPr id="7" name="מציין מיקום של מספר שקופית 6"/>
          <p:cNvSpPr>
            <a:spLocks noGrp="1"/>
          </p:cNvSpPr>
          <p:nvPr>
            <p:ph type="sldNum" sz="quarter" idx="12"/>
          </p:nvPr>
        </p:nvSpPr>
        <p:spPr>
          <a:xfrm flipH="1">
            <a:off x="1065212" y="6400800"/>
            <a:ext cx="1066802" cy="276228"/>
          </a:xfrm>
        </p:spPr>
        <p:txBody>
          <a:bodyPr rtlCol="1"/>
          <a:lstStyle>
            <a:lvl1pPr algn="l" rtl="1">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6551612" y="588963"/>
            <a:ext cx="3657600" cy="2840038"/>
          </a:xfrm>
        </p:spPr>
        <p:txBody>
          <a:bodyPr rtlCol="1" anchor="b">
            <a:normAutofit/>
          </a:bodyPr>
          <a:lstStyle>
            <a:lvl1pPr algn="r" rtl="1">
              <a:lnSpc>
                <a:spcPct val="80000"/>
              </a:lnSpc>
              <a:defRPr sz="36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p>
        </p:txBody>
      </p:sp>
      <p:sp>
        <p:nvSpPr>
          <p:cNvPr id="8" name="מלבן 7"/>
          <p:cNvSpPr/>
          <p:nvPr/>
        </p:nvSpPr>
        <p:spPr>
          <a:xfrm flipH="1">
            <a:off x="608012" y="588963"/>
            <a:ext cx="5486352" cy="5580062"/>
          </a:xfrm>
          <a:prstGeom prst="rect">
            <a:avLst/>
          </a:prstGeom>
          <a:solidFill>
            <a:srgbClr val="1B5D7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של תמונה 2" descr="מציין מיקום ריק להוספת תמונה. לחץ על מציין המיקום ובחר את התמונה שברצונך להוסיף"/>
          <p:cNvSpPr>
            <a:spLocks noGrp="1"/>
          </p:cNvSpPr>
          <p:nvPr>
            <p:ph type="pic" idx="1"/>
          </p:nvPr>
        </p:nvSpPr>
        <p:spPr>
          <a:xfrm flipH="1">
            <a:off x="821045" y="805658"/>
            <a:ext cx="5060286" cy="5146672"/>
          </a:xfrm>
          <a:solidFill>
            <a:schemeClr val="bg2"/>
          </a:solidFill>
        </p:spPr>
        <p:txBody>
          <a:bodyPr rtlCol="1">
            <a:normAutofit/>
          </a:bodyPr>
          <a:lstStyle>
            <a:lvl1pPr marL="0" indent="0" algn="ctr" rtl="1">
              <a:buNone/>
              <a:defRPr sz="24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he-IL" noProof="0"/>
              <a:t>לחץ על הסמל כדי להוסיף תמונה</a:t>
            </a:r>
            <a:endParaRPr lang="he-IL" noProof="0" dirty="0"/>
          </a:p>
        </p:txBody>
      </p:sp>
      <p:sp>
        <p:nvSpPr>
          <p:cNvPr id="4" name="מציין מיקום טקסט 3"/>
          <p:cNvSpPr>
            <a:spLocks noGrp="1"/>
          </p:cNvSpPr>
          <p:nvPr>
            <p:ph type="body" sz="half" idx="2" hasCustomPrompt="1"/>
          </p:nvPr>
        </p:nvSpPr>
        <p:spPr>
          <a:xfrm flipH="1">
            <a:off x="6551612" y="3581399"/>
            <a:ext cx="3657600" cy="2587625"/>
          </a:xfrm>
        </p:spPr>
        <p:txBody>
          <a:bodyPr rtlCol="1">
            <a:normAutofit/>
          </a:bodyPr>
          <a:lstStyle>
            <a:lvl1pPr marL="0" indent="0" algn="r" rtl="1">
              <a:lnSpc>
                <a:spcPct val="110000"/>
              </a:lnSpc>
              <a:spcBef>
                <a:spcPts val="1200"/>
              </a:spcBef>
              <a:buNone/>
              <a:defRPr sz="18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he-IL" noProof="0"/>
              <a:t>לחץ כדי לערוך סגנונות טקסט של תבנית בסיס</a:t>
            </a:r>
          </a:p>
        </p:txBody>
      </p:sp>
      <p:sp>
        <p:nvSpPr>
          <p:cNvPr id="6" name="מציין מיקום של כותרת תחתונה 5"/>
          <p:cNvSpPr>
            <a:spLocks noGrp="1"/>
          </p:cNvSpPr>
          <p:nvPr>
            <p:ph type="ftr" sz="quarter" idx="11"/>
          </p:nvPr>
        </p:nvSpPr>
        <p:spPr>
          <a:xfrm flipH="1">
            <a:off x="4254380" y="6400800"/>
            <a:ext cx="5954834" cy="276228"/>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a:t>הוסף כותרת תחתונה</a:t>
            </a:r>
          </a:p>
        </p:txBody>
      </p:sp>
      <p:sp>
        <p:nvSpPr>
          <p:cNvPr id="5" name="מציין מיקום של תאריך 4"/>
          <p:cNvSpPr>
            <a:spLocks noGrp="1"/>
          </p:cNvSpPr>
          <p:nvPr>
            <p:ph type="dt" sz="half" idx="10"/>
          </p:nvPr>
        </p:nvSpPr>
        <p:spPr>
          <a:xfrm flipH="1">
            <a:off x="2412155" y="6400800"/>
            <a:ext cx="1548659" cy="276228"/>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B141573A-FF33-4345-824D-DBA912AC7039}" type="datetime1">
              <a:rPr lang="he-IL" smtClean="0"/>
              <a:pPr/>
              <a:t>כ"ב/אב/תשע"ח</a:t>
            </a:fld>
            <a:endParaRPr lang="he-IL"/>
          </a:p>
        </p:txBody>
      </p:sp>
      <p:sp>
        <p:nvSpPr>
          <p:cNvPr id="7" name="מציין מיקום של מספר שקופית 6"/>
          <p:cNvSpPr>
            <a:spLocks noGrp="1"/>
          </p:cNvSpPr>
          <p:nvPr>
            <p:ph type="sldNum" sz="quarter" idx="12"/>
          </p:nvPr>
        </p:nvSpPr>
        <p:spPr>
          <a:xfrm flipH="1">
            <a:off x="1065212" y="6400800"/>
            <a:ext cx="1066802" cy="276228"/>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
              <a:srgbClr val="06171C"/>
            </a:gs>
            <a:gs pos="100000">
              <a:srgbClr val="134251"/>
            </a:gs>
            <a:gs pos="65000">
              <a:srgbClr val="134251"/>
            </a:gs>
          </a:gsLst>
          <a:lin ang="8100000" scaled="1"/>
          <a:tileRect/>
        </a:gradFill>
        <a:effectLst/>
      </p:bgPr>
    </p:bg>
    <p:spTree>
      <p:nvGrpSpPr>
        <p:cNvPr id="1" name=""/>
        <p:cNvGrpSpPr/>
        <p:nvPr/>
      </p:nvGrpSpPr>
      <p:grpSpPr>
        <a:xfrm>
          <a:off x="0" y="0"/>
          <a:ext cx="0" cy="0"/>
          <a:chOff x="0" y="0"/>
          <a:chExt cx="0" cy="0"/>
        </a:xfrm>
      </p:grpSpPr>
      <p:pic>
        <p:nvPicPr>
          <p:cNvPr id="7" name="תמונה 6" descr="גל אוקיינוס גדול (שקוף למחצה)" title="גל אוקיינוס"/>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2" y="56"/>
            <a:ext cx="12188824" cy="6857887"/>
          </a:xfrm>
          <a:prstGeom prst="rect">
            <a:avLst/>
          </a:prstGeom>
        </p:spPr>
      </p:pic>
      <p:pic>
        <p:nvPicPr>
          <p:cNvPr id="10" name="תמונה 9" descr="גל אוקיינוס גדול"/>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flipH="1">
            <a:off x="10954068" y="0"/>
            <a:ext cx="1234758" cy="6857942"/>
          </a:xfrm>
          <a:prstGeom prst="rect">
            <a:avLst/>
          </a:prstGeom>
        </p:spPr>
      </p:pic>
      <p:sp>
        <p:nvSpPr>
          <p:cNvPr id="9" name="מלבן 8"/>
          <p:cNvSpPr/>
          <p:nvPr/>
        </p:nvSpPr>
        <p:spPr>
          <a:xfrm flipH="1">
            <a:off x="10954068" y="0"/>
            <a:ext cx="228601" cy="6858000"/>
          </a:xfrm>
          <a:prstGeom prst="rect">
            <a:avLst/>
          </a:prstGeom>
          <a:solidFill>
            <a:srgbClr val="13425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2" name="מציין מיקום של כותרת 1"/>
          <p:cNvSpPr>
            <a:spLocks noGrp="1"/>
          </p:cNvSpPr>
          <p:nvPr>
            <p:ph type="title"/>
          </p:nvPr>
        </p:nvSpPr>
        <p:spPr>
          <a:xfrm flipH="1">
            <a:off x="1065212" y="381000"/>
            <a:ext cx="9144001" cy="1219200"/>
          </a:xfrm>
          <a:prstGeom prst="rect">
            <a:avLst/>
          </a:prstGeom>
        </p:spPr>
        <p:txBody>
          <a:bodyPr vert="horz" lIns="91440" tIns="45720" rIns="91440" bIns="45720" rtlCol="1" anchor="b">
            <a:normAutofit/>
          </a:bodyPr>
          <a:lstStyle/>
          <a:p>
            <a:pPr rtl="1"/>
            <a:r>
              <a:rPr lang="he-IL" noProof="0"/>
              <a:t>לחץ כדי לערוך סגנון כותרת של תבנית בסיס</a:t>
            </a:r>
          </a:p>
        </p:txBody>
      </p:sp>
      <p:sp>
        <p:nvSpPr>
          <p:cNvPr id="3" name="מציין מיקום טקסט 2"/>
          <p:cNvSpPr>
            <a:spLocks noGrp="1"/>
          </p:cNvSpPr>
          <p:nvPr>
            <p:ph type="body" idx="1"/>
          </p:nvPr>
        </p:nvSpPr>
        <p:spPr>
          <a:xfrm flipH="1">
            <a:off x="1065212" y="1828800"/>
            <a:ext cx="9144001" cy="4419600"/>
          </a:xfrm>
          <a:prstGeom prst="rect">
            <a:avLst/>
          </a:prstGeom>
        </p:spPr>
        <p:txBody>
          <a:bodyPr vert="horz" lIns="91440" tIns="45720" rIns="91440" bIns="45720" rtlCol="1">
            <a:normAutofit/>
          </a:bodyPr>
          <a:lstStyle/>
          <a:p>
            <a:pPr lvl="0" rtl="1"/>
            <a:r>
              <a:rPr lang="he-IL" noProof="0"/>
              <a:t>לחץ כדי לערוך סגנונות טקסט של תבנית בסיס</a:t>
            </a:r>
          </a:p>
          <a:p>
            <a:pPr lvl="1" rtl="1"/>
            <a:r>
              <a:rPr lang="he-IL" noProof="0"/>
              <a:t>רמה שניה</a:t>
            </a:r>
          </a:p>
          <a:p>
            <a:pPr lvl="2" rtl="1"/>
            <a:r>
              <a:rPr lang="he-IL" noProof="0"/>
              <a:t>רמה שלישית</a:t>
            </a:r>
          </a:p>
          <a:p>
            <a:pPr lvl="3" rtl="1"/>
            <a:r>
              <a:rPr lang="he-IL" noProof="0"/>
              <a:t>רמה רביעית</a:t>
            </a:r>
          </a:p>
          <a:p>
            <a:pPr lvl="4" rtl="1"/>
            <a:r>
              <a:rPr lang="he-IL" noProof="0"/>
              <a:t>רמה חמישית</a:t>
            </a:r>
          </a:p>
        </p:txBody>
      </p:sp>
      <p:sp>
        <p:nvSpPr>
          <p:cNvPr id="5" name="מציין מיקום של כותרת תחתונה 4"/>
          <p:cNvSpPr>
            <a:spLocks noGrp="1"/>
          </p:cNvSpPr>
          <p:nvPr>
            <p:ph type="ftr" sz="quarter" idx="3"/>
          </p:nvPr>
        </p:nvSpPr>
        <p:spPr>
          <a:xfrm flipH="1">
            <a:off x="4254380" y="6400800"/>
            <a:ext cx="5954834" cy="276228"/>
          </a:xfrm>
          <a:prstGeom prst="rect">
            <a:avLst/>
          </a:prstGeom>
        </p:spPr>
        <p:txBody>
          <a:bodyPr vert="horz" lIns="91440" tIns="45720" rIns="91440" bIns="45720" rtlCol="1" anchor="ctr"/>
          <a:lstStyle>
            <a:lvl1pPr algn="r" rtl="1">
              <a:defRPr sz="11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r>
              <a:rPr lang="he-IL"/>
              <a:t>הוסף כותרת תחתונה</a:t>
            </a:r>
          </a:p>
        </p:txBody>
      </p:sp>
      <p:sp>
        <p:nvSpPr>
          <p:cNvPr id="4" name="מציין מיקום של תאריך 3"/>
          <p:cNvSpPr>
            <a:spLocks noGrp="1"/>
          </p:cNvSpPr>
          <p:nvPr>
            <p:ph type="dt" sz="half" idx="2"/>
          </p:nvPr>
        </p:nvSpPr>
        <p:spPr>
          <a:xfrm flipH="1">
            <a:off x="2412155" y="6400800"/>
            <a:ext cx="1548659" cy="276228"/>
          </a:xfrm>
          <a:prstGeom prst="rect">
            <a:avLst/>
          </a:prstGeom>
        </p:spPr>
        <p:txBody>
          <a:bodyPr vert="horz" lIns="91440" tIns="45720" rIns="91440" bIns="45720" rtlCol="1" anchor="ctr"/>
          <a:lstStyle>
            <a:lvl1pPr algn="l" rtl="1">
              <a:defRPr sz="11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66A03FDC-5F3C-49F6-97B1-A1D7FEC7B2FC}" type="datetime1">
              <a:rPr lang="he-IL" smtClean="0"/>
              <a:pPr/>
              <a:t>כ"ב/אב/תשע"ח</a:t>
            </a:fld>
            <a:endParaRPr lang="he-IL"/>
          </a:p>
        </p:txBody>
      </p:sp>
      <p:sp>
        <p:nvSpPr>
          <p:cNvPr id="6" name="מציין מיקום של מספר שקופית 5"/>
          <p:cNvSpPr>
            <a:spLocks noGrp="1"/>
          </p:cNvSpPr>
          <p:nvPr>
            <p:ph type="sldNum" sz="quarter" idx="4"/>
          </p:nvPr>
        </p:nvSpPr>
        <p:spPr>
          <a:xfrm flipH="1">
            <a:off x="1065212" y="6400800"/>
            <a:ext cx="1066802" cy="276228"/>
          </a:xfrm>
          <a:prstGeom prst="rect">
            <a:avLst/>
          </a:prstGeom>
        </p:spPr>
        <p:txBody>
          <a:bodyPr vert="horz" lIns="91440" tIns="45720" rIns="91440" bIns="45720" rtlCol="1" anchor="ctr"/>
          <a:lstStyle>
            <a:lvl1pPr algn="l" rtl="1">
              <a:defRPr sz="11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2A013F82-EE5E-44EE-A61D-E31C6657F26F}" type="slidenum">
              <a:rPr lang="he-IL" smtClean="0"/>
              <a:pPr/>
              <a:t>‹#›</a:t>
            </a:fld>
            <a:endParaRPr lang="he-IL"/>
          </a:p>
        </p:txBody>
      </p:sp>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defTabSz="914400" rtl="1" eaLnBrk="1" latinLnBrk="0" hangingPunct="1">
        <a:lnSpc>
          <a:spcPct val="90000"/>
        </a:lnSpc>
        <a:spcBef>
          <a:spcPct val="0"/>
        </a:spcBef>
        <a:buNone/>
        <a:defRPr sz="36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3838" indent="-223838" algn="r" defTabSz="914400" rtl="1" eaLnBrk="1" latinLnBrk="0" hangingPunct="1">
        <a:lnSpc>
          <a:spcPct val="90000"/>
        </a:lnSpc>
        <a:spcBef>
          <a:spcPts val="1800"/>
        </a:spcBef>
        <a:buSzPct val="80000"/>
        <a:buFont typeface="Arial"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r" defTabSz="914400" rtl="1" eaLnBrk="1" latinLnBrk="0" hangingPunct="1">
        <a:lnSpc>
          <a:spcPct val="90000"/>
        </a:lnSpc>
        <a:spcBef>
          <a:spcPts val="600"/>
        </a:spcBef>
        <a:buSzPct val="80000"/>
        <a:buFont typeface="Arial"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90000"/>
        </a:lnSpc>
        <a:spcBef>
          <a:spcPts val="600"/>
        </a:spcBef>
        <a:buSzPct val="80000"/>
        <a:buFont typeface="Arial"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7982" y="365126"/>
            <a:ext cx="10512862"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7982" y="1825625"/>
            <a:ext cx="10512862"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08357" y="6356351"/>
            <a:ext cx="2742486"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A9DDF67-59C2-495F-A19B-761D13FC9D53}" type="datetimeFigureOut">
              <a:rPr lang="he-IL" smtClean="0"/>
              <a:t>כ"ב/אב/תשע"ח</a:t>
            </a:fld>
            <a:endParaRPr lang="he-IL"/>
          </a:p>
        </p:txBody>
      </p:sp>
      <p:sp>
        <p:nvSpPr>
          <p:cNvPr id="5" name="מציין מיקום של כותרת תחתונה 4"/>
          <p:cNvSpPr>
            <a:spLocks noGrp="1"/>
          </p:cNvSpPr>
          <p:nvPr>
            <p:ph type="ftr" sz="quarter" idx="3"/>
          </p:nvPr>
        </p:nvSpPr>
        <p:spPr>
          <a:xfrm>
            <a:off x="4037549" y="6356351"/>
            <a:ext cx="4113728"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7982" y="6356351"/>
            <a:ext cx="2742486"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BC4BE-5FD7-46D3-B959-72E2437057F4}" type="slidenum">
              <a:rPr lang="he-IL" smtClean="0"/>
              <a:t>‹#›</a:t>
            </a:fld>
            <a:endParaRPr lang="he-IL"/>
          </a:p>
        </p:txBody>
      </p:sp>
    </p:spTree>
    <p:extLst>
      <p:ext uri="{BB962C8B-B14F-4D97-AF65-F5344CB8AC3E}">
        <p14:creationId xmlns:p14="http://schemas.microsoft.com/office/powerpoint/2010/main" val="14293361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126" rtl="1"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r" defTabSz="914126" rtl="1"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r" defTabSz="914126" rtl="1"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r" defTabSz="914126" rtl="1"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r" defTabSz="914126" rtl="1"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he-IL"/>
      </a:defPPr>
      <a:lvl1pPr marL="0" algn="r" defTabSz="914126" rtl="1" eaLnBrk="1" latinLnBrk="0" hangingPunct="1">
        <a:defRPr sz="1799" kern="1200">
          <a:solidFill>
            <a:schemeClr val="tx1"/>
          </a:solidFill>
          <a:latin typeface="+mn-lt"/>
          <a:ea typeface="+mn-ea"/>
          <a:cs typeface="+mn-cs"/>
        </a:defRPr>
      </a:lvl1pPr>
      <a:lvl2pPr marL="457063" algn="r" defTabSz="914126" rtl="1" eaLnBrk="1" latinLnBrk="0" hangingPunct="1">
        <a:defRPr sz="1799" kern="1200">
          <a:solidFill>
            <a:schemeClr val="tx1"/>
          </a:solidFill>
          <a:latin typeface="+mn-lt"/>
          <a:ea typeface="+mn-ea"/>
          <a:cs typeface="+mn-cs"/>
        </a:defRPr>
      </a:lvl2pPr>
      <a:lvl3pPr marL="914126" algn="r" defTabSz="914126" rtl="1" eaLnBrk="1" latinLnBrk="0" hangingPunct="1">
        <a:defRPr sz="1799" kern="1200">
          <a:solidFill>
            <a:schemeClr val="tx1"/>
          </a:solidFill>
          <a:latin typeface="+mn-lt"/>
          <a:ea typeface="+mn-ea"/>
          <a:cs typeface="+mn-cs"/>
        </a:defRPr>
      </a:lvl3pPr>
      <a:lvl4pPr marL="1371189" algn="r" defTabSz="914126" rtl="1" eaLnBrk="1" latinLnBrk="0" hangingPunct="1">
        <a:defRPr sz="1799" kern="1200">
          <a:solidFill>
            <a:schemeClr val="tx1"/>
          </a:solidFill>
          <a:latin typeface="+mn-lt"/>
          <a:ea typeface="+mn-ea"/>
          <a:cs typeface="+mn-cs"/>
        </a:defRPr>
      </a:lvl4pPr>
      <a:lvl5pPr marL="1828251" algn="r" defTabSz="914126" rtl="1" eaLnBrk="1" latinLnBrk="0" hangingPunct="1">
        <a:defRPr sz="1799" kern="1200">
          <a:solidFill>
            <a:schemeClr val="tx1"/>
          </a:solidFill>
          <a:latin typeface="+mn-lt"/>
          <a:ea typeface="+mn-ea"/>
          <a:cs typeface="+mn-cs"/>
        </a:defRPr>
      </a:lvl5pPr>
      <a:lvl6pPr marL="2285314" algn="r" defTabSz="914126" rtl="1" eaLnBrk="1" latinLnBrk="0" hangingPunct="1">
        <a:defRPr sz="1799" kern="1200">
          <a:solidFill>
            <a:schemeClr val="tx1"/>
          </a:solidFill>
          <a:latin typeface="+mn-lt"/>
          <a:ea typeface="+mn-ea"/>
          <a:cs typeface="+mn-cs"/>
        </a:defRPr>
      </a:lvl6pPr>
      <a:lvl7pPr marL="2742377" algn="r" defTabSz="914126" rtl="1" eaLnBrk="1" latinLnBrk="0" hangingPunct="1">
        <a:defRPr sz="1799" kern="1200">
          <a:solidFill>
            <a:schemeClr val="tx1"/>
          </a:solidFill>
          <a:latin typeface="+mn-lt"/>
          <a:ea typeface="+mn-ea"/>
          <a:cs typeface="+mn-cs"/>
        </a:defRPr>
      </a:lvl7pPr>
      <a:lvl8pPr marL="3199440" algn="r" defTabSz="914126" rtl="1" eaLnBrk="1" latinLnBrk="0" hangingPunct="1">
        <a:defRPr sz="1799" kern="1200">
          <a:solidFill>
            <a:schemeClr val="tx1"/>
          </a:solidFill>
          <a:latin typeface="+mn-lt"/>
          <a:ea typeface="+mn-ea"/>
          <a:cs typeface="+mn-cs"/>
        </a:defRPr>
      </a:lvl8pPr>
      <a:lvl9pPr marL="3656503" algn="r" defTabSz="914126" rtl="1"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hyperlink" Target="https://www.cateater.com/inapphelp/wp/en/stopmotion-android/support.html#Hold%20or%20Pause%20a%20Frame" TargetMode="External"/><Relationship Id="rId3" Type="http://schemas.openxmlformats.org/officeDocument/2006/relationships/hyperlink" Target="https://www.cateater.com/inapphelp/wp/en/stopmotion-android/stopmotion-featurepack.html#Add%20text%20and%20theme%20cards%20to%20your%20movie" TargetMode="External"/><Relationship Id="rId7" Type="http://schemas.openxmlformats.org/officeDocument/2006/relationships/hyperlink" Target="https://www.cateater.com/inapphelp/wp/en/stopmotion-android/stopmotion-featurepack.html#Merge%20Images" TargetMode="External"/><Relationship Id="rId2"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s://www.cateater.com/inapphelp/wp/en/stopmotion-android/stopmotion-featurepack.html#Paint" TargetMode="External"/><Relationship Id="rId5" Type="http://schemas.openxmlformats.org/officeDocument/2006/relationships/hyperlink" Target="https://www.cateater.com/inapphelp/wp/en/stopmotion-android/stopmotion-featurepack.html#Magic%20Eraser" TargetMode="External"/><Relationship Id="rId4" Type="http://schemas.openxmlformats.org/officeDocument/2006/relationships/hyperlink" Target="https://www.cateater.com/inapphelp/wp/en/stopmotion-android/stopmotion-featurepack.html#Add%20audio" TargetMode="Externa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p:cNvSpPr>
            <a:spLocks noGrp="1"/>
          </p:cNvSpPr>
          <p:nvPr>
            <p:ph type="ctrTitle"/>
          </p:nvPr>
        </p:nvSpPr>
        <p:spPr>
          <a:xfrm flipH="1">
            <a:off x="333771" y="436562"/>
            <a:ext cx="5004049" cy="3733800"/>
          </a:xfrm>
        </p:spPr>
        <p:txBody>
          <a:bodyPr rtlCol="1">
            <a:normAutofit/>
          </a:bodyPr>
          <a:lstStyle/>
          <a:p>
            <a:pPr algn="ctr" rtl="1"/>
            <a:r>
              <a:rPr lang="he-IL" sz="7200" dirty="0">
                <a:ln>
                  <a:solidFill>
                    <a:schemeClr val="bg1"/>
                  </a:solidFill>
                </a:ln>
                <a:latin typeface="Arial" panose="020B0604020202020204" pitchFamily="34" charset="0"/>
                <a:cs typeface="Arial" panose="020B0604020202020204" pitchFamily="34" charset="0"/>
              </a:rPr>
              <a:t>תוצר למידה מסכם  </a:t>
            </a:r>
            <a:br>
              <a:rPr lang="he-IL" sz="7200" dirty="0">
                <a:ln>
                  <a:solidFill>
                    <a:schemeClr val="bg1"/>
                  </a:solidFill>
                </a:ln>
                <a:latin typeface="Arial" panose="020B0604020202020204" pitchFamily="34" charset="0"/>
                <a:cs typeface="Arial" panose="020B0604020202020204" pitchFamily="34" charset="0"/>
              </a:rPr>
            </a:br>
            <a:endParaRPr lang="he-IL" sz="7200" dirty="0">
              <a:ln>
                <a:solidFill>
                  <a:schemeClr val="bg1"/>
                </a:solidFill>
              </a:ln>
              <a:latin typeface="Arial" panose="020B0604020202020204" pitchFamily="34" charset="0"/>
              <a:cs typeface="Arial" panose="020B0604020202020204" pitchFamily="34" charset="0"/>
            </a:endParaRPr>
          </a:p>
        </p:txBody>
      </p:sp>
      <p:sp>
        <p:nvSpPr>
          <p:cNvPr id="4" name="כותרת משנה 3"/>
          <p:cNvSpPr>
            <a:spLocks noGrp="1"/>
          </p:cNvSpPr>
          <p:nvPr>
            <p:ph type="subTitle" idx="1"/>
          </p:nvPr>
        </p:nvSpPr>
        <p:spPr>
          <a:xfrm flipH="1">
            <a:off x="517077" y="3900759"/>
            <a:ext cx="4571999" cy="835025"/>
          </a:xfrm>
        </p:spPr>
        <p:txBody>
          <a:bodyPr rtlCol="1">
            <a:normAutofit fontScale="92500"/>
          </a:bodyPr>
          <a:lstStyle/>
          <a:p>
            <a:pPr algn="r" rtl="1"/>
            <a:r>
              <a:rPr lang="he-IL" sz="3600" b="1" dirty="0">
                <a:solidFill>
                  <a:srgbClr val="FFC000"/>
                </a:solidFill>
              </a:rPr>
              <a:t>ילדים מובילים שינוי</a:t>
            </a:r>
          </a:p>
          <a:p>
            <a:pPr algn="r" rtl="1"/>
            <a:endParaRPr lang="he-IL" sz="3600" b="1" dirty="0">
              <a:solidFill>
                <a:srgbClr val="FFC000"/>
              </a:solidFill>
            </a:endParaRPr>
          </a:p>
          <a:p>
            <a:pPr algn="r" rtl="1"/>
            <a:endParaRPr lang="he-IL" sz="3600" b="1" dirty="0">
              <a:solidFill>
                <a:srgbClr val="FFC000"/>
              </a:solidFill>
            </a:endParaRPr>
          </a:p>
        </p:txBody>
      </p:sp>
      <p:sp>
        <p:nvSpPr>
          <p:cNvPr id="2" name="מלבן 1">
            <a:extLst>
              <a:ext uri="{FF2B5EF4-FFF2-40B4-BE49-F238E27FC236}">
                <a16:creationId xmlns:a16="http://schemas.microsoft.com/office/drawing/2014/main" id="{15C5DE12-6F18-44DA-8994-E330ACE5870D}"/>
              </a:ext>
            </a:extLst>
          </p:cNvPr>
          <p:cNvSpPr/>
          <p:nvPr/>
        </p:nvSpPr>
        <p:spPr>
          <a:xfrm>
            <a:off x="1687363" y="5157192"/>
            <a:ext cx="2627642" cy="800219"/>
          </a:xfrm>
          <a:prstGeom prst="rect">
            <a:avLst/>
          </a:prstGeom>
        </p:spPr>
        <p:txBody>
          <a:bodyPr wrap="none">
            <a:spAutoFit/>
          </a:bodyPr>
          <a:lstStyle/>
          <a:p>
            <a:pPr algn="ctr"/>
            <a:r>
              <a:rPr lang="he-IL" dirty="0"/>
              <a:t>מיה מורג</a:t>
            </a:r>
          </a:p>
          <a:p>
            <a:pPr algn="ctr"/>
            <a:r>
              <a:rPr lang="he-IL" sz="1400" dirty="0"/>
              <a:t>השתלמות ביולוגיה של הים התיכון</a:t>
            </a:r>
          </a:p>
          <a:p>
            <a:pPr algn="ctr"/>
            <a:r>
              <a:rPr lang="he-IL" sz="1400" dirty="0"/>
              <a:t>7/2018</a:t>
            </a:r>
          </a:p>
        </p:txBody>
      </p:sp>
      <p:pic>
        <p:nvPicPr>
          <p:cNvPr id="5" name="תמונה 4" descr="תיאור: C:\Documents and Settings\ZIPORF\Local Settings\Temporary Internet Files\Content.Outlook\4VJW23BK\LOGO_FINAL_RGB-02.png"/>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2186139" y="305613"/>
            <a:ext cx="8922312" cy="1345994"/>
          </a:xfrm>
        </p:spPr>
        <p:txBody>
          <a:bodyPr/>
          <a:lstStyle/>
          <a:p>
            <a:pPr marL="0" indent="0">
              <a:buNone/>
            </a:pPr>
            <a:endParaRPr lang="he-IL" dirty="0"/>
          </a:p>
        </p:txBody>
      </p:sp>
      <p:pic>
        <p:nvPicPr>
          <p:cNvPr id="3074" name="Picture 2" descr="https://www.cateater.com/inapphelp/wp/images/stopmotion-android/stopmotion_capture_androi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064" y="1236661"/>
            <a:ext cx="10277387" cy="5620446"/>
          </a:xfrm>
          <a:prstGeom prst="rect">
            <a:avLst/>
          </a:prstGeom>
          <a:solidFill>
            <a:schemeClr val="bg1"/>
          </a:solidFill>
        </p:spPr>
        <p:style>
          <a:lnRef idx="2">
            <a:schemeClr val="dk1"/>
          </a:lnRef>
          <a:fillRef idx="1">
            <a:schemeClr val="lt1"/>
          </a:fillRef>
          <a:effectRef idx="0">
            <a:schemeClr val="dk1"/>
          </a:effectRef>
          <a:fontRef idx="minor">
            <a:schemeClr val="dk1"/>
          </a:fontRef>
        </p:style>
      </p:pic>
      <p:sp>
        <p:nvSpPr>
          <p:cNvPr id="4" name="TextBox 3"/>
          <p:cNvSpPr txBox="1"/>
          <p:nvPr/>
        </p:nvSpPr>
        <p:spPr>
          <a:xfrm>
            <a:off x="9695656" y="2013896"/>
            <a:ext cx="1255818" cy="369236"/>
          </a:xfrm>
          <a:prstGeom prst="rect">
            <a:avLst/>
          </a:prstGeom>
          <a:noFill/>
        </p:spPr>
        <p:txBody>
          <a:bodyPr wrap="square" rtlCol="1">
            <a:spAutoFit/>
          </a:bodyPr>
          <a:lstStyle/>
          <a:p>
            <a:pPr defTabSz="914126"/>
            <a:endParaRPr lang="he-IL" sz="1799" dirty="0">
              <a:solidFill>
                <a:prstClr val="black"/>
              </a:solidFill>
              <a:latin typeface="Calibri" panose="020F0502020204030204"/>
              <a:cs typeface="Arial" panose="020B0604020202020204" pitchFamily="34" charset="0"/>
            </a:endParaRPr>
          </a:p>
        </p:txBody>
      </p:sp>
      <p:sp>
        <p:nvSpPr>
          <p:cNvPr id="5" name="TextBox 4"/>
          <p:cNvSpPr txBox="1"/>
          <p:nvPr/>
        </p:nvSpPr>
        <p:spPr>
          <a:xfrm>
            <a:off x="9741825" y="1951001"/>
            <a:ext cx="1209649" cy="923090"/>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פתח הגדרות מצלמה</a:t>
            </a:r>
          </a:p>
        </p:txBody>
      </p:sp>
      <p:sp>
        <p:nvSpPr>
          <p:cNvPr id="7" name="TextBox 6"/>
          <p:cNvSpPr txBox="1"/>
          <p:nvPr/>
        </p:nvSpPr>
        <p:spPr>
          <a:xfrm>
            <a:off x="7128616" y="6109157"/>
            <a:ext cx="2331576" cy="646163"/>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מספר הפריים הנוכחי מתוך כל מה שצולם</a:t>
            </a:r>
          </a:p>
        </p:txBody>
      </p:sp>
      <p:sp>
        <p:nvSpPr>
          <p:cNvPr id="8" name="TextBox 7"/>
          <p:cNvSpPr txBox="1"/>
          <p:nvPr/>
        </p:nvSpPr>
        <p:spPr>
          <a:xfrm>
            <a:off x="9926504" y="3400722"/>
            <a:ext cx="840290" cy="646163"/>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צלם תמונה</a:t>
            </a:r>
          </a:p>
        </p:txBody>
      </p:sp>
      <p:sp>
        <p:nvSpPr>
          <p:cNvPr id="9" name="TextBox 8"/>
          <p:cNvSpPr txBox="1"/>
          <p:nvPr/>
        </p:nvSpPr>
        <p:spPr>
          <a:xfrm>
            <a:off x="9926505" y="4250434"/>
            <a:ext cx="1020354" cy="1200016"/>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צילום אוטומטי כל מספר שניות</a:t>
            </a:r>
          </a:p>
        </p:txBody>
      </p:sp>
      <p:sp>
        <p:nvSpPr>
          <p:cNvPr id="10" name="TextBox 9"/>
          <p:cNvSpPr txBox="1"/>
          <p:nvPr/>
        </p:nvSpPr>
        <p:spPr>
          <a:xfrm>
            <a:off x="831064" y="3871948"/>
            <a:ext cx="1355075" cy="1200016"/>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שקיפות כדי לראות גם את הפריים האחרון </a:t>
            </a:r>
          </a:p>
        </p:txBody>
      </p:sp>
      <p:pic>
        <p:nvPicPr>
          <p:cNvPr id="11" name="תמונה 10"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198942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www.cateater.com/inapphelp/wp/images/stopmotion-android/stopmotion_camera_controls_android.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2464" y="937848"/>
            <a:ext cx="9658720" cy="58314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642984" y="490293"/>
            <a:ext cx="3241120" cy="5446226"/>
          </a:xfrm>
          <a:prstGeom prst="rect">
            <a:avLst/>
          </a:prstGeom>
          <a:noFill/>
        </p:spPr>
        <p:txBody>
          <a:bodyPr wrap="square" rtlCol="1">
            <a:spAutoFit/>
          </a:bodyPr>
          <a:lstStyle/>
          <a:p>
            <a:pPr defTabSz="914126"/>
            <a:r>
              <a:rPr lang="en-US" sz="1200" b="1" dirty="0">
                <a:solidFill>
                  <a:prstClr val="black"/>
                </a:solidFill>
                <a:latin typeface="Calibri" panose="020F0502020204030204"/>
              </a:rPr>
              <a:t>exposure</a:t>
            </a:r>
            <a:r>
              <a:rPr lang="en-US" sz="1200" dirty="0">
                <a:solidFill>
                  <a:prstClr val="black"/>
                </a:solidFill>
                <a:latin typeface="Calibri" panose="020F0502020204030204"/>
              </a:rPr>
              <a:t> and </a:t>
            </a:r>
            <a:r>
              <a:rPr lang="en-US" sz="1200" b="1" dirty="0">
                <a:solidFill>
                  <a:prstClr val="black"/>
                </a:solidFill>
                <a:latin typeface="Calibri" panose="020F0502020204030204"/>
              </a:rPr>
              <a:t>white-balance</a:t>
            </a:r>
            <a:r>
              <a:rPr lang="en-US" sz="1200" dirty="0">
                <a:solidFill>
                  <a:prstClr val="black"/>
                </a:solidFill>
                <a:latin typeface="Calibri" panose="020F0502020204030204"/>
              </a:rPr>
              <a:t> control. Choose manual control to adjust the camera at any point of your scene to obtain a more cinematic perspective. If you have a scene with constant light and distance, manual control will also give you a more steady movie. If you feel the scene needs to be more darken or brighter you can control the exposure manually by tapping the view to focus and adjust the slider next to the focus </a:t>
            </a:r>
            <a:r>
              <a:rPr lang="en-US" sz="1200" dirty="0" err="1">
                <a:solidFill>
                  <a:prstClr val="black"/>
                </a:solidFill>
                <a:latin typeface="Calibri" panose="020F0502020204030204"/>
              </a:rPr>
              <a:t>area.</a:t>
            </a:r>
            <a:r>
              <a:rPr lang="en-US" sz="1200" b="1" dirty="0" err="1">
                <a:solidFill>
                  <a:prstClr val="black"/>
                </a:solidFill>
                <a:latin typeface="Calibri" panose="020F0502020204030204"/>
              </a:rPr>
              <a:t>Shutter</a:t>
            </a:r>
            <a:r>
              <a:rPr lang="en-US" sz="1200" b="1" dirty="0">
                <a:solidFill>
                  <a:prstClr val="black"/>
                </a:solidFill>
                <a:latin typeface="Calibri" panose="020F0502020204030204"/>
              </a:rPr>
              <a:t> Sound:</a:t>
            </a:r>
            <a:r>
              <a:rPr lang="en-US" sz="1200" dirty="0">
                <a:solidFill>
                  <a:prstClr val="black"/>
                </a:solidFill>
                <a:latin typeface="Calibri" panose="020F0502020204030204"/>
              </a:rPr>
              <a:t> Enables or disables the camera shutter sound.</a:t>
            </a:r>
          </a:p>
          <a:p>
            <a:pPr defTabSz="914126"/>
            <a:r>
              <a:rPr lang="en-US" sz="1200" b="1" dirty="0">
                <a:solidFill>
                  <a:prstClr val="black"/>
                </a:solidFill>
                <a:latin typeface="Calibri" panose="020F0502020204030204"/>
              </a:rPr>
              <a:t>White Balance:</a:t>
            </a:r>
            <a:r>
              <a:rPr lang="en-US" sz="1200" dirty="0">
                <a:solidFill>
                  <a:prstClr val="black"/>
                </a:solidFill>
                <a:latin typeface="Calibri" panose="020F0502020204030204"/>
              </a:rPr>
              <a:t> Enables or disables the automatic white balance. Use manual for a steady movie.</a:t>
            </a:r>
          </a:p>
          <a:p>
            <a:pPr defTabSz="914126"/>
            <a:r>
              <a:rPr lang="en-US" sz="1200" b="1" dirty="0">
                <a:solidFill>
                  <a:prstClr val="black"/>
                </a:solidFill>
                <a:latin typeface="Calibri" panose="020F0502020204030204"/>
              </a:rPr>
              <a:t>Exposure:</a:t>
            </a:r>
            <a:r>
              <a:rPr lang="en-US" sz="1200" dirty="0">
                <a:solidFill>
                  <a:prstClr val="black"/>
                </a:solidFill>
                <a:latin typeface="Calibri" panose="020F0502020204030204"/>
              </a:rPr>
              <a:t> Enables or disables the automatic exposure. Use manual for a steady movie.</a:t>
            </a:r>
          </a:p>
          <a:p>
            <a:pPr defTabSz="914126"/>
            <a:r>
              <a:rPr lang="en-US" sz="1200" b="1" dirty="0">
                <a:solidFill>
                  <a:prstClr val="black"/>
                </a:solidFill>
                <a:latin typeface="Calibri" panose="020F0502020204030204"/>
              </a:rPr>
              <a:t>Focus:</a:t>
            </a:r>
            <a:r>
              <a:rPr lang="en-US" sz="1200" dirty="0">
                <a:solidFill>
                  <a:prstClr val="black"/>
                </a:solidFill>
                <a:latin typeface="Calibri" panose="020F0502020204030204"/>
              </a:rPr>
              <a:t> Enables or disables the automatic focus. You can change the focus by tapping the screen. Use manual for a steady movie.</a:t>
            </a:r>
          </a:p>
          <a:p>
            <a:pPr defTabSz="914126"/>
            <a:r>
              <a:rPr lang="en-US" sz="1200" b="1" dirty="0">
                <a:solidFill>
                  <a:prstClr val="black"/>
                </a:solidFill>
                <a:latin typeface="Calibri" panose="020F0502020204030204"/>
              </a:rPr>
              <a:t>Camera Position:</a:t>
            </a:r>
            <a:r>
              <a:rPr lang="en-US" sz="1200" dirty="0">
                <a:solidFill>
                  <a:prstClr val="black"/>
                </a:solidFill>
                <a:latin typeface="Calibri" panose="020F0502020204030204"/>
              </a:rPr>
              <a:t> Switch between front and rear camera.</a:t>
            </a:r>
          </a:p>
          <a:p>
            <a:pPr defTabSz="914126"/>
            <a:r>
              <a:rPr lang="en-US" sz="1200" b="1" dirty="0">
                <a:solidFill>
                  <a:prstClr val="black"/>
                </a:solidFill>
                <a:latin typeface="Calibri" panose="020F0502020204030204"/>
              </a:rPr>
              <a:t>Capture Source:</a:t>
            </a:r>
            <a:r>
              <a:rPr lang="en-US" sz="1200" dirty="0">
                <a:solidFill>
                  <a:prstClr val="black"/>
                </a:solidFill>
                <a:latin typeface="Calibri" panose="020F0502020204030204"/>
              </a:rPr>
              <a:t> Switch between regular camera, Green Screen, 4K Resolution and Remote Camera.</a:t>
            </a:r>
          </a:p>
          <a:p>
            <a:pPr defTabSz="914126"/>
            <a:r>
              <a:rPr lang="en-US" sz="1200" b="1" dirty="0">
                <a:solidFill>
                  <a:prstClr val="black"/>
                </a:solidFill>
                <a:latin typeface="Calibri" panose="020F0502020204030204"/>
              </a:rPr>
              <a:t>Aspect Ratio:</a:t>
            </a:r>
            <a:r>
              <a:rPr lang="en-US" sz="1200" dirty="0">
                <a:solidFill>
                  <a:prstClr val="black"/>
                </a:solidFill>
                <a:latin typeface="Calibri" panose="020F0502020204030204"/>
              </a:rPr>
              <a:t> Switches between full screen view and 16:9 aspect ratio.</a:t>
            </a:r>
          </a:p>
          <a:p>
            <a:pPr defTabSz="914126"/>
            <a:r>
              <a:rPr lang="en-US" sz="1200" b="1" dirty="0">
                <a:solidFill>
                  <a:prstClr val="black"/>
                </a:solidFill>
                <a:latin typeface="Calibri" panose="020F0502020204030204"/>
              </a:rPr>
              <a:t>Grid:</a:t>
            </a:r>
            <a:r>
              <a:rPr lang="en-US" sz="1200" dirty="0">
                <a:solidFill>
                  <a:prstClr val="black"/>
                </a:solidFill>
                <a:latin typeface="Calibri" panose="020F0502020204030204"/>
              </a:rPr>
              <a:t> Displays a grid to help you position the camera.</a:t>
            </a:r>
          </a:p>
          <a:p>
            <a:pPr defTabSz="914126"/>
            <a:endParaRPr lang="he-IL" sz="1200" dirty="0">
              <a:solidFill>
                <a:prstClr val="black"/>
              </a:solidFill>
              <a:latin typeface="Calibri" panose="020F0502020204030204"/>
              <a:cs typeface="Arial" panose="020B0604020202020204" pitchFamily="34" charset="0"/>
            </a:endParaRPr>
          </a:p>
        </p:txBody>
      </p:sp>
      <p:sp>
        <p:nvSpPr>
          <p:cNvPr id="5" name="TextBox 4"/>
          <p:cNvSpPr txBox="1"/>
          <p:nvPr/>
        </p:nvSpPr>
        <p:spPr>
          <a:xfrm>
            <a:off x="378592" y="1746110"/>
            <a:ext cx="1071140" cy="923090"/>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חזרה למסך הבית</a:t>
            </a:r>
          </a:p>
        </p:txBody>
      </p:sp>
      <p:sp>
        <p:nvSpPr>
          <p:cNvPr id="7" name="TextBox 6"/>
          <p:cNvSpPr txBox="1"/>
          <p:nvPr/>
        </p:nvSpPr>
        <p:spPr>
          <a:xfrm>
            <a:off x="2899462" y="947715"/>
            <a:ext cx="1195798"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השמע קליק בזמן צילום</a:t>
            </a:r>
          </a:p>
        </p:txBody>
      </p:sp>
      <p:sp>
        <p:nvSpPr>
          <p:cNvPr id="8" name="TextBox 7"/>
          <p:cNvSpPr txBox="1"/>
          <p:nvPr/>
        </p:nvSpPr>
        <p:spPr>
          <a:xfrm>
            <a:off x="3792852" y="1870584"/>
            <a:ext cx="742175" cy="646163"/>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כיול לבן</a:t>
            </a:r>
          </a:p>
        </p:txBody>
      </p:sp>
      <p:sp>
        <p:nvSpPr>
          <p:cNvPr id="9" name="TextBox 8"/>
          <p:cNvSpPr txBox="1"/>
          <p:nvPr/>
        </p:nvSpPr>
        <p:spPr>
          <a:xfrm>
            <a:off x="3999457" y="1219598"/>
            <a:ext cx="1071140" cy="369236"/>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חשיפה</a:t>
            </a:r>
          </a:p>
        </p:txBody>
      </p:sp>
      <p:sp>
        <p:nvSpPr>
          <p:cNvPr id="10" name="TextBox 9"/>
          <p:cNvSpPr txBox="1"/>
          <p:nvPr/>
        </p:nvSpPr>
        <p:spPr>
          <a:xfrm>
            <a:off x="4628522" y="1870584"/>
            <a:ext cx="787194"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נעילת הפוקוס</a:t>
            </a:r>
          </a:p>
        </p:txBody>
      </p:sp>
      <p:sp>
        <p:nvSpPr>
          <p:cNvPr id="11" name="TextBox 10"/>
          <p:cNvSpPr txBox="1"/>
          <p:nvPr/>
        </p:nvSpPr>
        <p:spPr>
          <a:xfrm>
            <a:off x="4967868" y="758054"/>
            <a:ext cx="1071140" cy="830781"/>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מצלמה קדמית או אחורית</a:t>
            </a:r>
          </a:p>
        </p:txBody>
      </p:sp>
      <p:sp>
        <p:nvSpPr>
          <p:cNvPr id="12" name="TextBox 11"/>
          <p:cNvSpPr txBox="1"/>
          <p:nvPr/>
        </p:nvSpPr>
        <p:spPr>
          <a:xfrm>
            <a:off x="5503437" y="1611023"/>
            <a:ext cx="796427" cy="1323094"/>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מצלמה רגילה/ מסך ירוק /שלט </a:t>
            </a:r>
          </a:p>
        </p:txBody>
      </p:sp>
      <p:sp>
        <p:nvSpPr>
          <p:cNvPr id="13" name="TextBox 12"/>
          <p:cNvSpPr txBox="1"/>
          <p:nvPr/>
        </p:nvSpPr>
        <p:spPr>
          <a:xfrm>
            <a:off x="6848129" y="1743349"/>
            <a:ext cx="840289"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תצוגת רשת </a:t>
            </a:r>
          </a:p>
        </p:txBody>
      </p:sp>
      <p:sp>
        <p:nvSpPr>
          <p:cNvPr id="14" name="TextBox 13"/>
          <p:cNvSpPr txBox="1"/>
          <p:nvPr/>
        </p:nvSpPr>
        <p:spPr>
          <a:xfrm>
            <a:off x="8010460" y="2890324"/>
            <a:ext cx="1195797" cy="646163"/>
          </a:xfrm>
          <a:prstGeom prst="rect">
            <a:avLst/>
          </a:prstGeom>
          <a:solidFill>
            <a:schemeClr val="bg1"/>
          </a:solidFill>
        </p:spPr>
        <p:txBody>
          <a:bodyPr wrap="square" rtlCol="1">
            <a:spAutoFit/>
          </a:bodyPr>
          <a:lstStyle/>
          <a:p>
            <a:pPr defTabSz="914126"/>
            <a:r>
              <a:rPr lang="he-IL" sz="1799" b="1" dirty="0">
                <a:solidFill>
                  <a:prstClr val="black"/>
                </a:solidFill>
                <a:latin typeface="Calibri" panose="020F0502020204030204"/>
                <a:cs typeface="Arial" panose="020B0604020202020204" pitchFamily="34" charset="0"/>
              </a:rPr>
              <a:t>הגדרות צילום</a:t>
            </a:r>
          </a:p>
        </p:txBody>
      </p:sp>
      <p:pic>
        <p:nvPicPr>
          <p:cNvPr id="15" name="תמונה 1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987978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cateater.com/inapphelp/wp/images/stopmotion-android/stopmotion_movie_editor_android.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905" y="692670"/>
            <a:ext cx="8792457" cy="56876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218223" y="2438658"/>
            <a:ext cx="886460"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הגדרות </a:t>
            </a:r>
            <a:r>
              <a:rPr lang="he-IL" sz="1600" b="1" dirty="0" err="1">
                <a:solidFill>
                  <a:prstClr val="black"/>
                </a:solidFill>
                <a:latin typeface="Calibri" panose="020F0502020204030204"/>
                <a:cs typeface="Arial" panose="020B0604020202020204" pitchFamily="34" charset="0"/>
              </a:rPr>
              <a:t>פרוייקט</a:t>
            </a:r>
            <a:endParaRPr lang="he-IL" sz="1600" b="1" dirty="0">
              <a:solidFill>
                <a:prstClr val="black"/>
              </a:solidFill>
              <a:latin typeface="Calibri" panose="020F0502020204030204"/>
              <a:cs typeface="Arial" panose="020B0604020202020204" pitchFamily="34" charset="0"/>
            </a:endParaRPr>
          </a:p>
        </p:txBody>
      </p:sp>
      <p:sp>
        <p:nvSpPr>
          <p:cNvPr id="4" name="TextBox 3"/>
          <p:cNvSpPr txBox="1"/>
          <p:nvPr/>
        </p:nvSpPr>
        <p:spPr>
          <a:xfrm>
            <a:off x="2068407" y="717968"/>
            <a:ext cx="1048055"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חזרה </a:t>
            </a:r>
            <a:r>
              <a:rPr lang="he-IL" sz="1600" b="1" dirty="0" err="1">
                <a:solidFill>
                  <a:prstClr val="black"/>
                </a:solidFill>
                <a:latin typeface="Calibri" panose="020F0502020204030204"/>
                <a:cs typeface="Arial" panose="020B0604020202020204" pitchFamily="34" charset="0"/>
              </a:rPr>
              <a:t>לפרוייקט</a:t>
            </a:r>
            <a:endParaRPr lang="he-IL" sz="1600" b="1" dirty="0">
              <a:solidFill>
                <a:prstClr val="black"/>
              </a:solidFill>
              <a:latin typeface="Calibri" panose="020F0502020204030204"/>
              <a:cs typeface="Arial" panose="020B0604020202020204" pitchFamily="34" charset="0"/>
            </a:endParaRPr>
          </a:p>
        </p:txBody>
      </p:sp>
      <p:sp>
        <p:nvSpPr>
          <p:cNvPr id="5" name="TextBox 4"/>
          <p:cNvSpPr txBox="1"/>
          <p:nvPr/>
        </p:nvSpPr>
        <p:spPr>
          <a:xfrm>
            <a:off x="6560728" y="717968"/>
            <a:ext cx="886460"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צלם תמונה</a:t>
            </a:r>
          </a:p>
        </p:txBody>
      </p:sp>
      <p:sp>
        <p:nvSpPr>
          <p:cNvPr id="6" name="TextBox 5"/>
          <p:cNvSpPr txBox="1"/>
          <p:nvPr/>
        </p:nvSpPr>
        <p:spPr>
          <a:xfrm>
            <a:off x="8218222" y="3121971"/>
            <a:ext cx="886460"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עזרה</a:t>
            </a:r>
          </a:p>
        </p:txBody>
      </p:sp>
      <p:sp>
        <p:nvSpPr>
          <p:cNvPr id="7" name="TextBox 6"/>
          <p:cNvSpPr txBox="1"/>
          <p:nvPr/>
        </p:nvSpPr>
        <p:spPr>
          <a:xfrm>
            <a:off x="8135117" y="3536480"/>
            <a:ext cx="886460"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נגן</a:t>
            </a:r>
          </a:p>
        </p:txBody>
      </p:sp>
      <p:sp>
        <p:nvSpPr>
          <p:cNvPr id="8" name="TextBox 7"/>
          <p:cNvSpPr txBox="1"/>
          <p:nvPr/>
        </p:nvSpPr>
        <p:spPr>
          <a:xfrm>
            <a:off x="8218222" y="4144742"/>
            <a:ext cx="1246584"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תמונה אחר תמונה</a:t>
            </a:r>
          </a:p>
        </p:txBody>
      </p:sp>
      <p:sp>
        <p:nvSpPr>
          <p:cNvPr id="9" name="TextBox 8"/>
          <p:cNvSpPr txBox="1"/>
          <p:nvPr/>
        </p:nvSpPr>
        <p:spPr>
          <a:xfrm>
            <a:off x="5521907" y="5646439"/>
            <a:ext cx="1121926" cy="1076937"/>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לחץ פעמיים כדי לפתוח ציר זמן</a:t>
            </a:r>
          </a:p>
        </p:txBody>
      </p:sp>
      <p:sp>
        <p:nvSpPr>
          <p:cNvPr id="10" name="TextBox 9"/>
          <p:cNvSpPr txBox="1"/>
          <p:nvPr/>
        </p:nvSpPr>
        <p:spPr>
          <a:xfrm>
            <a:off x="3444266" y="5674899"/>
            <a:ext cx="1448867"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לחץ כאן לפתוח עריכת תמונה</a:t>
            </a:r>
          </a:p>
        </p:txBody>
      </p:sp>
      <p:sp>
        <p:nvSpPr>
          <p:cNvPr id="11" name="TextBox 10"/>
          <p:cNvSpPr txBox="1"/>
          <p:nvPr/>
        </p:nvSpPr>
        <p:spPr>
          <a:xfrm>
            <a:off x="2350042" y="5302241"/>
            <a:ext cx="886460" cy="830781"/>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הגדרות נושא הסרט</a:t>
            </a:r>
          </a:p>
        </p:txBody>
      </p:sp>
      <p:sp>
        <p:nvSpPr>
          <p:cNvPr id="12" name="TextBox 11"/>
          <p:cNvSpPr txBox="1"/>
          <p:nvPr/>
        </p:nvSpPr>
        <p:spPr>
          <a:xfrm>
            <a:off x="496906" y="3163220"/>
            <a:ext cx="886460"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הוסף מדיה</a:t>
            </a:r>
          </a:p>
        </p:txBody>
      </p:sp>
      <p:sp>
        <p:nvSpPr>
          <p:cNvPr id="13" name="TextBox 12"/>
          <p:cNvSpPr txBox="1"/>
          <p:nvPr/>
        </p:nvSpPr>
        <p:spPr>
          <a:xfrm>
            <a:off x="496906" y="2561735"/>
            <a:ext cx="985144"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הקלט קריינות</a:t>
            </a:r>
          </a:p>
        </p:txBody>
      </p:sp>
      <p:pic>
        <p:nvPicPr>
          <p:cNvPr id="14" name="תמונה 13"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882346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p:txBody>
          <a:bodyPr/>
          <a:lstStyle/>
          <a:p>
            <a:endParaRPr lang="he-IL"/>
          </a:p>
        </p:txBody>
      </p:sp>
      <p:pic>
        <p:nvPicPr>
          <p:cNvPr id="7170" name="Picture 2" descr="https://www.cateater.com/inapphelp/wp/images/stopmotion-android/stopmotion_help_project_settings_phone_e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013" y="1486812"/>
            <a:ext cx="11180434" cy="48665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166588" y="2307045"/>
            <a:ext cx="1028433"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הגדרות </a:t>
            </a:r>
            <a:r>
              <a:rPr lang="he-IL" sz="1600" b="1" dirty="0" err="1">
                <a:solidFill>
                  <a:prstClr val="black"/>
                </a:solidFill>
                <a:latin typeface="Calibri" panose="020F0502020204030204"/>
                <a:cs typeface="Arial" panose="020B0604020202020204" pitchFamily="34" charset="0"/>
              </a:rPr>
              <a:t>פרוייקט</a:t>
            </a:r>
            <a:endParaRPr lang="he-IL" sz="1600" b="1" dirty="0">
              <a:solidFill>
                <a:prstClr val="black"/>
              </a:solidFill>
              <a:latin typeface="Calibri" panose="020F0502020204030204"/>
              <a:cs typeface="Arial" panose="020B0604020202020204" pitchFamily="34" charset="0"/>
            </a:endParaRPr>
          </a:p>
        </p:txBody>
      </p:sp>
      <p:sp>
        <p:nvSpPr>
          <p:cNvPr id="6" name="TextBox 5"/>
          <p:cNvSpPr txBox="1"/>
          <p:nvPr/>
        </p:nvSpPr>
        <p:spPr>
          <a:xfrm>
            <a:off x="3873645" y="3539778"/>
            <a:ext cx="1028433"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נגן סרט בלולאה</a:t>
            </a:r>
          </a:p>
        </p:txBody>
      </p:sp>
      <p:sp>
        <p:nvSpPr>
          <p:cNvPr id="7" name="TextBox 6"/>
          <p:cNvSpPr txBox="1"/>
          <p:nvPr/>
        </p:nvSpPr>
        <p:spPr>
          <a:xfrm>
            <a:off x="3873645" y="2308991"/>
            <a:ext cx="3932514"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ציר מהירות הסרט- הגדר כמה </a:t>
            </a:r>
            <a:r>
              <a:rPr lang="he-IL" sz="1600" b="1" dirty="0" err="1">
                <a:solidFill>
                  <a:prstClr val="black"/>
                </a:solidFill>
                <a:latin typeface="Calibri" panose="020F0502020204030204"/>
                <a:cs typeface="Arial" panose="020B0604020202020204" pitchFamily="34" charset="0"/>
              </a:rPr>
              <a:t>פריימים</a:t>
            </a:r>
            <a:r>
              <a:rPr lang="he-IL" sz="1600" b="1" dirty="0">
                <a:solidFill>
                  <a:prstClr val="black"/>
                </a:solidFill>
                <a:latin typeface="Calibri" panose="020F0502020204030204"/>
                <a:cs typeface="Arial" panose="020B0604020202020204" pitchFamily="34" charset="0"/>
              </a:rPr>
              <a:t> </a:t>
            </a:r>
            <a:r>
              <a:rPr lang="he-IL" sz="1600" b="1" dirty="0" err="1">
                <a:solidFill>
                  <a:prstClr val="black"/>
                </a:solidFill>
                <a:latin typeface="Calibri" panose="020F0502020204030204"/>
                <a:cs typeface="Arial" panose="020B0604020202020204" pitchFamily="34" charset="0"/>
              </a:rPr>
              <a:t>בשניה</a:t>
            </a:r>
            <a:endParaRPr lang="he-IL" sz="1600" b="1" dirty="0">
              <a:solidFill>
                <a:prstClr val="black"/>
              </a:solidFill>
              <a:latin typeface="Calibri" panose="020F0502020204030204"/>
              <a:cs typeface="Arial" panose="020B0604020202020204" pitchFamily="34" charset="0"/>
            </a:endParaRPr>
          </a:p>
        </p:txBody>
      </p:sp>
      <p:sp>
        <p:nvSpPr>
          <p:cNvPr id="8" name="TextBox 7"/>
          <p:cNvSpPr txBox="1"/>
          <p:nvPr/>
        </p:nvSpPr>
        <p:spPr>
          <a:xfrm>
            <a:off x="3961368" y="3117070"/>
            <a:ext cx="2133044"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נגן רק </a:t>
            </a:r>
            <a:r>
              <a:rPr lang="he-IL" sz="1600" b="1" dirty="0" err="1">
                <a:solidFill>
                  <a:prstClr val="black"/>
                </a:solidFill>
                <a:latin typeface="Calibri" panose="020F0502020204030204"/>
                <a:cs typeface="Arial" panose="020B0604020202020204" pitchFamily="34" charset="0"/>
              </a:rPr>
              <a:t>פריימים</a:t>
            </a:r>
            <a:r>
              <a:rPr lang="he-IL" sz="1600" b="1" dirty="0">
                <a:solidFill>
                  <a:prstClr val="black"/>
                </a:solidFill>
                <a:latin typeface="Calibri" panose="020F0502020204030204"/>
                <a:cs typeface="Arial" panose="020B0604020202020204" pitchFamily="34" charset="0"/>
              </a:rPr>
              <a:t> אחרונים</a:t>
            </a:r>
          </a:p>
        </p:txBody>
      </p:sp>
      <p:pic>
        <p:nvPicPr>
          <p:cNvPr id="9" name="תמונה 8"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424121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תמונה 8"/>
          <p:cNvPicPr>
            <a:picLocks noChangeAspect="1"/>
          </p:cNvPicPr>
          <p:nvPr/>
        </p:nvPicPr>
        <p:blipFill>
          <a:blip r:embed="rId2"/>
          <a:stretch>
            <a:fillRect/>
          </a:stretch>
        </p:blipFill>
        <p:spPr>
          <a:xfrm>
            <a:off x="577519" y="1719175"/>
            <a:ext cx="8499462" cy="4893233"/>
          </a:xfrm>
          <a:prstGeom prst="rect">
            <a:avLst/>
          </a:prstGeom>
        </p:spPr>
      </p:pic>
      <p:sp>
        <p:nvSpPr>
          <p:cNvPr id="10" name="TextBox 9"/>
          <p:cNvSpPr txBox="1"/>
          <p:nvPr/>
        </p:nvSpPr>
        <p:spPr>
          <a:xfrm>
            <a:off x="4038280" y="5892281"/>
            <a:ext cx="3561266" cy="369236"/>
          </a:xfrm>
          <a:prstGeom prst="rect">
            <a:avLst/>
          </a:prstGeom>
          <a:solidFill>
            <a:schemeClr val="bg1"/>
          </a:solidFill>
        </p:spPr>
        <p:txBody>
          <a:bodyPr wrap="none" rtlCol="1">
            <a:spAutoFit/>
          </a:bodyPr>
          <a:lstStyle/>
          <a:p>
            <a:pPr defTabSz="914126"/>
            <a:r>
              <a:rPr lang="he-IL" sz="1799" dirty="0">
                <a:solidFill>
                  <a:prstClr val="black"/>
                </a:solidFill>
                <a:latin typeface="Calibri" panose="020F0502020204030204"/>
                <a:cs typeface="Arial" panose="020B0604020202020204" pitchFamily="34" charset="0"/>
              </a:rPr>
              <a:t>לחץ על אחת התמונות כדי לעצב אותה</a:t>
            </a:r>
          </a:p>
        </p:txBody>
      </p:sp>
      <p:sp>
        <p:nvSpPr>
          <p:cNvPr id="12" name="TextBox 11"/>
          <p:cNvSpPr txBox="1"/>
          <p:nvPr/>
        </p:nvSpPr>
        <p:spPr>
          <a:xfrm>
            <a:off x="9372466" y="656505"/>
            <a:ext cx="2585509" cy="3815435"/>
          </a:xfrm>
          <a:prstGeom prst="rect">
            <a:avLst/>
          </a:prstGeom>
          <a:noFill/>
        </p:spPr>
        <p:txBody>
          <a:bodyPr wrap="square" rtlCol="1">
            <a:spAutoFit/>
          </a:bodyPr>
          <a:lstStyle/>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Text</a:t>
            </a:r>
            <a:r>
              <a:rPr lang="en-US" sz="1100" dirty="0">
                <a:solidFill>
                  <a:prstClr val="black"/>
                </a:solidFill>
                <a:latin typeface="Calibri" panose="020F0502020204030204"/>
              </a:rPr>
              <a:t> to change the text on a </a:t>
            </a:r>
            <a:r>
              <a:rPr lang="en-US" sz="1100" dirty="0">
                <a:solidFill>
                  <a:prstClr val="black"/>
                </a:solidFill>
                <a:latin typeface="Calibri" panose="020F0502020204030204"/>
                <a:hlinkClick r:id="rId3"/>
              </a:rPr>
              <a:t>text card</a:t>
            </a:r>
            <a:r>
              <a:rPr lang="en-US" sz="1100" dirty="0">
                <a:solidFill>
                  <a:prstClr val="black"/>
                </a:solidFill>
                <a:latin typeface="Calibri" panose="020F0502020204030204"/>
              </a:rPr>
              <a:t>.</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Audio</a:t>
            </a:r>
            <a:r>
              <a:rPr lang="en-US" sz="1100" dirty="0">
                <a:solidFill>
                  <a:prstClr val="black"/>
                </a:solidFill>
                <a:latin typeface="Calibri" panose="020F0502020204030204"/>
              </a:rPr>
              <a:t> to add or edit the </a:t>
            </a:r>
            <a:r>
              <a:rPr lang="en-US" sz="1100" dirty="0">
                <a:solidFill>
                  <a:prstClr val="black"/>
                </a:solidFill>
                <a:latin typeface="Calibri" panose="020F0502020204030204"/>
                <a:hlinkClick r:id="rId4"/>
              </a:rPr>
              <a:t>audio clip</a:t>
            </a:r>
            <a:r>
              <a:rPr lang="en-US" sz="1100" dirty="0">
                <a:solidFill>
                  <a:prstClr val="black"/>
                </a:solidFill>
                <a:latin typeface="Calibri" panose="020F0502020204030204"/>
              </a:rPr>
              <a:t> attached to the frame.</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Erase</a:t>
            </a:r>
            <a:r>
              <a:rPr lang="en-US" sz="1100" dirty="0">
                <a:solidFill>
                  <a:prstClr val="black"/>
                </a:solidFill>
                <a:latin typeface="Calibri" panose="020F0502020204030204"/>
              </a:rPr>
              <a:t> to use the </a:t>
            </a:r>
            <a:r>
              <a:rPr lang="en-US" sz="1100" dirty="0">
                <a:solidFill>
                  <a:prstClr val="black"/>
                </a:solidFill>
                <a:latin typeface="Calibri" panose="020F0502020204030204"/>
                <a:hlinkClick r:id="rId5"/>
              </a:rPr>
              <a:t>Magic Eraser</a:t>
            </a:r>
            <a:r>
              <a:rPr lang="en-US" sz="1100" dirty="0">
                <a:solidFill>
                  <a:prstClr val="black"/>
                </a:solidFill>
                <a:latin typeface="Calibri" panose="020F0502020204030204"/>
              </a:rPr>
              <a:t> to erase unwanted parts from the frames image.</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Draw</a:t>
            </a:r>
            <a:r>
              <a:rPr lang="en-US" sz="1100" dirty="0">
                <a:solidFill>
                  <a:prstClr val="black"/>
                </a:solidFill>
                <a:latin typeface="Calibri" panose="020F0502020204030204"/>
              </a:rPr>
              <a:t> to </a:t>
            </a:r>
            <a:r>
              <a:rPr lang="en-US" sz="1100" dirty="0">
                <a:solidFill>
                  <a:prstClr val="black"/>
                </a:solidFill>
                <a:latin typeface="Calibri" panose="020F0502020204030204"/>
                <a:hlinkClick r:id="rId6"/>
              </a:rPr>
              <a:t>paint</a:t>
            </a:r>
            <a:r>
              <a:rPr lang="en-US" sz="1100" dirty="0">
                <a:solidFill>
                  <a:prstClr val="black"/>
                </a:solidFill>
                <a:latin typeface="Calibri" panose="020F0502020204030204"/>
              </a:rPr>
              <a:t> on the frames image.</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Merge</a:t>
            </a:r>
            <a:r>
              <a:rPr lang="en-US" sz="1100" dirty="0">
                <a:solidFill>
                  <a:prstClr val="black"/>
                </a:solidFill>
                <a:latin typeface="Calibri" panose="020F0502020204030204"/>
              </a:rPr>
              <a:t> to </a:t>
            </a:r>
            <a:r>
              <a:rPr lang="en-US" sz="1100" dirty="0">
                <a:solidFill>
                  <a:prstClr val="black"/>
                </a:solidFill>
                <a:latin typeface="Calibri" panose="020F0502020204030204"/>
                <a:hlinkClick r:id="rId7"/>
              </a:rPr>
              <a:t>merge</a:t>
            </a:r>
            <a:r>
              <a:rPr lang="en-US" sz="1100" dirty="0">
                <a:solidFill>
                  <a:prstClr val="black"/>
                </a:solidFill>
                <a:latin typeface="Calibri" panose="020F0502020204030204"/>
              </a:rPr>
              <a:t> multiple frames to simulate movement.</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Capture</a:t>
            </a:r>
            <a:r>
              <a:rPr lang="en-US" sz="1100" dirty="0">
                <a:solidFill>
                  <a:prstClr val="black"/>
                </a:solidFill>
                <a:latin typeface="Calibri" panose="020F0502020204030204"/>
              </a:rPr>
              <a:t> to set the capture frames position.</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Pause</a:t>
            </a:r>
            <a:r>
              <a:rPr lang="en-US" sz="1100" dirty="0">
                <a:solidFill>
                  <a:prstClr val="black"/>
                </a:solidFill>
                <a:latin typeface="Calibri" panose="020F0502020204030204"/>
              </a:rPr>
              <a:t> to </a:t>
            </a:r>
            <a:r>
              <a:rPr lang="en-US" sz="1100" dirty="0">
                <a:solidFill>
                  <a:prstClr val="black"/>
                </a:solidFill>
                <a:latin typeface="Calibri" panose="020F0502020204030204"/>
                <a:hlinkClick r:id="rId8"/>
              </a:rPr>
              <a:t>pause</a:t>
            </a:r>
            <a:r>
              <a:rPr lang="en-US" sz="1100" dirty="0">
                <a:solidFill>
                  <a:prstClr val="black"/>
                </a:solidFill>
                <a:latin typeface="Calibri" panose="020F0502020204030204"/>
              </a:rPr>
              <a:t> or freeze the frame.</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Select</a:t>
            </a:r>
            <a:r>
              <a:rPr lang="en-US" sz="1100" dirty="0">
                <a:solidFill>
                  <a:prstClr val="black"/>
                </a:solidFill>
                <a:latin typeface="Calibri" panose="020F0502020204030204"/>
              </a:rPr>
              <a:t> to select or unselect frames within the frame-by-frame editor.</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Copy</a:t>
            </a:r>
            <a:r>
              <a:rPr lang="en-US" sz="1100" dirty="0">
                <a:solidFill>
                  <a:prstClr val="black"/>
                </a:solidFill>
                <a:latin typeface="Calibri" panose="020F0502020204030204"/>
              </a:rPr>
              <a:t> to copy the selected frames into the clipboard.</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Paste</a:t>
            </a:r>
            <a:r>
              <a:rPr lang="en-US" sz="1100" dirty="0">
                <a:solidFill>
                  <a:prstClr val="black"/>
                </a:solidFill>
                <a:latin typeface="Calibri" panose="020F0502020204030204"/>
              </a:rPr>
              <a:t> to paste frames from the clipboard into the movie.</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Reverse</a:t>
            </a:r>
            <a:r>
              <a:rPr lang="en-US" sz="1100" dirty="0">
                <a:solidFill>
                  <a:prstClr val="black"/>
                </a:solidFill>
                <a:latin typeface="Calibri" panose="020F0502020204030204"/>
              </a:rPr>
              <a:t> to reverse the selected frames.</a:t>
            </a:r>
          </a:p>
          <a:p>
            <a:pPr defTabSz="914126"/>
            <a:r>
              <a:rPr lang="en-US" sz="1100" dirty="0">
                <a:solidFill>
                  <a:prstClr val="black"/>
                </a:solidFill>
                <a:latin typeface="Calibri" panose="020F0502020204030204"/>
              </a:rPr>
              <a:t>Tap </a:t>
            </a:r>
            <a:r>
              <a:rPr lang="en-US" sz="1100" b="1" dirty="0">
                <a:solidFill>
                  <a:prstClr val="black"/>
                </a:solidFill>
                <a:latin typeface="Calibri" panose="020F0502020204030204"/>
              </a:rPr>
              <a:t>Delete</a:t>
            </a:r>
            <a:r>
              <a:rPr lang="en-US" sz="1100" dirty="0">
                <a:solidFill>
                  <a:prstClr val="black"/>
                </a:solidFill>
                <a:latin typeface="Calibri" panose="020F0502020204030204"/>
              </a:rPr>
              <a:t> to delete all selected frames.</a:t>
            </a:r>
          </a:p>
          <a:p>
            <a:pPr defTabSz="914126"/>
            <a:endParaRPr lang="he-IL" sz="1100" dirty="0">
              <a:solidFill>
                <a:prstClr val="black"/>
              </a:solidFill>
              <a:latin typeface="Calibri" panose="020F0502020204030204"/>
              <a:cs typeface="Arial" panose="020B0604020202020204" pitchFamily="34" charset="0"/>
            </a:endParaRPr>
          </a:p>
        </p:txBody>
      </p:sp>
      <p:sp>
        <p:nvSpPr>
          <p:cNvPr id="13" name="AutoShape 12" descr="https://www.cateater.com/inapphelp/wp/images/stopmotion-android/stopmotion_audio_editor_android.png"/>
          <p:cNvSpPr>
            <a:spLocks noChangeAspect="1" noChangeArrowheads="1"/>
          </p:cNvSpPr>
          <p:nvPr/>
        </p:nvSpPr>
        <p:spPr bwMode="auto">
          <a:xfrm>
            <a:off x="-241527" y="-208169"/>
            <a:ext cx="304721" cy="3047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pPr defTabSz="914126"/>
            <a:endParaRPr lang="he-IL" sz="1799">
              <a:solidFill>
                <a:prstClr val="black"/>
              </a:solidFill>
              <a:latin typeface="Calibri" panose="020F0502020204030204"/>
              <a:cs typeface="Arial" panose="020B0604020202020204" pitchFamily="34" charset="0"/>
            </a:endParaRPr>
          </a:p>
        </p:txBody>
      </p:sp>
      <p:sp>
        <p:nvSpPr>
          <p:cNvPr id="14" name="TextBox 13"/>
          <p:cNvSpPr txBox="1"/>
          <p:nvPr/>
        </p:nvSpPr>
        <p:spPr>
          <a:xfrm>
            <a:off x="704617" y="3181016"/>
            <a:ext cx="1655846" cy="646163"/>
          </a:xfrm>
          <a:prstGeom prst="rect">
            <a:avLst/>
          </a:prstGeom>
          <a:solidFill>
            <a:schemeClr val="bg1"/>
          </a:solidFill>
        </p:spPr>
        <p:txBody>
          <a:bodyPr wrap="square" rtlCol="1">
            <a:spAutoFit/>
          </a:bodyPr>
          <a:lstStyle/>
          <a:p>
            <a:pPr defTabSz="914126"/>
            <a:r>
              <a:rPr lang="he-IL" sz="1799" dirty="0">
                <a:solidFill>
                  <a:prstClr val="black"/>
                </a:solidFill>
                <a:latin typeface="Calibri" panose="020F0502020204030204"/>
                <a:cs typeface="Arial" panose="020B0604020202020204" pitchFamily="34" charset="0"/>
              </a:rPr>
              <a:t>הוסף טקסט על התמונה</a:t>
            </a:r>
          </a:p>
        </p:txBody>
      </p:sp>
      <p:sp>
        <p:nvSpPr>
          <p:cNvPr id="15" name="AutoShape 12" descr="https://www.cateater.com/inapphelp/wp/images/stopmotion-android/stopmotion_audio_editor_android.png"/>
          <p:cNvSpPr>
            <a:spLocks noChangeAspect="1" noChangeArrowheads="1"/>
          </p:cNvSpPr>
          <p:nvPr/>
        </p:nvSpPr>
        <p:spPr bwMode="auto">
          <a:xfrm>
            <a:off x="-89166" y="-55809"/>
            <a:ext cx="304721" cy="3047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pPr defTabSz="914126"/>
            <a:endParaRPr lang="he-IL" sz="1799">
              <a:solidFill>
                <a:prstClr val="black"/>
              </a:solidFill>
              <a:latin typeface="Calibri" panose="020F0502020204030204"/>
              <a:cs typeface="Arial" panose="020B0604020202020204" pitchFamily="34" charset="0"/>
            </a:endParaRPr>
          </a:p>
        </p:txBody>
      </p:sp>
      <p:sp>
        <p:nvSpPr>
          <p:cNvPr id="16" name="TextBox 15"/>
          <p:cNvSpPr txBox="1"/>
          <p:nvPr/>
        </p:nvSpPr>
        <p:spPr>
          <a:xfrm>
            <a:off x="1236654" y="5892281"/>
            <a:ext cx="2590099" cy="369236"/>
          </a:xfrm>
          <a:prstGeom prst="rect">
            <a:avLst/>
          </a:prstGeom>
          <a:solidFill>
            <a:schemeClr val="bg1"/>
          </a:solidFill>
        </p:spPr>
        <p:txBody>
          <a:bodyPr wrap="none" rtlCol="1">
            <a:spAutoFit/>
          </a:bodyPr>
          <a:lstStyle/>
          <a:p>
            <a:pPr defTabSz="914126"/>
            <a:r>
              <a:rPr lang="he-IL" sz="1799" dirty="0">
                <a:solidFill>
                  <a:prstClr val="black"/>
                </a:solidFill>
                <a:latin typeface="Calibri" panose="020F0502020204030204"/>
                <a:cs typeface="Arial" panose="020B0604020202020204" pitchFamily="34" charset="0"/>
              </a:rPr>
              <a:t>הקפא פריים למספר שניות </a:t>
            </a:r>
          </a:p>
        </p:txBody>
      </p:sp>
      <p:sp>
        <p:nvSpPr>
          <p:cNvPr id="17" name="AutoShape 12" descr="https://www.cateater.com/inapphelp/wp/images/stopmotion-android/stopmotion_audio_editor_android.png"/>
          <p:cNvSpPr>
            <a:spLocks noChangeAspect="1" noChangeArrowheads="1"/>
          </p:cNvSpPr>
          <p:nvPr/>
        </p:nvSpPr>
        <p:spPr bwMode="auto">
          <a:xfrm>
            <a:off x="-4014320" y="-208169"/>
            <a:ext cx="304721" cy="3047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pPr defTabSz="914126"/>
            <a:endParaRPr lang="he-IL" sz="1799">
              <a:solidFill>
                <a:prstClr val="black"/>
              </a:solidFill>
              <a:latin typeface="Calibri" panose="020F0502020204030204"/>
              <a:cs typeface="Arial" panose="020B0604020202020204" pitchFamily="34" charset="0"/>
            </a:endParaRPr>
          </a:p>
        </p:txBody>
      </p:sp>
      <p:sp>
        <p:nvSpPr>
          <p:cNvPr id="18" name="TextBox 17"/>
          <p:cNvSpPr txBox="1"/>
          <p:nvPr/>
        </p:nvSpPr>
        <p:spPr>
          <a:xfrm>
            <a:off x="3157156" y="2448321"/>
            <a:ext cx="1106739" cy="923090"/>
          </a:xfrm>
          <a:prstGeom prst="rect">
            <a:avLst/>
          </a:prstGeom>
          <a:solidFill>
            <a:schemeClr val="bg1"/>
          </a:solidFill>
        </p:spPr>
        <p:txBody>
          <a:bodyPr wrap="square" rtlCol="1">
            <a:spAutoFit/>
          </a:bodyPr>
          <a:lstStyle/>
          <a:p>
            <a:pPr defTabSz="914126"/>
            <a:r>
              <a:rPr lang="he-IL" sz="1799" dirty="0">
                <a:solidFill>
                  <a:prstClr val="black"/>
                </a:solidFill>
                <a:latin typeface="Calibri" panose="020F0502020204030204"/>
                <a:cs typeface="Arial" panose="020B0604020202020204" pitchFamily="34" charset="0"/>
              </a:rPr>
              <a:t>מחיקת אלמנט מהתמונה</a:t>
            </a:r>
          </a:p>
        </p:txBody>
      </p:sp>
      <p:sp>
        <p:nvSpPr>
          <p:cNvPr id="19" name="AutoShape 12" descr="https://www.cateater.com/inapphelp/wp/images/stopmotion-android/stopmotion_audio_editor_android.png"/>
          <p:cNvSpPr>
            <a:spLocks noChangeAspect="1" noChangeArrowheads="1"/>
          </p:cNvSpPr>
          <p:nvPr/>
        </p:nvSpPr>
        <p:spPr bwMode="auto">
          <a:xfrm>
            <a:off x="-2022160" y="-4205815"/>
            <a:ext cx="304721" cy="3047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pPr defTabSz="914126"/>
            <a:endParaRPr lang="he-IL" sz="1799">
              <a:solidFill>
                <a:prstClr val="black"/>
              </a:solidFill>
              <a:latin typeface="Calibri" panose="020F0502020204030204"/>
              <a:cs typeface="Arial" panose="020B0604020202020204" pitchFamily="34" charset="0"/>
            </a:endParaRPr>
          </a:p>
        </p:txBody>
      </p:sp>
      <p:cxnSp>
        <p:nvCxnSpPr>
          <p:cNvPr id="21" name="מחבר ישר 20"/>
          <p:cNvCxnSpPr/>
          <p:nvPr/>
        </p:nvCxnSpPr>
        <p:spPr>
          <a:xfrm flipV="1">
            <a:off x="3826753" y="3261717"/>
            <a:ext cx="0" cy="565461"/>
          </a:xfrm>
          <a:prstGeom prst="line">
            <a:avLst/>
          </a:prstGeom>
          <a:ln>
            <a:solidFill>
              <a:srgbClr val="D403FA"/>
            </a:solidFill>
          </a:ln>
        </p:spPr>
        <p:style>
          <a:lnRef idx="1">
            <a:schemeClr val="accent1"/>
          </a:lnRef>
          <a:fillRef idx="0">
            <a:schemeClr val="accent1"/>
          </a:fillRef>
          <a:effectRef idx="0">
            <a:schemeClr val="accent1"/>
          </a:effectRef>
          <a:fontRef idx="minor">
            <a:schemeClr val="tx1"/>
          </a:fontRef>
        </p:style>
      </p:cxnSp>
      <p:cxnSp>
        <p:nvCxnSpPr>
          <p:cNvPr id="23" name="מחבר ישר 22"/>
          <p:cNvCxnSpPr/>
          <p:nvPr/>
        </p:nvCxnSpPr>
        <p:spPr>
          <a:xfrm flipH="1">
            <a:off x="2007386" y="3902574"/>
            <a:ext cx="763372" cy="9425"/>
          </a:xfrm>
          <a:prstGeom prst="line">
            <a:avLst/>
          </a:prstGeom>
          <a:ln>
            <a:solidFill>
              <a:srgbClr val="D403FA"/>
            </a:solidFill>
          </a:ln>
        </p:spPr>
        <p:style>
          <a:lnRef idx="1">
            <a:schemeClr val="accent1"/>
          </a:lnRef>
          <a:fillRef idx="0">
            <a:schemeClr val="accent1"/>
          </a:fillRef>
          <a:effectRef idx="0">
            <a:schemeClr val="accent1"/>
          </a:effectRef>
          <a:fontRef idx="minor">
            <a:schemeClr val="tx1"/>
          </a:fontRef>
        </p:style>
      </p:cxnSp>
      <p:pic>
        <p:nvPicPr>
          <p:cNvPr id="20" name="תמונה 19" descr="תיאור: C:\Documents and Settings\ZIPORF\Local Settings\Temporary Internet Files\Content.Outlook\4VJW23BK\LOGO_FINAL_RGB-02.png"/>
          <p:cNvPicPr/>
          <p:nvPr/>
        </p:nvPicPr>
        <p:blipFill>
          <a:blip r:embed="rId9">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3471343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t>כותרות </a:t>
            </a:r>
            <a:r>
              <a:rPr lang="he-IL" dirty="0" err="1"/>
              <a:t>פתיחה,מסגרות</a:t>
            </a:r>
            <a:r>
              <a:rPr lang="he-IL" dirty="0"/>
              <a:t>, מעברים בין </a:t>
            </a:r>
            <a:r>
              <a:rPr lang="he-IL" dirty="0" err="1"/>
              <a:t>פריימים,אפקטים</a:t>
            </a:r>
            <a:endParaRPr lang="he-IL" dirty="0"/>
          </a:p>
        </p:txBody>
      </p:sp>
      <p:pic>
        <p:nvPicPr>
          <p:cNvPr id="4" name="מציין מיקום תוכן 3"/>
          <p:cNvPicPr>
            <a:picLocks noGrp="1" noChangeAspect="1"/>
          </p:cNvPicPr>
          <p:nvPr>
            <p:ph idx="1"/>
          </p:nvPr>
        </p:nvPicPr>
        <p:blipFill>
          <a:blip r:embed="rId2"/>
          <a:stretch>
            <a:fillRect/>
          </a:stretch>
        </p:blipFill>
        <p:spPr>
          <a:xfrm>
            <a:off x="1975876" y="1826042"/>
            <a:ext cx="8237073" cy="4350205"/>
          </a:xfrm>
          <a:prstGeom prst="rect">
            <a:avLst/>
          </a:prstGeom>
        </p:spPr>
      </p:pic>
      <p:pic>
        <p:nvPicPr>
          <p:cNvPr id="5" name="תמונה 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45740" y="44624"/>
            <a:ext cx="1162372" cy="908644"/>
          </a:xfrm>
          <a:prstGeom prst="rect">
            <a:avLst/>
          </a:prstGeom>
          <a:noFill/>
          <a:ln>
            <a:noFill/>
          </a:ln>
        </p:spPr>
      </p:pic>
    </p:spTree>
    <p:extLst>
      <p:ext uri="{BB962C8B-B14F-4D97-AF65-F5344CB8AC3E}">
        <p14:creationId xmlns:p14="http://schemas.microsoft.com/office/powerpoint/2010/main" val="1753492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t>הוספת סאונד והקלטות</a:t>
            </a:r>
          </a:p>
        </p:txBody>
      </p:sp>
      <p:pic>
        <p:nvPicPr>
          <p:cNvPr id="4" name="מציין מיקום תוכן 3"/>
          <p:cNvPicPr>
            <a:picLocks noGrp="1" noChangeAspect="1"/>
          </p:cNvPicPr>
          <p:nvPr>
            <p:ph idx="1"/>
          </p:nvPr>
        </p:nvPicPr>
        <p:blipFill>
          <a:blip r:embed="rId2"/>
          <a:stretch>
            <a:fillRect/>
          </a:stretch>
        </p:blipFill>
        <p:spPr>
          <a:xfrm>
            <a:off x="2201612" y="1826042"/>
            <a:ext cx="7785601" cy="4350205"/>
          </a:xfrm>
          <a:prstGeom prst="rect">
            <a:avLst/>
          </a:prstGeom>
        </p:spPr>
      </p:pic>
      <p:pic>
        <p:nvPicPr>
          <p:cNvPr id="5" name="תמונה 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4024229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t>סרט גמור</a:t>
            </a:r>
          </a:p>
        </p:txBody>
      </p:sp>
      <p:pic>
        <p:nvPicPr>
          <p:cNvPr id="6" name="מציין מיקום תוכן 5"/>
          <p:cNvPicPr>
            <a:picLocks noGrp="1" noChangeAspect="1"/>
          </p:cNvPicPr>
          <p:nvPr>
            <p:ph idx="1"/>
          </p:nvPr>
        </p:nvPicPr>
        <p:blipFill>
          <a:blip r:embed="rId2"/>
          <a:stretch>
            <a:fillRect/>
          </a:stretch>
        </p:blipFill>
        <p:spPr>
          <a:xfrm>
            <a:off x="2392111" y="1816520"/>
            <a:ext cx="7404603" cy="4350205"/>
          </a:xfrm>
          <a:prstGeom prst="rect">
            <a:avLst/>
          </a:prstGeom>
        </p:spPr>
      </p:pic>
      <p:pic>
        <p:nvPicPr>
          <p:cNvPr id="4" name="תמונה 3"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023856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flipH="1">
            <a:off x="1773931" y="620688"/>
            <a:ext cx="8435281" cy="979512"/>
          </a:xfrm>
          <a:ln w="9525">
            <a:solidFill>
              <a:schemeClr val="tx1"/>
            </a:solidFill>
          </a:ln>
        </p:spPr>
        <p:txBody>
          <a:bodyPr rtlCol="1"/>
          <a:lstStyle/>
          <a:p>
            <a:pPr algn="ctr" rtl="1"/>
            <a:r>
              <a:rPr lang="he-IL" b="1" dirty="0"/>
              <a:t>מלמידה אקטיבית לאקטיביזם מלמד</a:t>
            </a:r>
          </a:p>
        </p:txBody>
      </p:sp>
      <p:sp>
        <p:nvSpPr>
          <p:cNvPr id="14" name="מציין מיקום תוכן 13"/>
          <p:cNvSpPr>
            <a:spLocks noGrp="1"/>
          </p:cNvSpPr>
          <p:nvPr>
            <p:ph idx="1"/>
          </p:nvPr>
        </p:nvSpPr>
        <p:spPr>
          <a:xfrm flipH="1">
            <a:off x="1065212" y="1828800"/>
            <a:ext cx="9144001" cy="4419600"/>
          </a:xfrm>
        </p:spPr>
        <p:style>
          <a:lnRef idx="2">
            <a:schemeClr val="accent2"/>
          </a:lnRef>
          <a:fillRef idx="1">
            <a:schemeClr val="lt1"/>
          </a:fillRef>
          <a:effectRef idx="0">
            <a:schemeClr val="accent2"/>
          </a:effectRef>
          <a:fontRef idx="minor">
            <a:schemeClr val="dk1"/>
          </a:fontRef>
        </p:style>
        <p:txBody>
          <a:bodyPr rtlCol="1">
            <a:noAutofit/>
          </a:bodyPr>
          <a:lstStyle/>
          <a:p>
            <a:pPr marL="0" lvl="0" indent="0">
              <a:lnSpc>
                <a:spcPct val="100000"/>
              </a:lnSpc>
              <a:buNone/>
            </a:pPr>
            <a:r>
              <a:rPr lang="he-IL" sz="1800" dirty="0"/>
              <a:t>נושא מרכזי: מידע לעמדה</a:t>
            </a:r>
            <a:endParaRPr lang="en-US" sz="1800" dirty="0"/>
          </a:p>
          <a:p>
            <a:pPr marL="0" lvl="0" indent="0">
              <a:lnSpc>
                <a:spcPct val="100000"/>
              </a:lnSpc>
              <a:buNone/>
            </a:pPr>
            <a:r>
              <a:rPr lang="he-IL" sz="1800" dirty="0"/>
              <a:t>נושא/י המשנה: העלאת מודעות לחשיבות נושא נבחר והפצתו בקהילה</a:t>
            </a:r>
            <a:endParaRPr lang="en-US" sz="1800" dirty="0"/>
          </a:p>
          <a:p>
            <a:pPr marL="0" indent="0">
              <a:lnSpc>
                <a:spcPct val="100000"/>
              </a:lnSpc>
              <a:buNone/>
            </a:pPr>
            <a:r>
              <a:rPr lang="he-IL" sz="1800" dirty="0"/>
              <a:t>כיתה ורמה: כל גיל... </a:t>
            </a:r>
          </a:p>
          <a:p>
            <a:pPr marL="0" indent="0">
              <a:lnSpc>
                <a:spcPct val="100000"/>
              </a:lnSpc>
              <a:buNone/>
            </a:pPr>
            <a:r>
              <a:rPr lang="he-IL" sz="1800" dirty="0"/>
              <a:t>נושא השיעור המתוכנן : חיפוש מידע, גיבוש רעיון, כתיבת תסריט, תכנון "פריים", יצירה ועריכה</a:t>
            </a:r>
            <a:endParaRPr lang="en-US" sz="1800" dirty="0"/>
          </a:p>
          <a:p>
            <a:pPr marL="0" indent="0" rtl="1">
              <a:lnSpc>
                <a:spcPct val="100000"/>
              </a:lnSpc>
              <a:buNone/>
            </a:pPr>
            <a:r>
              <a:rPr lang="he-IL" sz="1800" dirty="0"/>
              <a:t>למשל:</a:t>
            </a:r>
          </a:p>
          <a:p>
            <a:pPr marL="0" indent="0" rtl="1">
              <a:lnSpc>
                <a:spcPct val="100000"/>
              </a:lnSpc>
              <a:buNone/>
            </a:pPr>
            <a:r>
              <a:rPr lang="he-IL" sz="1800" dirty="0"/>
              <a:t>מארג המזון הימי, השפעת זיהום האור על רביית צבי הים, פסולת בים – מצב נוכחי ופתרונות</a:t>
            </a:r>
          </a:p>
          <a:p>
            <a:pPr marL="0" indent="0" rtl="1">
              <a:lnSpc>
                <a:spcPct val="100000"/>
              </a:lnSpc>
              <a:buNone/>
            </a:pPr>
            <a:r>
              <a:rPr lang="he-IL" sz="1800" dirty="0"/>
              <a:t>דיג יתר והשלכותיו, סרטון תדמית לכרישים ועוד...</a:t>
            </a:r>
          </a:p>
          <a:p>
            <a:pPr marL="0" indent="0" rtl="1">
              <a:lnSpc>
                <a:spcPct val="100000"/>
              </a:lnSpc>
              <a:buNone/>
            </a:pPr>
            <a:r>
              <a:rPr lang="he-IL" sz="1800" dirty="0"/>
              <a:t>יתרונות: אפליקציה חינמית! שימוש במכשירים ניידים קיימים, </a:t>
            </a:r>
            <a:r>
              <a:rPr lang="he-IL" sz="1800" dirty="0" err="1"/>
              <a:t>הוטספוט</a:t>
            </a:r>
            <a:r>
              <a:rPr lang="he-IL" sz="1800" dirty="0"/>
              <a:t> של יצירתיות </a:t>
            </a:r>
            <a:r>
              <a:rPr lang="he-IL" sz="1800" b="1" dirty="0"/>
              <a:t>הזדמנות לבחון הבנה והמשגה של תלמידים</a:t>
            </a:r>
          </a:p>
          <a:p>
            <a:pPr marL="0" indent="0" rtl="1">
              <a:lnSpc>
                <a:spcPct val="100000"/>
              </a:lnSpc>
              <a:buNone/>
            </a:pPr>
            <a:endParaRPr lang="he-IL" sz="1800" dirty="0"/>
          </a:p>
        </p:txBody>
      </p:sp>
      <p:pic>
        <p:nvPicPr>
          <p:cNvPr id="4" name="תמונה 3" descr="תיאור: C:\Documents and Settings\ZIPORF\Local Settings\Temporary Internet Files\Content.Outlook\4VJW23BK\LOGO_FINAL_RGB-02.png"/>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314370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a:extLst>
              <a:ext uri="{FF2B5EF4-FFF2-40B4-BE49-F238E27FC236}">
                <a16:creationId xmlns:a16="http://schemas.microsoft.com/office/drawing/2014/main" id="{7312D1DC-43DB-4746-AFED-FCE2A7C92B1F}"/>
              </a:ext>
            </a:extLst>
          </p:cNvPr>
          <p:cNvPicPr>
            <a:picLocks noChangeAspect="1"/>
          </p:cNvPicPr>
          <p:nvPr/>
        </p:nvPicPr>
        <p:blipFill>
          <a:blip r:embed="rId2"/>
          <a:stretch>
            <a:fillRect/>
          </a:stretch>
        </p:blipFill>
        <p:spPr>
          <a:xfrm>
            <a:off x="496551" y="348060"/>
            <a:ext cx="5904657" cy="3690411"/>
          </a:xfrm>
          <a:prstGeom prst="rect">
            <a:avLst/>
          </a:prstGeom>
        </p:spPr>
      </p:pic>
      <p:pic>
        <p:nvPicPr>
          <p:cNvPr id="3" name="תמונה 2">
            <a:extLst>
              <a:ext uri="{FF2B5EF4-FFF2-40B4-BE49-F238E27FC236}">
                <a16:creationId xmlns:a16="http://schemas.microsoft.com/office/drawing/2014/main" id="{4BFF3B9A-5FC0-4A8B-B800-F2A14F0C2705}"/>
              </a:ext>
            </a:extLst>
          </p:cNvPr>
          <p:cNvPicPr>
            <a:picLocks noChangeAspect="1"/>
          </p:cNvPicPr>
          <p:nvPr/>
        </p:nvPicPr>
        <p:blipFill>
          <a:blip r:embed="rId3"/>
          <a:stretch>
            <a:fillRect/>
          </a:stretch>
        </p:blipFill>
        <p:spPr>
          <a:xfrm>
            <a:off x="7030516" y="359338"/>
            <a:ext cx="3600400" cy="3600400"/>
          </a:xfrm>
          <a:prstGeom prst="rect">
            <a:avLst/>
          </a:prstGeom>
        </p:spPr>
      </p:pic>
      <p:sp>
        <p:nvSpPr>
          <p:cNvPr id="4" name="כותרת משנה 2">
            <a:extLst>
              <a:ext uri="{FF2B5EF4-FFF2-40B4-BE49-F238E27FC236}">
                <a16:creationId xmlns:a16="http://schemas.microsoft.com/office/drawing/2014/main" id="{AA343539-28A1-4D71-8C2C-2BB24A261A8B}"/>
              </a:ext>
            </a:extLst>
          </p:cNvPr>
          <p:cNvSpPr txBox="1">
            <a:spLocks/>
          </p:cNvSpPr>
          <p:nvPr/>
        </p:nvSpPr>
        <p:spPr>
          <a:xfrm flipH="1">
            <a:off x="6886499" y="4365104"/>
            <a:ext cx="5040559" cy="1512168"/>
          </a:xfrm>
          <a:prstGeom prst="rect">
            <a:avLst/>
          </a:prstGeom>
          <a:ln w="28575">
            <a:solidFill>
              <a:schemeClr val="bg1"/>
            </a:solidFill>
          </a:ln>
        </p:spPr>
        <p:txBody>
          <a:bodyPr>
            <a:noAutofit/>
          </a:bodyPr>
          <a:lstStyle>
            <a:lvl1pPr marL="223838" indent="-223838" algn="r" defTabSz="914400" rtl="1" eaLnBrk="1" latinLnBrk="0" hangingPunct="1">
              <a:lnSpc>
                <a:spcPct val="90000"/>
              </a:lnSpc>
              <a:spcBef>
                <a:spcPts val="1800"/>
              </a:spcBef>
              <a:buSzPct val="80000"/>
              <a:buFont typeface="Arial"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r" defTabSz="914400" rtl="1" eaLnBrk="1" latinLnBrk="0" hangingPunct="1">
              <a:lnSpc>
                <a:spcPct val="90000"/>
              </a:lnSpc>
              <a:spcBef>
                <a:spcPts val="600"/>
              </a:spcBef>
              <a:buSzPct val="80000"/>
              <a:buFont typeface="Arial"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90000"/>
              </a:lnSpc>
              <a:spcBef>
                <a:spcPts val="600"/>
              </a:spcBef>
              <a:buSzPct val="80000"/>
              <a:buFont typeface="Arial"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ctr">
              <a:lnSpc>
                <a:spcPct val="150000"/>
              </a:lnSpc>
              <a:buNone/>
            </a:pPr>
            <a:r>
              <a:rPr lang="he-IL" sz="2800" b="1" dirty="0">
                <a:solidFill>
                  <a:srgbClr val="FFFF00"/>
                </a:solidFill>
              </a:rPr>
              <a:t>איזה מסר רוצים להעביר?</a:t>
            </a:r>
          </a:p>
          <a:p>
            <a:pPr marL="0" indent="0" algn="ctr">
              <a:lnSpc>
                <a:spcPct val="150000"/>
              </a:lnSpc>
              <a:buNone/>
            </a:pPr>
            <a:r>
              <a:rPr lang="he-IL" sz="2800" b="1" dirty="0">
                <a:solidFill>
                  <a:srgbClr val="FFFF00"/>
                </a:solidFill>
              </a:rPr>
              <a:t>מה השינוי שרוצים להוביל?</a:t>
            </a:r>
          </a:p>
        </p:txBody>
      </p:sp>
      <p:sp>
        <p:nvSpPr>
          <p:cNvPr id="5" name="כותרת 1">
            <a:extLst>
              <a:ext uri="{FF2B5EF4-FFF2-40B4-BE49-F238E27FC236}">
                <a16:creationId xmlns:a16="http://schemas.microsoft.com/office/drawing/2014/main" id="{A5E9E3C1-CDF3-4F2A-8CD0-769D03E6E1E7}"/>
              </a:ext>
            </a:extLst>
          </p:cNvPr>
          <p:cNvSpPr txBox="1">
            <a:spLocks/>
          </p:cNvSpPr>
          <p:nvPr/>
        </p:nvSpPr>
        <p:spPr>
          <a:xfrm flipH="1">
            <a:off x="496550" y="4365104"/>
            <a:ext cx="5904657" cy="1512168"/>
          </a:xfrm>
          <a:prstGeom prst="rect">
            <a:avLst/>
          </a:prstGeom>
          <a:ln>
            <a:solidFill>
              <a:schemeClr val="tx1"/>
            </a:solidFill>
          </a:ln>
        </p:spPr>
        <p:txBody>
          <a:bodyPr>
            <a:normAutofit/>
          </a:bodyPr>
          <a:lstStyle>
            <a:lvl1pPr algn="r" defTabSz="914400" rtl="1" eaLnBrk="1" latinLnBrk="0" hangingPunct="1">
              <a:lnSpc>
                <a:spcPct val="90000"/>
              </a:lnSpc>
              <a:spcBef>
                <a:spcPct val="0"/>
              </a:spcBef>
              <a:buNone/>
              <a:defRPr sz="36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algn="ctr"/>
            <a:r>
              <a:rPr lang="he-IL" sz="4000" dirty="0"/>
              <a:t>הסיפור הקצר </a:t>
            </a:r>
          </a:p>
          <a:p>
            <a:pPr algn="ctr"/>
            <a:r>
              <a:rPr lang="he-IL" sz="4000" dirty="0"/>
              <a:t>בתוך התמונה הגדולה</a:t>
            </a:r>
          </a:p>
        </p:txBody>
      </p:sp>
      <p:sp>
        <p:nvSpPr>
          <p:cNvPr id="6" name="TextBox 5">
            <a:extLst>
              <a:ext uri="{FF2B5EF4-FFF2-40B4-BE49-F238E27FC236}">
                <a16:creationId xmlns:a16="http://schemas.microsoft.com/office/drawing/2014/main" id="{873E6DA2-48BE-4C67-96CD-37EC0FA8CB57}"/>
              </a:ext>
            </a:extLst>
          </p:cNvPr>
          <p:cNvSpPr txBox="1"/>
          <p:nvPr/>
        </p:nvSpPr>
        <p:spPr>
          <a:xfrm>
            <a:off x="7354552" y="3429000"/>
            <a:ext cx="2952328" cy="369332"/>
          </a:xfrm>
          <a:prstGeom prst="rect">
            <a:avLst/>
          </a:prstGeom>
          <a:noFill/>
          <a:ln>
            <a:solidFill>
              <a:schemeClr val="bg1"/>
            </a:solidFill>
          </a:ln>
        </p:spPr>
        <p:txBody>
          <a:bodyPr wrap="square" rtlCol="1">
            <a:spAutoFit/>
          </a:bodyPr>
          <a:lstStyle/>
          <a:p>
            <a:pPr algn="ctr"/>
            <a:r>
              <a:rPr lang="en-US" dirty="0">
                <a:solidFill>
                  <a:schemeClr val="bg1"/>
                </a:solidFill>
              </a:rPr>
              <a:t>STOP MOTION APP</a:t>
            </a:r>
            <a:endParaRPr lang="he-IL" dirty="0">
              <a:solidFill>
                <a:schemeClr val="bg1"/>
              </a:solidFill>
            </a:endParaRPr>
          </a:p>
        </p:txBody>
      </p:sp>
    </p:spTree>
    <p:extLst>
      <p:ext uri="{BB962C8B-B14F-4D97-AF65-F5344CB8AC3E}">
        <p14:creationId xmlns:p14="http://schemas.microsoft.com/office/powerpoint/2010/main" val="47544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y_Stop_Motion_Movie">
            <a:hlinkClick r:id="" action="ppaction://media"/>
            <a:extLst>
              <a:ext uri="{FF2B5EF4-FFF2-40B4-BE49-F238E27FC236}">
                <a16:creationId xmlns:a16="http://schemas.microsoft.com/office/drawing/2014/main" id="{8C2C4D12-9D92-46D5-A912-77A95E29696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05780" y="303801"/>
            <a:ext cx="11111493" cy="6250397"/>
          </a:xfrm>
          <a:prstGeom prst="rect">
            <a:avLst/>
          </a:prstGeom>
        </p:spPr>
      </p:pic>
    </p:spTree>
    <p:extLst>
      <p:ext uri="{BB962C8B-B14F-4D97-AF65-F5344CB8AC3E}">
        <p14:creationId xmlns:p14="http://schemas.microsoft.com/office/powerpoint/2010/main" val="72172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639F3A6-7762-4B9F-A270-A63A984C3272}"/>
              </a:ext>
            </a:extLst>
          </p:cNvPr>
          <p:cNvSpPr>
            <a:spLocks noGrp="1"/>
          </p:cNvSpPr>
          <p:nvPr>
            <p:ph type="title"/>
          </p:nvPr>
        </p:nvSpPr>
        <p:spPr>
          <a:xfrm>
            <a:off x="837982" y="365127"/>
            <a:ext cx="10512862" cy="615602"/>
          </a:xfrm>
        </p:spPr>
        <p:txBody>
          <a:bodyPr>
            <a:normAutofit fontScale="90000"/>
          </a:bodyPr>
          <a:lstStyle/>
          <a:p>
            <a:pPr>
              <a:lnSpc>
                <a:spcPct val="115000"/>
              </a:lnSpc>
              <a:spcBef>
                <a:spcPts val="1200"/>
              </a:spcBef>
            </a:pPr>
            <a:r>
              <a:rPr lang="he-IL" sz="4400" b="1" u="sng" kern="0" dirty="0">
                <a:solidFill>
                  <a:srgbClr val="365F91"/>
                </a:solidFill>
                <a:latin typeface="Cambria" panose="02040503050406030204" pitchFamily="18" charset="0"/>
                <a:ea typeface="Arial" panose="020B0604020202020204" pitchFamily="34" charset="0"/>
                <a:cs typeface="David" panose="020E0502060401010101" pitchFamily="34" charset="-79"/>
              </a:rPr>
              <a:t>תכנון פעילות למידה בשימוש אנימציה</a:t>
            </a:r>
            <a:r>
              <a:rPr lang="en-US" sz="4400"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t/>
            </a:r>
            <a:br>
              <a:rPr lang="en-US" sz="4400"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br>
            <a:endParaRPr lang="he-IL" dirty="0"/>
          </a:p>
        </p:txBody>
      </p:sp>
      <p:sp>
        <p:nvSpPr>
          <p:cNvPr id="3" name="מציין מיקום תוכן 2">
            <a:extLst>
              <a:ext uri="{FF2B5EF4-FFF2-40B4-BE49-F238E27FC236}">
                <a16:creationId xmlns:a16="http://schemas.microsoft.com/office/drawing/2014/main" id="{E9CCE00A-4978-435C-9737-43D6AE6182F2}"/>
              </a:ext>
            </a:extLst>
          </p:cNvPr>
          <p:cNvSpPr>
            <a:spLocks noGrp="1"/>
          </p:cNvSpPr>
          <p:nvPr>
            <p:ph idx="1"/>
          </p:nvPr>
        </p:nvSpPr>
        <p:spPr>
          <a:xfrm>
            <a:off x="822344" y="830883"/>
            <a:ext cx="10744676" cy="5661990"/>
          </a:xfrm>
        </p:spPr>
        <p:txBody>
          <a:bodyPr>
            <a:noAutofit/>
          </a:bodyPr>
          <a:lstStyle/>
          <a:p>
            <a:pPr marL="0" indent="0">
              <a:lnSpc>
                <a:spcPct val="150000"/>
              </a:lnSpc>
              <a:buNone/>
            </a:pPr>
            <a:r>
              <a:rPr lang="he-IL" sz="1800" u="sng" dirty="0">
                <a:latin typeface="David" panose="020E0502060401010101" pitchFamily="34" charset="-79"/>
                <a:cs typeface="David" panose="020E0502060401010101" pitchFamily="34" charset="-79"/>
              </a:rPr>
              <a:t>מטרת הפעילות בתחום התוכן: </a:t>
            </a:r>
            <a:endParaRPr lang="en-US" sz="1800" dirty="0">
              <a:latin typeface="David" panose="020E0502060401010101" pitchFamily="34" charset="-79"/>
              <a:cs typeface="David" panose="020E0502060401010101" pitchFamily="34" charset="-79"/>
            </a:endParaRPr>
          </a:p>
          <a:p>
            <a:pPr marL="0" lvl="0" indent="0">
              <a:lnSpc>
                <a:spcPct val="150000"/>
              </a:lnSpc>
              <a:buNone/>
            </a:pPr>
            <a:r>
              <a:rPr lang="he-IL" sz="1800" dirty="0">
                <a:latin typeface="David" panose="020E0502060401010101" pitchFamily="34" charset="-79"/>
                <a:cs typeface="David" panose="020E0502060401010101" pitchFamily="34" charset="-79"/>
              </a:rPr>
              <a:t>התלמידים יציגו את הבנתם בנושא מארג המזון הימי באמצעות סרטון אנימציה.</a:t>
            </a:r>
            <a:endParaRPr lang="en-US" sz="1800" dirty="0">
              <a:latin typeface="David" panose="020E0502060401010101" pitchFamily="34" charset="-79"/>
              <a:cs typeface="David" panose="020E0502060401010101" pitchFamily="34" charset="-79"/>
            </a:endParaRPr>
          </a:p>
          <a:p>
            <a:pPr marL="0" indent="0">
              <a:lnSpc>
                <a:spcPct val="150000"/>
              </a:lnSpc>
              <a:buNone/>
            </a:pPr>
            <a:r>
              <a:rPr lang="he-IL" sz="1800" u="sng" dirty="0">
                <a:latin typeface="David" panose="020E0502060401010101" pitchFamily="34" charset="-79"/>
                <a:cs typeface="David" panose="020E0502060401010101" pitchFamily="34" charset="-79"/>
              </a:rPr>
              <a:t>מטרות הפעילות בתחום המיומנויות ו/או היבט רגשי: </a:t>
            </a:r>
            <a:endParaRPr lang="en-US" sz="1800" dirty="0">
              <a:latin typeface="David" panose="020E0502060401010101" pitchFamily="34" charset="-79"/>
              <a:cs typeface="David" panose="020E0502060401010101" pitchFamily="34" charset="-79"/>
            </a:endParaRPr>
          </a:p>
          <a:p>
            <a:pPr marL="0" lvl="0" indent="0">
              <a:lnSpc>
                <a:spcPct val="150000"/>
              </a:lnSpc>
              <a:buNone/>
            </a:pPr>
            <a:r>
              <a:rPr lang="he-IL" sz="1800" dirty="0">
                <a:latin typeface="David" panose="020E0502060401010101" pitchFamily="34" charset="-79"/>
                <a:cs typeface="David" panose="020E0502060401010101" pitchFamily="34" charset="-79"/>
              </a:rPr>
              <a:t>התלמידים יתנסו בתכנון הקונספט המרכזי של הסרטון שלהם, יכינו רשימת ציוד ואביזרים ויגישו מסמך תכנון למורה לבדיקה טרם התחלת העבודה. </a:t>
            </a:r>
            <a:endParaRPr lang="en-US" sz="1800" dirty="0">
              <a:latin typeface="David" panose="020E0502060401010101" pitchFamily="34" charset="-79"/>
              <a:cs typeface="David" panose="020E0502060401010101" pitchFamily="34" charset="-79"/>
            </a:endParaRPr>
          </a:p>
          <a:p>
            <a:pPr marL="0" lvl="0" indent="0">
              <a:lnSpc>
                <a:spcPct val="150000"/>
              </a:lnSpc>
              <a:buNone/>
            </a:pPr>
            <a:r>
              <a:rPr lang="he-IL" sz="1800" dirty="0">
                <a:latin typeface="David" panose="020E0502060401010101" pitchFamily="34" charset="-79"/>
                <a:cs typeface="David" panose="020E0502060401010101" pitchFamily="34" charset="-79"/>
              </a:rPr>
              <a:t>התלמידים יסבירו מהו מארג מזון, אילו קבוצות אורגניזמים מרכזיות מרכיבות את מארג המזון הימי בבתי הגידול השונים ויבחרו בית גידול ימי אחד לדוגמה למארג מזון ימי.</a:t>
            </a:r>
            <a:endParaRPr lang="en-US" sz="1800" dirty="0">
              <a:latin typeface="David" panose="020E0502060401010101" pitchFamily="34" charset="-79"/>
              <a:cs typeface="David" panose="020E0502060401010101" pitchFamily="34" charset="-79"/>
            </a:endParaRPr>
          </a:p>
          <a:p>
            <a:pPr marL="0" lvl="0" indent="0">
              <a:lnSpc>
                <a:spcPct val="150000"/>
              </a:lnSpc>
              <a:buNone/>
            </a:pPr>
            <a:r>
              <a:rPr lang="he-IL" sz="1800" dirty="0">
                <a:latin typeface="David" panose="020E0502060401010101" pitchFamily="34" charset="-79"/>
                <a:cs typeface="David" panose="020E0502060401010101" pitchFamily="34" charset="-79"/>
              </a:rPr>
              <a:t>התלמידים יעבדו בשיתוף פעולה בקבוצות של 2-3 תלמידים.</a:t>
            </a:r>
            <a:endParaRPr lang="en-US" sz="1800" dirty="0">
              <a:latin typeface="David" panose="020E0502060401010101" pitchFamily="34" charset="-79"/>
              <a:cs typeface="David" panose="020E0502060401010101" pitchFamily="34" charset="-79"/>
            </a:endParaRPr>
          </a:p>
          <a:p>
            <a:pPr marL="0" lvl="0" indent="0">
              <a:lnSpc>
                <a:spcPct val="150000"/>
              </a:lnSpc>
              <a:buNone/>
            </a:pPr>
            <a:r>
              <a:rPr lang="he-IL" sz="1800" dirty="0">
                <a:latin typeface="David" panose="020E0502060401010101" pitchFamily="34" charset="-79"/>
                <a:cs typeface="David" panose="020E0502060401010101" pitchFamily="34" charset="-79"/>
              </a:rPr>
              <a:t>התלמידים יציגו את עבודתם המסכמת בפני שאר הקבוצות, יעריכו לפי מחוון את עבודתן של קבוצות אחרות ויקבלו משוב על העבודה שלהם. </a:t>
            </a:r>
            <a:endParaRPr lang="en-US" sz="1800" dirty="0">
              <a:latin typeface="David" panose="020E0502060401010101" pitchFamily="34" charset="-79"/>
              <a:cs typeface="David" panose="020E0502060401010101" pitchFamily="34" charset="-79"/>
            </a:endParaRPr>
          </a:p>
          <a:p>
            <a:pPr marL="0" indent="0">
              <a:lnSpc>
                <a:spcPct val="150000"/>
              </a:lnSpc>
              <a:buNone/>
            </a:pPr>
            <a:r>
              <a:rPr lang="he-IL" sz="1800" u="sng" dirty="0">
                <a:latin typeface="David" panose="020E0502060401010101" pitchFamily="34" charset="-79"/>
                <a:cs typeface="David" panose="020E0502060401010101" pitchFamily="34" charset="-79"/>
              </a:rPr>
              <a:t>ציוד וחומרים: </a:t>
            </a:r>
            <a:r>
              <a:rPr lang="he-IL" sz="1800" dirty="0">
                <a:latin typeface="David" panose="020E0502060401010101" pitchFamily="34" charset="-79"/>
                <a:cs typeface="David" panose="020E0502060401010101" pitchFamily="34" charset="-79"/>
              </a:rPr>
              <a:t>יישומון </a:t>
            </a:r>
            <a:r>
              <a:rPr lang="en-US" sz="1800" dirty="0">
                <a:latin typeface="David" panose="020E0502060401010101" pitchFamily="34" charset="-79"/>
                <a:cs typeface="David" panose="020E0502060401010101" pitchFamily="34" charset="-79"/>
              </a:rPr>
              <a:t>Stop Motion</a:t>
            </a:r>
            <a:r>
              <a:rPr lang="he-IL" sz="1800" dirty="0">
                <a:latin typeface="David" panose="020E0502060401010101" pitchFamily="34" charset="-79"/>
                <a:cs typeface="David" panose="020E0502060401010101" pitchFamily="34" charset="-79"/>
              </a:rPr>
              <a:t> במכשירי הטלפון של התלמידים, אביזרי יצירה (בריסטולים, צבעים, דבקים וכו' ובהתאם לתכנון הציוד של התלמידים).</a:t>
            </a:r>
            <a:endParaRPr lang="en-US" sz="1800" dirty="0">
              <a:latin typeface="David" panose="020E0502060401010101" pitchFamily="34" charset="-79"/>
              <a:cs typeface="David" panose="020E0502060401010101" pitchFamily="34" charset="-79"/>
            </a:endParaRPr>
          </a:p>
          <a:p>
            <a:pPr marL="0" indent="0">
              <a:lnSpc>
                <a:spcPct val="150000"/>
              </a:lnSpc>
              <a:buNone/>
            </a:pPr>
            <a:endParaRPr lang="he-IL" sz="1800" dirty="0">
              <a:latin typeface="David" panose="020E0502060401010101" pitchFamily="34" charset="-79"/>
              <a:cs typeface="David" panose="020E0502060401010101" pitchFamily="34" charset="-79"/>
            </a:endParaRPr>
          </a:p>
        </p:txBody>
      </p:sp>
      <p:pic>
        <p:nvPicPr>
          <p:cNvPr id="5" name="תמונה 4" descr="תיאור: C:\Documents and Settings\ZIPORF\Local Settings\Temporary Internet Files\Content.Outlook\4VJW23BK\LOGO_FINAL_RGB-02.png"/>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45583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639F3A6-7762-4B9F-A270-A63A984C3272}"/>
              </a:ext>
            </a:extLst>
          </p:cNvPr>
          <p:cNvSpPr>
            <a:spLocks noGrp="1"/>
          </p:cNvSpPr>
          <p:nvPr>
            <p:ph type="title"/>
          </p:nvPr>
        </p:nvSpPr>
        <p:spPr>
          <a:xfrm>
            <a:off x="837982" y="365127"/>
            <a:ext cx="10512862" cy="615602"/>
          </a:xfrm>
        </p:spPr>
        <p:txBody>
          <a:bodyPr>
            <a:normAutofit fontScale="90000"/>
          </a:bodyPr>
          <a:lstStyle/>
          <a:p>
            <a:pPr>
              <a:lnSpc>
                <a:spcPct val="115000"/>
              </a:lnSpc>
              <a:spcBef>
                <a:spcPts val="1200"/>
              </a:spcBef>
            </a:pPr>
            <a:r>
              <a:rPr lang="he-IL" sz="4400" b="1" u="sng" kern="0" dirty="0">
                <a:solidFill>
                  <a:srgbClr val="365F91"/>
                </a:solidFill>
                <a:latin typeface="Cambria" panose="02040503050406030204" pitchFamily="18" charset="0"/>
                <a:ea typeface="Arial" panose="020B0604020202020204" pitchFamily="34" charset="0"/>
                <a:cs typeface="David" panose="020E0502060401010101" pitchFamily="34" charset="-79"/>
              </a:rPr>
              <a:t>תכנון פעילות למידה בשימוש אנימציה</a:t>
            </a:r>
            <a:r>
              <a:rPr lang="en-US" sz="4400" b="1" u="sng" kern="0" dirty="0">
                <a:solidFill>
                  <a:srgbClr val="365F91"/>
                </a:solidFill>
                <a:latin typeface="Cambria" panose="02040503050406030204" pitchFamily="18" charset="0"/>
                <a:ea typeface="Arial" panose="020B0604020202020204" pitchFamily="34" charset="0"/>
                <a:cs typeface="David" panose="020E0502060401010101" pitchFamily="34" charset="-79"/>
              </a:rPr>
              <a:t> </a:t>
            </a:r>
            <a:r>
              <a:rPr lang="he-IL" sz="4400" b="1" u="sng" kern="0" dirty="0">
                <a:solidFill>
                  <a:srgbClr val="365F91"/>
                </a:solidFill>
                <a:latin typeface="Cambria" panose="02040503050406030204" pitchFamily="18" charset="0"/>
                <a:ea typeface="Arial" panose="020B0604020202020204" pitchFamily="34" charset="0"/>
                <a:cs typeface="David" panose="020E0502060401010101" pitchFamily="34" charset="-79"/>
              </a:rPr>
              <a:t>-המשך</a:t>
            </a:r>
            <a:r>
              <a:rPr lang="en-US" sz="4400"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t/>
            </a:r>
            <a:br>
              <a:rPr lang="en-US" sz="4400"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br>
            <a:endParaRPr lang="he-IL" dirty="0"/>
          </a:p>
        </p:txBody>
      </p:sp>
      <p:sp>
        <p:nvSpPr>
          <p:cNvPr id="3" name="מציין מיקום תוכן 2">
            <a:extLst>
              <a:ext uri="{FF2B5EF4-FFF2-40B4-BE49-F238E27FC236}">
                <a16:creationId xmlns:a16="http://schemas.microsoft.com/office/drawing/2014/main" id="{E9CCE00A-4978-435C-9737-43D6AE6182F2}"/>
              </a:ext>
            </a:extLst>
          </p:cNvPr>
          <p:cNvSpPr>
            <a:spLocks noGrp="1"/>
          </p:cNvSpPr>
          <p:nvPr>
            <p:ph idx="1"/>
          </p:nvPr>
        </p:nvSpPr>
        <p:spPr>
          <a:xfrm>
            <a:off x="837982" y="980729"/>
            <a:ext cx="10512862" cy="5196234"/>
          </a:xfrm>
        </p:spPr>
        <p:txBody>
          <a:bodyPr>
            <a:normAutofit/>
          </a:bodyPr>
          <a:lstStyle/>
          <a:p>
            <a:pPr>
              <a:lnSpc>
                <a:spcPct val="150000"/>
              </a:lnSpc>
            </a:pPr>
            <a:r>
              <a:rPr lang="he-IL" sz="2000" u="sng" dirty="0">
                <a:latin typeface="David" panose="020E0502060401010101" pitchFamily="34" charset="-79"/>
                <a:cs typeface="David" panose="020E0502060401010101" pitchFamily="34" charset="-79"/>
              </a:rPr>
              <a:t>הנחיות להפעלת הפעילות (למורה):</a:t>
            </a:r>
            <a:endParaRPr lang="en-US" sz="2000" dirty="0">
              <a:latin typeface="David" panose="020E0502060401010101" pitchFamily="34" charset="-79"/>
              <a:cs typeface="David" panose="020E0502060401010101" pitchFamily="34" charset="-79"/>
            </a:endParaRPr>
          </a:p>
          <a:p>
            <a:pPr>
              <a:lnSpc>
                <a:spcPct val="150000"/>
              </a:lnSpc>
            </a:pPr>
            <a:r>
              <a:rPr lang="he-IL" sz="2000" dirty="0">
                <a:latin typeface="David" panose="020E0502060401010101" pitchFamily="34" charset="-79"/>
                <a:cs typeface="David" panose="020E0502060401010101" pitchFamily="34" charset="-79"/>
              </a:rPr>
              <a:t>פעילות סיכום נושא מארג המזון הימי זו, מתחלקת לשלושה חלקים: שלב התכנון, שלב הביצוע ושלב ההצגה.</a:t>
            </a:r>
            <a:endParaRPr lang="en-US" sz="2000" dirty="0">
              <a:latin typeface="David" panose="020E0502060401010101" pitchFamily="34" charset="-79"/>
              <a:cs typeface="David" panose="020E0502060401010101" pitchFamily="34" charset="-79"/>
            </a:endParaRPr>
          </a:p>
          <a:p>
            <a:pPr>
              <a:lnSpc>
                <a:spcPct val="150000"/>
              </a:lnSpc>
            </a:pPr>
            <a:r>
              <a:rPr lang="he-IL" sz="2000" b="1" dirty="0">
                <a:latin typeface="David" panose="020E0502060401010101" pitchFamily="34" charset="-79"/>
                <a:cs typeface="David" panose="020E0502060401010101" pitchFamily="34" charset="-79"/>
              </a:rPr>
              <a:t>בשלב התכנון</a:t>
            </a:r>
            <a:r>
              <a:rPr lang="he-IL" sz="2000" dirty="0">
                <a:latin typeface="David" panose="020E0502060401010101" pitchFamily="34" charset="-79"/>
                <a:cs typeface="David" panose="020E0502060401010101" pitchFamily="34" charset="-79"/>
              </a:rPr>
              <a:t> (= שיעור 1 של 45 דקות) יש לתת לתלמידים הנחיות לביצוע,  לאפשר להם זמן לחשיבה משותפת בתכנון ובניית ה"תסריט" למשימה ולתכנן את רשימת הציוד והאביזרים הנחוצים להם. על התלמידים להגיש מסמך תכנון מלא בחזרה למורה כדי לקבל אישור להמשך הפעולה. מטרת האישור היא לוודא שהתלמידים לא מתכננים הפקה בתקציב הוליוודי ובעיקר על מנת לסייע במידה ונצפות תפיסות שגויות ושאר אתגרים.</a:t>
            </a:r>
            <a:endParaRPr lang="en-US" sz="2000" dirty="0">
              <a:latin typeface="David" panose="020E0502060401010101" pitchFamily="34" charset="-79"/>
              <a:cs typeface="David" panose="020E0502060401010101" pitchFamily="34" charset="-79"/>
            </a:endParaRPr>
          </a:p>
          <a:p>
            <a:pPr>
              <a:lnSpc>
                <a:spcPct val="150000"/>
              </a:lnSpc>
            </a:pPr>
            <a:r>
              <a:rPr lang="he-IL" sz="2000" b="1" dirty="0">
                <a:latin typeface="David" panose="020E0502060401010101" pitchFamily="34" charset="-79"/>
                <a:cs typeface="David" panose="020E0502060401010101" pitchFamily="34" charset="-79"/>
              </a:rPr>
              <a:t>בשלב הביצוע</a:t>
            </a:r>
            <a:r>
              <a:rPr lang="he-IL" sz="2000" dirty="0">
                <a:latin typeface="David" panose="020E0502060401010101" pitchFamily="34" charset="-79"/>
                <a:cs typeface="David" panose="020E0502060401010101" pitchFamily="34" charset="-79"/>
              </a:rPr>
              <a:t> (= שני שיעורים של 45 דקות) יש לאפשר לתלמידים זמן יצירה ופעולה לביצוע התכנון. את הסרטון המוכן על התלמידים לשלוח מבעוד מועד למורה.</a:t>
            </a:r>
            <a:endParaRPr lang="en-US" sz="2000" dirty="0">
              <a:latin typeface="David" panose="020E0502060401010101" pitchFamily="34" charset="-79"/>
              <a:cs typeface="David" panose="020E0502060401010101" pitchFamily="34" charset="-79"/>
            </a:endParaRPr>
          </a:p>
          <a:p>
            <a:pPr>
              <a:lnSpc>
                <a:spcPct val="150000"/>
              </a:lnSpc>
            </a:pPr>
            <a:r>
              <a:rPr lang="he-IL" sz="2000" b="1" dirty="0">
                <a:latin typeface="David" panose="020E0502060401010101" pitchFamily="34" charset="-79"/>
                <a:cs typeface="David" panose="020E0502060401010101" pitchFamily="34" charset="-79"/>
              </a:rPr>
              <a:t>שלב ההצגה</a:t>
            </a:r>
            <a:r>
              <a:rPr lang="he-IL" sz="2000" dirty="0">
                <a:latin typeface="David" panose="020E0502060401010101" pitchFamily="34" charset="-79"/>
                <a:cs typeface="David" panose="020E0502060401010101" pitchFamily="34" charset="-79"/>
              </a:rPr>
              <a:t> (= שני שיעורים של 45 דקות): במליאה, כל קבוצה מציגה את הסרטון שהכינה ומקבלת משוב מקצועי ואיכותי משאר הקבוצות. </a:t>
            </a:r>
            <a:endParaRPr lang="en-US" sz="2000" dirty="0">
              <a:latin typeface="David" panose="020E0502060401010101" pitchFamily="34" charset="-79"/>
              <a:cs typeface="David" panose="020E0502060401010101" pitchFamily="34" charset="-79"/>
            </a:endParaRPr>
          </a:p>
          <a:p>
            <a:pPr marL="0" indent="0">
              <a:lnSpc>
                <a:spcPct val="150000"/>
              </a:lnSpc>
              <a:buNone/>
            </a:pPr>
            <a:endParaRPr lang="he-IL" sz="2000" dirty="0">
              <a:latin typeface="David" panose="020E0502060401010101" pitchFamily="34" charset="-79"/>
              <a:cs typeface="David" panose="020E0502060401010101" pitchFamily="34" charset="-79"/>
            </a:endParaRPr>
          </a:p>
        </p:txBody>
      </p:sp>
      <p:pic>
        <p:nvPicPr>
          <p:cNvPr id="4" name="תמונה 3" descr="תיאור: C:\Documents and Settings\ZIPORF\Local Settings\Temporary Internet Files\Content.Outlook\4VJW23BK\LOGO_FINAL_RGB-02.png"/>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2760033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FEACF88-B38A-4225-BE4C-E6E8EBFFA994}"/>
              </a:ext>
            </a:extLst>
          </p:cNvPr>
          <p:cNvSpPr>
            <a:spLocks noGrp="1"/>
          </p:cNvSpPr>
          <p:nvPr>
            <p:ph type="title"/>
          </p:nvPr>
        </p:nvSpPr>
        <p:spPr/>
        <p:txBody>
          <a:bodyPr/>
          <a:lstStyle/>
          <a:p>
            <a:r>
              <a:rPr lang="he-IL" b="1" dirty="0">
                <a:solidFill>
                  <a:schemeClr val="tx2"/>
                </a:solidFill>
                <a:latin typeface="David" panose="020E0502060401010101" pitchFamily="34" charset="-79"/>
                <a:cs typeface="David" panose="020E0502060401010101" pitchFamily="34" charset="-79"/>
              </a:rPr>
              <a:t>משוב תלמידים לדוגמא</a:t>
            </a:r>
          </a:p>
        </p:txBody>
      </p:sp>
      <p:graphicFrame>
        <p:nvGraphicFramePr>
          <p:cNvPr id="8" name="מציין מיקום תוכן 7">
            <a:extLst>
              <a:ext uri="{FF2B5EF4-FFF2-40B4-BE49-F238E27FC236}">
                <a16:creationId xmlns:a16="http://schemas.microsoft.com/office/drawing/2014/main" id="{E23664AB-4A3D-4E4C-AD5A-2BFC97391316}"/>
              </a:ext>
            </a:extLst>
          </p:cNvPr>
          <p:cNvGraphicFramePr>
            <a:graphicFrameLocks noGrp="1"/>
          </p:cNvGraphicFramePr>
          <p:nvPr>
            <p:ph idx="1"/>
            <p:extLst>
              <p:ext uri="{D42A27DB-BD31-4B8C-83A1-F6EECF244321}">
                <p14:modId xmlns:p14="http://schemas.microsoft.com/office/powerpoint/2010/main" val="2061717094"/>
              </p:ext>
            </p:extLst>
          </p:nvPr>
        </p:nvGraphicFramePr>
        <p:xfrm>
          <a:off x="705189" y="2044541"/>
          <a:ext cx="6469343" cy="3523450"/>
        </p:xfrm>
        <a:graphic>
          <a:graphicData uri="http://schemas.openxmlformats.org/drawingml/2006/table">
            <a:tbl>
              <a:tblPr rtl="1" firstRow="1" firstCol="1" bandRow="1">
                <a:tableStyleId>{5C22544A-7EE6-4342-B048-85BDC9FD1C3A}</a:tableStyleId>
              </a:tblPr>
              <a:tblGrid>
                <a:gridCol w="1278896">
                  <a:extLst>
                    <a:ext uri="{9D8B030D-6E8A-4147-A177-3AD203B41FA5}">
                      <a16:colId xmlns:a16="http://schemas.microsoft.com/office/drawing/2014/main" val="427881910"/>
                    </a:ext>
                  </a:extLst>
                </a:gridCol>
                <a:gridCol w="2786044">
                  <a:extLst>
                    <a:ext uri="{9D8B030D-6E8A-4147-A177-3AD203B41FA5}">
                      <a16:colId xmlns:a16="http://schemas.microsoft.com/office/drawing/2014/main" val="1438827058"/>
                    </a:ext>
                  </a:extLst>
                </a:gridCol>
                <a:gridCol w="2404403">
                  <a:extLst>
                    <a:ext uri="{9D8B030D-6E8A-4147-A177-3AD203B41FA5}">
                      <a16:colId xmlns:a16="http://schemas.microsoft.com/office/drawing/2014/main" val="2017781672"/>
                    </a:ext>
                  </a:extLst>
                </a:gridCol>
              </a:tblGrid>
              <a:tr h="314809">
                <a:tc>
                  <a:txBody>
                    <a:bodyPr/>
                    <a:lstStyle/>
                    <a:p>
                      <a:pPr algn="r" rtl="1">
                        <a:lnSpc>
                          <a:spcPct val="200000"/>
                        </a:lnSpc>
                        <a:spcAft>
                          <a:spcPts val="0"/>
                        </a:spcAft>
                      </a:pPr>
                      <a:r>
                        <a:rPr lang="he-IL"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Aft>
                          <a:spcPts val="0"/>
                        </a:spcAft>
                      </a:pPr>
                      <a:r>
                        <a:rPr lang="he-IL" sz="1800" dirty="0">
                          <a:solidFill>
                            <a:schemeClr val="tx1"/>
                          </a:solidFill>
                          <a:effectLst/>
                        </a:rPr>
                        <a:t>תוכן</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Aft>
                          <a:spcPts val="0"/>
                        </a:spcAft>
                      </a:pPr>
                      <a:r>
                        <a:rPr lang="he-IL" sz="1800" dirty="0">
                          <a:solidFill>
                            <a:schemeClr val="tx1"/>
                          </a:solidFill>
                          <a:effectLst/>
                        </a:rPr>
                        <a:t>יצירה</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60604731"/>
                  </a:ext>
                </a:extLst>
              </a:tr>
              <a:tr h="1190255">
                <a:tc>
                  <a:txBody>
                    <a:bodyPr/>
                    <a:lstStyle/>
                    <a:p>
                      <a:pPr algn="r" rtl="1">
                        <a:lnSpc>
                          <a:spcPct val="200000"/>
                        </a:lnSpc>
                        <a:spcAft>
                          <a:spcPts val="0"/>
                        </a:spcAft>
                      </a:pPr>
                      <a:r>
                        <a:rPr lang="he-IL" sz="1800" b="1" dirty="0">
                          <a:solidFill>
                            <a:schemeClr val="tx1"/>
                          </a:solidFill>
                          <a:effectLst/>
                        </a:rPr>
                        <a:t>לשימור</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200000"/>
                        </a:lnSpc>
                        <a:spcAft>
                          <a:spcPts val="0"/>
                        </a:spcAft>
                      </a:pPr>
                      <a:r>
                        <a:rPr lang="he-IL" sz="1400" dirty="0">
                          <a:effectLst/>
                        </a:rPr>
                        <a:t>דוגמה: ההסבר על מארג המזון הימי היה פשוט וברור</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200000"/>
                        </a:lnSpc>
                        <a:spcAft>
                          <a:spcPts val="0"/>
                        </a:spcAft>
                      </a:pPr>
                      <a:r>
                        <a:rPr lang="he-IL" sz="1400">
                          <a:effectLst/>
                        </a:rPr>
                        <a:t>האביזרים שבחרתם להצגת הנושא סייעו מאד בהבנתו</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32080387"/>
                  </a:ext>
                </a:extLst>
              </a:tr>
              <a:tr h="1784555">
                <a:tc>
                  <a:txBody>
                    <a:bodyPr/>
                    <a:lstStyle/>
                    <a:p>
                      <a:pPr algn="r" rtl="1">
                        <a:lnSpc>
                          <a:spcPct val="200000"/>
                        </a:lnSpc>
                        <a:spcAft>
                          <a:spcPts val="0"/>
                        </a:spcAft>
                      </a:pPr>
                      <a:r>
                        <a:rPr lang="he-IL" sz="1800" b="1" dirty="0">
                          <a:solidFill>
                            <a:schemeClr val="tx1"/>
                          </a:solidFill>
                          <a:effectLst/>
                        </a:rPr>
                        <a:t>לשיפור</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200000"/>
                        </a:lnSpc>
                        <a:spcAft>
                          <a:spcPts val="0"/>
                        </a:spcAft>
                      </a:pPr>
                      <a:r>
                        <a:rPr lang="he-IL" sz="1400" dirty="0">
                          <a:effectLst/>
                        </a:rPr>
                        <a:t>דוגמה: האופן שבו הצגתם את בית הגידול הימי "שונית האלמוגים" ומארג המזון בה, לא היה ברור מספיק. עליכם לשים לב ל....</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200000"/>
                        </a:lnSpc>
                        <a:spcAft>
                          <a:spcPts val="0"/>
                        </a:spcAft>
                      </a:pPr>
                      <a:r>
                        <a:rPr lang="he-IL" sz="1400" dirty="0">
                          <a:effectLst/>
                        </a:rPr>
                        <a:t>הסרטון היה מהיר מדי והקשה על ההבנה.</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68676067"/>
                  </a:ext>
                </a:extLst>
              </a:tr>
            </a:tbl>
          </a:graphicData>
        </a:graphic>
      </p:graphicFrame>
      <p:sp>
        <p:nvSpPr>
          <p:cNvPr id="10" name="מלבן 9">
            <a:extLst>
              <a:ext uri="{FF2B5EF4-FFF2-40B4-BE49-F238E27FC236}">
                <a16:creationId xmlns:a16="http://schemas.microsoft.com/office/drawing/2014/main" id="{045A8E60-8F5C-4C23-887E-DEA06F289C1D}"/>
              </a:ext>
            </a:extLst>
          </p:cNvPr>
          <p:cNvSpPr/>
          <p:nvPr/>
        </p:nvSpPr>
        <p:spPr>
          <a:xfrm>
            <a:off x="7822604" y="2044541"/>
            <a:ext cx="3906314" cy="3345659"/>
          </a:xfrm>
          <a:prstGeom prst="rect">
            <a:avLst/>
          </a:prstGeom>
          <a:ln>
            <a:solidFill>
              <a:schemeClr val="tx1"/>
            </a:solidFill>
          </a:ln>
        </p:spPr>
        <p:txBody>
          <a:bodyPr wrap="square">
            <a:spAutoFit/>
          </a:bodyPr>
          <a:lstStyle/>
          <a:p>
            <a:pPr lvl="0" eaLnBrk="0" fontAlgn="base" hangingPunct="0">
              <a:lnSpc>
                <a:spcPct val="200000"/>
              </a:lnSpc>
              <a:spcBef>
                <a:spcPct val="0"/>
              </a:spcBef>
              <a:spcAft>
                <a:spcPct val="0"/>
              </a:spcAft>
            </a:pPr>
            <a:r>
              <a:rPr lang="he-IL" altLang="he-IL" dirty="0">
                <a:latin typeface="Calibri" panose="020F0502020204030204" pitchFamily="34" charset="0"/>
                <a:ea typeface="Calibri" panose="020F0502020204030204" pitchFamily="34" charset="0"/>
                <a:cs typeface="David" panose="020E0502060401010101" pitchFamily="34" charset="-79"/>
              </a:rPr>
              <a:t>תלמידות ותלמידים יקרים</a:t>
            </a:r>
            <a:endParaRPr lang="en-US" altLang="he-IL" sz="1600" dirty="0"/>
          </a:p>
          <a:p>
            <a:pPr lvl="0" eaLnBrk="0" fontAlgn="base" hangingPunct="0">
              <a:lnSpc>
                <a:spcPct val="200000"/>
              </a:lnSpc>
              <a:spcBef>
                <a:spcPct val="0"/>
              </a:spcBef>
              <a:spcAft>
                <a:spcPct val="0"/>
              </a:spcAft>
            </a:pPr>
            <a:r>
              <a:rPr lang="he-IL" altLang="he-IL" dirty="0">
                <a:latin typeface="Calibri" panose="020F0502020204030204" pitchFamily="34" charset="0"/>
                <a:ea typeface="Calibri" panose="020F0502020204030204" pitchFamily="34" charset="0"/>
                <a:cs typeface="David" panose="020E0502060401010101" pitchFamily="34" charset="-79"/>
              </a:rPr>
              <a:t>כל אחד ואחת מכם התאמץ והשקיע במשימה ועל כן ראוי למשוב בונה ולהערכה. כתבו בטבלה בכל קטגוריה דבר אחד שראיתם בעבודת חבריכם וחברותיכם שניתן ללמוד ולהתפתח ממנו.</a:t>
            </a:r>
            <a:endParaRPr lang="en-US" altLang="he-IL" sz="1600" dirty="0"/>
          </a:p>
        </p:txBody>
      </p:sp>
      <p:pic>
        <p:nvPicPr>
          <p:cNvPr id="5" name="תמונה 4" descr="תיאור: C:\Documents and Settings\ZIPORF\Local Settings\Temporary Internet Files\Content.Outlook\4VJW23BK\LOGO_FINAL_RGB-02.png"/>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2974232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246584" y="280555"/>
            <a:ext cx="9141619" cy="1084845"/>
          </a:xfrm>
        </p:spPr>
        <p:txBody>
          <a:bodyPr>
            <a:normAutofit/>
          </a:bodyPr>
          <a:lstStyle/>
          <a:p>
            <a:pPr fontAlgn="b"/>
            <a:r>
              <a:rPr lang="he-IL" sz="3599" dirty="0"/>
              <a:t>סטופ מושן סטודיו-מדריך</a:t>
            </a:r>
            <a:r>
              <a:rPr lang="en-US" sz="3599" dirty="0"/>
              <a:t/>
            </a:r>
            <a:br>
              <a:rPr lang="en-US" sz="3599" dirty="0"/>
            </a:br>
            <a:endParaRPr lang="he-IL" sz="3599" dirty="0"/>
          </a:p>
        </p:txBody>
      </p:sp>
      <p:sp>
        <p:nvSpPr>
          <p:cNvPr id="3" name="כותרת משנה 2"/>
          <p:cNvSpPr>
            <a:spLocks noGrp="1"/>
          </p:cNvSpPr>
          <p:nvPr>
            <p:ph type="subTitle" idx="1"/>
          </p:nvPr>
        </p:nvSpPr>
        <p:spPr>
          <a:xfrm>
            <a:off x="7868775" y="1185483"/>
            <a:ext cx="4079967" cy="1384831"/>
          </a:xfrm>
        </p:spPr>
        <p:txBody>
          <a:bodyPr>
            <a:normAutofit/>
          </a:bodyPr>
          <a:lstStyle/>
          <a:p>
            <a:pPr algn="r"/>
            <a:r>
              <a:rPr lang="he-IL" sz="1400" dirty="0"/>
              <a:t>1. לחצו על אייקון האפליקציה, </a:t>
            </a:r>
          </a:p>
          <a:p>
            <a:pPr algn="r"/>
            <a:r>
              <a:rPr lang="he-IL" sz="1400" dirty="0"/>
              <a:t>2. </a:t>
            </a:r>
            <a:r>
              <a:rPr lang="he-IL" sz="1400" dirty="0" err="1"/>
              <a:t>א.יש</a:t>
            </a:r>
            <a:r>
              <a:rPr lang="he-IL" sz="1400" dirty="0"/>
              <a:t> ללחוץ על סימן ה+ </a:t>
            </a:r>
            <a:r>
              <a:rPr lang="he-IL" sz="1400" dirty="0" err="1"/>
              <a:t>הורוד</a:t>
            </a:r>
            <a:r>
              <a:rPr lang="he-IL" sz="1400" dirty="0"/>
              <a:t> כדי ליצור </a:t>
            </a:r>
            <a:r>
              <a:rPr lang="he-IL" sz="1400" dirty="0" err="1"/>
              <a:t>פרוייקט</a:t>
            </a:r>
            <a:r>
              <a:rPr lang="he-IL" sz="1400" dirty="0"/>
              <a:t> חדש.</a:t>
            </a:r>
          </a:p>
          <a:p>
            <a:pPr algn="r"/>
            <a:r>
              <a:rPr lang="he-IL" sz="1400" dirty="0"/>
              <a:t>    </a:t>
            </a:r>
            <a:r>
              <a:rPr lang="he-IL" sz="1400" dirty="0" err="1"/>
              <a:t>ב.יש</a:t>
            </a:r>
            <a:r>
              <a:rPr lang="he-IL" sz="1400" dirty="0"/>
              <a:t> ללחוץ על סרטון ישן ,אם ברצוננו להמשיך עבודה קודמת. </a:t>
            </a:r>
          </a:p>
          <a:p>
            <a:pPr algn="r"/>
            <a:endParaRPr lang="en-US" dirty="0"/>
          </a:p>
        </p:txBody>
      </p:sp>
      <p:pic>
        <p:nvPicPr>
          <p:cNvPr id="2050" name="Picture 2" descr="https://www.cateater.com/inapphelp/wp/images/stopmotion-android/stopmotion_project_explorer_androi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781" y="1665387"/>
            <a:ext cx="8323949" cy="50411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47950" y="3893670"/>
            <a:ext cx="997267" cy="584623"/>
          </a:xfrm>
          <a:prstGeom prst="rect">
            <a:avLst/>
          </a:prstGeom>
          <a:solidFill>
            <a:schemeClr val="bg1"/>
          </a:solidFill>
        </p:spPr>
        <p:txBody>
          <a:bodyPr wrap="square" rtlCol="1">
            <a:spAutoFit/>
          </a:bodyPr>
          <a:lstStyle/>
          <a:p>
            <a:pPr defTabSz="914126"/>
            <a:r>
              <a:rPr lang="he-IL" sz="1600" b="1" dirty="0" err="1">
                <a:solidFill>
                  <a:prstClr val="black"/>
                </a:solidFill>
                <a:latin typeface="Calibri" panose="020F0502020204030204"/>
                <a:cs typeface="Arial" panose="020B0604020202020204" pitchFamily="34" charset="0"/>
              </a:rPr>
              <a:t>פרוייקט</a:t>
            </a:r>
            <a:r>
              <a:rPr lang="he-IL" sz="1600" b="1" dirty="0">
                <a:solidFill>
                  <a:prstClr val="black"/>
                </a:solidFill>
                <a:latin typeface="Calibri" panose="020F0502020204030204"/>
                <a:cs typeface="Arial" panose="020B0604020202020204" pitchFamily="34" charset="0"/>
              </a:rPr>
              <a:t> חדש</a:t>
            </a:r>
          </a:p>
        </p:txBody>
      </p:sp>
      <p:sp>
        <p:nvSpPr>
          <p:cNvPr id="8" name="TextBox 7"/>
          <p:cNvSpPr txBox="1"/>
          <p:nvPr/>
        </p:nvSpPr>
        <p:spPr>
          <a:xfrm>
            <a:off x="2419297" y="2022627"/>
            <a:ext cx="2206915"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בחר בין </a:t>
            </a:r>
            <a:r>
              <a:rPr lang="he-IL" sz="1600" b="1" dirty="0" err="1">
                <a:solidFill>
                  <a:prstClr val="black"/>
                </a:solidFill>
                <a:latin typeface="Calibri" panose="020F0502020204030204"/>
                <a:cs typeface="Arial" panose="020B0604020202020204" pitchFamily="34" charset="0"/>
              </a:rPr>
              <a:t>פרוייקטים</a:t>
            </a:r>
            <a:r>
              <a:rPr lang="he-IL" sz="1600" b="1" dirty="0">
                <a:solidFill>
                  <a:prstClr val="black"/>
                </a:solidFill>
                <a:latin typeface="Calibri" panose="020F0502020204030204"/>
                <a:cs typeface="Arial" panose="020B0604020202020204" pitchFamily="34" charset="0"/>
              </a:rPr>
              <a:t> שלך או גלריה של סרטונים</a:t>
            </a:r>
          </a:p>
        </p:txBody>
      </p:sp>
      <p:sp>
        <p:nvSpPr>
          <p:cNvPr id="9" name="TextBox 8"/>
          <p:cNvSpPr txBox="1"/>
          <p:nvPr/>
        </p:nvSpPr>
        <p:spPr>
          <a:xfrm>
            <a:off x="5046359" y="2314936"/>
            <a:ext cx="872609"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חנות</a:t>
            </a:r>
          </a:p>
        </p:txBody>
      </p:sp>
      <p:sp>
        <p:nvSpPr>
          <p:cNvPr id="10" name="TextBox 9"/>
          <p:cNvSpPr txBox="1"/>
          <p:nvPr/>
        </p:nvSpPr>
        <p:spPr>
          <a:xfrm>
            <a:off x="5817393" y="1730315"/>
            <a:ext cx="904928"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יבא </a:t>
            </a:r>
            <a:r>
              <a:rPr lang="he-IL" sz="1600" b="1" dirty="0" err="1">
                <a:solidFill>
                  <a:prstClr val="black"/>
                </a:solidFill>
                <a:latin typeface="Calibri" panose="020F0502020204030204"/>
                <a:cs typeface="Arial" panose="020B0604020202020204" pitchFamily="34" charset="0"/>
              </a:rPr>
              <a:t>פרוייקט</a:t>
            </a:r>
            <a:endParaRPr lang="he-IL" sz="1600" b="1" dirty="0">
              <a:solidFill>
                <a:prstClr val="black"/>
              </a:solidFill>
              <a:latin typeface="Calibri" panose="020F0502020204030204"/>
              <a:cs typeface="Arial" panose="020B0604020202020204" pitchFamily="34" charset="0"/>
            </a:endParaRPr>
          </a:p>
        </p:txBody>
      </p:sp>
      <p:sp>
        <p:nvSpPr>
          <p:cNvPr id="11" name="TextBox 10"/>
          <p:cNvSpPr txBox="1"/>
          <p:nvPr/>
        </p:nvSpPr>
        <p:spPr>
          <a:xfrm>
            <a:off x="6657684" y="2191857"/>
            <a:ext cx="904928" cy="338466"/>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עזרה</a:t>
            </a:r>
          </a:p>
        </p:txBody>
      </p:sp>
      <p:sp>
        <p:nvSpPr>
          <p:cNvPr id="12" name="TextBox 11"/>
          <p:cNvSpPr txBox="1"/>
          <p:nvPr/>
        </p:nvSpPr>
        <p:spPr>
          <a:xfrm>
            <a:off x="7868775" y="3270129"/>
            <a:ext cx="1088165" cy="584623"/>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עוד אפשרויות</a:t>
            </a:r>
          </a:p>
        </p:txBody>
      </p:sp>
      <p:sp>
        <p:nvSpPr>
          <p:cNvPr id="13" name="TextBox 12"/>
          <p:cNvSpPr txBox="1"/>
          <p:nvPr/>
        </p:nvSpPr>
        <p:spPr>
          <a:xfrm>
            <a:off x="2317724" y="5946511"/>
            <a:ext cx="1112692" cy="830781"/>
          </a:xfrm>
          <a:prstGeom prst="rect">
            <a:avLst/>
          </a:prstGeom>
          <a:solidFill>
            <a:schemeClr val="bg1"/>
          </a:solidFill>
        </p:spPr>
        <p:txBody>
          <a:bodyPr wrap="square" rtlCol="1">
            <a:spAutoFit/>
          </a:bodyPr>
          <a:lstStyle/>
          <a:p>
            <a:pPr defTabSz="914126"/>
            <a:r>
              <a:rPr lang="he-IL" sz="1600" b="1" dirty="0">
                <a:solidFill>
                  <a:prstClr val="black"/>
                </a:solidFill>
                <a:latin typeface="Calibri" panose="020F0502020204030204"/>
                <a:cs typeface="Arial" panose="020B0604020202020204" pitchFamily="34" charset="0"/>
              </a:rPr>
              <a:t>לחץ לפתיחת </a:t>
            </a:r>
            <a:r>
              <a:rPr lang="he-IL" sz="1600" b="1" dirty="0" err="1">
                <a:solidFill>
                  <a:prstClr val="black"/>
                </a:solidFill>
                <a:latin typeface="Calibri" panose="020F0502020204030204"/>
                <a:cs typeface="Arial" panose="020B0604020202020204" pitchFamily="34" charset="0"/>
              </a:rPr>
              <a:t>הפרוייקט</a:t>
            </a:r>
            <a:endParaRPr lang="he-IL" sz="1600" b="1" dirty="0">
              <a:solidFill>
                <a:prstClr val="black"/>
              </a:solidFill>
              <a:latin typeface="Calibri" panose="020F0502020204030204"/>
              <a:cs typeface="Arial" panose="020B0604020202020204" pitchFamily="34" charset="0"/>
            </a:endParaRPr>
          </a:p>
        </p:txBody>
      </p:sp>
      <p:pic>
        <p:nvPicPr>
          <p:cNvPr id="14" name="תמונה 13"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88108"/>
            <a:ext cx="1162372" cy="908644"/>
          </a:xfrm>
          <a:prstGeom prst="rect">
            <a:avLst/>
          </a:prstGeom>
          <a:noFill/>
          <a:ln>
            <a:noFill/>
          </a:ln>
        </p:spPr>
      </p:pic>
    </p:spTree>
    <p:extLst>
      <p:ext uri="{BB962C8B-B14F-4D97-AF65-F5344CB8AC3E}">
        <p14:creationId xmlns:p14="http://schemas.microsoft.com/office/powerpoint/2010/main" val="15831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dirty="0"/>
          </a:p>
        </p:txBody>
      </p:sp>
      <p:pic>
        <p:nvPicPr>
          <p:cNvPr id="6146" name="Picture 2" descr="https://lh3.googleusercontent.com/w12m-l73EKzz2xnJjCNzxEhk0stlDCSwVnKhSxIJvi9ExFPfvJjE-xAagsw419u3PkoJau6xDF635idCaZMYJoQaPGKXIAe7psM8JkRZu1lXUvF35Yz7fa3Qakix4JzezNuz2IhsRgyeUVC718tEPyEMDUNg-yTBercOu0cfwno7GKv5TrV_Zg181DzsEBmtzRoYYpmqBAbFvuXnYlfQfjfJGg7T9dP2MjCz0gwHEnXbqe9zsjZ4NcLO1rJraZt4iecpQLcadF2buA8G5SJzFnuMe_4EHwmTheUXR2TT9daMbAGTcTsoGBfWRYvLM4ZjsW_c_5PKNpD2t_gXFW3pmxBVHNvK_TYA8rNxTOE5c_hjwwJIMUs7gHp72LQhutPPKUhAWPshAapznMGsy3L5c773_mtZCtBYrk9NiMFGJ3xbw0bqGo3woQKMZI98shjKEH945fhdY8zomHMhYEdvtzYHBuo-Rzd-qA6FDzXVhagQHjXpzOBiKWU7U9ZNSN3JiJGAjqk5TI1EkQLgb49gbsY7htSF_hFLQjEuTq8YINcpTTy69BnFlAk8b1IwHhP0RhbxsGwhLckgcmd3pG9E6VNLkeQqD7ifFvPS0eP5=w1280-h720-n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27564" y="1826042"/>
            <a:ext cx="7733697" cy="43502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350230" y="2374020"/>
            <a:ext cx="1615943" cy="646163"/>
          </a:xfrm>
          <a:prstGeom prst="rect">
            <a:avLst/>
          </a:prstGeom>
          <a:solidFill>
            <a:schemeClr val="tx1"/>
          </a:solidFill>
        </p:spPr>
        <p:txBody>
          <a:bodyPr wrap="square" rtlCol="1">
            <a:spAutoFit/>
          </a:bodyPr>
          <a:lstStyle/>
          <a:p>
            <a:pPr defTabSz="914126"/>
            <a:r>
              <a:rPr lang="he-IL" sz="1799" dirty="0">
                <a:solidFill>
                  <a:prstClr val="white"/>
                </a:solidFill>
                <a:latin typeface="Calibri" panose="020F0502020204030204"/>
                <a:cs typeface="Arial" panose="020B0604020202020204" pitchFamily="34" charset="0"/>
              </a:rPr>
              <a:t>לחץ כאן כדי להוסיף תמונות</a:t>
            </a:r>
          </a:p>
        </p:txBody>
      </p:sp>
      <p:pic>
        <p:nvPicPr>
          <p:cNvPr id="5" name="תמונה 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6100"/>
            <a:ext cx="1162372" cy="908644"/>
          </a:xfrm>
          <a:prstGeom prst="rect">
            <a:avLst/>
          </a:prstGeom>
          <a:noFill/>
          <a:ln>
            <a:noFill/>
          </a:ln>
        </p:spPr>
      </p:pic>
    </p:spTree>
    <p:extLst>
      <p:ext uri="{BB962C8B-B14F-4D97-AF65-F5344CB8AC3E}">
        <p14:creationId xmlns:p14="http://schemas.microsoft.com/office/powerpoint/2010/main" val="18875816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גלי אוקיינוס 16x9">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820128_TF02901025.potx" id="{03AC9A88-81D2-41DC-9CD3-EE501855F9DB}" vid="{F841DB57-2DE8-4325-9E99-A1465AF2D5E8}"/>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ערכת נושא של Offic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ערכת נושא של Offic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2B6DE00F-F2BC-4082-AB87-D0D78777DE1E}">
  <ds:schemaRefs>
    <ds:schemaRef ds:uri="http://schemas.microsoft.com/sharepoint/v3/contenttype/forms"/>
  </ds:schemaRefs>
</ds:datastoreItem>
</file>

<file path=customXml/itemProps2.xml><?xml version="1.0" encoding="utf-8"?>
<ds:datastoreItem xmlns:ds="http://schemas.openxmlformats.org/officeDocument/2006/customXml" ds:itemID="{E6A2223A-9182-462D-922F-5606A5A90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45C5BB1-9D2C-412A-AE6C-0FC75190A4CE}">
  <ds:schemaRefs>
    <ds:schemaRef ds:uri="http://schemas.microsoft.com/office/2006/metadata/properties"/>
    <ds:schemaRef ds:uri="a4f35948-e619-41b3-aa29-22878b09cfd2"/>
    <ds:schemaRef ds:uri="http://purl.org/dc/dcmitype/"/>
    <ds:schemaRef ds:uri="http://www.w3.org/XML/1998/namespace"/>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40262f94-9f35-4ac3-9a90-690165a166b7"/>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מצגת טבע בעיצוב גלי אוקיינוס (מסך רחב)</Template>
  <TotalTime>7006</TotalTime>
  <Words>697</Words>
  <Application>Microsoft Office PowerPoint</Application>
  <PresentationFormat>מותאם אישית</PresentationFormat>
  <Paragraphs>116</Paragraphs>
  <Slides>17</Slides>
  <Notes>2</Notes>
  <HiddenSlides>0</HiddenSlides>
  <MMClips>1</MMClips>
  <ScaleCrop>false</ScaleCrop>
  <HeadingPairs>
    <vt:vector size="6" baseType="variant">
      <vt:variant>
        <vt:lpstr>גופנים בשימוש</vt:lpstr>
      </vt:variant>
      <vt:variant>
        <vt:i4>9</vt:i4>
      </vt:variant>
      <vt:variant>
        <vt:lpstr>ערכת נושא</vt:lpstr>
      </vt:variant>
      <vt:variant>
        <vt:i4>2</vt:i4>
      </vt:variant>
      <vt:variant>
        <vt:lpstr>כותרות שקופיות</vt:lpstr>
      </vt:variant>
      <vt:variant>
        <vt:i4>17</vt:i4>
      </vt:variant>
    </vt:vector>
  </HeadingPairs>
  <TitlesOfParts>
    <vt:vector size="28" baseType="lpstr">
      <vt:lpstr>Arial</vt:lpstr>
      <vt:lpstr>Calibri</vt:lpstr>
      <vt:lpstr>Calibri Light</vt:lpstr>
      <vt:lpstr>Cambria</vt:lpstr>
      <vt:lpstr>Century Gothic</vt:lpstr>
      <vt:lpstr>David</vt:lpstr>
      <vt:lpstr>Gisha</vt:lpstr>
      <vt:lpstr>Tahoma</vt:lpstr>
      <vt:lpstr>Times New Roman</vt:lpstr>
      <vt:lpstr>גלי אוקיינוס 16x9</vt:lpstr>
      <vt:lpstr>ערכת נושא Office</vt:lpstr>
      <vt:lpstr>תוצר למידה מסכם   </vt:lpstr>
      <vt:lpstr>מלמידה אקטיבית לאקטיביזם מלמד</vt:lpstr>
      <vt:lpstr>מצגת של PowerPoint‏</vt:lpstr>
      <vt:lpstr>מצגת של PowerPoint‏</vt:lpstr>
      <vt:lpstr>תכנון פעילות למידה בשימוש אנימציה </vt:lpstr>
      <vt:lpstr>תכנון פעילות למידה בשימוש אנימציה -המשך </vt:lpstr>
      <vt:lpstr>משוב תלמידים לדוגמא</vt:lpstr>
      <vt:lpstr>סטופ מושן סטודיו-מדריך </vt:lpstr>
      <vt:lpstr>מצגת של PowerPoint‏</vt:lpstr>
      <vt:lpstr>מצגת של PowerPoint‏</vt:lpstr>
      <vt:lpstr>מצגת של PowerPoint‏</vt:lpstr>
      <vt:lpstr>מצגת של PowerPoint‏</vt:lpstr>
      <vt:lpstr>מצגת של PowerPoint‏</vt:lpstr>
      <vt:lpstr>מצגת של PowerPoint‏</vt:lpstr>
      <vt:lpstr>כותרות פתיחה,מסגרות, מעברים בין פריימים,אפקטים</vt:lpstr>
      <vt:lpstr>הוספת סאונד והקלטות</vt:lpstr>
      <vt:lpstr>סרט גמור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תוצר למידה מסכם</dc:title>
  <dc:creator>user</dc:creator>
  <cp:lastModifiedBy>weizmann</cp:lastModifiedBy>
  <cp:revision>17</cp:revision>
  <dcterms:created xsi:type="dcterms:W3CDTF">2018-07-19T09:44:16Z</dcterms:created>
  <dcterms:modified xsi:type="dcterms:W3CDTF">2018-08-03T10:16:10Z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