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6" name="Google Shape;146;p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3" name="Google Shape;153;p1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0" name="Google Shape;160;p1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7" name="Google Shape;167;p1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ec17050d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88" name="Google Shape;88;g3ec17050df_0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95" name="Google Shape;95;p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3" name="Google Shape;103;p3: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0" name="Google Shape;110;p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8" name="Google Shape;118;p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5" name="Google Shape;125;p6: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2" name="Google Shape;132;p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9" name="Google Shape;139;p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ריק"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b="0" i="0" u="none" strike="noStrike" cap="none">
                <a:solidFill>
                  <a:srgbClr val="888888"/>
                </a:solidFill>
                <a:latin typeface="Calibri"/>
                <a:ea typeface="Calibri"/>
                <a:cs typeface="Calibri"/>
                <a:sym typeface="Calibri"/>
              </a:defRPr>
            </a:lvl1pPr>
            <a:lvl2pPr marL="0" marR="0" lvl="1" indent="0" algn="l" rtl="1">
              <a:spcBef>
                <a:spcPts val="0"/>
              </a:spcBef>
              <a:buNone/>
              <a:defRPr sz="1200" b="0" i="0" u="none" strike="noStrike" cap="none">
                <a:solidFill>
                  <a:srgbClr val="888888"/>
                </a:solidFill>
                <a:latin typeface="Calibri"/>
                <a:ea typeface="Calibri"/>
                <a:cs typeface="Calibri"/>
                <a:sym typeface="Calibri"/>
              </a:defRPr>
            </a:lvl2pPr>
            <a:lvl3pPr marL="0" marR="0" lvl="2" indent="0" algn="l" rtl="1">
              <a:spcBef>
                <a:spcPts val="0"/>
              </a:spcBef>
              <a:buNone/>
              <a:defRPr sz="1200" b="0" i="0" u="none" strike="noStrike" cap="none">
                <a:solidFill>
                  <a:srgbClr val="888888"/>
                </a:solidFill>
                <a:latin typeface="Calibri"/>
                <a:ea typeface="Calibri"/>
                <a:cs typeface="Calibri"/>
                <a:sym typeface="Calibri"/>
              </a:defRPr>
            </a:lvl3pPr>
            <a:lvl4pPr marL="0" marR="0" lvl="3" indent="0" algn="l" rtl="1">
              <a:spcBef>
                <a:spcPts val="0"/>
              </a:spcBef>
              <a:buNone/>
              <a:defRPr sz="1200" b="0" i="0" u="none" strike="noStrike" cap="none">
                <a:solidFill>
                  <a:srgbClr val="888888"/>
                </a:solidFill>
                <a:latin typeface="Calibri"/>
                <a:ea typeface="Calibri"/>
                <a:cs typeface="Calibri"/>
                <a:sym typeface="Calibri"/>
              </a:defRPr>
            </a:lvl4pPr>
            <a:lvl5pPr marL="0" marR="0" lvl="4" indent="0" algn="l" rtl="1">
              <a:spcBef>
                <a:spcPts val="0"/>
              </a:spcBef>
              <a:buNone/>
              <a:defRPr sz="1200" b="0" i="0" u="none" strike="noStrike" cap="none">
                <a:solidFill>
                  <a:srgbClr val="888888"/>
                </a:solidFill>
                <a:latin typeface="Calibri"/>
                <a:ea typeface="Calibri"/>
                <a:cs typeface="Calibri"/>
                <a:sym typeface="Calibri"/>
              </a:defRPr>
            </a:lvl5pPr>
            <a:lvl6pPr marL="0" marR="0" lvl="5" indent="0" algn="l" rtl="1">
              <a:spcBef>
                <a:spcPts val="0"/>
              </a:spcBef>
              <a:buNone/>
              <a:defRPr sz="1200" b="0" i="0" u="none" strike="noStrike" cap="none">
                <a:solidFill>
                  <a:srgbClr val="888888"/>
                </a:solidFill>
                <a:latin typeface="Calibri"/>
                <a:ea typeface="Calibri"/>
                <a:cs typeface="Calibri"/>
                <a:sym typeface="Calibri"/>
              </a:defRPr>
            </a:lvl6pPr>
            <a:lvl7pPr marL="0" marR="0" lvl="6" indent="0" algn="l" rtl="1">
              <a:spcBef>
                <a:spcPts val="0"/>
              </a:spcBef>
              <a:buNone/>
              <a:defRPr sz="1200" b="0" i="0" u="none" strike="noStrike" cap="none">
                <a:solidFill>
                  <a:srgbClr val="888888"/>
                </a:solidFill>
                <a:latin typeface="Calibri"/>
                <a:ea typeface="Calibri"/>
                <a:cs typeface="Calibri"/>
                <a:sym typeface="Calibri"/>
              </a:defRPr>
            </a:lvl7pPr>
            <a:lvl8pPr marL="0" marR="0" lvl="7" indent="0" algn="l" rtl="1">
              <a:spcBef>
                <a:spcPts val="0"/>
              </a:spcBef>
              <a:buNone/>
              <a:defRPr sz="1200" b="0" i="0" u="none" strike="noStrike" cap="none">
                <a:solidFill>
                  <a:srgbClr val="888888"/>
                </a:solidFill>
                <a:latin typeface="Calibri"/>
                <a:ea typeface="Calibri"/>
                <a:cs typeface="Calibri"/>
                <a:sym typeface="Calibri"/>
              </a:defRPr>
            </a:lvl8pPr>
            <a:lvl9pPr marL="0" marR="0" lvl="8" indent="0" algn="l" rtl="1">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כותרת וטקסט אנכי"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11"/>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1"/>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כותרת אנכית וטקסט"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2"/>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12"/>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שקופית כותרת" type="title">
  <p:cSld name="TITLE">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marR="0" lvl="0" algn="ctr" rtl="1">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marR="0" lvl="0" algn="ctr" rtl="1">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1">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1">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Google Shape;18;p3"/>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3"/>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כותרת ותוכן"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Google Shape;24;p4"/>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כותרת מקטע עליונה"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marR="0" lvl="0" algn="r" rtl="1">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Google Shape;29;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marR="0" lvl="0" indent="-228600" algn="r" rtl="1">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914400" marR="0" lvl="1" indent="-228600" algn="r" rtl="1">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r" rtl="1">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r" rtl="1">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0" name="Google Shape;30;p5"/>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5"/>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שני תכנים"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6"/>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6"/>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השוואה"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Google Shape;42;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marR="0" lvl="0" indent="-228600" algn="r" rtl="1">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r" rtl="1">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r" rtl="1">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Google Shape;43;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marR="0" lvl="0" indent="-228600" algn="r" rtl="1">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r" rtl="1">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r" rtl="1">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r" rtl="1">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Google Shape;45;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7"/>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7"/>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כותרת בלבד"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8"/>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8"/>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תוכן עם כיתוב"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r" rtl="1">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marR="0" lvl="0" indent="-431800" algn="r" rtl="1">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r" rtl="1">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r" rtl="1">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r" rtl="1">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r" rtl="1">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9"/>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תמונה עם כיתוב"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r" rtl="1">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r" rtl="1">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r" rtl="1">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r" rtl="1">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r" rtl="1">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r" rtl="1">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r" rtl="1">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r" rtl="1">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r" rtl="1">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5" name="Google Shape;65;p10"/>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7" name="Google Shape;67;p10"/>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a:solidFill>
                  <a:srgbClr val="888888"/>
                </a:solidFill>
                <a:latin typeface="Calibri"/>
                <a:ea typeface="Calibri"/>
                <a:cs typeface="Calibri"/>
                <a:sym typeface="Calibri"/>
              </a:defRPr>
            </a:lvl1pPr>
            <a:lvl2pPr marL="0" marR="0" lvl="1" indent="0" algn="l" rtl="1">
              <a:spcBef>
                <a:spcPts val="0"/>
              </a:spcBef>
              <a:buNone/>
              <a:defRPr sz="1200">
                <a:solidFill>
                  <a:srgbClr val="888888"/>
                </a:solidFill>
                <a:latin typeface="Calibri"/>
                <a:ea typeface="Calibri"/>
                <a:cs typeface="Calibri"/>
                <a:sym typeface="Calibri"/>
              </a:defRPr>
            </a:lvl2pPr>
            <a:lvl3pPr marL="0" marR="0" lvl="2" indent="0" algn="l" rtl="1">
              <a:spcBef>
                <a:spcPts val="0"/>
              </a:spcBef>
              <a:buNone/>
              <a:defRPr sz="1200">
                <a:solidFill>
                  <a:srgbClr val="888888"/>
                </a:solidFill>
                <a:latin typeface="Calibri"/>
                <a:ea typeface="Calibri"/>
                <a:cs typeface="Calibri"/>
                <a:sym typeface="Calibri"/>
              </a:defRPr>
            </a:lvl3pPr>
            <a:lvl4pPr marL="0" marR="0" lvl="3" indent="0" algn="l" rtl="1">
              <a:spcBef>
                <a:spcPts val="0"/>
              </a:spcBef>
              <a:buNone/>
              <a:defRPr sz="1200">
                <a:solidFill>
                  <a:srgbClr val="888888"/>
                </a:solidFill>
                <a:latin typeface="Calibri"/>
                <a:ea typeface="Calibri"/>
                <a:cs typeface="Calibri"/>
                <a:sym typeface="Calibri"/>
              </a:defRPr>
            </a:lvl4pPr>
            <a:lvl5pPr marL="0" marR="0" lvl="4" indent="0" algn="l" rtl="1">
              <a:spcBef>
                <a:spcPts val="0"/>
              </a:spcBef>
              <a:buNone/>
              <a:defRPr sz="1200">
                <a:solidFill>
                  <a:srgbClr val="888888"/>
                </a:solidFill>
                <a:latin typeface="Calibri"/>
                <a:ea typeface="Calibri"/>
                <a:cs typeface="Calibri"/>
                <a:sym typeface="Calibri"/>
              </a:defRPr>
            </a:lvl5pPr>
            <a:lvl6pPr marL="0" marR="0" lvl="5" indent="0" algn="l" rtl="1">
              <a:spcBef>
                <a:spcPts val="0"/>
              </a:spcBef>
              <a:buNone/>
              <a:defRPr sz="1200">
                <a:solidFill>
                  <a:srgbClr val="888888"/>
                </a:solidFill>
                <a:latin typeface="Calibri"/>
                <a:ea typeface="Calibri"/>
                <a:cs typeface="Calibri"/>
                <a:sym typeface="Calibri"/>
              </a:defRPr>
            </a:lvl6pPr>
            <a:lvl7pPr marL="0" marR="0" lvl="6" indent="0" algn="l" rtl="1">
              <a:spcBef>
                <a:spcPts val="0"/>
              </a:spcBef>
              <a:buNone/>
              <a:defRPr sz="1200">
                <a:solidFill>
                  <a:srgbClr val="888888"/>
                </a:solidFill>
                <a:latin typeface="Calibri"/>
                <a:ea typeface="Calibri"/>
                <a:cs typeface="Calibri"/>
                <a:sym typeface="Calibri"/>
              </a:defRPr>
            </a:lvl7pPr>
            <a:lvl8pPr marL="0" marR="0" lvl="7" indent="0" algn="l" rtl="1">
              <a:spcBef>
                <a:spcPts val="0"/>
              </a:spcBef>
              <a:buNone/>
              <a:defRPr sz="1200">
                <a:solidFill>
                  <a:srgbClr val="888888"/>
                </a:solidFill>
                <a:latin typeface="Calibri"/>
                <a:ea typeface="Calibri"/>
                <a:cs typeface="Calibri"/>
                <a:sym typeface="Calibri"/>
              </a:defRPr>
            </a:lvl8pPr>
            <a:lvl9pPr marL="0" marR="0" lvl="8" indent="0" algn="l" rtl="1">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200" b="0" i="0" u="none" strike="noStrike" cap="none">
                <a:solidFill>
                  <a:srgbClr val="888888"/>
                </a:solidFill>
                <a:latin typeface="Calibri"/>
                <a:ea typeface="Calibri"/>
                <a:cs typeface="Calibri"/>
                <a:sym typeface="Calibri"/>
              </a:defRPr>
            </a:lvl1pPr>
            <a:lvl2pPr marL="0" marR="0" lvl="1" indent="0" algn="l" rtl="1">
              <a:spcBef>
                <a:spcPts val="0"/>
              </a:spcBef>
              <a:buNone/>
              <a:defRPr sz="1200" b="0" i="0" u="none" strike="noStrike" cap="none">
                <a:solidFill>
                  <a:srgbClr val="888888"/>
                </a:solidFill>
                <a:latin typeface="Calibri"/>
                <a:ea typeface="Calibri"/>
                <a:cs typeface="Calibri"/>
                <a:sym typeface="Calibri"/>
              </a:defRPr>
            </a:lvl2pPr>
            <a:lvl3pPr marL="0" marR="0" lvl="2" indent="0" algn="l" rtl="1">
              <a:spcBef>
                <a:spcPts val="0"/>
              </a:spcBef>
              <a:buNone/>
              <a:defRPr sz="1200" b="0" i="0" u="none" strike="noStrike" cap="none">
                <a:solidFill>
                  <a:srgbClr val="888888"/>
                </a:solidFill>
                <a:latin typeface="Calibri"/>
                <a:ea typeface="Calibri"/>
                <a:cs typeface="Calibri"/>
                <a:sym typeface="Calibri"/>
              </a:defRPr>
            </a:lvl3pPr>
            <a:lvl4pPr marL="0" marR="0" lvl="3" indent="0" algn="l" rtl="1">
              <a:spcBef>
                <a:spcPts val="0"/>
              </a:spcBef>
              <a:buNone/>
              <a:defRPr sz="1200" b="0" i="0" u="none" strike="noStrike" cap="none">
                <a:solidFill>
                  <a:srgbClr val="888888"/>
                </a:solidFill>
                <a:latin typeface="Calibri"/>
                <a:ea typeface="Calibri"/>
                <a:cs typeface="Calibri"/>
                <a:sym typeface="Calibri"/>
              </a:defRPr>
            </a:lvl4pPr>
            <a:lvl5pPr marL="0" marR="0" lvl="4" indent="0" algn="l" rtl="1">
              <a:spcBef>
                <a:spcPts val="0"/>
              </a:spcBef>
              <a:buNone/>
              <a:defRPr sz="1200" b="0" i="0" u="none" strike="noStrike" cap="none">
                <a:solidFill>
                  <a:srgbClr val="888888"/>
                </a:solidFill>
                <a:latin typeface="Calibri"/>
                <a:ea typeface="Calibri"/>
                <a:cs typeface="Calibri"/>
                <a:sym typeface="Calibri"/>
              </a:defRPr>
            </a:lvl5pPr>
            <a:lvl6pPr marL="0" marR="0" lvl="5" indent="0" algn="l" rtl="1">
              <a:spcBef>
                <a:spcPts val="0"/>
              </a:spcBef>
              <a:buNone/>
              <a:defRPr sz="1200" b="0" i="0" u="none" strike="noStrike" cap="none">
                <a:solidFill>
                  <a:srgbClr val="888888"/>
                </a:solidFill>
                <a:latin typeface="Calibri"/>
                <a:ea typeface="Calibri"/>
                <a:cs typeface="Calibri"/>
                <a:sym typeface="Calibri"/>
              </a:defRPr>
            </a:lvl6pPr>
            <a:lvl7pPr marL="0" marR="0" lvl="6" indent="0" algn="l" rtl="1">
              <a:spcBef>
                <a:spcPts val="0"/>
              </a:spcBef>
              <a:buNone/>
              <a:defRPr sz="1200" b="0" i="0" u="none" strike="noStrike" cap="none">
                <a:solidFill>
                  <a:srgbClr val="888888"/>
                </a:solidFill>
                <a:latin typeface="Calibri"/>
                <a:ea typeface="Calibri"/>
                <a:cs typeface="Calibri"/>
                <a:sym typeface="Calibri"/>
              </a:defRPr>
            </a:lvl7pPr>
            <a:lvl8pPr marL="0" marR="0" lvl="7" indent="0" algn="l" rtl="1">
              <a:spcBef>
                <a:spcPts val="0"/>
              </a:spcBef>
              <a:buNone/>
              <a:defRPr sz="1200" b="0" i="0" u="none" strike="noStrike" cap="none">
                <a:solidFill>
                  <a:srgbClr val="888888"/>
                </a:solidFill>
                <a:latin typeface="Calibri"/>
                <a:ea typeface="Calibri"/>
                <a:cs typeface="Calibri"/>
                <a:sym typeface="Calibri"/>
              </a:defRPr>
            </a:lvl8pPr>
            <a:lvl9pPr marL="0" marR="0" lvl="8" indent="0" algn="l" rtl="1">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iw-IL"/>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green.org.il/lessons/%D7%9B%D7%AA%D7%99%D7%91%D7%AA-%D7%A0%D7%99%D7%99%D7%A8-%D7%A2%D7%9E%D7%93%D7%94/"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hyperlink" Target="https://ayeletz.co.il/services/writing-position-document/"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about:blank" TargetMode="External"/><Relationship Id="rId3" Type="http://schemas.openxmlformats.org/officeDocument/2006/relationships/hyperlink" Target="http://mida.org.il/2016/11/17/%D7%93%D7%99-%D7%9C%D7%A0%D7%A4%D7%A0%D7%A3-%D7%91%D7%90%D7%99%D7%95%D7%9D-%D7%94%D7%93%D7%9E%D7%95%D7%92%D7%A8%D7%A4%D7%99/" TargetMode="External"/><Relationship Id="rId7" Type="http://schemas.openxmlformats.org/officeDocument/2006/relationships/hyperlink" Target="https://ch-strategy.hevra.haifa.ac.il/fullbooks/20140127/files/assets/common/downloads/publication.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www.statesmanship.org.il/he/44-2014-09-12-09-17-52/299-2013-us-foreign-aid-15" TargetMode="External"/><Relationship Id="rId5" Type="http://schemas.openxmlformats.org/officeDocument/2006/relationships/hyperlink" Target="https://www.youtube.com/watch?v=cV2aJbAho98" TargetMode="External"/><Relationship Id="rId10" Type="http://schemas.openxmlformats.org/officeDocument/2006/relationships/image" Target="../media/image1.png"/><Relationship Id="rId4" Type="http://schemas.openxmlformats.org/officeDocument/2006/relationships/hyperlink" Target="http://www.cbs.gov.il/reader/?MIval=cw_usr_view_SHTML&amp;ID=629" TargetMode="External"/><Relationship Id="rId9" Type="http://schemas.openxmlformats.org/officeDocument/2006/relationships/hyperlink" Target="https://ayeletz.co.il/services/writing-position-documen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tGU71kJVfYc"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p:nvPr/>
        </p:nvSpPr>
        <p:spPr>
          <a:xfrm>
            <a:off x="2474206" y="1395709"/>
            <a:ext cx="7041000" cy="523200"/>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iw-IL" sz="2800">
                <a:solidFill>
                  <a:schemeClr val="dk1"/>
                </a:solidFill>
                <a:latin typeface="Calibri"/>
                <a:ea typeface="Calibri"/>
                <a:cs typeface="Calibri"/>
                <a:sym typeface="Calibri"/>
              </a:rPr>
              <a:t>השתלמות ביולוגיה של הים התיכון</a:t>
            </a:r>
            <a:endParaRPr sz="2800">
              <a:solidFill>
                <a:schemeClr val="dk1"/>
              </a:solidFill>
              <a:latin typeface="Calibri"/>
              <a:ea typeface="Calibri"/>
              <a:cs typeface="Calibri"/>
              <a:sym typeface="Calibri"/>
            </a:endParaRPr>
          </a:p>
          <a:p>
            <a:pPr marL="0" marR="0" lvl="0" indent="0" algn="ctr" rtl="1">
              <a:spcBef>
                <a:spcPts val="0"/>
              </a:spcBef>
              <a:spcAft>
                <a:spcPts val="0"/>
              </a:spcAft>
              <a:buNone/>
            </a:pPr>
            <a:r>
              <a:rPr lang="iw-IL" sz="2800">
                <a:solidFill>
                  <a:schemeClr val="dk1"/>
                </a:solidFill>
                <a:latin typeface="Calibri"/>
                <a:ea typeface="Calibri"/>
                <a:cs typeface="Calibri"/>
                <a:sym typeface="Calibri"/>
              </a:rPr>
              <a:t>מכמורת, יולי 2018</a:t>
            </a:r>
            <a:endParaRPr sz="2800">
              <a:solidFill>
                <a:schemeClr val="dk1"/>
              </a:solidFill>
              <a:latin typeface="Calibri"/>
              <a:ea typeface="Calibri"/>
              <a:cs typeface="Calibri"/>
              <a:sym typeface="Calibri"/>
            </a:endParaRPr>
          </a:p>
          <a:p>
            <a:pPr marL="0" marR="0" lvl="0" indent="0" algn="ctr" rtl="1">
              <a:spcBef>
                <a:spcPts val="0"/>
              </a:spcBef>
              <a:spcAft>
                <a:spcPts val="0"/>
              </a:spcAft>
              <a:buNone/>
            </a:pPr>
            <a:endParaRPr sz="2800">
              <a:solidFill>
                <a:schemeClr val="dk1"/>
              </a:solidFill>
              <a:latin typeface="Calibri"/>
              <a:ea typeface="Calibri"/>
              <a:cs typeface="Calibri"/>
              <a:sym typeface="Calibri"/>
            </a:endParaRPr>
          </a:p>
          <a:p>
            <a:pPr marL="0" marR="0" lvl="0" indent="0" algn="ctr" rtl="1">
              <a:spcBef>
                <a:spcPts val="0"/>
              </a:spcBef>
              <a:spcAft>
                <a:spcPts val="0"/>
              </a:spcAft>
              <a:buNone/>
            </a:pPr>
            <a:r>
              <a:rPr lang="iw-IL" sz="3600">
                <a:solidFill>
                  <a:schemeClr val="dk1"/>
                </a:solidFill>
                <a:latin typeface="Calibri"/>
                <a:ea typeface="Calibri"/>
                <a:cs typeface="Calibri"/>
                <a:sym typeface="Calibri"/>
              </a:rPr>
              <a:t>משחק דילמה:</a:t>
            </a:r>
            <a:endParaRPr sz="3600">
              <a:solidFill>
                <a:schemeClr val="dk1"/>
              </a:solidFill>
              <a:latin typeface="Calibri"/>
              <a:ea typeface="Calibri"/>
              <a:cs typeface="Calibri"/>
              <a:sym typeface="Calibri"/>
            </a:endParaRPr>
          </a:p>
          <a:p>
            <a:pPr marL="0" marR="0" lvl="0" indent="0" algn="ctr" rtl="1">
              <a:spcBef>
                <a:spcPts val="0"/>
              </a:spcBef>
              <a:spcAft>
                <a:spcPts val="0"/>
              </a:spcAft>
              <a:buNone/>
            </a:pPr>
            <a:r>
              <a:rPr lang="iw-IL" sz="3600">
                <a:solidFill>
                  <a:schemeClr val="dk1"/>
                </a:solidFill>
                <a:latin typeface="Calibri"/>
                <a:ea typeface="Calibri"/>
                <a:cs typeface="Calibri"/>
                <a:sym typeface="Calibri"/>
              </a:rPr>
              <a:t>בעד ונגד הקמתם של איים מאכותיים בסביבה החופית בישראל</a:t>
            </a:r>
            <a:endParaRPr sz="3600">
              <a:solidFill>
                <a:schemeClr val="dk1"/>
              </a:solidFill>
              <a:latin typeface="Calibri"/>
              <a:ea typeface="Calibri"/>
              <a:cs typeface="Calibri"/>
              <a:sym typeface="Calibri"/>
            </a:endParaRPr>
          </a:p>
          <a:p>
            <a:pPr marL="457200" marR="0" lvl="0" indent="0" algn="r" rtl="1">
              <a:spcBef>
                <a:spcPts val="0"/>
              </a:spcBef>
              <a:spcAft>
                <a:spcPts val="0"/>
              </a:spcAft>
              <a:buNone/>
            </a:pPr>
            <a:endParaRPr sz="3600">
              <a:solidFill>
                <a:schemeClr val="dk1"/>
              </a:solidFill>
              <a:latin typeface="Calibri"/>
              <a:ea typeface="Calibri"/>
              <a:cs typeface="Calibri"/>
              <a:sym typeface="Calibri"/>
            </a:endParaRPr>
          </a:p>
          <a:p>
            <a:pPr marL="0" marR="0" lvl="0" indent="0" algn="ctr" rtl="1">
              <a:spcBef>
                <a:spcPts val="0"/>
              </a:spcBef>
              <a:spcAft>
                <a:spcPts val="0"/>
              </a:spcAft>
              <a:buNone/>
            </a:pPr>
            <a:endParaRPr sz="3600">
              <a:solidFill>
                <a:schemeClr val="dk1"/>
              </a:solidFill>
              <a:latin typeface="Calibri"/>
              <a:ea typeface="Calibri"/>
              <a:cs typeface="Calibri"/>
              <a:sym typeface="Calibri"/>
            </a:endParaRPr>
          </a:p>
          <a:p>
            <a:pPr marL="0" marR="0" lvl="0" indent="0" algn="ctr" rtl="1">
              <a:spcBef>
                <a:spcPts val="0"/>
              </a:spcBef>
              <a:spcAft>
                <a:spcPts val="0"/>
              </a:spcAft>
              <a:buNone/>
            </a:pPr>
            <a:r>
              <a:rPr lang="iw-IL" sz="2800">
                <a:solidFill>
                  <a:schemeClr val="dk1"/>
                </a:solidFill>
                <a:latin typeface="Calibri"/>
                <a:ea typeface="Calibri"/>
                <a:cs typeface="Calibri"/>
                <a:sym typeface="Calibri"/>
              </a:rPr>
              <a:t>איתי ללזר וערן דולב</a:t>
            </a:r>
            <a:endParaRPr sz="2800">
              <a:solidFill>
                <a:schemeClr val="dk1"/>
              </a:solidFill>
              <a:latin typeface="Calibri"/>
              <a:ea typeface="Calibri"/>
              <a:cs typeface="Calibri"/>
              <a:sym typeface="Calibri"/>
            </a:endParaRPr>
          </a:p>
        </p:txBody>
      </p:sp>
      <p:pic>
        <p:nvPicPr>
          <p:cNvPr id="85" name="Google Shape;85;p13"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accent6"/>
              </a:buClr>
              <a:buSzPts val="4400"/>
              <a:buFont typeface="Calibri"/>
              <a:buNone/>
            </a:pPr>
            <a:r>
              <a:rPr lang="iw-IL" sz="4400" b="0" i="0" u="none" strike="noStrike" cap="none">
                <a:solidFill>
                  <a:schemeClr val="accent6"/>
                </a:solidFill>
                <a:latin typeface="Calibri"/>
                <a:ea typeface="Calibri"/>
                <a:cs typeface="Calibri"/>
                <a:sym typeface="Calibri"/>
              </a:rPr>
              <a:t>כלכלנים</a:t>
            </a:r>
            <a:endParaRPr/>
          </a:p>
        </p:txBody>
      </p:sp>
      <p:sp>
        <p:nvSpPr>
          <p:cNvPr id="149" name="Google Shape;149;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rgbClr val="BF9000"/>
              </a:buClr>
              <a:buSzPts val="2800"/>
              <a:buFont typeface="Arial"/>
              <a:buChar char="•"/>
            </a:pPr>
            <a:r>
              <a:rPr lang="iw-IL" sz="2800" b="0" i="0" u="none" strike="noStrike" cap="none">
                <a:solidFill>
                  <a:srgbClr val="BF9000"/>
                </a:solidFill>
                <a:latin typeface="Calibri"/>
                <a:ea typeface="Calibri"/>
                <a:cs typeface="Calibri"/>
                <a:sym typeface="Calibri"/>
              </a:rPr>
              <a:t>אתם נציגי חברת "</a:t>
            </a:r>
            <a:r>
              <a:rPr lang="iw-IL" sz="2800" b="0" i="0" u="sng" strike="noStrike" cap="none">
                <a:solidFill>
                  <a:srgbClr val="BF9000"/>
                </a:solidFill>
                <a:latin typeface="Calibri"/>
                <a:ea typeface="Calibri"/>
                <a:cs typeface="Calibri"/>
                <a:sym typeface="Calibri"/>
              </a:rPr>
              <a:t>אי-קונומי</a:t>
            </a:r>
            <a:r>
              <a:rPr lang="iw-IL" sz="2800" b="0" i="0" u="none" strike="noStrike" cap="none">
                <a:solidFill>
                  <a:srgbClr val="BF9000"/>
                </a:solidFill>
                <a:latin typeface="Calibri"/>
                <a:ea typeface="Calibri"/>
                <a:cs typeface="Calibri"/>
                <a:sym typeface="Calibri"/>
              </a:rPr>
              <a:t>" חברת כלכלנים ורואי חשבון המתמחים בעשיית כסף.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להציג, תוך שימוש במושגים מתחום הכלכלה, את היתרונות והחסרונות בהקמת אי מלאכותי. בסוף התיאור עליכם לבחור עמדה חד משמעית – בעד או נגד.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50" name="Google Shape;150;p22"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accent6"/>
              </a:buClr>
              <a:buSzPts val="4400"/>
              <a:buFont typeface="Calibri"/>
              <a:buNone/>
            </a:pPr>
            <a:r>
              <a:rPr lang="iw-IL" sz="4400" b="0" i="0" u="none" strike="noStrike" cap="none">
                <a:solidFill>
                  <a:schemeClr val="accent6"/>
                </a:solidFill>
                <a:latin typeface="Calibri"/>
                <a:ea typeface="Calibri"/>
                <a:cs typeface="Calibri"/>
                <a:sym typeface="Calibri"/>
              </a:rPr>
              <a:t>תושבים</a:t>
            </a:r>
            <a:endParaRPr sz="4400" b="0" i="0" u="none" strike="noStrike" cap="none">
              <a:solidFill>
                <a:schemeClr val="accent6"/>
              </a:solidFill>
              <a:latin typeface="Calibri"/>
              <a:ea typeface="Calibri"/>
              <a:cs typeface="Calibri"/>
              <a:sym typeface="Calibri"/>
            </a:endParaRPr>
          </a:p>
        </p:txBody>
      </p:sp>
      <p:sp>
        <p:nvSpPr>
          <p:cNvPr id="156" name="Google Shape;156;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rgbClr val="BF9000"/>
              </a:buClr>
              <a:buSzPts val="2800"/>
              <a:buFont typeface="Arial"/>
              <a:buChar char="•"/>
            </a:pPr>
            <a:r>
              <a:rPr lang="iw-IL" sz="2800" b="0" i="0" u="none" strike="noStrike" cap="none">
                <a:solidFill>
                  <a:srgbClr val="BF9000"/>
                </a:solidFill>
                <a:latin typeface="Calibri"/>
                <a:ea typeface="Calibri"/>
                <a:cs typeface="Calibri"/>
                <a:sym typeface="Calibri"/>
              </a:rPr>
              <a:t>אתם נציגי התושבים. העתקת שדה התעופה תשפיע עליכם ישירות. הקמתם את עמותת "</a:t>
            </a:r>
            <a:r>
              <a:rPr lang="iw-IL" sz="2800" b="0" i="0" u="sng" strike="noStrike" cap="none">
                <a:solidFill>
                  <a:srgbClr val="BF9000"/>
                </a:solidFill>
                <a:latin typeface="Calibri"/>
                <a:ea typeface="Calibri"/>
                <a:cs typeface="Calibri"/>
                <a:sym typeface="Calibri"/>
              </a:rPr>
              <a:t>אי-רונים זה אנחנו</a:t>
            </a:r>
            <a:r>
              <a:rPr lang="iw-IL" sz="2800" b="0" i="0" u="none" strike="noStrike" cap="none">
                <a:solidFill>
                  <a:srgbClr val="BF9000"/>
                </a:solidFill>
                <a:latin typeface="Calibri"/>
                <a:ea typeface="Calibri"/>
                <a:cs typeface="Calibri"/>
                <a:sym typeface="Calibri"/>
              </a:rPr>
              <a:t>" והתייעצתם עם מומחים רבים מטעמכם.</a:t>
            </a:r>
            <a:endParaRPr sz="2800" b="0" i="0" u="none" strike="noStrike" cap="none">
              <a:solidFill>
                <a:srgbClr val="BF9000"/>
              </a:solidFill>
              <a:latin typeface="Calibri"/>
              <a:ea typeface="Calibri"/>
              <a:cs typeface="Calibri"/>
              <a:sym typeface="Calibri"/>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להציג את היתרונות והחסרונות שאתם רואים בהקמת אי מלאכותי בקרבת ביתכם. בסוף התיאור עליכם לבחור עמדה חד משמעית – בעד או נגד.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57" name="Google Shape;157;p23"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r" rtl="1">
              <a:lnSpc>
                <a:spcPct val="90000"/>
              </a:lnSpc>
              <a:spcBef>
                <a:spcPts val="0"/>
              </a:spcBef>
              <a:spcAft>
                <a:spcPts val="0"/>
              </a:spcAft>
              <a:buClr>
                <a:schemeClr val="dk1"/>
              </a:buClr>
              <a:buSzPts val="3200"/>
              <a:buFont typeface="Calibri"/>
              <a:buNone/>
            </a:pPr>
            <a:r>
              <a:rPr lang="iw-IL" sz="3200" b="0" i="0" u="sng" strike="noStrike" cap="none">
                <a:solidFill>
                  <a:schemeClr val="hlink"/>
                </a:solidFill>
                <a:latin typeface="Calibri"/>
                <a:ea typeface="Calibri"/>
                <a:cs typeface="Calibri"/>
                <a:sym typeface="Calibri"/>
                <a:hlinkClick r:id="rId3"/>
              </a:rPr>
              <a:t>כותבים נייר עמדה</a:t>
            </a:r>
            <a:endParaRPr sz="3200" b="0" i="0" u="none" strike="noStrike" cap="none">
              <a:solidFill>
                <a:schemeClr val="dk1"/>
              </a:solidFill>
              <a:latin typeface="Calibri"/>
              <a:ea typeface="Calibri"/>
              <a:cs typeface="Calibri"/>
              <a:sym typeface="Calibri"/>
            </a:endParaRPr>
          </a:p>
        </p:txBody>
      </p:sp>
      <p:sp>
        <p:nvSpPr>
          <p:cNvPr id="163" name="Google Shape;163;p24"/>
          <p:cNvSpPr txBox="1">
            <a:spLocks noGrp="1"/>
          </p:cNvSpPr>
          <p:nvPr>
            <p:ph type="body" idx="1"/>
          </p:nvPr>
        </p:nvSpPr>
        <p:spPr>
          <a:xfrm>
            <a:off x="838200" y="1433740"/>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80000"/>
              </a:lnSpc>
              <a:spcBef>
                <a:spcPts val="0"/>
              </a:spcBef>
              <a:spcAft>
                <a:spcPts val="0"/>
              </a:spcAft>
              <a:buClr>
                <a:schemeClr val="accent6"/>
              </a:buClr>
              <a:buSzPts val="2800"/>
              <a:buFont typeface="Arial"/>
              <a:buChar char="•"/>
            </a:pPr>
            <a:r>
              <a:rPr lang="iw-IL" sz="2800" b="0" i="0" u="none" strike="noStrike" cap="none">
                <a:solidFill>
                  <a:schemeClr val="accent6"/>
                </a:solidFill>
                <a:latin typeface="Calibri"/>
                <a:ea typeface="Calibri"/>
                <a:cs typeface="Calibri"/>
                <a:sym typeface="Calibri"/>
              </a:rPr>
              <a:t>לסיכום הפעילות בנושא "הזזת שדה דב לאי מלאכותי" עליכם לכתוב נייר עמדה אישי המייצג את עמדתכם האישית בנוגע לסוגיה. </a:t>
            </a:r>
            <a:endParaRPr sz="2800" b="0" i="0" u="none" strike="noStrike" cap="none">
              <a:solidFill>
                <a:schemeClr val="accent6"/>
              </a:solidFill>
              <a:latin typeface="Calibri"/>
              <a:ea typeface="Calibri"/>
              <a:cs typeface="Calibri"/>
              <a:sym typeface="Calibri"/>
            </a:endParaRPr>
          </a:p>
          <a:p>
            <a:pPr marL="0" marR="0" lvl="0" indent="0" algn="r" rtl="1">
              <a:lnSpc>
                <a:spcPct val="80000"/>
              </a:lnSpc>
              <a:spcBef>
                <a:spcPts val="1000"/>
              </a:spcBef>
              <a:spcAft>
                <a:spcPts val="0"/>
              </a:spcAft>
              <a:buClr>
                <a:schemeClr val="dk1"/>
              </a:buClr>
              <a:buSzPts val="2800"/>
              <a:buFont typeface="Arial"/>
              <a:buNone/>
            </a:pPr>
            <a:r>
              <a:rPr lang="iw-IL" sz="2800" b="0" i="0" u="none" strike="noStrike" cap="none">
                <a:solidFill>
                  <a:schemeClr val="dk1"/>
                </a:solidFill>
                <a:latin typeface="Calibri"/>
                <a:ea typeface="Calibri"/>
                <a:cs typeface="Calibri"/>
                <a:sym typeface="Calibri"/>
              </a:rPr>
              <a:t>מהו נייר עמדה?</a:t>
            </a:r>
            <a:endParaRPr sz="2800" b="0" i="0" u="none" strike="noStrike" cap="none">
              <a:solidFill>
                <a:schemeClr val="dk1"/>
              </a:solidFill>
              <a:latin typeface="Calibri"/>
              <a:ea typeface="Calibri"/>
              <a:cs typeface="Calibri"/>
              <a:sym typeface="Calibri"/>
            </a:endParaRPr>
          </a:p>
          <a:p>
            <a:pPr marL="228600" marR="0" lvl="0" indent="-228600" algn="just" rtl="1">
              <a:lnSpc>
                <a:spcPct val="80000"/>
              </a:lnSpc>
              <a:spcBef>
                <a:spcPts val="1000"/>
              </a:spcBef>
              <a:spcAft>
                <a:spcPts val="0"/>
              </a:spcAft>
              <a:buClr>
                <a:schemeClr val="dk1"/>
              </a:buClr>
              <a:buSzPts val="2800"/>
              <a:buFont typeface="Arial"/>
              <a:buChar char="•"/>
            </a:pPr>
            <a:r>
              <a:rPr lang="iw-IL" sz="2800" b="0" i="0" u="none" strike="noStrike" cap="none">
                <a:solidFill>
                  <a:schemeClr val="dk1"/>
                </a:solidFill>
                <a:latin typeface="Calibri"/>
                <a:ea typeface="Calibri"/>
                <a:cs typeface="Calibri"/>
                <a:sym typeface="Calibri"/>
              </a:rPr>
              <a:t>נייר עמדה הינו מסמך המייצג את עמדתו של ארגון, גוף ציבורי עמותה או אזרח ביחס לעניין או בעיה כלשהי. לנייר עמדה מספר עקרונות מנחים בהם יש להתחשב בעת כתיבתו: מטרות, תוכן, עימוד ועיצוב. חשוב להתאים את נייר העמדה, במידת האפשר, לקהל היעד. לרוב נפנה עם נייר העמדה לנבחרי ציבור אשר תשומת הלב שלהם מוגבלת בשל עומס עבודה אדיר. מכאן ששאיפתנו להפוך את נייר העמדה לאטרקטיבי ויזואלית, ובאורך מוגבל, רצוי נייר עמדה של עמוד.</a:t>
            </a:r>
            <a:endParaRPr/>
          </a:p>
          <a:p>
            <a:pPr marL="228600" marR="0" lvl="0" indent="-228600" algn="just" rtl="1">
              <a:lnSpc>
                <a:spcPct val="80000"/>
              </a:lnSpc>
              <a:spcBef>
                <a:spcPts val="1000"/>
              </a:spcBef>
              <a:spcAft>
                <a:spcPts val="0"/>
              </a:spcAft>
              <a:buClr>
                <a:schemeClr val="dk1"/>
              </a:buClr>
              <a:buSzPts val="2800"/>
              <a:buFont typeface="Arial"/>
              <a:buChar char="•"/>
            </a:pPr>
            <a:r>
              <a:rPr lang="iw-IL" sz="2800" b="0" i="0" u="sng" strike="noStrike" cap="none">
                <a:solidFill>
                  <a:schemeClr val="hlink"/>
                </a:solidFill>
                <a:latin typeface="Calibri"/>
                <a:ea typeface="Calibri"/>
                <a:cs typeface="Calibri"/>
                <a:sym typeface="Calibri"/>
                <a:hlinkClick r:id="rId4"/>
              </a:rPr>
              <a:t>המדריך המלא לכתיבת נייר עמדה</a:t>
            </a:r>
            <a:endParaRPr sz="2800" b="0" i="0" u="none" strike="noStrike" cap="none">
              <a:solidFill>
                <a:schemeClr val="dk1"/>
              </a:solidFill>
              <a:latin typeface="Calibri"/>
              <a:ea typeface="Calibri"/>
              <a:cs typeface="Calibri"/>
              <a:sym typeface="Calibri"/>
            </a:endParaRPr>
          </a:p>
          <a:p>
            <a:pPr marL="228600" marR="0" lvl="0" indent="-50800" algn="r" rtl="1">
              <a:lnSpc>
                <a:spcPct val="8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228600" marR="0" lvl="0" indent="-50800" algn="r" rtl="1">
              <a:lnSpc>
                <a:spcPct val="8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64" name="Google Shape;164;p24" descr="תיאור: C:\Documents and Settings\ZIPORF\Local Settings\Temporary Internet Files\Content.Outlook\4VJW23BK\LOGO_FINAL_RGB-02.png"/>
          <p:cNvPicPr preferRelativeResize="0"/>
          <p:nvPr/>
        </p:nvPicPr>
        <p:blipFill rotWithShape="1">
          <a:blip r:embed="rId5">
            <a:alphaModFix/>
          </a:blip>
          <a:srcRect/>
          <a:stretch/>
        </p:blipFill>
        <p:spPr>
          <a:xfrm>
            <a:off x="179512" y="216100"/>
            <a:ext cx="1019197" cy="74612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5"/>
          <p:cNvSpPr/>
          <p:nvPr/>
        </p:nvSpPr>
        <p:spPr>
          <a:xfrm>
            <a:off x="4023350" y="1313420"/>
            <a:ext cx="6905400" cy="5139300"/>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iw-IL" sz="1800" u="sng">
                <a:solidFill>
                  <a:srgbClr val="000000"/>
                </a:solidFill>
                <a:latin typeface="Arial"/>
                <a:ea typeface="Arial"/>
                <a:cs typeface="Arial"/>
                <a:sym typeface="Arial"/>
              </a:rPr>
              <a:t>חומרי קריאה ראשוניים:</a:t>
            </a:r>
            <a:endParaRPr sz="1800" u="sng">
              <a:solidFill>
                <a:srgbClr val="000000"/>
              </a:solidFill>
              <a:latin typeface="Arial"/>
              <a:ea typeface="Arial"/>
              <a:cs typeface="Arial"/>
              <a:sym typeface="Arial"/>
            </a:endParaRPr>
          </a:p>
          <a:p>
            <a:pPr marL="0" marR="0" lvl="0" indent="0" algn="r" rtl="1">
              <a:spcBef>
                <a:spcPts val="0"/>
              </a:spcBef>
              <a:spcAft>
                <a:spcPts val="0"/>
              </a:spcAft>
              <a:buNone/>
            </a:pPr>
            <a:endParaRPr sz="1800" u="sng"/>
          </a:p>
          <a:p>
            <a:pPr marL="0" marR="0" lvl="0" indent="0" algn="r" rtl="1">
              <a:spcBef>
                <a:spcPts val="0"/>
              </a:spcBef>
              <a:spcAft>
                <a:spcPts val="0"/>
              </a:spcAft>
              <a:buNone/>
            </a:pPr>
            <a:r>
              <a:rPr lang="iw-IL" sz="1800" u="sng">
                <a:solidFill>
                  <a:schemeClr val="hlink"/>
                </a:solidFill>
                <a:latin typeface="Arial"/>
                <a:ea typeface="Arial"/>
                <a:cs typeface="Arial"/>
                <a:sym typeface="Arial"/>
                <a:hlinkClick r:id="rId3"/>
              </a:rPr>
              <a:t>די לנפנף באיון הדמוגרפי</a:t>
            </a:r>
            <a:r>
              <a:rPr lang="iw-IL" sz="1800">
                <a:solidFill>
                  <a:srgbClr val="000000"/>
                </a:solidFill>
                <a:latin typeface="Arial"/>
                <a:ea typeface="Arial"/>
                <a:cs typeface="Arial"/>
                <a:sym typeface="Arial"/>
              </a:rPr>
              <a:t> – כתבה באתר מידה.</a:t>
            </a:r>
            <a:endParaRPr sz="1800">
              <a:solidFill>
                <a:srgbClr val="000000"/>
              </a:solidFill>
              <a:latin typeface="Arial"/>
              <a:ea typeface="Arial"/>
              <a:cs typeface="Arial"/>
              <a:sym typeface="Arial"/>
            </a:endParaRPr>
          </a:p>
          <a:p>
            <a:pPr marL="0" marR="0" lvl="0" indent="0" algn="r" rtl="1">
              <a:spcBef>
                <a:spcPts val="0"/>
              </a:spcBef>
              <a:spcAft>
                <a:spcPts val="0"/>
              </a:spcAft>
              <a:buNone/>
            </a:pPr>
            <a:endParaRPr sz="1800"/>
          </a:p>
          <a:p>
            <a:pPr marL="0" marR="0" lvl="0" indent="0" algn="r" rtl="1">
              <a:spcBef>
                <a:spcPts val="0"/>
              </a:spcBef>
              <a:spcAft>
                <a:spcPts val="0"/>
              </a:spcAft>
              <a:buNone/>
            </a:pPr>
            <a:r>
              <a:rPr lang="iw-IL" sz="1800" u="sng">
                <a:solidFill>
                  <a:schemeClr val="hlink"/>
                </a:solidFill>
                <a:latin typeface="Arial"/>
                <a:ea typeface="Arial"/>
                <a:cs typeface="Arial"/>
                <a:sym typeface="Arial"/>
                <a:hlinkClick r:id="rId4"/>
              </a:rPr>
              <a:t>אוכלוסיית ישראל</a:t>
            </a:r>
            <a:r>
              <a:rPr lang="iw-IL" sz="1800">
                <a:solidFill>
                  <a:srgbClr val="000000"/>
                </a:solidFill>
                <a:latin typeface="Arial"/>
                <a:ea typeface="Arial"/>
                <a:cs typeface="Arial"/>
                <a:sym typeface="Arial"/>
              </a:rPr>
              <a:t> – מתוך האתר של הלשכה המרכזית לסטטיסטיקה</a:t>
            </a:r>
            <a:endParaRPr sz="1800">
              <a:solidFill>
                <a:srgbClr val="000000"/>
              </a:solidFill>
              <a:latin typeface="Arial"/>
              <a:ea typeface="Arial"/>
              <a:cs typeface="Arial"/>
              <a:sym typeface="Arial"/>
            </a:endParaRPr>
          </a:p>
          <a:p>
            <a:pPr marL="0" marR="0" lvl="0" indent="0" algn="r" rtl="1">
              <a:spcBef>
                <a:spcPts val="0"/>
              </a:spcBef>
              <a:spcAft>
                <a:spcPts val="0"/>
              </a:spcAft>
              <a:buNone/>
            </a:pPr>
            <a:endParaRPr sz="1800"/>
          </a:p>
          <a:p>
            <a:pPr marL="0" marR="0" lvl="0" indent="0" algn="r" rtl="1">
              <a:spcBef>
                <a:spcPts val="0"/>
              </a:spcBef>
              <a:spcAft>
                <a:spcPts val="0"/>
              </a:spcAft>
              <a:buNone/>
            </a:pPr>
            <a:r>
              <a:rPr lang="iw-IL" sz="1800" u="sng">
                <a:solidFill>
                  <a:schemeClr val="hlink"/>
                </a:solidFill>
                <a:latin typeface="Arial"/>
                <a:ea typeface="Arial"/>
                <a:cs typeface="Arial"/>
                <a:sym typeface="Arial"/>
                <a:hlinkClick r:id="rId5"/>
              </a:rPr>
              <a:t>שיחה עם פרופסור ארנון סופר</a:t>
            </a:r>
            <a:r>
              <a:rPr lang="iw-IL" sz="1800">
                <a:solidFill>
                  <a:srgbClr val="1155CC"/>
                </a:solidFill>
                <a:latin typeface="Arial"/>
                <a:ea typeface="Arial"/>
                <a:cs typeface="Arial"/>
                <a:sym typeface="Arial"/>
              </a:rPr>
              <a:t> </a:t>
            </a:r>
            <a:r>
              <a:rPr lang="iw-IL" sz="1800">
                <a:solidFill>
                  <a:schemeClr val="dk1"/>
                </a:solidFill>
                <a:latin typeface="Arial"/>
                <a:ea typeface="Arial"/>
                <a:cs typeface="Arial"/>
                <a:sym typeface="Arial"/>
              </a:rPr>
              <a:t>– תחזיות לעתיד הקרוב והרחוק</a:t>
            </a:r>
            <a:endParaRPr sz="1800">
              <a:solidFill>
                <a:schemeClr val="dk1"/>
              </a:solidFill>
              <a:latin typeface="Arial"/>
              <a:ea typeface="Arial"/>
              <a:cs typeface="Arial"/>
              <a:sym typeface="Arial"/>
            </a:endParaRPr>
          </a:p>
          <a:p>
            <a:pPr marL="0" marR="0" lvl="0" indent="0" algn="r" rtl="1">
              <a:spcBef>
                <a:spcPts val="0"/>
              </a:spcBef>
              <a:spcAft>
                <a:spcPts val="0"/>
              </a:spcAft>
              <a:buNone/>
            </a:pPr>
            <a:endParaRPr sz="1800">
              <a:solidFill>
                <a:schemeClr val="dk1"/>
              </a:solidFill>
            </a:endParaRPr>
          </a:p>
          <a:p>
            <a:pPr marL="0" marR="0" lvl="0" indent="0" algn="r" rtl="1">
              <a:spcBef>
                <a:spcPts val="0"/>
              </a:spcBef>
              <a:spcAft>
                <a:spcPts val="0"/>
              </a:spcAft>
              <a:buNone/>
            </a:pPr>
            <a:r>
              <a:rPr lang="iw-IL" sz="1800" u="sng">
                <a:solidFill>
                  <a:schemeClr val="hlink"/>
                </a:solidFill>
                <a:latin typeface="Arial"/>
                <a:ea typeface="Arial"/>
                <a:cs typeface="Arial"/>
                <a:sym typeface="Arial"/>
                <a:hlinkClick r:id="rId6"/>
              </a:rPr>
              <a:t>האיום הדמוגרפי – מיתוס או מציאות?</a:t>
            </a:r>
            <a:r>
              <a:rPr lang="iw-IL" sz="1800">
                <a:solidFill>
                  <a:srgbClr val="000000"/>
                </a:solidFill>
                <a:latin typeface="Arial"/>
                <a:ea typeface="Arial"/>
                <a:cs typeface="Arial"/>
                <a:sym typeface="Arial"/>
              </a:rPr>
              <a:t> - מר יורם אטינגר</a:t>
            </a:r>
            <a:endParaRPr sz="1800">
              <a:solidFill>
                <a:srgbClr val="000000"/>
              </a:solidFill>
              <a:latin typeface="Arial"/>
              <a:ea typeface="Arial"/>
              <a:cs typeface="Arial"/>
              <a:sym typeface="Arial"/>
            </a:endParaRPr>
          </a:p>
          <a:p>
            <a:pPr marL="0" marR="0" lvl="0" indent="0" algn="r" rtl="1">
              <a:spcBef>
                <a:spcPts val="0"/>
              </a:spcBef>
              <a:spcAft>
                <a:spcPts val="0"/>
              </a:spcAft>
              <a:buNone/>
            </a:pPr>
            <a:endParaRPr sz="1800"/>
          </a:p>
          <a:p>
            <a:pPr marL="0" marR="0" lvl="0" indent="0" algn="r" rtl="1">
              <a:spcBef>
                <a:spcPts val="0"/>
              </a:spcBef>
              <a:spcAft>
                <a:spcPts val="0"/>
              </a:spcAft>
              <a:buNone/>
            </a:pPr>
            <a:r>
              <a:rPr lang="iw-IL" sz="1800" u="sng">
                <a:solidFill>
                  <a:schemeClr val="hlink"/>
                </a:solidFill>
                <a:latin typeface="Calibri"/>
                <a:ea typeface="Calibri"/>
                <a:cs typeface="Calibri"/>
                <a:sym typeface="Calibri"/>
                <a:hlinkClick r:id="rId7"/>
              </a:rPr>
              <a:t>איים מלאכותיים בחופי ישראל - אבן דרך בהתפתחות מדינת ישראל?</a:t>
            </a:r>
            <a:endParaRPr sz="1800">
              <a:solidFill>
                <a:schemeClr val="dk1"/>
              </a:solidFill>
              <a:latin typeface="Calibri"/>
              <a:ea typeface="Calibri"/>
              <a:cs typeface="Calibri"/>
              <a:sym typeface="Calibri"/>
            </a:endParaRPr>
          </a:p>
          <a:p>
            <a:pPr marL="0" marR="0" lvl="0" indent="0" algn="r" rtl="1">
              <a:spcBef>
                <a:spcPts val="0"/>
              </a:spcBef>
              <a:spcAft>
                <a:spcPts val="0"/>
              </a:spcAft>
              <a:buNone/>
            </a:pPr>
            <a:endParaRPr sz="1800">
              <a:solidFill>
                <a:schemeClr val="dk1"/>
              </a:solidFill>
              <a:latin typeface="Calibri"/>
              <a:ea typeface="Calibri"/>
              <a:cs typeface="Calibri"/>
              <a:sym typeface="Calibri"/>
            </a:endParaRPr>
          </a:p>
          <a:p>
            <a:pPr marL="0" marR="0" lvl="0" indent="0" algn="r" rtl="1">
              <a:spcBef>
                <a:spcPts val="0"/>
              </a:spcBef>
              <a:spcAft>
                <a:spcPts val="0"/>
              </a:spcAft>
              <a:buNone/>
            </a:pPr>
            <a:r>
              <a:rPr lang="iw-IL" sz="1800" u="sng">
                <a:solidFill>
                  <a:schemeClr val="hlink"/>
                </a:solidFill>
                <a:latin typeface="Calibri"/>
                <a:ea typeface="Calibri"/>
                <a:cs typeface="Calibri"/>
                <a:sym typeface="Calibri"/>
                <a:hlinkClick r:id="rId8"/>
              </a:rPr>
              <a:t>ברומא התנהג כרומאי. נורמות חברתיות והשפעתן על התנהגויות סביבתיות</a:t>
            </a:r>
            <a:endParaRPr/>
          </a:p>
          <a:p>
            <a:pPr marL="0" marR="0" lvl="0" indent="0" algn="r" rtl="1">
              <a:spcBef>
                <a:spcPts val="0"/>
              </a:spcBef>
              <a:spcAft>
                <a:spcPts val="0"/>
              </a:spcAft>
              <a:buNone/>
            </a:pPr>
            <a:r>
              <a:rPr lang="iw-IL" sz="1800" u="sng">
                <a:solidFill>
                  <a:schemeClr val="hlink"/>
                </a:solidFill>
                <a:latin typeface="Calibri"/>
                <a:ea typeface="Calibri"/>
                <a:cs typeface="Calibri"/>
                <a:sym typeface="Calibri"/>
                <a:hlinkClick r:id="rId8"/>
              </a:rPr>
              <a:t>   </a:t>
            </a:r>
            <a:endParaRPr sz="1800">
              <a:solidFill>
                <a:schemeClr val="dk1"/>
              </a:solidFill>
              <a:latin typeface="Calibri"/>
              <a:ea typeface="Calibri"/>
              <a:cs typeface="Calibri"/>
              <a:sym typeface="Calibri"/>
            </a:endParaRPr>
          </a:p>
          <a:p>
            <a:pPr marL="0" marR="0" lvl="0" indent="0" algn="r" rtl="1">
              <a:spcBef>
                <a:spcPts val="0"/>
              </a:spcBef>
              <a:spcAft>
                <a:spcPts val="0"/>
              </a:spcAft>
              <a:buNone/>
            </a:pPr>
            <a:r>
              <a:rPr lang="iw-IL" sz="1800">
                <a:solidFill>
                  <a:schemeClr val="dk1"/>
                </a:solidFill>
                <a:latin typeface="Calibri"/>
                <a:ea typeface="Calibri"/>
                <a:cs typeface="Calibri"/>
                <a:sym typeface="Calibri"/>
              </a:rPr>
              <a:t>תמורות אקולוגיות בים התיכון לחופי ישראל </a:t>
            </a:r>
            <a:endParaRPr sz="1800">
              <a:solidFill>
                <a:schemeClr val="dk1"/>
              </a:solidFill>
              <a:latin typeface="Calibri"/>
              <a:ea typeface="Calibri"/>
              <a:cs typeface="Calibri"/>
              <a:sym typeface="Calibri"/>
            </a:endParaRPr>
          </a:p>
          <a:p>
            <a:pPr marL="0" marR="0" lvl="0" indent="0" algn="r" rtl="1">
              <a:spcBef>
                <a:spcPts val="0"/>
              </a:spcBef>
              <a:spcAft>
                <a:spcPts val="0"/>
              </a:spcAft>
              <a:buNone/>
            </a:pPr>
            <a:endParaRPr sz="1800">
              <a:solidFill>
                <a:schemeClr val="dk1"/>
              </a:solidFill>
              <a:latin typeface="Calibri"/>
              <a:ea typeface="Calibri"/>
              <a:cs typeface="Calibri"/>
              <a:sym typeface="Calibri"/>
            </a:endParaRPr>
          </a:p>
          <a:p>
            <a:pPr marL="0" marR="0" lvl="0" indent="0" algn="r" rtl="1">
              <a:spcBef>
                <a:spcPts val="0"/>
              </a:spcBef>
              <a:spcAft>
                <a:spcPts val="0"/>
              </a:spcAft>
              <a:buNone/>
            </a:pPr>
            <a:r>
              <a:rPr lang="iw-IL" sz="1800" u="sng">
                <a:solidFill>
                  <a:schemeClr val="hlink"/>
                </a:solidFill>
                <a:latin typeface="Calibri"/>
                <a:ea typeface="Calibri"/>
                <a:cs typeface="Calibri"/>
                <a:sym typeface="Calibri"/>
                <a:hlinkClick r:id="rId9"/>
              </a:rPr>
              <a:t>המדריך המלא לכתיבת נייר עמדה</a:t>
            </a:r>
            <a:endParaRPr sz="1800">
              <a:solidFill>
                <a:schemeClr val="dk1"/>
              </a:solidFill>
              <a:latin typeface="Calibri"/>
              <a:ea typeface="Calibri"/>
              <a:cs typeface="Calibri"/>
              <a:sym typeface="Calibri"/>
            </a:endParaRPr>
          </a:p>
          <a:p>
            <a:pPr marL="0" marR="0" lvl="0" indent="0" algn="r" rtl="1">
              <a:spcBef>
                <a:spcPts val="0"/>
              </a:spcBef>
              <a:spcAft>
                <a:spcPts val="0"/>
              </a:spcAft>
              <a:buNone/>
            </a:pPr>
            <a:r>
              <a:rPr lang="iw-IL" sz="1800">
                <a:solidFill>
                  <a:schemeClr val="dk1"/>
                </a:solidFill>
                <a:latin typeface="Calibri"/>
                <a:ea typeface="Calibri"/>
                <a:cs typeface="Calibri"/>
                <a:sym typeface="Calibri"/>
              </a:rPr>
              <a:t/>
            </a:r>
            <a:br>
              <a:rPr lang="iw-IL"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pic>
        <p:nvPicPr>
          <p:cNvPr id="170" name="Google Shape;170;p25" descr="תיאור: C:\Documents and Settings\ZIPORF\Local Settings\Temporary Internet Files\Content.Outlook\4VJW23BK\LOGO_FINAL_RGB-02.png"/>
          <p:cNvPicPr preferRelativeResize="0"/>
          <p:nvPr/>
        </p:nvPicPr>
        <p:blipFill rotWithShape="1">
          <a:blip r:embed="rId10">
            <a:alphaModFix/>
          </a:blip>
          <a:srcRect/>
          <a:stretch/>
        </p:blipFill>
        <p:spPr>
          <a:xfrm>
            <a:off x="179512" y="216100"/>
            <a:ext cx="1019197" cy="7461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4"/>
          <p:cNvPicPr preferRelativeResize="0"/>
          <p:nvPr/>
        </p:nvPicPr>
        <p:blipFill rotWithShape="1">
          <a:blip r:embed="rId3">
            <a:alphaModFix/>
          </a:blip>
          <a:srcRect/>
          <a:stretch/>
        </p:blipFill>
        <p:spPr>
          <a:xfrm>
            <a:off x="2527119" y="1441529"/>
            <a:ext cx="7021830" cy="4654471"/>
          </a:xfrm>
          <a:prstGeom prst="rect">
            <a:avLst/>
          </a:prstGeom>
          <a:noFill/>
          <a:ln>
            <a:noFill/>
          </a:ln>
        </p:spPr>
      </p:pic>
      <p:sp>
        <p:nvSpPr>
          <p:cNvPr id="91" name="Google Shape;91;p14"/>
          <p:cNvSpPr txBox="1"/>
          <p:nvPr/>
        </p:nvSpPr>
        <p:spPr>
          <a:xfrm>
            <a:off x="2508069" y="770709"/>
            <a:ext cx="7041000" cy="523200"/>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iw-IL" sz="2800" b="0" i="0" u="none" strike="noStrike" cap="none">
                <a:solidFill>
                  <a:schemeClr val="dk1"/>
                </a:solidFill>
                <a:latin typeface="Calibri"/>
                <a:ea typeface="Calibri"/>
                <a:cs typeface="Calibri"/>
                <a:sym typeface="Calibri"/>
              </a:rPr>
              <a:t>מה מצולם כאן? מהי הדילמה?</a:t>
            </a:r>
            <a:endParaRPr/>
          </a:p>
        </p:txBody>
      </p:sp>
      <p:pic>
        <p:nvPicPr>
          <p:cNvPr id="92" name="Google Shape;92;p14" descr="תיאור: C:\Documents and Settings\ZIPORF\Local Settings\Temporary Internet Files\Content.Outlook\4VJW23BK\LOGO_FINAL_RGB-02.png"/>
          <p:cNvPicPr preferRelativeResize="0"/>
          <p:nvPr/>
        </p:nvPicPr>
        <p:blipFill rotWithShape="1">
          <a:blip r:embed="rId4">
            <a:alphaModFix/>
          </a:blip>
          <a:srcRect/>
          <a:stretch/>
        </p:blipFill>
        <p:spPr>
          <a:xfrm>
            <a:off x="179512" y="216100"/>
            <a:ext cx="1019197" cy="7461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p15"/>
          <p:cNvPicPr preferRelativeResize="0"/>
          <p:nvPr/>
        </p:nvPicPr>
        <p:blipFill rotWithShape="1">
          <a:blip r:embed="rId3">
            <a:alphaModFix/>
          </a:blip>
          <a:srcRect/>
          <a:stretch/>
        </p:blipFill>
        <p:spPr>
          <a:xfrm>
            <a:off x="1614623" y="1583098"/>
            <a:ext cx="8841984" cy="3870824"/>
          </a:xfrm>
          <a:prstGeom prst="rect">
            <a:avLst/>
          </a:prstGeom>
          <a:noFill/>
          <a:ln>
            <a:noFill/>
          </a:ln>
        </p:spPr>
      </p:pic>
      <p:sp>
        <p:nvSpPr>
          <p:cNvPr id="98" name="Google Shape;98;p15"/>
          <p:cNvSpPr txBox="1"/>
          <p:nvPr/>
        </p:nvSpPr>
        <p:spPr>
          <a:xfrm>
            <a:off x="3129130" y="875212"/>
            <a:ext cx="5499463" cy="707886"/>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iw-IL" sz="4000">
                <a:solidFill>
                  <a:schemeClr val="dk1"/>
                </a:solidFill>
                <a:latin typeface="Calibri"/>
                <a:ea typeface="Calibri"/>
                <a:cs typeface="Calibri"/>
                <a:sym typeface="Calibri"/>
              </a:rPr>
              <a:t>בואו נטיס את שדה דב לים</a:t>
            </a:r>
            <a:endParaRPr/>
          </a:p>
        </p:txBody>
      </p:sp>
      <p:sp>
        <p:nvSpPr>
          <p:cNvPr id="99" name="Google Shape;99;p15"/>
          <p:cNvSpPr txBox="1"/>
          <p:nvPr/>
        </p:nvSpPr>
        <p:spPr>
          <a:xfrm>
            <a:off x="4768518" y="5638588"/>
            <a:ext cx="2534194" cy="523220"/>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iw-IL" sz="2800">
                <a:solidFill>
                  <a:schemeClr val="dk1"/>
                </a:solidFill>
                <a:latin typeface="Calibri"/>
                <a:ea typeface="Calibri"/>
                <a:cs typeface="Calibri"/>
                <a:sym typeface="Calibri"/>
              </a:rPr>
              <a:t>אני בעד / אני נגד</a:t>
            </a:r>
            <a:endParaRPr/>
          </a:p>
        </p:txBody>
      </p:sp>
      <p:pic>
        <p:nvPicPr>
          <p:cNvPr id="100" name="Google Shape;100;p15" descr="תיאור: C:\Documents and Settings\ZIPORF\Local Settings\Temporary Internet Files\Content.Outlook\4VJW23BK\LOGO_FINAL_RGB-02.png"/>
          <p:cNvPicPr preferRelativeResize="0"/>
          <p:nvPr/>
        </p:nvPicPr>
        <p:blipFill rotWithShape="1">
          <a:blip r:embed="rId4">
            <a:alphaModFix/>
          </a:blip>
          <a:srcRect/>
          <a:stretch/>
        </p:blipFill>
        <p:spPr>
          <a:xfrm>
            <a:off x="179512" y="216100"/>
            <a:ext cx="1019197" cy="7461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6"/>
          <p:cNvSpPr txBox="1"/>
          <p:nvPr/>
        </p:nvSpPr>
        <p:spPr>
          <a:xfrm>
            <a:off x="7667897" y="457200"/>
            <a:ext cx="3696788" cy="369332"/>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iw-IL" sz="1800">
                <a:solidFill>
                  <a:schemeClr val="dk1"/>
                </a:solidFill>
                <a:latin typeface="Calibri"/>
                <a:ea typeface="Calibri"/>
                <a:cs typeface="Calibri"/>
                <a:sym typeface="Calibri"/>
              </a:rPr>
              <a:t>שלב 1: שאלון עמדה און ליין</a:t>
            </a:r>
            <a:endParaRPr/>
          </a:p>
        </p:txBody>
      </p:sp>
      <p:pic>
        <p:nvPicPr>
          <p:cNvPr id="106" name="Google Shape;106;p16"/>
          <p:cNvPicPr preferRelativeResize="0"/>
          <p:nvPr/>
        </p:nvPicPr>
        <p:blipFill rotWithShape="1">
          <a:blip r:embed="rId3">
            <a:alphaModFix/>
          </a:blip>
          <a:srcRect/>
          <a:stretch/>
        </p:blipFill>
        <p:spPr>
          <a:xfrm>
            <a:off x="1250225" y="1144361"/>
            <a:ext cx="9639300" cy="5353050"/>
          </a:xfrm>
          <a:prstGeom prst="rect">
            <a:avLst/>
          </a:prstGeom>
          <a:noFill/>
          <a:ln>
            <a:noFill/>
          </a:ln>
        </p:spPr>
      </p:pic>
      <p:pic>
        <p:nvPicPr>
          <p:cNvPr id="107" name="Google Shape;107;p16" descr="תיאור: C:\Documents and Settings\ZIPORF\Local Settings\Temporary Internet Files\Content.Outlook\4VJW23BK\LOGO_FINAL_RGB-02.png"/>
          <p:cNvPicPr preferRelativeResize="0"/>
          <p:nvPr/>
        </p:nvPicPr>
        <p:blipFill rotWithShape="1">
          <a:blip r:embed="rId4">
            <a:alphaModFix/>
          </a:blip>
          <a:srcRect/>
          <a:stretch/>
        </p:blipFill>
        <p:spPr>
          <a:xfrm>
            <a:off x="179512" y="216100"/>
            <a:ext cx="1019197" cy="7461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17"/>
          <p:cNvPicPr preferRelativeResize="0"/>
          <p:nvPr/>
        </p:nvPicPr>
        <p:blipFill rotWithShape="1">
          <a:blip r:embed="rId3">
            <a:alphaModFix/>
          </a:blip>
          <a:srcRect/>
          <a:stretch/>
        </p:blipFill>
        <p:spPr>
          <a:xfrm>
            <a:off x="5218339" y="372564"/>
            <a:ext cx="6457950" cy="2533650"/>
          </a:xfrm>
          <a:prstGeom prst="rect">
            <a:avLst/>
          </a:prstGeom>
          <a:noFill/>
          <a:ln>
            <a:noFill/>
          </a:ln>
        </p:spPr>
      </p:pic>
      <p:pic>
        <p:nvPicPr>
          <p:cNvPr id="113" name="Google Shape;113;p17"/>
          <p:cNvPicPr preferRelativeResize="0"/>
          <p:nvPr/>
        </p:nvPicPr>
        <p:blipFill rotWithShape="1">
          <a:blip r:embed="rId4">
            <a:alphaModFix/>
          </a:blip>
          <a:srcRect/>
          <a:stretch/>
        </p:blipFill>
        <p:spPr>
          <a:xfrm>
            <a:off x="3815443" y="4447631"/>
            <a:ext cx="7523117" cy="2038898"/>
          </a:xfrm>
          <a:prstGeom prst="rect">
            <a:avLst/>
          </a:prstGeom>
          <a:noFill/>
          <a:ln>
            <a:noFill/>
          </a:ln>
        </p:spPr>
      </p:pic>
      <p:pic>
        <p:nvPicPr>
          <p:cNvPr id="114" name="Google Shape;114;p17"/>
          <p:cNvPicPr preferRelativeResize="0"/>
          <p:nvPr/>
        </p:nvPicPr>
        <p:blipFill rotWithShape="1">
          <a:blip r:embed="rId5">
            <a:alphaModFix/>
          </a:blip>
          <a:srcRect/>
          <a:stretch/>
        </p:blipFill>
        <p:spPr>
          <a:xfrm>
            <a:off x="654232" y="2373362"/>
            <a:ext cx="6010275" cy="2571750"/>
          </a:xfrm>
          <a:prstGeom prst="rect">
            <a:avLst/>
          </a:prstGeom>
          <a:noFill/>
          <a:ln>
            <a:noFill/>
          </a:ln>
        </p:spPr>
      </p:pic>
      <p:pic>
        <p:nvPicPr>
          <p:cNvPr id="115" name="Google Shape;115;p17" descr="תיאור: C:\Documents and Settings\ZIPORF\Local Settings\Temporary Internet Files\Content.Outlook\4VJW23BK\LOGO_FINAL_RGB-02.png"/>
          <p:cNvPicPr preferRelativeResize="0"/>
          <p:nvPr/>
        </p:nvPicPr>
        <p:blipFill rotWithShape="1">
          <a:blip r:embed="rId6">
            <a:alphaModFix/>
          </a:blip>
          <a:srcRect/>
          <a:stretch/>
        </p:blipFill>
        <p:spPr>
          <a:xfrm>
            <a:off x="179512" y="216100"/>
            <a:ext cx="1019197" cy="7461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dk1"/>
              </a:buClr>
              <a:buSzPts val="4400"/>
              <a:buFont typeface="Calibri"/>
              <a:buNone/>
            </a:pPr>
            <a:r>
              <a:rPr lang="iw-IL" sz="4400" b="0" i="0" u="sng" strike="noStrike" cap="none">
                <a:solidFill>
                  <a:schemeClr val="hlink"/>
                </a:solidFill>
                <a:latin typeface="Calibri"/>
                <a:ea typeface="Calibri"/>
                <a:cs typeface="Calibri"/>
                <a:sym typeface="Calibri"/>
                <a:hlinkClick r:id="rId3"/>
              </a:rPr>
              <a:t>איים מלאכותיים – מה זה אומר?</a:t>
            </a:r>
            <a:endParaRPr sz="4400" b="0" i="0" u="none" strike="noStrike" cap="none">
              <a:solidFill>
                <a:schemeClr val="dk1"/>
              </a:solidFill>
              <a:latin typeface="Calibri"/>
              <a:ea typeface="Calibri"/>
              <a:cs typeface="Calibri"/>
              <a:sym typeface="Calibri"/>
            </a:endParaRPr>
          </a:p>
        </p:txBody>
      </p:sp>
      <p:sp>
        <p:nvSpPr>
          <p:cNvPr id="121" name="Google Shape;121;p18"/>
          <p:cNvSpPr txBox="1">
            <a:spLocks noGrp="1"/>
          </p:cNvSpPr>
          <p:nvPr>
            <p:ph type="body" idx="1"/>
          </p:nvPr>
        </p:nvSpPr>
        <p:spPr>
          <a:xfrm>
            <a:off x="838200" y="1799248"/>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בעקבות כוונתה של עריית תל אביב ומדינת ישראל להעתיק את שדה דב לאי מלאכותי בים, הוגשה תביעה על ידי מספר ארגונים כנגד המהלך.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השיעור יתנהל כמשפט בו צוות של מספר שופטים יקשיב לעדויות של נציגי התובעים והנתבעים ולבסוף יפסוק מי היה משכנע יותר.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הכיתה תחולק לקבוצות הבאות:</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שופטים, מהנדסים המתמחים בהקמת איים מלאכותיים, כלכלנים, דמוגרפים, אקולוגים, נציגי התושבים ונציגי העיריה.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כל קבוצה תצטרך להציג עמדה מנומקת לפי התפקיד אותו היא קבלה. לשם כך על כל קבוצה יהיה לקרוא את קטעי המידע הרלוונטיים המצורפים ולחפש לפחות שני מקורות מידע נוספים התומכים בעמדה אותה הם מייצגים.</a:t>
            </a:r>
            <a:endParaRPr/>
          </a:p>
          <a:p>
            <a:pPr marL="228600" marR="0" lvl="0" indent="-76200" algn="r" rtl="1">
              <a:lnSpc>
                <a:spcPct val="90000"/>
              </a:lnSpc>
              <a:spcBef>
                <a:spcPts val="1000"/>
              </a:spcBef>
              <a:spcAft>
                <a:spcPts val="0"/>
              </a:spcAft>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pic>
        <p:nvPicPr>
          <p:cNvPr id="122" name="Google Shape;122;p18" descr="תיאור: C:\Documents and Settings\ZIPORF\Local Settings\Temporary Internet Files\Content.Outlook\4VJW23BK\LOGO_FINAL_RGB-02.png"/>
          <p:cNvPicPr preferRelativeResize="0"/>
          <p:nvPr/>
        </p:nvPicPr>
        <p:blipFill rotWithShape="1">
          <a:blip r:embed="rId4">
            <a:alphaModFix/>
          </a:blip>
          <a:srcRect/>
          <a:stretch/>
        </p:blipFill>
        <p:spPr>
          <a:xfrm>
            <a:off x="179512" y="216100"/>
            <a:ext cx="1019197" cy="7461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accent6"/>
              </a:buClr>
              <a:buSzPts val="4400"/>
              <a:buFont typeface="Calibri"/>
              <a:buNone/>
            </a:pPr>
            <a:r>
              <a:rPr lang="iw-IL" sz="4400" b="0" i="0" u="none" strike="noStrike" cap="none">
                <a:solidFill>
                  <a:schemeClr val="accent6"/>
                </a:solidFill>
                <a:latin typeface="Calibri"/>
                <a:ea typeface="Calibri"/>
                <a:cs typeface="Calibri"/>
                <a:sym typeface="Calibri"/>
              </a:rPr>
              <a:t>מהנדסים</a:t>
            </a:r>
            <a:endParaRPr/>
          </a:p>
        </p:txBody>
      </p:sp>
      <p:sp>
        <p:nvSpPr>
          <p:cNvPr id="128" name="Google Shape;128;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rgbClr val="BF9000"/>
              </a:buClr>
              <a:buSzPts val="2800"/>
              <a:buFont typeface="Arial"/>
              <a:buChar char="•"/>
            </a:pPr>
            <a:r>
              <a:rPr lang="iw-IL" sz="2800" b="0" i="0" u="none" strike="noStrike" cap="none">
                <a:solidFill>
                  <a:srgbClr val="BF9000"/>
                </a:solidFill>
                <a:latin typeface="Calibri"/>
                <a:ea typeface="Calibri"/>
                <a:cs typeface="Calibri"/>
                <a:sym typeface="Calibri"/>
              </a:rPr>
              <a:t>אתם נציגי חברת "</a:t>
            </a:r>
            <a:r>
              <a:rPr lang="iw-IL" sz="2800" b="0" i="0" u="sng" strike="noStrike" cap="none">
                <a:solidFill>
                  <a:srgbClr val="BF9000"/>
                </a:solidFill>
                <a:latin typeface="Calibri"/>
                <a:ea typeface="Calibri"/>
                <a:cs typeface="Calibri"/>
                <a:sym typeface="Calibri"/>
              </a:rPr>
              <a:t>אי-נג'ניר</a:t>
            </a:r>
            <a:r>
              <a:rPr lang="iw-IL" sz="2800" b="0" i="0" u="none" strike="noStrike" cap="none">
                <a:solidFill>
                  <a:srgbClr val="BF9000"/>
                </a:solidFill>
                <a:latin typeface="Calibri"/>
                <a:ea typeface="Calibri"/>
                <a:cs typeface="Calibri"/>
                <a:sym typeface="Calibri"/>
              </a:rPr>
              <a:t>" המתמחה בהקמתם של איים מלאכותיים. עד כה תכננתם והקמתם מספר איים מלאכותיים במקומות שונים בעולם.</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להציג את הדרישות ההנדסיות להקמת אי מלאכותי בחופי ארץ ישראל.</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להבדל בין חופי הים התיכון לחופים של מקומות אחרים בעולם.</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לסכנות שבהקמת האי המלאכותי ולטעון באופן משכנע האם יש היתכנות להקמתו של שדה דב על אי מלאכותי.  </a:t>
            </a:r>
            <a:endParaRPr/>
          </a:p>
          <a:p>
            <a:pPr marL="228600" marR="0" lvl="0" indent="-5080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29" name="Google Shape;129;p19"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accent6"/>
              </a:buClr>
              <a:buSzPts val="4400"/>
              <a:buFont typeface="Calibri"/>
              <a:buNone/>
            </a:pPr>
            <a:r>
              <a:rPr lang="iw-IL" sz="4400" b="0" i="0" u="none" strike="noStrike" cap="none">
                <a:solidFill>
                  <a:schemeClr val="accent6"/>
                </a:solidFill>
                <a:latin typeface="Calibri"/>
                <a:ea typeface="Calibri"/>
                <a:cs typeface="Calibri"/>
                <a:sym typeface="Calibri"/>
              </a:rPr>
              <a:t>דמוגרפים</a:t>
            </a:r>
            <a:endParaRPr/>
          </a:p>
        </p:txBody>
      </p:sp>
      <p:sp>
        <p:nvSpPr>
          <p:cNvPr id="135" name="Google Shape;135;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rgbClr val="BF9000"/>
              </a:buClr>
              <a:buSzPts val="2800"/>
              <a:buFont typeface="Arial"/>
              <a:buChar char="•"/>
            </a:pPr>
            <a:r>
              <a:rPr lang="iw-IL" sz="2800" b="0" i="0" u="none" strike="noStrike" cap="none">
                <a:solidFill>
                  <a:srgbClr val="BF9000"/>
                </a:solidFill>
                <a:latin typeface="Calibri"/>
                <a:ea typeface="Calibri"/>
                <a:cs typeface="Calibri"/>
                <a:sym typeface="Calibri"/>
              </a:rPr>
              <a:t>אתם נציגי חברת "</a:t>
            </a:r>
            <a:r>
              <a:rPr lang="iw-IL" sz="2800" b="0" i="0" u="sng" strike="noStrike" cap="none">
                <a:solidFill>
                  <a:srgbClr val="BF9000"/>
                </a:solidFill>
                <a:latin typeface="Calibri"/>
                <a:ea typeface="Calibri"/>
                <a:cs typeface="Calibri"/>
                <a:sym typeface="Calibri"/>
              </a:rPr>
              <a:t>דמו-גרף</a:t>
            </a:r>
            <a:r>
              <a:rPr lang="iw-IL" sz="2800" b="0" i="0" u="none" strike="noStrike" cap="none">
                <a:solidFill>
                  <a:srgbClr val="BF9000"/>
                </a:solidFill>
                <a:latin typeface="Calibri"/>
                <a:ea typeface="Calibri"/>
                <a:cs typeface="Calibri"/>
                <a:sym typeface="Calibri"/>
              </a:rPr>
              <a:t>" המתמחה בסוגיה הדמוגרפית של מדינת ישראל.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לתאר את מפת פיזור האוכלוסייה במדינת ישראל ואת הצפי לשנת 2040.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לגידול האוכלוסייה הצפוי ולהציע פתרונות אפשריים.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לסוגיית "איים מלאכותיים" כפתרון לבעיית עתודות הקרקע של מדינת ישראל, הן עבור הקמת שדה תעופה והן עבור הקמת שכונות מגורים.</a:t>
            </a:r>
            <a:endParaRPr sz="2400" b="0" i="0" u="none" strike="noStrike" cap="none">
              <a:solidFill>
                <a:schemeClr val="dk1"/>
              </a:solidFill>
              <a:latin typeface="Calibri"/>
              <a:ea typeface="Calibri"/>
              <a:cs typeface="Calibri"/>
              <a:sym typeface="Calibri"/>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36" name="Google Shape;136;p20"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chemeClr val="accent6"/>
              </a:buClr>
              <a:buSzPts val="4400"/>
              <a:buFont typeface="Calibri"/>
              <a:buNone/>
            </a:pPr>
            <a:r>
              <a:rPr lang="iw-IL" sz="4400" b="0" i="0" u="none" strike="noStrike" cap="none">
                <a:solidFill>
                  <a:schemeClr val="accent6"/>
                </a:solidFill>
                <a:latin typeface="Calibri"/>
                <a:ea typeface="Calibri"/>
                <a:cs typeface="Calibri"/>
                <a:sym typeface="Calibri"/>
              </a:rPr>
              <a:t>אקולוגים</a:t>
            </a:r>
            <a:endParaRPr/>
          </a:p>
        </p:txBody>
      </p:sp>
      <p:sp>
        <p:nvSpPr>
          <p:cNvPr id="142" name="Google Shape;142;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r" rtl="1">
              <a:lnSpc>
                <a:spcPct val="90000"/>
              </a:lnSpc>
              <a:spcBef>
                <a:spcPts val="0"/>
              </a:spcBef>
              <a:spcAft>
                <a:spcPts val="0"/>
              </a:spcAft>
              <a:buClr>
                <a:srgbClr val="BF9000"/>
              </a:buClr>
              <a:buSzPts val="2800"/>
              <a:buFont typeface="Arial"/>
              <a:buChar char="•"/>
            </a:pPr>
            <a:r>
              <a:rPr lang="iw-IL" sz="2800" b="0" i="0" u="none" strike="noStrike" cap="none">
                <a:solidFill>
                  <a:srgbClr val="BF9000"/>
                </a:solidFill>
                <a:latin typeface="Calibri"/>
                <a:ea typeface="Calibri"/>
                <a:cs typeface="Calibri"/>
                <a:sym typeface="Calibri"/>
              </a:rPr>
              <a:t>אתם נציגי חברת "</a:t>
            </a:r>
            <a:r>
              <a:rPr lang="iw-IL" sz="2800" b="0" i="0" u="sng" strike="noStrike" cap="none">
                <a:solidFill>
                  <a:srgbClr val="BF9000"/>
                </a:solidFill>
                <a:latin typeface="Calibri"/>
                <a:ea typeface="Calibri"/>
                <a:cs typeface="Calibri"/>
                <a:sym typeface="Calibri"/>
              </a:rPr>
              <a:t>אי-קולוגיה</a:t>
            </a:r>
            <a:r>
              <a:rPr lang="iw-IL" sz="2800" b="0" i="0" u="none" strike="noStrike" cap="none">
                <a:solidFill>
                  <a:srgbClr val="BF9000"/>
                </a:solidFill>
                <a:latin typeface="Calibri"/>
                <a:ea typeface="Calibri"/>
                <a:cs typeface="Calibri"/>
                <a:sym typeface="Calibri"/>
              </a:rPr>
              <a:t>" המתמחה באקולוגיה של הים התיכון.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לתאר את האקולוגיה של הסביבה החופית והימית במדינת ישראל.</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למבנה הים התיכון.</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לסביבה החופית כמשאב מוגבל.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להציג סוגיות של שימור מול פיתוח בסביבה הימית: רפורמת הדיג, שמורות ימיות ועוד. </a:t>
            </a:r>
            <a:endParaRPr/>
          </a:p>
          <a:p>
            <a:pPr marL="228600" marR="0" lvl="0" indent="-228600" algn="r" rtl="1">
              <a:lnSpc>
                <a:spcPct val="90000"/>
              </a:lnSpc>
              <a:spcBef>
                <a:spcPts val="1000"/>
              </a:spcBef>
              <a:spcAft>
                <a:spcPts val="0"/>
              </a:spcAft>
              <a:buClr>
                <a:schemeClr val="dk1"/>
              </a:buClr>
              <a:buSzPts val="2400"/>
              <a:buFont typeface="Arial"/>
              <a:buChar char="•"/>
            </a:pPr>
            <a:r>
              <a:rPr lang="iw-IL" sz="2400" b="0" i="0" u="none" strike="noStrike" cap="none">
                <a:solidFill>
                  <a:schemeClr val="dk1"/>
                </a:solidFill>
                <a:latin typeface="Calibri"/>
                <a:ea typeface="Calibri"/>
                <a:cs typeface="Calibri"/>
                <a:sym typeface="Calibri"/>
              </a:rPr>
              <a:t>עליכם להתייחס להשפעה של הקמת אי מלאכותי והפעלת שדה תעופה בים על המערכת האקולוגית. למשל, זיהום רעש, זיהום אור ועוד. </a:t>
            </a:r>
            <a:endParaRPr/>
          </a:p>
          <a:p>
            <a:pPr marL="0" marR="0" lvl="0" indent="0" algn="r" rtl="1">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43" name="Google Shape;143;p21" descr="תיאור: C:\Documents and Settings\ZIPORF\Local Settings\Temporary Internet Files\Content.Outlook\4VJW23BK\LOGO_FINAL_RGB-02.png"/>
          <p:cNvPicPr preferRelativeResize="0"/>
          <p:nvPr/>
        </p:nvPicPr>
        <p:blipFill rotWithShape="1">
          <a:blip r:embed="rId3">
            <a:alphaModFix/>
          </a:blip>
          <a:srcRect/>
          <a:stretch/>
        </p:blipFill>
        <p:spPr>
          <a:xfrm>
            <a:off x="179512" y="216100"/>
            <a:ext cx="1019197" cy="746126"/>
          </a:xfrm>
          <a:prstGeom prst="rect">
            <a:avLst/>
          </a:prstGeom>
          <a:noFill/>
          <a:ln>
            <a:noFill/>
          </a:ln>
        </p:spPr>
      </p:pic>
    </p:spTree>
  </p:cSld>
  <p:clrMapOvr>
    <a:masterClrMapping/>
  </p:clrMapOvr>
</p:sld>
</file>

<file path=ppt/theme/theme1.xml><?xml version="1.0" encoding="utf-8"?>
<a:theme xmlns:a="http://schemas.openxmlformats.org/drawingml/2006/main" name="ערכת נושא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659</Words>
  <Application>Microsoft Office PowerPoint</Application>
  <PresentationFormat>מסך רחב</PresentationFormat>
  <Paragraphs>64</Paragraphs>
  <Slides>13</Slides>
  <Notes>13</Notes>
  <HiddenSlides>0</HiddenSlides>
  <MMClips>0</MMClips>
  <ScaleCrop>false</ScaleCrop>
  <HeadingPairs>
    <vt:vector size="6" baseType="variant">
      <vt:variant>
        <vt:lpstr>גופנים בשימוש</vt:lpstr>
      </vt:variant>
      <vt:variant>
        <vt:i4>2</vt:i4>
      </vt:variant>
      <vt:variant>
        <vt:lpstr>ערכת נושא</vt:lpstr>
      </vt:variant>
      <vt:variant>
        <vt:i4>1</vt:i4>
      </vt:variant>
      <vt:variant>
        <vt:lpstr>כותרות שקופיות</vt:lpstr>
      </vt:variant>
      <vt:variant>
        <vt:i4>13</vt:i4>
      </vt:variant>
    </vt:vector>
  </HeadingPairs>
  <TitlesOfParts>
    <vt:vector size="16" baseType="lpstr">
      <vt:lpstr>Arial</vt:lpstr>
      <vt:lpstr>Calibri</vt:lpstr>
      <vt:lpstr>ערכת נושא Office</vt:lpstr>
      <vt:lpstr>מצגת של PowerPoint‏</vt:lpstr>
      <vt:lpstr>מצגת של PowerPoint‏</vt:lpstr>
      <vt:lpstr>מצגת של PowerPoint‏</vt:lpstr>
      <vt:lpstr>מצגת של PowerPoint‏</vt:lpstr>
      <vt:lpstr>מצגת של PowerPoint‏</vt:lpstr>
      <vt:lpstr>איים מלאכותיים – מה זה אומר?</vt:lpstr>
      <vt:lpstr>מהנדסים</vt:lpstr>
      <vt:lpstr>דמוגרפים</vt:lpstr>
      <vt:lpstr>אקולוגים</vt:lpstr>
      <vt:lpstr>כלכלנים</vt:lpstr>
      <vt:lpstr>תושבים</vt:lpstr>
      <vt:lpstr>כותבים נייר עמדה</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weizmann</dc:creator>
  <cp:lastModifiedBy>weizmann</cp:lastModifiedBy>
  <cp:revision>1</cp:revision>
  <dcterms:modified xsi:type="dcterms:W3CDTF">2018-08-12T15:06:09Z</dcterms:modified>
</cp:coreProperties>
</file>