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5"/>
  </p:notesMasterIdLst>
  <p:sldIdLst>
    <p:sldId id="256" r:id="rId2"/>
    <p:sldId id="261" r:id="rId3"/>
    <p:sldId id="263" r:id="rId4"/>
    <p:sldId id="269" r:id="rId5"/>
    <p:sldId id="278" r:id="rId6"/>
    <p:sldId id="270" r:id="rId7"/>
    <p:sldId id="272" r:id="rId8"/>
    <p:sldId id="277" r:id="rId9"/>
    <p:sldId id="274" r:id="rId10"/>
    <p:sldId id="275" r:id="rId11"/>
    <p:sldId id="276" r:id="rId12"/>
    <p:sldId id="271" r:id="rId13"/>
    <p:sldId id="287" r:id="rId14"/>
    <p:sldId id="268" r:id="rId15"/>
    <p:sldId id="257" r:id="rId16"/>
    <p:sldId id="279" r:id="rId17"/>
    <p:sldId id="285" r:id="rId18"/>
    <p:sldId id="280" r:id="rId19"/>
    <p:sldId id="281" r:id="rId20"/>
    <p:sldId id="290" r:id="rId21"/>
    <p:sldId id="291" r:id="rId22"/>
    <p:sldId id="288" r:id="rId23"/>
    <p:sldId id="282" r:id="rId24"/>
    <p:sldId id="283" r:id="rId25"/>
    <p:sldId id="284" r:id="rId26"/>
    <p:sldId id="292" r:id="rId27"/>
    <p:sldId id="293" r:id="rId28"/>
    <p:sldId id="294" r:id="rId29"/>
    <p:sldId id="259" r:id="rId30"/>
    <p:sldId id="260" r:id="rId31"/>
    <p:sldId id="297" r:id="rId32"/>
    <p:sldId id="296" r:id="rId33"/>
    <p:sldId id="295" r:id="rId34"/>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C1099E"/>
    <a:srgbClr val="FF9933"/>
    <a:srgbClr val="BF360B"/>
    <a:srgbClr val="990099"/>
    <a:srgbClr val="FF00FF"/>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1495;&#1493;&#1489;&#1512;&#1514;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he-IL"/>
              <a:t>ממוצע ציוני </a:t>
            </a:r>
            <a:r>
              <a:rPr lang="he-IL" u="sng"/>
              <a:t>בחינות</a:t>
            </a:r>
            <a:r>
              <a:rPr lang="he-IL"/>
              <a:t> בשאלונים השונים</a:t>
            </a:r>
          </a:p>
        </c:rich>
      </c:tx>
      <c:layout>
        <c:manualLayout>
          <c:xMode val="edge"/>
          <c:yMode val="edge"/>
          <c:x val="0.30531805274889395"/>
          <c:y val="7.2265005785265195E-4"/>
        </c:manualLayout>
      </c:layout>
      <c:overlay val="1"/>
    </c:title>
    <c:autoTitleDeleted val="0"/>
    <c:plotArea>
      <c:layout>
        <c:manualLayout>
          <c:layoutTarget val="inner"/>
          <c:xMode val="edge"/>
          <c:yMode val="edge"/>
          <c:x val="0.11639955582475264"/>
          <c:y val="4.4588432470037645E-2"/>
          <c:w val="0.85539531597011931"/>
          <c:h val="0.77898776207190967"/>
        </c:manualLayout>
      </c:layout>
      <c:lineChart>
        <c:grouping val="standard"/>
        <c:varyColors val="0"/>
        <c:ser>
          <c:idx val="0"/>
          <c:order val="0"/>
          <c:tx>
            <c:strRef>
              <c:f>גיליון1!$E$4</c:f>
              <c:strCache>
                <c:ptCount val="1"/>
                <c:pt idx="0">
                  <c:v> אנסין 43002</c:v>
                </c:pt>
              </c:strCache>
            </c:strRef>
          </c:tx>
          <c:spPr>
            <a:ln cmpd="dbl">
              <a:prstDash val="sysDash"/>
            </a:ln>
          </c:spPr>
          <c:cat>
            <c:strRef>
              <c:f>גיליון1!$F$3:$I$3</c:f>
              <c:strCache>
                <c:ptCount val="4"/>
                <c:pt idx="0">
                  <c:v>תש"ע</c:v>
                </c:pt>
                <c:pt idx="1">
                  <c:v>תשע"א</c:v>
                </c:pt>
                <c:pt idx="2">
                  <c:v>תשע"ב</c:v>
                </c:pt>
                <c:pt idx="3">
                  <c:v>תשע"ג</c:v>
                </c:pt>
              </c:strCache>
            </c:strRef>
          </c:cat>
          <c:val>
            <c:numRef>
              <c:f>גיליון1!$F$4:$I$4</c:f>
              <c:numCache>
                <c:formatCode>General</c:formatCode>
                <c:ptCount val="4"/>
                <c:pt idx="0">
                  <c:v>68.3</c:v>
                </c:pt>
                <c:pt idx="1">
                  <c:v>75.88</c:v>
                </c:pt>
                <c:pt idx="2">
                  <c:v>66.59</c:v>
                </c:pt>
                <c:pt idx="3">
                  <c:v>70.489999999999995</c:v>
                </c:pt>
              </c:numCache>
            </c:numRef>
          </c:val>
          <c:smooth val="0"/>
          <c:extLst>
            <c:ext xmlns:c16="http://schemas.microsoft.com/office/drawing/2014/chart" uri="{C3380CC4-5D6E-409C-BE32-E72D297353CC}">
              <c16:uniqueId val="{00000000-4B10-428D-B462-879AD5542BFC}"/>
            </c:ext>
          </c:extLst>
        </c:ser>
        <c:ser>
          <c:idx val="1"/>
          <c:order val="1"/>
          <c:tx>
            <c:strRef>
              <c:f>גיליון1!$E$5</c:f>
              <c:strCache>
                <c:ptCount val="1"/>
                <c:pt idx="0">
                  <c:v> פרקי הרחבה 43003</c:v>
                </c:pt>
              </c:strCache>
            </c:strRef>
          </c:tx>
          <c:spPr>
            <a:ln>
              <a:solidFill>
                <a:schemeClr val="accent6">
                  <a:lumMod val="50000"/>
                </a:schemeClr>
              </a:solidFill>
            </a:ln>
          </c:spPr>
          <c:marker>
            <c:spPr>
              <a:solidFill>
                <a:schemeClr val="accent6">
                  <a:lumMod val="50000"/>
                </a:schemeClr>
              </a:solidFill>
            </c:spPr>
          </c:marker>
          <c:cat>
            <c:strRef>
              <c:f>גיליון1!$F$3:$I$3</c:f>
              <c:strCache>
                <c:ptCount val="4"/>
                <c:pt idx="0">
                  <c:v>תש"ע</c:v>
                </c:pt>
                <c:pt idx="1">
                  <c:v>תשע"א</c:v>
                </c:pt>
                <c:pt idx="2">
                  <c:v>תשע"ב</c:v>
                </c:pt>
                <c:pt idx="3">
                  <c:v>תשע"ג</c:v>
                </c:pt>
              </c:strCache>
            </c:strRef>
          </c:cat>
          <c:val>
            <c:numRef>
              <c:f>גיליון1!$F$5:$I$5</c:f>
              <c:numCache>
                <c:formatCode>General</c:formatCode>
                <c:ptCount val="4"/>
                <c:pt idx="0">
                  <c:v>61.9</c:v>
                </c:pt>
                <c:pt idx="1">
                  <c:v>67.47</c:v>
                </c:pt>
                <c:pt idx="2">
                  <c:v>62.5</c:v>
                </c:pt>
                <c:pt idx="3">
                  <c:v>63.8</c:v>
                </c:pt>
              </c:numCache>
            </c:numRef>
          </c:val>
          <c:smooth val="0"/>
          <c:extLst>
            <c:ext xmlns:c16="http://schemas.microsoft.com/office/drawing/2014/chart" uri="{C3380CC4-5D6E-409C-BE32-E72D297353CC}">
              <c16:uniqueId val="{00000001-4B10-428D-B462-879AD5542BFC}"/>
            </c:ext>
          </c:extLst>
        </c:ser>
        <c:ser>
          <c:idx val="2"/>
          <c:order val="2"/>
          <c:tx>
            <c:strRef>
              <c:f>גיליון1!$E$6</c:f>
              <c:strCache>
                <c:ptCount val="1"/>
                <c:pt idx="0">
                  <c:v> מתוקשבת 43007</c:v>
                </c:pt>
              </c:strCache>
            </c:strRef>
          </c:tx>
          <c:spPr>
            <a:ln>
              <a:solidFill>
                <a:srgbClr val="FF0000"/>
              </a:solidFill>
            </a:ln>
          </c:spPr>
          <c:marker>
            <c:spPr>
              <a:solidFill>
                <a:srgbClr val="FF0000"/>
              </a:solidFill>
            </c:spPr>
          </c:marker>
          <c:cat>
            <c:strRef>
              <c:f>גיליון1!$F$3:$I$3</c:f>
              <c:strCache>
                <c:ptCount val="4"/>
                <c:pt idx="0">
                  <c:v>תש"ע</c:v>
                </c:pt>
                <c:pt idx="1">
                  <c:v>תשע"א</c:v>
                </c:pt>
                <c:pt idx="2">
                  <c:v>תשע"ב</c:v>
                </c:pt>
                <c:pt idx="3">
                  <c:v>תשע"ג</c:v>
                </c:pt>
              </c:strCache>
            </c:strRef>
          </c:cat>
          <c:val>
            <c:numRef>
              <c:f>גיליון1!$F$6:$I$6</c:f>
              <c:numCache>
                <c:formatCode>General</c:formatCode>
                <c:ptCount val="4"/>
                <c:pt idx="0">
                  <c:v>71.900000000000006</c:v>
                </c:pt>
                <c:pt idx="1">
                  <c:v>75.53</c:v>
                </c:pt>
                <c:pt idx="2">
                  <c:v>74.06</c:v>
                </c:pt>
                <c:pt idx="3">
                  <c:v>78.669999999999987</c:v>
                </c:pt>
              </c:numCache>
            </c:numRef>
          </c:val>
          <c:smooth val="0"/>
          <c:extLst>
            <c:ext xmlns:c16="http://schemas.microsoft.com/office/drawing/2014/chart" uri="{C3380CC4-5D6E-409C-BE32-E72D297353CC}">
              <c16:uniqueId val="{00000002-4B10-428D-B462-879AD5542BFC}"/>
            </c:ext>
          </c:extLst>
        </c:ser>
        <c:ser>
          <c:idx val="3"/>
          <c:order val="3"/>
          <c:tx>
            <c:strRef>
              <c:f>גיליון1!$E$7</c:f>
              <c:strCache>
                <c:ptCount val="1"/>
                <c:pt idx="0">
                  <c:v>43013</c:v>
                </c:pt>
              </c:strCache>
            </c:strRef>
          </c:tx>
          <c:spPr>
            <a:ln>
              <a:solidFill>
                <a:schemeClr val="accent3">
                  <a:lumMod val="50000"/>
                </a:schemeClr>
              </a:solidFill>
              <a:prstDash val="sysDot"/>
            </a:ln>
          </c:spPr>
          <c:marker>
            <c:spPr>
              <a:solidFill>
                <a:schemeClr val="accent3">
                  <a:lumMod val="75000"/>
                </a:schemeClr>
              </a:solidFill>
            </c:spPr>
          </c:marker>
          <c:cat>
            <c:strRef>
              <c:f>גיליון1!$F$3:$I$3</c:f>
              <c:strCache>
                <c:ptCount val="4"/>
                <c:pt idx="0">
                  <c:v>תש"ע</c:v>
                </c:pt>
                <c:pt idx="1">
                  <c:v>תשע"א</c:v>
                </c:pt>
                <c:pt idx="2">
                  <c:v>תשע"ב</c:v>
                </c:pt>
                <c:pt idx="3">
                  <c:v>תשע"ג</c:v>
                </c:pt>
              </c:strCache>
            </c:strRef>
          </c:cat>
          <c:val>
            <c:numRef>
              <c:f>גיליון1!$F$7:$I$7</c:f>
              <c:numCache>
                <c:formatCode>General</c:formatCode>
                <c:ptCount val="4"/>
                <c:pt idx="0">
                  <c:v>71.599999999999994</c:v>
                </c:pt>
                <c:pt idx="1">
                  <c:v>71.59</c:v>
                </c:pt>
                <c:pt idx="2">
                  <c:v>69.75</c:v>
                </c:pt>
                <c:pt idx="3">
                  <c:v>70.290000000000006</c:v>
                </c:pt>
              </c:numCache>
            </c:numRef>
          </c:val>
          <c:smooth val="0"/>
          <c:extLst>
            <c:ext xmlns:c16="http://schemas.microsoft.com/office/drawing/2014/chart" uri="{C3380CC4-5D6E-409C-BE32-E72D297353CC}">
              <c16:uniqueId val="{00000003-4B10-428D-B462-879AD5542BFC}"/>
            </c:ext>
          </c:extLst>
        </c:ser>
        <c:dLbls>
          <c:showLegendKey val="0"/>
          <c:showVal val="0"/>
          <c:showCatName val="0"/>
          <c:showSerName val="0"/>
          <c:showPercent val="0"/>
          <c:showBubbleSize val="0"/>
        </c:dLbls>
        <c:marker val="1"/>
        <c:smooth val="0"/>
        <c:axId val="201835304"/>
        <c:axId val="201835696"/>
      </c:lineChart>
      <c:catAx>
        <c:axId val="201835304"/>
        <c:scaling>
          <c:orientation val="minMax"/>
        </c:scaling>
        <c:delete val="0"/>
        <c:axPos val="b"/>
        <c:title>
          <c:tx>
            <c:rich>
              <a:bodyPr/>
              <a:lstStyle/>
              <a:p>
                <a:pPr>
                  <a:defRPr/>
                </a:pPr>
                <a:r>
                  <a:rPr lang="he-IL"/>
                  <a:t>שנה"ל</a:t>
                </a:r>
              </a:p>
            </c:rich>
          </c:tx>
          <c:layout>
            <c:manualLayout>
              <c:xMode val="edge"/>
              <c:yMode val="edge"/>
              <c:x val="0.91480234201494048"/>
              <c:y val="0.8450485406191699"/>
            </c:manualLayout>
          </c:layout>
          <c:overlay val="0"/>
        </c:title>
        <c:numFmt formatCode="General" sourceLinked="0"/>
        <c:majorTickMark val="out"/>
        <c:minorTickMark val="none"/>
        <c:tickLblPos val="nextTo"/>
        <c:crossAx val="201835696"/>
        <c:crosses val="autoZero"/>
        <c:auto val="1"/>
        <c:lblAlgn val="ctr"/>
        <c:lblOffset val="100"/>
        <c:noMultiLvlLbl val="0"/>
      </c:catAx>
      <c:valAx>
        <c:axId val="201835696"/>
        <c:scaling>
          <c:orientation val="minMax"/>
          <c:max val="80"/>
          <c:min val="60"/>
        </c:scaling>
        <c:delete val="0"/>
        <c:axPos val="l"/>
        <c:majorGridlines/>
        <c:title>
          <c:tx>
            <c:rich>
              <a:bodyPr rot="-5400000" vert="horz"/>
              <a:lstStyle/>
              <a:p>
                <a:pPr>
                  <a:defRPr sz="1600"/>
                </a:pPr>
                <a:r>
                  <a:rPr lang="he-IL" sz="1600"/>
                  <a:t>ממוצע ציון בחינה (ללא ציון שנתי)</a:t>
                </a:r>
              </a:p>
            </c:rich>
          </c:tx>
          <c:overlay val="0"/>
        </c:title>
        <c:numFmt formatCode="General" sourceLinked="1"/>
        <c:majorTickMark val="out"/>
        <c:minorTickMark val="none"/>
        <c:tickLblPos val="nextTo"/>
        <c:crossAx val="201835304"/>
        <c:crosses val="autoZero"/>
        <c:crossBetween val="between"/>
        <c:majorUnit val="4"/>
      </c:valAx>
    </c:plotArea>
    <c:legend>
      <c:legendPos val="b"/>
      <c:legendEntry>
        <c:idx val="2"/>
        <c:txPr>
          <a:bodyPr/>
          <a:lstStyle/>
          <a:p>
            <a:pPr>
              <a:defRPr sz="1800" b="1"/>
            </a:pPr>
            <a:endParaRPr lang="en-US"/>
          </a:p>
        </c:txPr>
      </c:legendEntry>
      <c:layout>
        <c:manualLayout>
          <c:xMode val="edge"/>
          <c:yMode val="edge"/>
          <c:x val="3.8319604280234204E-2"/>
          <c:y val="0.9081178256332415"/>
          <c:w val="0.94002755905511814"/>
          <c:h val="8.8200676722638593E-2"/>
        </c:manualLayout>
      </c:layout>
      <c:overlay val="0"/>
      <c:txPr>
        <a:bodyPr/>
        <a:lstStyle/>
        <a:p>
          <a:pPr>
            <a:defRPr sz="1800"/>
          </a:pPr>
          <a:endParaRPr lang="en-U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87D0D20C-6700-45FB-9EED-0DFA3BBCC5B3}" type="datetimeFigureOut">
              <a:rPr lang="he-IL"/>
              <a:pPr>
                <a:defRPr/>
              </a:pPr>
              <a:t>ט"ו/כסלו/תשע"ו</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he-IL" noProof="0"/>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noProof="0" smtClean="0"/>
              <a:t>לחץ כדי לערוך סגנונות טקסט של תבנית בסיס</a:t>
            </a:r>
          </a:p>
          <a:p>
            <a:pPr lvl="1"/>
            <a:r>
              <a:rPr lang="he-IL" noProof="0" smtClean="0"/>
              <a:t>רמה שנייה</a:t>
            </a:r>
          </a:p>
          <a:p>
            <a:pPr lvl="2"/>
            <a:r>
              <a:rPr lang="he-IL" noProof="0" smtClean="0"/>
              <a:t>רמה שלישית</a:t>
            </a:r>
          </a:p>
          <a:p>
            <a:pPr lvl="3"/>
            <a:r>
              <a:rPr lang="he-IL" noProof="0" smtClean="0"/>
              <a:t>רמה רביעית</a:t>
            </a:r>
          </a:p>
          <a:p>
            <a:pPr lvl="4"/>
            <a:r>
              <a:rPr lang="he-IL" noProof="0" smtClean="0"/>
              <a:t>רמה חמישית</a:t>
            </a:r>
            <a:endParaRPr lang="he-IL" noProof="0"/>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EC113895-D5B5-4E4C-9043-377332CFC75F}" type="slidenum">
              <a:rPr lang="he-IL"/>
              <a:pPr>
                <a:defRPr/>
              </a:pPr>
              <a:t>‹#›</a:t>
            </a:fld>
            <a:endParaRPr lang="he-IL"/>
          </a:p>
        </p:txBody>
      </p:sp>
    </p:spTree>
    <p:extLst>
      <p:ext uri="{BB962C8B-B14F-4D97-AF65-F5344CB8AC3E}">
        <p14:creationId xmlns:p14="http://schemas.microsoft.com/office/powerpoint/2010/main" val="340288037"/>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מציין מיקום של תמונת שקופית 1"/>
          <p:cNvSpPr>
            <a:spLocks noGrp="1" noRot="1" noChangeAspect="1"/>
          </p:cNvSpPr>
          <p:nvPr>
            <p:ph type="sldImg"/>
          </p:nvPr>
        </p:nvSpPr>
        <p:spPr bwMode="auto">
          <a:noFill/>
          <a:ln>
            <a:solidFill>
              <a:srgbClr val="000000"/>
            </a:solidFill>
            <a:miter lim="800000"/>
            <a:headEnd/>
            <a:tailEnd/>
          </a:ln>
        </p:spPr>
      </p:sp>
      <p:sp>
        <p:nvSpPr>
          <p:cNvPr id="19458" name="מציין מיקום של הערו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he-IL" smtClean="0"/>
          </a:p>
        </p:txBody>
      </p:sp>
      <p:sp>
        <p:nvSpPr>
          <p:cNvPr id="19459" name="מציין מיקום של מספר שקופית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0FBCCF-27DF-4F52-A607-F0312A9E6B87}" type="slidenum">
              <a:rPr lang="he-IL"/>
              <a:pPr fontAlgn="base">
                <a:spcBef>
                  <a:spcPct val="0"/>
                </a:spcBef>
                <a:spcAft>
                  <a:spcPct val="0"/>
                </a:spcAft>
              </a:pPr>
              <a:t>4</a:t>
            </a:fld>
            <a:endParaRPr lang="he-IL"/>
          </a:p>
        </p:txBody>
      </p:sp>
    </p:spTree>
    <p:extLst>
      <p:ext uri="{BB962C8B-B14F-4D97-AF65-F5344CB8AC3E}">
        <p14:creationId xmlns:p14="http://schemas.microsoft.com/office/powerpoint/2010/main" val="1342670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מציין מיקום של תמונת שקופית 1"/>
          <p:cNvSpPr>
            <a:spLocks noGrp="1" noRot="1" noChangeAspect="1"/>
          </p:cNvSpPr>
          <p:nvPr>
            <p:ph type="sldImg"/>
          </p:nvPr>
        </p:nvSpPr>
        <p:spPr bwMode="auto">
          <a:noFill/>
          <a:ln>
            <a:solidFill>
              <a:srgbClr val="000000"/>
            </a:solidFill>
            <a:miter lim="800000"/>
            <a:headEnd/>
            <a:tailEnd/>
          </a:ln>
        </p:spPr>
      </p:sp>
      <p:sp>
        <p:nvSpPr>
          <p:cNvPr id="21506" name="מציין מיקום של הערו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e-IL" smtClean="0"/>
              <a:t>התנסות בשאלות ויזואליות  כחלק מתהליכי ההוראה והלמידה, היא כלי ואינה תכלית בפני עצמה. </a:t>
            </a:r>
          </a:p>
          <a:p>
            <a:pPr>
              <a:spcBef>
                <a:spcPct val="0"/>
              </a:spcBef>
            </a:pPr>
            <a:endParaRPr lang="he-IL" smtClean="0"/>
          </a:p>
        </p:txBody>
      </p:sp>
      <p:sp>
        <p:nvSpPr>
          <p:cNvPr id="21507" name="מציין מיקום של מספר שקופית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45A7D3-DBEC-4762-9BDA-1FA6BB1C8B0E}" type="slidenum">
              <a:rPr lang="he-IL"/>
              <a:pPr fontAlgn="base">
                <a:spcBef>
                  <a:spcPct val="0"/>
                </a:spcBef>
                <a:spcAft>
                  <a:spcPct val="0"/>
                </a:spcAft>
              </a:pPr>
              <a:t>5</a:t>
            </a:fld>
            <a:endParaRPr lang="he-IL"/>
          </a:p>
        </p:txBody>
      </p:sp>
    </p:spTree>
    <p:extLst>
      <p:ext uri="{BB962C8B-B14F-4D97-AF65-F5344CB8AC3E}">
        <p14:creationId xmlns:p14="http://schemas.microsoft.com/office/powerpoint/2010/main" val="2421273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8E87900-CC8C-4DD4-B49B-8F561EACF757}" type="slidenum">
              <a:rPr lang="he-IL" altLang="he-IL">
                <a:latin typeface="Arial" charset="0"/>
              </a:rPr>
              <a:pPr fontAlgn="base">
                <a:spcBef>
                  <a:spcPct val="0"/>
                </a:spcBef>
                <a:spcAft>
                  <a:spcPct val="0"/>
                </a:spcAft>
              </a:pPr>
              <a:t>10</a:t>
            </a:fld>
            <a:endParaRPr lang="en-US" altLang="he-IL">
              <a:latin typeface="Arial" charset="0"/>
            </a:endParaRPr>
          </a:p>
        </p:txBody>
      </p:sp>
      <p:sp>
        <p:nvSpPr>
          <p:cNvPr id="27650" name="מציין מיקום של תמונת שקופית 1"/>
          <p:cNvSpPr>
            <a:spLocks noGrp="1" noRot="1" noChangeAspect="1" noTextEdit="1"/>
          </p:cNvSpPr>
          <p:nvPr>
            <p:ph type="sldImg"/>
          </p:nvPr>
        </p:nvSpPr>
        <p:spPr bwMode="auto">
          <a:noFill/>
          <a:ln>
            <a:solidFill>
              <a:srgbClr val="000000"/>
            </a:solidFill>
            <a:miter lim="800000"/>
            <a:headEnd/>
            <a:tailEnd/>
          </a:ln>
        </p:spPr>
      </p:sp>
      <p:sp>
        <p:nvSpPr>
          <p:cNvPr id="27651" name="מציין מיקום של הערו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he-IL" altLang="he-IL" smtClean="0"/>
          </a:p>
        </p:txBody>
      </p:sp>
      <p:sp>
        <p:nvSpPr>
          <p:cNvPr id="27652" name="מציין מיקום של מספר שקופית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algn="l"/>
            <a:fld id="{74B64DD6-E7DD-4855-8F5E-82C81FCE3904}" type="slidenum">
              <a:rPr lang="he-IL" altLang="he-IL" sz="1200"/>
              <a:pPr algn="l"/>
              <a:t>10</a:t>
            </a:fld>
            <a:endParaRPr lang="en-US" altLang="he-IL" sz="1200"/>
          </a:p>
        </p:txBody>
      </p:sp>
    </p:spTree>
    <p:extLst>
      <p:ext uri="{BB962C8B-B14F-4D97-AF65-F5344CB8AC3E}">
        <p14:creationId xmlns:p14="http://schemas.microsoft.com/office/powerpoint/2010/main" val="802862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CCA445-D8E3-49D7-8004-376CCD9C26F4}" type="slidenum">
              <a:rPr lang="he-IL" altLang="he-IL">
                <a:latin typeface="Arial" charset="0"/>
              </a:rPr>
              <a:pPr fontAlgn="base">
                <a:spcBef>
                  <a:spcPct val="0"/>
                </a:spcBef>
                <a:spcAft>
                  <a:spcPct val="0"/>
                </a:spcAft>
              </a:pPr>
              <a:t>11</a:t>
            </a:fld>
            <a:endParaRPr lang="en-US" altLang="he-IL">
              <a:latin typeface="Arial" charset="0"/>
            </a:endParaRPr>
          </a:p>
        </p:txBody>
      </p:sp>
      <p:sp>
        <p:nvSpPr>
          <p:cNvPr id="29698" name="מציין מיקום של תמונת שקופית 1"/>
          <p:cNvSpPr>
            <a:spLocks noGrp="1" noRot="1" noChangeAspect="1" noTextEdit="1"/>
          </p:cNvSpPr>
          <p:nvPr>
            <p:ph type="sldImg"/>
          </p:nvPr>
        </p:nvSpPr>
        <p:spPr bwMode="auto">
          <a:noFill/>
          <a:ln>
            <a:solidFill>
              <a:srgbClr val="000000"/>
            </a:solidFill>
            <a:miter lim="800000"/>
            <a:headEnd/>
            <a:tailEnd/>
          </a:ln>
        </p:spPr>
      </p:sp>
      <p:sp>
        <p:nvSpPr>
          <p:cNvPr id="29699" name="מציין מיקום של הערו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e-IL" altLang="he-IL" smtClean="0"/>
              <a:t> נקודות ניתנות לכל סעיף ולכל שאלה בקבוצה א – בבחינת התירגול.</a:t>
            </a:r>
          </a:p>
          <a:p>
            <a:pPr>
              <a:spcBef>
                <a:spcPct val="0"/>
              </a:spcBef>
            </a:pPr>
            <a:r>
              <a:rPr lang="he-IL" altLang="he-IL" smtClean="0"/>
              <a:t>רב הדברים לא השתנו אלא רק המשקל וההיקף.</a:t>
            </a:r>
          </a:p>
          <a:p>
            <a:pPr>
              <a:spcBef>
                <a:spcPct val="0"/>
              </a:spcBef>
            </a:pPr>
            <a:r>
              <a:rPr lang="he-IL" altLang="he-IL" smtClean="0"/>
              <a:t>שימו לב, בשאלון העיוני יש 7 שאלות לעומת 6 במתוקשב – כדאי כאמור להדגיש נקודה זו</a:t>
            </a:r>
          </a:p>
          <a:p>
            <a:pPr>
              <a:spcBef>
                <a:spcPct val="0"/>
              </a:spcBef>
            </a:pPr>
            <a:r>
              <a:rPr lang="he-IL" altLang="he-IL" smtClean="0"/>
              <a:t/>
            </a:r>
            <a:br>
              <a:rPr lang="he-IL" altLang="he-IL" smtClean="0"/>
            </a:br>
            <a:endParaRPr lang="he-IL" altLang="he-IL" smtClean="0"/>
          </a:p>
        </p:txBody>
      </p:sp>
      <p:sp>
        <p:nvSpPr>
          <p:cNvPr id="29700" name="מציין מיקום של מספר שקופית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algn="l"/>
            <a:fld id="{FA9008BD-EF61-496E-8928-B0F22B8BB512}" type="slidenum">
              <a:rPr lang="he-IL" altLang="he-IL" sz="1200"/>
              <a:pPr algn="l"/>
              <a:t>11</a:t>
            </a:fld>
            <a:endParaRPr lang="en-US" altLang="he-IL" sz="1200"/>
          </a:p>
        </p:txBody>
      </p:sp>
    </p:spTree>
    <p:extLst>
      <p:ext uri="{BB962C8B-B14F-4D97-AF65-F5344CB8AC3E}">
        <p14:creationId xmlns:p14="http://schemas.microsoft.com/office/powerpoint/2010/main" val="3039332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C310D9B9-0066-49A0-86F7-CB15A10C9DBD}" type="datetimeFigureOut">
              <a:rPr lang="he-IL"/>
              <a:pPr>
                <a:defRPr/>
              </a:pPr>
              <a:t>ט"ו/כסלו/תשע"ו</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1032BA61-86B0-4B74-8E6F-758220D42052}" type="slidenum">
              <a:rPr lang="he-IL"/>
              <a:pPr>
                <a:defRPr/>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7B8153BF-8A5F-4153-B059-90F18DE819D9}" type="datetimeFigureOut">
              <a:rPr lang="he-IL"/>
              <a:pPr>
                <a:defRPr/>
              </a:pPr>
              <a:t>ט"ו/כסלו/תשע"ו</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099AD68D-5F3F-40B4-A4B1-1C3FB86428D8}" type="slidenum">
              <a:rPr lang="he-IL"/>
              <a:pPr>
                <a:defRPr/>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89399FE9-167F-4935-AA2C-F7A6F218E894}" type="datetimeFigureOut">
              <a:rPr lang="he-IL"/>
              <a:pPr>
                <a:defRPr/>
              </a:pPr>
              <a:t>ט"ו/כסלו/תשע"ו</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B64CD6EE-406A-4C24-9E64-B23DA07B42DB}" type="slidenum">
              <a:rPr lang="he-IL"/>
              <a:pPr>
                <a:defRPr/>
              </a:pPr>
              <a:t>‹#›</a:t>
            </a:fld>
            <a:endParaRPr lang="he-I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כותרת וטבל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p>
            <a:r>
              <a:rPr lang="he-IL" smtClean="0"/>
              <a:t>לחץ כדי לערוך סגנון כותרת של תבנית בסיס</a:t>
            </a:r>
            <a:endParaRPr lang="he-IL"/>
          </a:p>
        </p:txBody>
      </p:sp>
      <p:sp>
        <p:nvSpPr>
          <p:cNvPr id="3" name="מציין מיקום של טבלה 2"/>
          <p:cNvSpPr>
            <a:spLocks noGrp="1"/>
          </p:cNvSpPr>
          <p:nvPr>
            <p:ph type="tbl" idx="1"/>
          </p:nvPr>
        </p:nvSpPr>
        <p:spPr>
          <a:xfrm>
            <a:off x="457200" y="1600200"/>
            <a:ext cx="8229600" cy="4525963"/>
          </a:xfrm>
        </p:spPr>
        <p:txBody>
          <a:bodyPr rtlCol="1">
            <a:normAutofit/>
          </a:bodyPr>
          <a:lstStyle/>
          <a:p>
            <a:pPr lvl="0"/>
            <a:endParaRPr lang="he-IL"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D4CE0FD-CDAA-4FB7-A568-4A82A728AE88}" type="slidenum">
              <a:rPr lang="he-IL"/>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B13B4535-722C-4266-BE83-D0509E417F71}" type="datetimeFigureOut">
              <a:rPr lang="he-IL"/>
              <a:pPr>
                <a:defRPr/>
              </a:pPr>
              <a:t>ט"ו/כסלו/תשע"ו</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0DE4A040-9BBF-4173-B2D5-6470D5B44762}" type="slidenum">
              <a:rPr lang="he-IL"/>
              <a:pPr>
                <a:defRPr/>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lvl1pPr>
              <a:defRPr/>
            </a:lvl1pPr>
          </a:lstStyle>
          <a:p>
            <a:pPr>
              <a:defRPr/>
            </a:pPr>
            <a:fld id="{02B25C93-384A-444E-8B22-48A8AF0EFE9E}" type="datetimeFigureOut">
              <a:rPr lang="he-IL"/>
              <a:pPr>
                <a:defRPr/>
              </a:pPr>
              <a:t>ט"ו/כסלו/תשע"ו</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0700C6E5-7146-4840-8CEB-375879C39BB7}" type="slidenum">
              <a:rPr lang="he-IL"/>
              <a:pPr>
                <a:defRPr/>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3"/>
          <p:cNvSpPr>
            <a:spLocks noGrp="1"/>
          </p:cNvSpPr>
          <p:nvPr>
            <p:ph type="dt" sz="half" idx="10"/>
          </p:nvPr>
        </p:nvSpPr>
        <p:spPr/>
        <p:txBody>
          <a:bodyPr/>
          <a:lstStyle>
            <a:lvl1pPr>
              <a:defRPr/>
            </a:lvl1pPr>
          </a:lstStyle>
          <a:p>
            <a:pPr>
              <a:defRPr/>
            </a:pPr>
            <a:fld id="{4AAA0415-9B62-4AE5-B593-40C22AC339D4}" type="datetimeFigureOut">
              <a:rPr lang="he-IL"/>
              <a:pPr>
                <a:defRPr/>
              </a:pPr>
              <a:t>ט"ו/כסלו/תשע"ו</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1915FD75-F696-4EA8-AB9C-A115E4961644}" type="slidenum">
              <a:rPr lang="he-IL"/>
              <a:pPr>
                <a:defRPr/>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3"/>
          <p:cNvSpPr>
            <a:spLocks noGrp="1"/>
          </p:cNvSpPr>
          <p:nvPr>
            <p:ph type="dt" sz="half" idx="10"/>
          </p:nvPr>
        </p:nvSpPr>
        <p:spPr/>
        <p:txBody>
          <a:bodyPr/>
          <a:lstStyle>
            <a:lvl1pPr>
              <a:defRPr/>
            </a:lvl1pPr>
          </a:lstStyle>
          <a:p>
            <a:pPr>
              <a:defRPr/>
            </a:pPr>
            <a:fld id="{9B490CFF-80A8-4A25-8F53-22A594829E16}" type="datetimeFigureOut">
              <a:rPr lang="he-IL"/>
              <a:pPr>
                <a:defRPr/>
              </a:pPr>
              <a:t>ט"ו/כסלו/תשע"ו</a:t>
            </a:fld>
            <a:endParaRPr lang="he-IL"/>
          </a:p>
        </p:txBody>
      </p:sp>
      <p:sp>
        <p:nvSpPr>
          <p:cNvPr id="8"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9" name="מציין מיקום של מספר שקופית 5"/>
          <p:cNvSpPr>
            <a:spLocks noGrp="1"/>
          </p:cNvSpPr>
          <p:nvPr>
            <p:ph type="sldNum" sz="quarter" idx="12"/>
          </p:nvPr>
        </p:nvSpPr>
        <p:spPr/>
        <p:txBody>
          <a:bodyPr/>
          <a:lstStyle>
            <a:lvl1pPr>
              <a:defRPr/>
            </a:lvl1pPr>
          </a:lstStyle>
          <a:p>
            <a:pPr>
              <a:defRPr/>
            </a:pPr>
            <a:fld id="{7D442112-3D5B-4AD6-8CA0-990964720301}" type="slidenum">
              <a:rPr lang="he-IL"/>
              <a:pPr>
                <a:defRPr/>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3"/>
          <p:cNvSpPr>
            <a:spLocks noGrp="1"/>
          </p:cNvSpPr>
          <p:nvPr>
            <p:ph type="dt" sz="half" idx="10"/>
          </p:nvPr>
        </p:nvSpPr>
        <p:spPr/>
        <p:txBody>
          <a:bodyPr/>
          <a:lstStyle>
            <a:lvl1pPr>
              <a:defRPr/>
            </a:lvl1pPr>
          </a:lstStyle>
          <a:p>
            <a:pPr>
              <a:defRPr/>
            </a:pPr>
            <a:fld id="{8B5BBE04-56CA-418B-9E05-A29AEEAB7117}" type="datetimeFigureOut">
              <a:rPr lang="he-IL"/>
              <a:pPr>
                <a:defRPr/>
              </a:pPr>
              <a:t>ט"ו/כסלו/תשע"ו</a:t>
            </a:fld>
            <a:endParaRPr lang="he-IL"/>
          </a:p>
        </p:txBody>
      </p:sp>
      <p:sp>
        <p:nvSpPr>
          <p:cNvPr id="4"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5" name="מציין מיקום של מספר שקופית 5"/>
          <p:cNvSpPr>
            <a:spLocks noGrp="1"/>
          </p:cNvSpPr>
          <p:nvPr>
            <p:ph type="sldNum" sz="quarter" idx="12"/>
          </p:nvPr>
        </p:nvSpPr>
        <p:spPr/>
        <p:txBody>
          <a:bodyPr/>
          <a:lstStyle>
            <a:lvl1pPr>
              <a:defRPr/>
            </a:lvl1pPr>
          </a:lstStyle>
          <a:p>
            <a:pPr>
              <a:defRPr/>
            </a:pPr>
            <a:fld id="{8D6460EF-55ED-4A46-9743-5557E73C1ED5}" type="slidenum">
              <a:rPr lang="he-IL"/>
              <a:pPr>
                <a:defRPr/>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3"/>
          <p:cNvSpPr>
            <a:spLocks noGrp="1"/>
          </p:cNvSpPr>
          <p:nvPr>
            <p:ph type="dt" sz="half" idx="10"/>
          </p:nvPr>
        </p:nvSpPr>
        <p:spPr/>
        <p:txBody>
          <a:bodyPr/>
          <a:lstStyle>
            <a:lvl1pPr>
              <a:defRPr/>
            </a:lvl1pPr>
          </a:lstStyle>
          <a:p>
            <a:pPr>
              <a:defRPr/>
            </a:pPr>
            <a:fld id="{B51826C4-F1FA-4869-AC9E-EAA6B8B223EF}" type="datetimeFigureOut">
              <a:rPr lang="he-IL"/>
              <a:pPr>
                <a:defRPr/>
              </a:pPr>
              <a:t>ט"ו/כסלו/תשע"ו</a:t>
            </a:fld>
            <a:endParaRPr lang="he-IL"/>
          </a:p>
        </p:txBody>
      </p:sp>
      <p:sp>
        <p:nvSpPr>
          <p:cNvPr id="3"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4" name="מציין מיקום של מספר שקופית 5"/>
          <p:cNvSpPr>
            <a:spLocks noGrp="1"/>
          </p:cNvSpPr>
          <p:nvPr>
            <p:ph type="sldNum" sz="quarter" idx="12"/>
          </p:nvPr>
        </p:nvSpPr>
        <p:spPr/>
        <p:txBody>
          <a:bodyPr/>
          <a:lstStyle>
            <a:lvl1pPr>
              <a:defRPr/>
            </a:lvl1pPr>
          </a:lstStyle>
          <a:p>
            <a:pPr>
              <a:defRPr/>
            </a:pPr>
            <a:fld id="{8E7C5C30-2B5B-4099-B40C-E075E8695C24}" type="slidenum">
              <a:rPr lang="he-IL"/>
              <a:pPr>
                <a:defRPr/>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3"/>
          <p:cNvSpPr>
            <a:spLocks noGrp="1"/>
          </p:cNvSpPr>
          <p:nvPr>
            <p:ph type="dt" sz="half" idx="10"/>
          </p:nvPr>
        </p:nvSpPr>
        <p:spPr/>
        <p:txBody>
          <a:bodyPr/>
          <a:lstStyle>
            <a:lvl1pPr>
              <a:defRPr/>
            </a:lvl1pPr>
          </a:lstStyle>
          <a:p>
            <a:pPr>
              <a:defRPr/>
            </a:pPr>
            <a:fld id="{2901FBBA-EBD8-4D0F-804A-D779B874B0F2}" type="datetimeFigureOut">
              <a:rPr lang="he-IL"/>
              <a:pPr>
                <a:defRPr/>
              </a:pPr>
              <a:t>ט"ו/כסלו/תשע"ו</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3365C25E-914B-473D-AF40-9CDE1A7C2676}" type="slidenum">
              <a:rPr lang="he-IL"/>
              <a:pPr>
                <a:defRPr/>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3"/>
          <p:cNvSpPr>
            <a:spLocks noGrp="1"/>
          </p:cNvSpPr>
          <p:nvPr>
            <p:ph type="dt" sz="half" idx="10"/>
          </p:nvPr>
        </p:nvSpPr>
        <p:spPr/>
        <p:txBody>
          <a:bodyPr/>
          <a:lstStyle>
            <a:lvl1pPr>
              <a:defRPr/>
            </a:lvl1pPr>
          </a:lstStyle>
          <a:p>
            <a:pPr>
              <a:defRPr/>
            </a:pPr>
            <a:fld id="{7DA0CF0E-16D2-4DA8-9591-75433206C5F9}" type="datetimeFigureOut">
              <a:rPr lang="he-IL"/>
              <a:pPr>
                <a:defRPr/>
              </a:pPr>
              <a:t>ט"ו/כסלו/תשע"ו</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4EFA60DC-2C66-4250-A16A-308713B29502}" type="slidenum">
              <a:rPr lang="he-IL"/>
              <a:pPr>
                <a:defRPr/>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890" name="מציין מיקום של כותרת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he-IL" smtClean="0"/>
              <a:t>לחץ כדי לערוך סגנון כותרת של תבנית בסיס</a:t>
            </a:r>
          </a:p>
        </p:txBody>
      </p:sp>
      <p:sp>
        <p:nvSpPr>
          <p:cNvPr id="37891" name="מציין מיקום טקסט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C06E0A5-F1C9-44DB-8405-B1DF5318B4D0}" type="datetimeFigureOut">
              <a:rPr lang="he-IL"/>
              <a:pPr>
                <a:defRPr/>
              </a:pPr>
              <a:t>ט"ו/כסלו/תשע"ו</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F465999-E51F-4664-AFC4-EB15B579F451}" type="slidenum">
              <a:rPr lang="he-IL"/>
              <a:pPr>
                <a:defRPr/>
              </a:pPr>
              <a:t>‹#›</a:t>
            </a:fld>
            <a:endParaRPr lang="he-IL"/>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61" r:id="rId12"/>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4.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rtlCol="1">
            <a:normAutofit fontScale="90000"/>
          </a:bodyPr>
          <a:lstStyle/>
          <a:p>
            <a:pPr fontAlgn="auto">
              <a:spcAft>
                <a:spcPts val="0"/>
              </a:spcAft>
              <a:defRPr/>
            </a:pPr>
            <a:r>
              <a:rPr lang="he-IL" b="1" dirty="0"/>
              <a:t>בחינה מתוקשבת בביולוגיה- </a:t>
            </a:r>
            <a:r>
              <a:rPr lang="he-IL" b="1" dirty="0" smtClean="0"/>
              <a:t/>
            </a:r>
            <a:br>
              <a:rPr lang="he-IL" b="1" dirty="0" smtClean="0"/>
            </a:br>
            <a:r>
              <a:rPr lang="he-IL" b="1" dirty="0" smtClean="0"/>
              <a:t>גם </a:t>
            </a:r>
            <a:r>
              <a:rPr lang="he-IL" b="1" dirty="0"/>
              <a:t>אצלך בכיתת מעבדה ללא</a:t>
            </a:r>
            <a:r>
              <a:rPr lang="he-IL" dirty="0"/>
              <a:t> </a:t>
            </a:r>
            <a:r>
              <a:rPr lang="he-IL" b="1" dirty="0"/>
              <a:t>מחשבים. </a:t>
            </a:r>
            <a:r>
              <a:rPr lang="en-US" dirty="0"/>
              <a:t/>
            </a:r>
            <a:br>
              <a:rPr lang="en-US" dirty="0"/>
            </a:br>
            <a:endParaRPr lang="he-IL" dirty="0"/>
          </a:p>
        </p:txBody>
      </p:sp>
      <p:sp>
        <p:nvSpPr>
          <p:cNvPr id="3" name="כותרת משנה 2"/>
          <p:cNvSpPr>
            <a:spLocks noGrp="1"/>
          </p:cNvSpPr>
          <p:nvPr>
            <p:ph type="subTitle" idx="1"/>
          </p:nvPr>
        </p:nvSpPr>
        <p:spPr/>
        <p:txBody>
          <a:bodyPr rtlCol="1">
            <a:normAutofit fontScale="92500"/>
          </a:bodyPr>
          <a:lstStyle/>
          <a:p>
            <a:pPr fontAlgn="auto">
              <a:spcAft>
                <a:spcPts val="0"/>
              </a:spcAft>
              <a:buFont typeface="Arial" panose="020B0604020202020204" pitchFamily="34" charset="0"/>
              <a:buNone/>
              <a:defRPr/>
            </a:pPr>
            <a:r>
              <a:rPr lang="he-IL" dirty="0" smtClean="0"/>
              <a:t>מציגה: גלית </a:t>
            </a:r>
            <a:r>
              <a:rPr lang="he-IL" dirty="0" err="1" smtClean="0"/>
              <a:t>כראדי</a:t>
            </a:r>
            <a:r>
              <a:rPr lang="he-IL" dirty="0" smtClean="0"/>
              <a:t>, מבואות ים מכמורת</a:t>
            </a:r>
            <a:r>
              <a:rPr lang="en-US" dirty="0" smtClean="0"/>
              <a:t>; </a:t>
            </a:r>
            <a:endParaRPr lang="he-IL" dirty="0" smtClean="0"/>
          </a:p>
          <a:p>
            <a:pPr fontAlgn="auto">
              <a:spcAft>
                <a:spcPts val="0"/>
              </a:spcAft>
              <a:buFont typeface="Arial" panose="020B0604020202020204" pitchFamily="34" charset="0"/>
              <a:buNone/>
              <a:defRPr/>
            </a:pPr>
            <a:r>
              <a:rPr lang="he-IL" dirty="0" smtClean="0"/>
              <a:t>מדריכה ארצית לביולוגיה. </a:t>
            </a:r>
            <a:r>
              <a:rPr lang="en-US" dirty="0" smtClean="0"/>
              <a:t/>
            </a:r>
            <a:br>
              <a:rPr lang="en-US" dirty="0" smtClean="0"/>
            </a:br>
            <a:endParaRPr lang="he-IL" dirty="0"/>
          </a:p>
        </p:txBody>
      </p:sp>
      <p:sp>
        <p:nvSpPr>
          <p:cNvPr id="15364" name="AutoShape 2" descr="http://seodoityourself.co.il/wp-content/uploads/2011/09/gradiant-color.png"/>
          <p:cNvSpPr>
            <a:spLocks noChangeAspect="1" noChangeArrowheads="1"/>
          </p:cNvSpPr>
          <p:nvPr/>
        </p:nvSpPr>
        <p:spPr bwMode="auto">
          <a:xfrm>
            <a:off x="8923338" y="-144463"/>
            <a:ext cx="304800" cy="304801"/>
          </a:xfrm>
          <a:prstGeom prst="rect">
            <a:avLst/>
          </a:prstGeom>
          <a:noFill/>
          <a:ln w="9525">
            <a:noFill/>
            <a:miter lim="800000"/>
            <a:headEnd/>
            <a:tailEnd/>
          </a:ln>
        </p:spPr>
        <p:txBody>
          <a:bodyPr/>
          <a:lstStyle/>
          <a:p>
            <a:endParaRPr lang="he-I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170" name="Rectangle 4"/>
          <p:cNvSpPr>
            <a:spLocks noGrp="1" noChangeArrowheads="1"/>
          </p:cNvSpPr>
          <p:nvPr>
            <p:ph type="title" idx="4294967295"/>
          </p:nvPr>
        </p:nvSpPr>
        <p:spPr/>
        <p:txBody>
          <a:bodyPr rtlCol="1">
            <a:normAutofit fontScale="90000"/>
          </a:bodyPr>
          <a:lstStyle/>
          <a:p>
            <a:pPr fontAlgn="auto">
              <a:spcAft>
                <a:spcPts val="0"/>
              </a:spcAft>
              <a:defRPr/>
            </a:pPr>
            <a:r>
              <a:rPr lang="he-IL" altLang="he-IL" sz="3400" b="1" smtClean="0"/>
              <a:t>נושאי הבחירה בכל אחד מהשאלונים</a:t>
            </a:r>
            <a:br>
              <a:rPr lang="he-IL" altLang="he-IL" sz="3400" b="1" smtClean="0"/>
            </a:br>
            <a:r>
              <a:rPr lang="he-IL" altLang="he-IL" sz="2700" smtClean="0">
                <a:solidFill>
                  <a:srgbClr val="666633"/>
                </a:solidFill>
              </a:rPr>
              <a:t>בחינת 003</a:t>
            </a:r>
            <a:r>
              <a:rPr lang="he-IL" altLang="he-IL" sz="4000" smtClean="0"/>
              <a:t>                   </a:t>
            </a:r>
            <a:r>
              <a:rPr lang="he-IL" altLang="he-IL" sz="2700" smtClean="0">
                <a:solidFill>
                  <a:srgbClr val="6600CC"/>
                </a:solidFill>
              </a:rPr>
              <a:t>בחינת 007</a:t>
            </a:r>
            <a:endParaRPr lang="en-US" altLang="he-IL" sz="2700" smtClean="0">
              <a:solidFill>
                <a:srgbClr val="6600CC"/>
              </a:solidFill>
            </a:endParaRPr>
          </a:p>
        </p:txBody>
      </p:sp>
      <p:sp>
        <p:nvSpPr>
          <p:cNvPr id="26627" name="Rectangle 5"/>
          <p:cNvSpPr>
            <a:spLocks noGrp="1" noChangeArrowheads="1"/>
          </p:cNvSpPr>
          <p:nvPr>
            <p:ph type="body" sz="half" idx="4294967295"/>
          </p:nvPr>
        </p:nvSpPr>
        <p:spPr>
          <a:xfrm>
            <a:off x="457200" y="1600200"/>
            <a:ext cx="4033838" cy="4525963"/>
          </a:xfrm>
        </p:spPr>
        <p:txBody>
          <a:bodyPr/>
          <a:lstStyle/>
          <a:p>
            <a:pPr>
              <a:buFontTx/>
              <a:buNone/>
            </a:pPr>
            <a:r>
              <a:rPr lang="he-IL" altLang="he-IL" sz="2400" b="1" u="sng" smtClean="0">
                <a:solidFill>
                  <a:srgbClr val="6600CC"/>
                </a:solidFill>
              </a:rPr>
              <a:t>קבוצה א' </a:t>
            </a:r>
            <a:endParaRPr lang="he-IL" altLang="he-IL" sz="2400" b="1" smtClean="0">
              <a:solidFill>
                <a:srgbClr val="6600CC"/>
              </a:solidFill>
            </a:endParaRPr>
          </a:p>
          <a:p>
            <a:r>
              <a:rPr lang="he-IL" altLang="he-IL" sz="2400" b="1" smtClean="0">
                <a:solidFill>
                  <a:srgbClr val="6600CC"/>
                </a:solidFill>
              </a:rPr>
              <a:t>א. הזנה בצמחים ובבעלי חיים </a:t>
            </a:r>
          </a:p>
          <a:p>
            <a:r>
              <a:rPr lang="he-IL" altLang="he-IL" sz="2400" b="1" smtClean="0">
                <a:solidFill>
                  <a:srgbClr val="6600CC"/>
                </a:solidFill>
              </a:rPr>
              <a:t>ב.  תורשה</a:t>
            </a:r>
            <a:br>
              <a:rPr lang="he-IL" altLang="he-IL" sz="2400" b="1" smtClean="0">
                <a:solidFill>
                  <a:srgbClr val="6600CC"/>
                </a:solidFill>
              </a:rPr>
            </a:br>
            <a:r>
              <a:rPr lang="he-IL" altLang="he-IL" sz="2400" b="1" smtClean="0">
                <a:solidFill>
                  <a:srgbClr val="6600CC"/>
                </a:solidFill>
              </a:rPr>
              <a:t/>
            </a:r>
            <a:br>
              <a:rPr lang="he-IL" altLang="he-IL" sz="2400" b="1" smtClean="0">
                <a:solidFill>
                  <a:srgbClr val="6600CC"/>
                </a:solidFill>
              </a:rPr>
            </a:br>
            <a:r>
              <a:rPr lang="he-IL" altLang="he-IL" sz="2400" b="1" smtClean="0">
                <a:solidFill>
                  <a:srgbClr val="6600CC"/>
                </a:solidFill>
              </a:rPr>
              <a:t/>
            </a:r>
            <a:br>
              <a:rPr lang="he-IL" altLang="he-IL" sz="2400" b="1" smtClean="0">
                <a:solidFill>
                  <a:srgbClr val="6600CC"/>
                </a:solidFill>
              </a:rPr>
            </a:br>
            <a:endParaRPr lang="he-IL" altLang="he-IL" sz="2400" b="1" u="sng" smtClean="0">
              <a:solidFill>
                <a:srgbClr val="6600CC"/>
              </a:solidFill>
            </a:endParaRPr>
          </a:p>
          <a:p>
            <a:pPr>
              <a:buFontTx/>
              <a:buNone/>
            </a:pPr>
            <a:r>
              <a:rPr lang="he-IL" altLang="he-IL" sz="2400" b="1" u="sng" smtClean="0">
                <a:solidFill>
                  <a:srgbClr val="6600CC"/>
                </a:solidFill>
              </a:rPr>
              <a:t>קבוצה ב'</a:t>
            </a:r>
            <a:endParaRPr lang="he-IL" altLang="he-IL" sz="2400" b="1" smtClean="0">
              <a:solidFill>
                <a:srgbClr val="6600CC"/>
              </a:solidFill>
            </a:endParaRPr>
          </a:p>
          <a:p>
            <a:r>
              <a:rPr lang="he-IL" altLang="he-IL" sz="2400" b="1" smtClean="0">
                <a:solidFill>
                  <a:srgbClr val="6600CC"/>
                </a:solidFill>
              </a:rPr>
              <a:t>ג.       רבייה</a:t>
            </a:r>
          </a:p>
          <a:p>
            <a:r>
              <a:rPr lang="he-IL" altLang="he-IL" sz="2400" b="1" smtClean="0">
                <a:solidFill>
                  <a:srgbClr val="6600CC"/>
                </a:solidFill>
              </a:rPr>
              <a:t>ד.      מיקרואורגניזמים</a:t>
            </a:r>
            <a:endParaRPr lang="en-US" altLang="he-IL" sz="2400" b="1" smtClean="0">
              <a:solidFill>
                <a:srgbClr val="6600CC"/>
              </a:solidFill>
            </a:endParaRPr>
          </a:p>
        </p:txBody>
      </p:sp>
      <p:sp>
        <p:nvSpPr>
          <p:cNvPr id="26628" name="Rectangle 6"/>
          <p:cNvSpPr>
            <a:spLocks noGrp="1" noChangeArrowheads="1"/>
          </p:cNvSpPr>
          <p:nvPr>
            <p:ph type="body" sz="half" idx="4294967295"/>
          </p:nvPr>
        </p:nvSpPr>
        <p:spPr>
          <a:xfrm>
            <a:off x="4652963" y="1600200"/>
            <a:ext cx="4033837" cy="4525963"/>
          </a:xfrm>
        </p:spPr>
        <p:txBody>
          <a:bodyPr/>
          <a:lstStyle/>
          <a:p>
            <a:pPr>
              <a:buFontTx/>
              <a:buNone/>
            </a:pPr>
            <a:r>
              <a:rPr lang="he-IL" altLang="he-IL" sz="2400" u="sng" smtClean="0">
                <a:solidFill>
                  <a:srgbClr val="666633"/>
                </a:solidFill>
              </a:rPr>
              <a:t>קבוצה א' </a:t>
            </a:r>
            <a:endParaRPr lang="he-IL" altLang="he-IL" sz="2400" smtClean="0">
              <a:solidFill>
                <a:srgbClr val="666633"/>
              </a:solidFill>
            </a:endParaRPr>
          </a:p>
          <a:p>
            <a:r>
              <a:rPr lang="he-IL" altLang="he-IL" sz="2400" smtClean="0">
                <a:solidFill>
                  <a:srgbClr val="666633"/>
                </a:solidFill>
              </a:rPr>
              <a:t>א. מערכות הובלה, נשימה, הפרשה והגנה</a:t>
            </a:r>
          </a:p>
          <a:p>
            <a:r>
              <a:rPr lang="he-IL" altLang="he-IL" sz="2400" smtClean="0">
                <a:solidFill>
                  <a:srgbClr val="666633"/>
                </a:solidFill>
              </a:rPr>
              <a:t>ב. הזנה בצמחים ובבעלי חיים</a:t>
            </a:r>
          </a:p>
          <a:p>
            <a:r>
              <a:rPr lang="he-IL" altLang="he-IL" sz="2400" smtClean="0">
                <a:solidFill>
                  <a:srgbClr val="666633"/>
                </a:solidFill>
              </a:rPr>
              <a:t>ג. תורשה</a:t>
            </a:r>
            <a:endParaRPr lang="he-IL" altLang="he-IL" sz="2400" u="sng" smtClean="0">
              <a:solidFill>
                <a:srgbClr val="666633"/>
              </a:solidFill>
            </a:endParaRPr>
          </a:p>
          <a:p>
            <a:pPr>
              <a:buFontTx/>
              <a:buNone/>
            </a:pPr>
            <a:r>
              <a:rPr lang="he-IL" altLang="he-IL" sz="2400" u="sng" smtClean="0">
                <a:solidFill>
                  <a:srgbClr val="666633"/>
                </a:solidFill>
              </a:rPr>
              <a:t>קבוצה ב'</a:t>
            </a:r>
            <a:endParaRPr lang="he-IL" altLang="he-IL" sz="2400" smtClean="0">
              <a:solidFill>
                <a:srgbClr val="666633"/>
              </a:solidFill>
            </a:endParaRPr>
          </a:p>
          <a:p>
            <a:r>
              <a:rPr lang="he-IL" altLang="he-IL" sz="2400" smtClean="0">
                <a:solidFill>
                  <a:srgbClr val="666633"/>
                </a:solidFill>
              </a:rPr>
              <a:t>ד. רבייה</a:t>
            </a:r>
          </a:p>
          <a:p>
            <a:r>
              <a:rPr lang="he-IL" altLang="he-IL" sz="2400" smtClean="0">
                <a:solidFill>
                  <a:srgbClr val="666633"/>
                </a:solidFill>
              </a:rPr>
              <a:t>ה. מיקרואורגניזמים</a:t>
            </a:r>
          </a:p>
          <a:p>
            <a:r>
              <a:rPr lang="he-IL" altLang="he-IL" sz="2400" smtClean="0">
                <a:solidFill>
                  <a:srgbClr val="666633"/>
                </a:solidFill>
              </a:rPr>
              <a:t>ו.  אבולוציה וטיפוח</a:t>
            </a:r>
          </a:p>
          <a:p>
            <a:r>
              <a:rPr lang="he-IL" altLang="he-IL" sz="2400" smtClean="0">
                <a:solidFill>
                  <a:srgbClr val="666633"/>
                </a:solidFill>
              </a:rPr>
              <a:t>ז. ביוטכנולוגיה- נושא מחקרי</a:t>
            </a:r>
            <a:r>
              <a:rPr lang="en-US" altLang="he-IL" sz="2400" smtClean="0">
                <a:solidFill>
                  <a:schemeClr val="accent1"/>
                </a:solidFill>
              </a:rPr>
              <a:t> </a:t>
            </a:r>
          </a:p>
        </p:txBody>
      </p:sp>
      <p:pic>
        <p:nvPicPr>
          <p:cNvPr id="26629" name="Picture 8" descr="ANd9GcQFuF5jsJsiEZ_Q2FYf9tann316VvZthroHnNRWoCSu28do91WG"/>
          <p:cNvPicPr>
            <a:picLocks noChangeAspect="1" noChangeArrowheads="1"/>
          </p:cNvPicPr>
          <p:nvPr/>
        </p:nvPicPr>
        <p:blipFill>
          <a:blip r:embed="rId3"/>
          <a:srcRect/>
          <a:stretch>
            <a:fillRect/>
          </a:stretch>
        </p:blipFill>
        <p:spPr bwMode="auto">
          <a:xfrm>
            <a:off x="323850" y="3213100"/>
            <a:ext cx="2449513" cy="1719263"/>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idx="4294967295"/>
          </p:nvPr>
        </p:nvSpPr>
        <p:spPr/>
        <p:txBody>
          <a:bodyPr rtlCol="1">
            <a:normAutofit fontScale="90000"/>
          </a:bodyPr>
          <a:lstStyle/>
          <a:p>
            <a:pPr fontAlgn="auto">
              <a:spcAft>
                <a:spcPts val="0"/>
              </a:spcAft>
              <a:defRPr/>
            </a:pPr>
            <a:r>
              <a:rPr lang="he-IL" altLang="he-IL" sz="3400" b="1" smtClean="0"/>
              <a:t>מבנה השאלון</a:t>
            </a:r>
            <a:r>
              <a:rPr lang="he-IL" altLang="he-IL" sz="4000" smtClean="0"/>
              <a:t> </a:t>
            </a:r>
            <a:br>
              <a:rPr lang="he-IL" altLang="he-IL" sz="4000" smtClean="0"/>
            </a:br>
            <a:r>
              <a:rPr lang="he-IL" altLang="he-IL" sz="2700" smtClean="0">
                <a:solidFill>
                  <a:srgbClr val="666633"/>
                </a:solidFill>
              </a:rPr>
              <a:t>בחינת 003</a:t>
            </a:r>
            <a:r>
              <a:rPr lang="he-IL" altLang="he-IL" sz="2700" smtClean="0"/>
              <a:t>                             </a:t>
            </a:r>
            <a:r>
              <a:rPr lang="he-IL" altLang="he-IL" sz="2700" smtClean="0">
                <a:solidFill>
                  <a:srgbClr val="6600CC"/>
                </a:solidFill>
              </a:rPr>
              <a:t>בחינת 007</a:t>
            </a:r>
            <a:r>
              <a:rPr lang="he-IL" altLang="he-IL" sz="4000" smtClean="0"/>
              <a:t> </a:t>
            </a:r>
            <a:endParaRPr lang="en-US" altLang="he-IL" sz="4000" smtClean="0"/>
          </a:p>
        </p:txBody>
      </p:sp>
      <p:sp>
        <p:nvSpPr>
          <p:cNvPr id="28675" name="Rectangle 5"/>
          <p:cNvSpPr>
            <a:spLocks noGrp="1" noChangeArrowheads="1"/>
          </p:cNvSpPr>
          <p:nvPr>
            <p:ph type="body" sz="half" idx="4294967295"/>
          </p:nvPr>
        </p:nvSpPr>
        <p:spPr>
          <a:xfrm>
            <a:off x="755650" y="1412875"/>
            <a:ext cx="4025900" cy="5329238"/>
          </a:xfrm>
        </p:spPr>
        <p:txBody>
          <a:bodyPr/>
          <a:lstStyle/>
          <a:p>
            <a:pPr>
              <a:lnSpc>
                <a:spcPct val="80000"/>
              </a:lnSpc>
            </a:pPr>
            <a:r>
              <a:rPr lang="he-IL" altLang="he-IL" sz="2400" smtClean="0">
                <a:solidFill>
                  <a:srgbClr val="6600CC"/>
                </a:solidFill>
              </a:rPr>
              <a:t>בנושאים של </a:t>
            </a:r>
            <a:r>
              <a:rPr lang="he-IL" altLang="he-IL" sz="2400" b="1" smtClean="0">
                <a:solidFill>
                  <a:srgbClr val="6600CC"/>
                </a:solidFill>
              </a:rPr>
              <a:t>קבוצה א'</a:t>
            </a:r>
            <a:r>
              <a:rPr lang="he-IL" altLang="he-IL" sz="2400" smtClean="0">
                <a:solidFill>
                  <a:srgbClr val="6600CC"/>
                </a:solidFill>
              </a:rPr>
              <a:t> תהיה שאלת חובה אחת , מורחבת, "מתגלגלת" - (הכוללת 3-5 תתי סעיפים) ועוד שתי שאלות  לבחירה (מתוך שלוש שאלות). סה"כ התלמיד חייב להשיב על </a:t>
            </a:r>
            <a:r>
              <a:rPr lang="he-IL" altLang="he-IL" sz="2400" b="1" smtClean="0">
                <a:solidFill>
                  <a:srgbClr val="6600CC"/>
                </a:solidFill>
              </a:rPr>
              <a:t>שלוש</a:t>
            </a:r>
            <a:r>
              <a:rPr lang="he-IL" altLang="he-IL" sz="2400" smtClean="0">
                <a:solidFill>
                  <a:srgbClr val="6600CC"/>
                </a:solidFill>
              </a:rPr>
              <a:t> שאלות</a:t>
            </a:r>
            <a:r>
              <a:rPr lang="he-IL" altLang="he-IL" sz="2400" b="1" smtClean="0">
                <a:solidFill>
                  <a:srgbClr val="6600CC"/>
                </a:solidFill>
              </a:rPr>
              <a:t>. </a:t>
            </a:r>
          </a:p>
          <a:p>
            <a:pPr>
              <a:lnSpc>
                <a:spcPct val="80000"/>
              </a:lnSpc>
              <a:buFontTx/>
              <a:buNone/>
            </a:pPr>
            <a:r>
              <a:rPr lang="he-IL" altLang="he-IL" sz="2400" b="1" smtClean="0">
                <a:solidFill>
                  <a:srgbClr val="6600CC"/>
                </a:solidFill>
              </a:rPr>
              <a:t>      (60% מהבחינה)</a:t>
            </a:r>
          </a:p>
          <a:p>
            <a:pPr>
              <a:lnSpc>
                <a:spcPct val="80000"/>
              </a:lnSpc>
              <a:buFontTx/>
              <a:buNone/>
            </a:pPr>
            <a:endParaRPr lang="he-IL" altLang="he-IL" sz="2400" smtClean="0">
              <a:solidFill>
                <a:srgbClr val="6600CC"/>
              </a:solidFill>
            </a:endParaRPr>
          </a:p>
          <a:p>
            <a:pPr>
              <a:lnSpc>
                <a:spcPct val="80000"/>
              </a:lnSpc>
            </a:pPr>
            <a:r>
              <a:rPr lang="he-IL" altLang="he-IL" sz="2400" smtClean="0">
                <a:solidFill>
                  <a:srgbClr val="6600CC"/>
                </a:solidFill>
              </a:rPr>
              <a:t>בנושאים של </a:t>
            </a:r>
            <a:r>
              <a:rPr lang="he-IL" altLang="he-IL" sz="2400" b="1" smtClean="0">
                <a:solidFill>
                  <a:srgbClr val="6600CC"/>
                </a:solidFill>
              </a:rPr>
              <a:t>קבוצה ב'</a:t>
            </a:r>
            <a:r>
              <a:rPr lang="he-IL" altLang="he-IL" sz="2400" smtClean="0">
                <a:solidFill>
                  <a:srgbClr val="6600CC"/>
                </a:solidFill>
              </a:rPr>
              <a:t>  התלמיד חייב להשיב על </a:t>
            </a:r>
            <a:r>
              <a:rPr lang="he-IL" altLang="he-IL" sz="2400" b="1" smtClean="0">
                <a:solidFill>
                  <a:srgbClr val="6600CC"/>
                </a:solidFill>
              </a:rPr>
              <a:t>שלוש</a:t>
            </a:r>
            <a:r>
              <a:rPr lang="he-IL" altLang="he-IL" sz="2400" smtClean="0">
                <a:solidFill>
                  <a:srgbClr val="6600CC"/>
                </a:solidFill>
              </a:rPr>
              <a:t> שאלות (</a:t>
            </a:r>
            <a:r>
              <a:rPr lang="he-IL" altLang="he-IL" sz="2400" b="1" smtClean="0">
                <a:solidFill>
                  <a:srgbClr val="6600CC"/>
                </a:solidFill>
              </a:rPr>
              <a:t>בחירה</a:t>
            </a:r>
            <a:r>
              <a:rPr lang="he-IL" altLang="he-IL" sz="2400" smtClean="0">
                <a:solidFill>
                  <a:srgbClr val="6600CC"/>
                </a:solidFill>
              </a:rPr>
              <a:t> מתוך 5 שאלות).</a:t>
            </a:r>
          </a:p>
          <a:p>
            <a:pPr>
              <a:lnSpc>
                <a:spcPct val="80000"/>
              </a:lnSpc>
              <a:buFontTx/>
              <a:buNone/>
            </a:pPr>
            <a:r>
              <a:rPr lang="he-IL" altLang="he-IL" sz="2400" b="1" smtClean="0">
                <a:solidFill>
                  <a:srgbClr val="6600CC"/>
                </a:solidFill>
              </a:rPr>
              <a:t>     (40% מהבחינה)</a:t>
            </a:r>
            <a:endParaRPr lang="he-IL" altLang="he-IL" sz="1400" b="1" smtClean="0">
              <a:solidFill>
                <a:srgbClr val="6600CC"/>
              </a:solidFill>
            </a:endParaRPr>
          </a:p>
          <a:p>
            <a:pPr>
              <a:lnSpc>
                <a:spcPct val="80000"/>
              </a:lnSpc>
            </a:pPr>
            <a:r>
              <a:rPr lang="he-IL" altLang="he-IL" sz="1800" b="1" smtClean="0">
                <a:solidFill>
                  <a:srgbClr val="6600CC"/>
                </a:solidFill>
              </a:rPr>
              <a:t>סה"כ התלמיד עונה </a:t>
            </a:r>
            <a:r>
              <a:rPr lang="he-IL" altLang="he-IL" sz="2800" b="1" smtClean="0">
                <a:solidFill>
                  <a:srgbClr val="6600CC"/>
                </a:solidFill>
              </a:rPr>
              <a:t>על 6 שאלות בכל הבחינה</a:t>
            </a:r>
            <a:r>
              <a:rPr lang="he-IL" altLang="he-IL" sz="2800" smtClean="0">
                <a:solidFill>
                  <a:srgbClr val="6600CC"/>
                </a:solidFill>
              </a:rPr>
              <a:t> </a:t>
            </a:r>
            <a:endParaRPr lang="en-US" altLang="he-IL" sz="2800" smtClean="0">
              <a:solidFill>
                <a:srgbClr val="6600CC"/>
              </a:solidFill>
            </a:endParaRPr>
          </a:p>
        </p:txBody>
      </p:sp>
      <p:sp>
        <p:nvSpPr>
          <p:cNvPr id="8196" name="Rectangle 6"/>
          <p:cNvSpPr>
            <a:spLocks noGrp="1" noChangeArrowheads="1"/>
          </p:cNvSpPr>
          <p:nvPr>
            <p:ph type="body" sz="half" idx="4294967295"/>
          </p:nvPr>
        </p:nvSpPr>
        <p:spPr>
          <a:xfrm>
            <a:off x="4652963" y="1600200"/>
            <a:ext cx="4033837" cy="4525963"/>
          </a:xfrm>
        </p:spPr>
        <p:txBody>
          <a:bodyPr rtlCol="1">
            <a:normAutofit fontScale="92500" lnSpcReduction="10000"/>
          </a:bodyPr>
          <a:lstStyle/>
          <a:p>
            <a:pPr fontAlgn="auto">
              <a:lnSpc>
                <a:spcPct val="80000"/>
              </a:lnSpc>
              <a:spcAft>
                <a:spcPts val="0"/>
              </a:spcAft>
              <a:buFont typeface="Arial" panose="020B0604020202020204" pitchFamily="34" charset="0"/>
              <a:buChar char="•"/>
              <a:defRPr/>
            </a:pPr>
            <a:r>
              <a:rPr lang="he-IL" altLang="he-IL" sz="2400" smtClean="0">
                <a:solidFill>
                  <a:srgbClr val="666633"/>
                </a:solidFill>
              </a:rPr>
              <a:t>בנושאים של </a:t>
            </a:r>
            <a:r>
              <a:rPr lang="he-IL" altLang="he-IL" sz="2400" b="1" smtClean="0">
                <a:solidFill>
                  <a:srgbClr val="666633"/>
                </a:solidFill>
              </a:rPr>
              <a:t>קבוצה א'</a:t>
            </a:r>
            <a:r>
              <a:rPr lang="he-IL" altLang="he-IL" sz="2400" smtClean="0">
                <a:solidFill>
                  <a:srgbClr val="666633"/>
                </a:solidFill>
              </a:rPr>
              <a:t> יש שתי שאלות חובה ועוד שני זוגות של שאלות לבחירה (שאלה אחת מכל זוג שאלות). </a:t>
            </a:r>
            <a:br>
              <a:rPr lang="he-IL" altLang="he-IL" sz="2400" smtClean="0">
                <a:solidFill>
                  <a:srgbClr val="666633"/>
                </a:solidFill>
              </a:rPr>
            </a:br>
            <a:r>
              <a:rPr lang="he-IL" altLang="he-IL" sz="2400" smtClean="0">
                <a:solidFill>
                  <a:srgbClr val="666633"/>
                </a:solidFill>
              </a:rPr>
              <a:t>סה"כ התלמיד חייב להשיב על  </a:t>
            </a:r>
            <a:r>
              <a:rPr lang="he-IL" altLang="he-IL" sz="2400" b="1" smtClean="0">
                <a:solidFill>
                  <a:srgbClr val="666633"/>
                </a:solidFill>
              </a:rPr>
              <a:t>ארבע</a:t>
            </a:r>
            <a:r>
              <a:rPr lang="he-IL" altLang="he-IL" sz="2400" smtClean="0">
                <a:solidFill>
                  <a:srgbClr val="666633"/>
                </a:solidFill>
              </a:rPr>
              <a:t> שאלות. </a:t>
            </a:r>
            <a:endParaRPr lang="he-IL" altLang="he-IL" sz="2400" b="1" smtClean="0">
              <a:solidFill>
                <a:srgbClr val="666633"/>
              </a:solidFill>
            </a:endParaRPr>
          </a:p>
          <a:p>
            <a:pPr fontAlgn="auto">
              <a:lnSpc>
                <a:spcPct val="80000"/>
              </a:lnSpc>
              <a:spcAft>
                <a:spcPts val="0"/>
              </a:spcAft>
              <a:buFontTx/>
              <a:buNone/>
              <a:defRPr/>
            </a:pPr>
            <a:r>
              <a:rPr lang="he-IL" altLang="he-IL" sz="2400" b="1" smtClean="0">
                <a:solidFill>
                  <a:srgbClr val="666633"/>
                </a:solidFill>
              </a:rPr>
              <a:t/>
            </a:r>
            <a:br>
              <a:rPr lang="he-IL" altLang="he-IL" sz="2400" b="1" smtClean="0">
                <a:solidFill>
                  <a:srgbClr val="666633"/>
                </a:solidFill>
              </a:rPr>
            </a:br>
            <a:endParaRPr lang="he-IL" altLang="he-IL" sz="2400" smtClean="0">
              <a:solidFill>
                <a:srgbClr val="666633"/>
              </a:solidFill>
            </a:endParaRPr>
          </a:p>
          <a:p>
            <a:pPr fontAlgn="auto">
              <a:lnSpc>
                <a:spcPct val="80000"/>
              </a:lnSpc>
              <a:spcAft>
                <a:spcPts val="0"/>
              </a:spcAft>
              <a:buFont typeface="Arial" panose="020B0604020202020204" pitchFamily="34" charset="0"/>
              <a:buChar char="•"/>
              <a:defRPr/>
            </a:pPr>
            <a:r>
              <a:rPr lang="he-IL" altLang="he-IL" sz="2400" smtClean="0">
                <a:solidFill>
                  <a:srgbClr val="666633"/>
                </a:solidFill>
              </a:rPr>
              <a:t>בנושאים של </a:t>
            </a:r>
            <a:r>
              <a:rPr lang="he-IL" altLang="he-IL" sz="2400" b="1" smtClean="0">
                <a:solidFill>
                  <a:srgbClr val="666633"/>
                </a:solidFill>
              </a:rPr>
              <a:t>קבוצה ב'</a:t>
            </a:r>
            <a:r>
              <a:rPr lang="he-IL" altLang="he-IL" sz="2400" smtClean="0">
                <a:solidFill>
                  <a:srgbClr val="666633"/>
                </a:solidFill>
              </a:rPr>
              <a:t>  יש שאלה אחת חובה, ועוד שני זוגות של שאלות לבחירה (שאלה אחת מכל זוג שאלות). סה"כ התלמיד חייב להשיב על </a:t>
            </a:r>
            <a:r>
              <a:rPr lang="he-IL" altLang="he-IL" sz="2400" b="1" smtClean="0">
                <a:solidFill>
                  <a:srgbClr val="666633"/>
                </a:solidFill>
              </a:rPr>
              <a:t>שלוש</a:t>
            </a:r>
            <a:r>
              <a:rPr lang="he-IL" altLang="he-IL" sz="2400" smtClean="0">
                <a:solidFill>
                  <a:srgbClr val="666633"/>
                </a:solidFill>
              </a:rPr>
              <a:t> שאלות. </a:t>
            </a:r>
          </a:p>
          <a:p>
            <a:pPr fontAlgn="auto">
              <a:lnSpc>
                <a:spcPct val="80000"/>
              </a:lnSpc>
              <a:spcAft>
                <a:spcPts val="0"/>
              </a:spcAft>
              <a:buFontTx/>
              <a:buNone/>
              <a:defRPr/>
            </a:pPr>
            <a:endParaRPr lang="he-IL" altLang="he-IL" sz="2400" b="1" smtClean="0">
              <a:solidFill>
                <a:srgbClr val="666633"/>
              </a:solidFill>
            </a:endParaRPr>
          </a:p>
          <a:p>
            <a:pPr fontAlgn="auto">
              <a:lnSpc>
                <a:spcPct val="80000"/>
              </a:lnSpc>
              <a:spcAft>
                <a:spcPts val="0"/>
              </a:spcAft>
              <a:buFont typeface="Arial" panose="020B0604020202020204" pitchFamily="34" charset="0"/>
              <a:buChar char="•"/>
              <a:defRPr/>
            </a:pPr>
            <a:r>
              <a:rPr lang="he-IL" altLang="he-IL" sz="2400" b="1" smtClean="0">
                <a:solidFill>
                  <a:srgbClr val="666633"/>
                </a:solidFill>
              </a:rPr>
              <a:t>סה"כ התלמיד עונה על 7 שאלות בכל הבחינה</a:t>
            </a:r>
            <a:r>
              <a:rPr lang="he-IL" altLang="he-IL" sz="2400" smtClean="0">
                <a:solidFill>
                  <a:srgbClr val="666633"/>
                </a:solidFill>
              </a:rPr>
              <a:t> </a:t>
            </a:r>
            <a:endParaRPr lang="en-US" altLang="he-IL" sz="2400" smtClean="0">
              <a:solidFill>
                <a:srgbClr val="666633"/>
              </a:solidFill>
            </a:endParaRPr>
          </a:p>
        </p:txBody>
      </p:sp>
      <p:pic>
        <p:nvPicPr>
          <p:cNvPr id="28677" name="Picture 5"/>
          <p:cNvPicPr>
            <a:picLocks noChangeAspect="1" noChangeArrowheads="1"/>
          </p:cNvPicPr>
          <p:nvPr/>
        </p:nvPicPr>
        <p:blipFill>
          <a:blip r:embed="rId3"/>
          <a:srcRect/>
          <a:stretch>
            <a:fillRect/>
          </a:stretch>
        </p:blipFill>
        <p:spPr bwMode="auto">
          <a:xfrm>
            <a:off x="0" y="115888"/>
            <a:ext cx="1692275" cy="1331912"/>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4" descr="https://encrypted-tbn2.gstatic.com/images?q=tbn:ANd9GcTy6jSfp0e-a7xriSQ-F_e0rkCbHrrO5VCln3RiFYPrTPkVwyVK"/>
          <p:cNvPicPr>
            <a:picLocks noChangeAspect="1" noChangeArrowheads="1"/>
          </p:cNvPicPr>
          <p:nvPr/>
        </p:nvPicPr>
        <p:blipFill>
          <a:blip r:embed="rId2"/>
          <a:srcRect/>
          <a:stretch>
            <a:fillRect/>
          </a:stretch>
        </p:blipFill>
        <p:spPr bwMode="auto">
          <a:xfrm>
            <a:off x="0" y="7938"/>
            <a:ext cx="9144000" cy="7242175"/>
          </a:xfrm>
          <a:prstGeom prst="rect">
            <a:avLst/>
          </a:prstGeom>
          <a:noFill/>
          <a:ln w="9525">
            <a:noFill/>
            <a:miter lim="800000"/>
            <a:headEnd/>
            <a:tailEnd/>
          </a:ln>
        </p:spPr>
      </p:pic>
      <p:sp>
        <p:nvSpPr>
          <p:cNvPr id="30722" name="כותרת 1"/>
          <p:cNvSpPr>
            <a:spLocks noGrp="1"/>
          </p:cNvSpPr>
          <p:nvPr>
            <p:ph type="title"/>
          </p:nvPr>
        </p:nvSpPr>
        <p:spPr/>
        <p:txBody>
          <a:bodyPr/>
          <a:lstStyle/>
          <a:p>
            <a:r>
              <a:rPr lang="he-IL" smtClean="0"/>
              <a:t>נראה קצת מהבחינות....</a:t>
            </a:r>
          </a:p>
        </p:txBody>
      </p:sp>
      <p:sp>
        <p:nvSpPr>
          <p:cNvPr id="3" name="מציין מיקום תוכן 2"/>
          <p:cNvSpPr>
            <a:spLocks noGrp="1"/>
          </p:cNvSpPr>
          <p:nvPr>
            <p:ph idx="1"/>
          </p:nvPr>
        </p:nvSpPr>
        <p:spPr/>
        <p:txBody>
          <a:bodyPr rtlCol="1">
            <a:normAutofit/>
          </a:bodyPr>
          <a:lstStyle/>
          <a:p>
            <a:pPr marL="0" indent="0" fontAlgn="auto">
              <a:spcAft>
                <a:spcPts val="0"/>
              </a:spcAft>
              <a:buFont typeface="Arial" panose="020B0604020202020204" pitchFamily="34" charset="0"/>
              <a:buNone/>
              <a:defRPr/>
            </a:pPr>
            <a:r>
              <a:rPr lang="he-IL" dirty="0" smtClean="0"/>
              <a:t>אילו מיומנויות נדרשות ייחודיות בבחינה זו?</a:t>
            </a:r>
          </a:p>
          <a:p>
            <a:pPr marL="0" indent="0" fontAlgn="auto">
              <a:spcAft>
                <a:spcPts val="0"/>
              </a:spcAft>
              <a:buFont typeface="Arial" panose="020B0604020202020204" pitchFamily="34" charset="0"/>
              <a:buNone/>
              <a:defRPr/>
            </a:pPr>
            <a:endParaRPr lang="en-US" dirty="0"/>
          </a:p>
          <a:p>
            <a:pPr fontAlgn="auto">
              <a:spcAft>
                <a:spcPts val="0"/>
              </a:spcAft>
              <a:buFont typeface="Arial" panose="020B0604020202020204" pitchFamily="34" charset="0"/>
              <a:buChar char="•"/>
              <a:defRPr/>
            </a:pPr>
            <a:r>
              <a:rPr lang="he-IL" dirty="0"/>
              <a:t>'מקרה תמונה'- תיאור התמונה, השוואה/הכללה בין 2 תמונות,</a:t>
            </a:r>
            <a:endParaRPr lang="en-US" dirty="0"/>
          </a:p>
          <a:p>
            <a:pPr fontAlgn="auto">
              <a:spcAft>
                <a:spcPts val="0"/>
              </a:spcAft>
              <a:buFont typeface="Arial" panose="020B0604020202020204" pitchFamily="34" charset="0"/>
              <a:buChar char="•"/>
              <a:defRPr/>
            </a:pPr>
            <a:r>
              <a:rPr lang="he-IL" dirty="0"/>
              <a:t>סרטון/אנימציה-  תיאור או </a:t>
            </a:r>
            <a:r>
              <a:rPr lang="he-IL" dirty="0" err="1"/>
              <a:t>המללה</a:t>
            </a:r>
            <a:r>
              <a:rPr lang="he-IL" dirty="0"/>
              <a:t> של הסרטון</a:t>
            </a:r>
            <a:r>
              <a:rPr lang="he-IL" b="1" u="sng" dirty="0"/>
              <a:t> </a:t>
            </a:r>
            <a:endParaRPr lang="en-US" dirty="0"/>
          </a:p>
          <a:p>
            <a:pPr fontAlgn="auto">
              <a:spcAft>
                <a:spcPts val="0"/>
              </a:spcAft>
              <a:buFont typeface="Arial" panose="020B0604020202020204" pitchFamily="34" charset="0"/>
              <a:buChar char="•"/>
              <a:defRPr/>
            </a:pPr>
            <a:r>
              <a:rPr lang="he-IL" dirty="0"/>
              <a:t>גרפים- תיאור </a:t>
            </a:r>
            <a:r>
              <a:rPr lang="he-IL" dirty="0" err="1"/>
              <a:t>קצבים</a:t>
            </a:r>
            <a:r>
              <a:rPr lang="he-IL" dirty="0"/>
              <a:t>, השוואה בין עקומים, קישור לסרטון/תמונה</a:t>
            </a:r>
            <a:endParaRPr lang="en-US" dirty="0"/>
          </a:p>
          <a:p>
            <a:pPr fontAlgn="auto">
              <a:spcAft>
                <a:spcPts val="0"/>
              </a:spcAft>
              <a:buFont typeface="Arial" panose="020B0604020202020204" pitchFamily="34" charset="0"/>
              <a:buChar char="•"/>
              <a:defRPr/>
            </a:pPr>
            <a:r>
              <a:rPr lang="he-IL" dirty="0"/>
              <a:t>מידענות (בסיסית) .</a:t>
            </a:r>
            <a:endParaRPr lang="en-US" dirty="0"/>
          </a:p>
          <a:p>
            <a:pPr marL="0" indent="0" fontAlgn="auto">
              <a:spcAft>
                <a:spcPts val="0"/>
              </a:spcAft>
              <a:buFont typeface="Arial" panose="020B0604020202020204" pitchFamily="34" charset="0"/>
              <a:buNone/>
              <a:defRPr/>
            </a:pPr>
            <a:endParaRPr lang="he-IL" dirty="0"/>
          </a:p>
        </p:txBody>
      </p:sp>
      <p:sp>
        <p:nvSpPr>
          <p:cNvPr id="30724" name="AutoShape 2" descr="https://encrypted-tbn2.gstatic.com/images?q=tbn:ANd9GcTy6jSfp0e-a7xriSQ-F_e0rkCbHrrO5VCln3RiFYPrTPkVwyVK"/>
          <p:cNvSpPr>
            <a:spLocks noChangeAspect="1" noChangeArrowheads="1"/>
          </p:cNvSpPr>
          <p:nvPr/>
        </p:nvSpPr>
        <p:spPr bwMode="auto">
          <a:xfrm>
            <a:off x="8923338" y="-144463"/>
            <a:ext cx="304800" cy="304801"/>
          </a:xfrm>
          <a:prstGeom prst="rect">
            <a:avLst/>
          </a:prstGeom>
          <a:noFill/>
          <a:ln w="9525">
            <a:noFill/>
            <a:miter lim="800000"/>
            <a:headEnd/>
            <a:tailEnd/>
          </a:ln>
        </p:spPr>
        <p:txBody>
          <a:bodyPr/>
          <a:lstStyle/>
          <a:p>
            <a:endParaRPr lang="he-IL">
              <a:latin typeface="Calibri" pitchFamily="34" charset="0"/>
            </a:endParaRPr>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0" y="0"/>
          <a:ext cx="9144000" cy="6765925"/>
        </p:xfrm>
        <a:graphic>
          <a:graphicData uri="http://schemas.openxmlformats.org/drawingml/2006/table">
            <a:tbl>
              <a:tblPr rtl="1"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96010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t>רעיון / תופעה</a:t>
                      </a:r>
                    </a:p>
                    <a:p>
                      <a:pPr rtl="1"/>
                      <a:endParaRPr lang="he-IL"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t>מפרט תכנים</a:t>
                      </a:r>
                    </a:p>
                    <a:p>
                      <a:pPr rtl="1"/>
                      <a:endParaRPr lang="he-IL"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t>מונחים ומושגים נוספים</a:t>
                      </a:r>
                    </a:p>
                    <a:p>
                      <a:pPr rtl="1"/>
                      <a:endParaRPr lang="he-IL" dirty="0"/>
                    </a:p>
                  </a:txBody>
                  <a:tcPr/>
                </a:tc>
                <a:extLst>
                  <a:ext uri="{0D108BD9-81ED-4DB2-BD59-A6C34878D82A}">
                    <a16:rowId xmlns:a16="http://schemas.microsoft.com/office/drawing/2014/main" val="10000"/>
                  </a:ext>
                </a:extLst>
              </a:tr>
              <a:tr h="960106">
                <a:tc>
                  <a:txBody>
                    <a:bodyPr/>
                    <a:lstStyle/>
                    <a:p>
                      <a:pPr rtl="1"/>
                      <a:r>
                        <a:rPr lang="he-IL" dirty="0" smtClean="0"/>
                        <a:t>מיקרואורגניזמים (כמו כל יצור חי)זקוקים לחומרים ולאנרגיה, ומתקיימים בהם כל התהליכים המאפיינים תאים. </a:t>
                      </a:r>
                      <a:endParaRPr lang="he-IL" dirty="0"/>
                    </a:p>
                  </a:txBody>
                  <a:tcPr/>
                </a:tc>
                <a:tc>
                  <a:txBody>
                    <a:bodyPr/>
                    <a:lstStyle/>
                    <a:p>
                      <a:pPr rtl="1"/>
                      <a:r>
                        <a:rPr lang="he-IL" dirty="0" smtClean="0"/>
                        <a:t> דרכי הזנה של מיקרואורגניזמים ודרכים להפקת אנרגיה </a:t>
                      </a:r>
                    </a:p>
                    <a:p>
                      <a:pPr rtl="1"/>
                      <a:r>
                        <a:rPr lang="he-IL" dirty="0" smtClean="0"/>
                        <a:t>(בנוכחות חמצן ובהעדר חמצן). </a:t>
                      </a:r>
                    </a:p>
                    <a:p>
                      <a:pPr rtl="1"/>
                      <a:endParaRPr lang="he-IL" dirty="0"/>
                    </a:p>
                  </a:txBody>
                  <a:tcPr/>
                </a:tc>
                <a:tc>
                  <a:txBody>
                    <a:bodyPr/>
                    <a:lstStyle/>
                    <a:p>
                      <a:pPr rtl="1"/>
                      <a:r>
                        <a:rPr lang="he-IL" sz="1400" dirty="0" err="1" smtClean="0"/>
                        <a:t>אוטוטרופי</a:t>
                      </a:r>
                      <a:r>
                        <a:rPr lang="he-IL" sz="1400" dirty="0" smtClean="0"/>
                        <a:t> (</a:t>
                      </a:r>
                      <a:r>
                        <a:rPr lang="he-IL" sz="1400" dirty="0" err="1" smtClean="0"/>
                        <a:t>פוטואוטוטרופי</a:t>
                      </a:r>
                      <a:r>
                        <a:rPr lang="he-IL" sz="1400" dirty="0" smtClean="0"/>
                        <a:t> </a:t>
                      </a:r>
                      <a:r>
                        <a:rPr lang="he-IL" sz="1400" dirty="0" err="1" smtClean="0"/>
                        <a:t>וכמואוטוטרופי</a:t>
                      </a:r>
                      <a:r>
                        <a:rPr lang="he-IL" sz="1400" dirty="0" smtClean="0"/>
                        <a:t>), </a:t>
                      </a:r>
                      <a:r>
                        <a:rPr lang="he-IL" dirty="0" err="1" smtClean="0"/>
                        <a:t>הטרוטרופי</a:t>
                      </a:r>
                      <a:r>
                        <a:rPr lang="he-IL" dirty="0" smtClean="0"/>
                        <a:t>, נשימה אווירנית (ארובית), נשימה אל-אווירנית </a:t>
                      </a:r>
                    </a:p>
                    <a:p>
                      <a:pPr rtl="1"/>
                      <a:r>
                        <a:rPr lang="he-IL" dirty="0" smtClean="0"/>
                        <a:t>(אנארובית), </a:t>
                      </a:r>
                      <a:r>
                        <a:rPr lang="he-IL" dirty="0" err="1" smtClean="0"/>
                        <a:t>ספרופיט</a:t>
                      </a:r>
                      <a:r>
                        <a:rPr lang="he-IL" dirty="0" smtClean="0"/>
                        <a:t>, תסיסה. </a:t>
                      </a:r>
                      <a:endParaRPr lang="he-IL" dirty="0"/>
                    </a:p>
                  </a:txBody>
                  <a:tcPr/>
                </a:tc>
                <a:extLst>
                  <a:ext uri="{0D108BD9-81ED-4DB2-BD59-A6C34878D82A}">
                    <a16:rowId xmlns:a16="http://schemas.microsoft.com/office/drawing/2014/main" val="10001"/>
                  </a:ext>
                </a:extLst>
              </a:tr>
              <a:tr h="211223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t>כמו אצל כל היצורים האחרים, המשך קיום המין של מיקרואורגניזמים מותנה ברבייה.</a:t>
                      </a:r>
                    </a:p>
                    <a:p>
                      <a:pPr rtl="1"/>
                      <a:endParaRPr lang="he-IL" dirty="0"/>
                    </a:p>
                  </a:txBody>
                  <a:tcPr/>
                </a:tc>
                <a:tc>
                  <a:txBody>
                    <a:bodyPr/>
                    <a:lstStyle/>
                    <a:p>
                      <a:pPr marL="285750" indent="-285750" rtl="1">
                        <a:buFont typeface="Arial" panose="020B0604020202020204" pitchFamily="34" charset="0"/>
                        <a:buChar char="•"/>
                      </a:pPr>
                      <a:r>
                        <a:rPr lang="he-IL" dirty="0" smtClean="0"/>
                        <a:t> דרכי רבייה בחיידקים. </a:t>
                      </a:r>
                    </a:p>
                    <a:p>
                      <a:pPr marL="285750" indent="-285750" rtl="1">
                        <a:buFont typeface="Arial" panose="020B0604020202020204" pitchFamily="34" charset="0"/>
                        <a:buChar char="•"/>
                      </a:pPr>
                      <a:r>
                        <a:rPr lang="he-IL" dirty="0" smtClean="0"/>
                        <a:t> השפעת גורמים שונים על רביית חיידקים: מזון, חמצן, </a:t>
                      </a:r>
                      <a:r>
                        <a:rPr lang="en-US" dirty="0" smtClean="0"/>
                        <a:t>pH, </a:t>
                      </a:r>
                      <a:r>
                        <a:rPr lang="he-IL" dirty="0" smtClean="0"/>
                        <a:t>טמפרטורה. </a:t>
                      </a:r>
                    </a:p>
                    <a:p>
                      <a:pPr marL="285750" indent="-285750" rtl="1">
                        <a:buFont typeface="Arial" panose="020B0604020202020204" pitchFamily="34" charset="0"/>
                        <a:buChar char="•"/>
                      </a:pPr>
                      <a:r>
                        <a:rPr lang="he-IL" sz="1400" dirty="0" smtClean="0"/>
                        <a:t>עקומת גידול של חיידקים: שלבי הגידול. </a:t>
                      </a:r>
                    </a:p>
                    <a:p>
                      <a:pPr marL="285750" indent="-285750" rtl="1">
                        <a:buFont typeface="Arial" panose="020B0604020202020204" pitchFamily="34" charset="0"/>
                        <a:buChar char="•"/>
                      </a:pPr>
                      <a:r>
                        <a:rPr lang="he-IL" sz="1400" dirty="0" smtClean="0"/>
                        <a:t>רביית נגיפים, השוואה לרבייה ביצורים חיים. </a:t>
                      </a:r>
                    </a:p>
                    <a:p>
                      <a:pPr rtl="1"/>
                      <a:endParaRPr lang="he-IL" dirty="0"/>
                    </a:p>
                  </a:txBody>
                  <a:tcPr/>
                </a:tc>
                <a:tc>
                  <a:txBody>
                    <a:bodyPr/>
                    <a:lstStyle/>
                    <a:p>
                      <a:pPr rtl="1"/>
                      <a:r>
                        <a:rPr lang="he-IL" sz="1400" dirty="0" smtClean="0"/>
                        <a:t>טרנספורמציה, מסלול ליטי, מצב </a:t>
                      </a:r>
                      <a:r>
                        <a:rPr lang="he-IL" sz="1400" dirty="0" err="1" smtClean="0"/>
                        <a:t>ליזוגני</a:t>
                      </a:r>
                      <a:r>
                        <a:rPr lang="he-IL" sz="1400" dirty="0" smtClean="0"/>
                        <a:t>, נבגים (</a:t>
                      </a:r>
                      <a:r>
                        <a:rPr lang="he-IL" sz="1400" dirty="0" err="1" smtClean="0"/>
                        <a:t>אנדוספורות</a:t>
                      </a:r>
                      <a:r>
                        <a:rPr lang="he-IL" sz="1400" dirty="0" smtClean="0"/>
                        <a:t>), קוניוגציה, </a:t>
                      </a:r>
                    </a:p>
                    <a:p>
                      <a:pPr rtl="1"/>
                      <a:r>
                        <a:rPr lang="he-IL" dirty="0" smtClean="0"/>
                        <a:t>רבייה אל-זוויגית, </a:t>
                      </a:r>
                      <a:r>
                        <a:rPr lang="he-IL" sz="1400" dirty="0" smtClean="0"/>
                        <a:t>רבייה זוויגית, </a:t>
                      </a:r>
                      <a:r>
                        <a:rPr lang="he-IL" sz="1400" dirty="0" err="1" smtClean="0"/>
                        <a:t>רקומבינציה</a:t>
                      </a:r>
                      <a:r>
                        <a:rPr lang="he-IL" sz="1400" dirty="0" smtClean="0"/>
                        <a:t>. </a:t>
                      </a:r>
                    </a:p>
                    <a:p>
                      <a:pPr rtl="1"/>
                      <a:endParaRPr lang="he-IL" dirty="0"/>
                    </a:p>
                  </a:txBody>
                  <a:tcPr/>
                </a:tc>
                <a:extLst>
                  <a:ext uri="{0D108BD9-81ED-4DB2-BD59-A6C34878D82A}">
                    <a16:rowId xmlns:a16="http://schemas.microsoft.com/office/drawing/2014/main" val="10002"/>
                  </a:ext>
                </a:extLst>
              </a:tr>
              <a:tr h="960106">
                <a:tc>
                  <a:txBody>
                    <a:bodyPr/>
                    <a:lstStyle/>
                    <a:p>
                      <a:pPr rtl="1"/>
                      <a:r>
                        <a:rPr lang="he-IL" dirty="0" smtClean="0"/>
                        <a:t>האדם משתמש במיקרואורגניזמים ברפואה, </a:t>
                      </a:r>
                    </a:p>
                    <a:p>
                      <a:pPr rtl="1"/>
                      <a:r>
                        <a:rPr lang="he-IL" dirty="0" smtClean="0"/>
                        <a:t>בתעשייה ובחקלאות.</a:t>
                      </a:r>
                      <a:endParaRPr lang="he-IL" dirty="0"/>
                    </a:p>
                  </a:txBody>
                  <a:tcPr/>
                </a:tc>
                <a:tc>
                  <a:txBody>
                    <a:bodyPr/>
                    <a:lstStyle/>
                    <a:p>
                      <a:pPr rtl="1"/>
                      <a:r>
                        <a:rPr lang="he-IL" dirty="0" smtClean="0"/>
                        <a:t>ייצור מזון</a:t>
                      </a:r>
                    </a:p>
                    <a:p>
                      <a:pPr rtl="1"/>
                      <a:endParaRPr lang="he-IL" dirty="0" smtClean="0"/>
                    </a:p>
                    <a:p>
                      <a:pPr rtl="1"/>
                      <a:r>
                        <a:rPr lang="he-IL" dirty="0" smtClean="0"/>
                        <a:t>ייצור חומרים </a:t>
                      </a:r>
                      <a:r>
                        <a:rPr lang="he-IL" dirty="0" err="1" smtClean="0"/>
                        <a:t>ביוכימיקליים</a:t>
                      </a:r>
                      <a:endParaRPr lang="he-IL" dirty="0" smtClean="0"/>
                    </a:p>
                    <a:p>
                      <a:pPr rtl="1"/>
                      <a:endParaRPr lang="he-IL" dirty="0"/>
                    </a:p>
                  </a:txBody>
                  <a:tcPr/>
                </a:tc>
                <a:tc>
                  <a:txBody>
                    <a:bodyPr/>
                    <a:lstStyle/>
                    <a:p>
                      <a:pPr rtl="1"/>
                      <a:r>
                        <a:rPr lang="he-IL" dirty="0" smtClean="0"/>
                        <a:t>ייצור יין, מוצרי בצק, מוצרי חלב, תסיסה. </a:t>
                      </a:r>
                    </a:p>
                    <a:p>
                      <a:pPr rtl="1"/>
                      <a:r>
                        <a:rPr lang="he-IL" sz="1400" dirty="0" smtClean="0"/>
                        <a:t>אצטון (תהליך וייצמן), אנטיביוטיקה </a:t>
                      </a:r>
                      <a:r>
                        <a:rPr lang="he-IL" sz="1400" baseline="0" dirty="0" smtClean="0"/>
                        <a:t> (</a:t>
                      </a:r>
                      <a:r>
                        <a:rPr lang="he-IL" sz="1400" dirty="0" smtClean="0"/>
                        <a:t>פניצילין). </a:t>
                      </a:r>
                    </a:p>
                    <a:p>
                      <a:pPr rtl="1"/>
                      <a:endParaRPr lang="he-IL" dirty="0"/>
                    </a:p>
                  </a:txBody>
                  <a:tcPr/>
                </a:tc>
                <a:extLst>
                  <a:ext uri="{0D108BD9-81ED-4DB2-BD59-A6C34878D82A}">
                    <a16:rowId xmlns:a16="http://schemas.microsoft.com/office/drawing/2014/main" val="10003"/>
                  </a:ext>
                </a:extLst>
              </a:tr>
              <a:tr h="960106">
                <a:tc>
                  <a:txBody>
                    <a:bodyPr/>
                    <a:lstStyle/>
                    <a:p>
                      <a:pPr rtl="1"/>
                      <a:r>
                        <a:rPr lang="he-IL" dirty="0" smtClean="0"/>
                        <a:t>חיידקים ופטריות המתרבים במזון גורמים לקלקולו. יש צורך לשמר את המזון. </a:t>
                      </a:r>
                      <a:endParaRPr lang="he-IL" dirty="0"/>
                    </a:p>
                  </a:txBody>
                  <a:tcPr/>
                </a:tc>
                <a:tc>
                  <a:txBody>
                    <a:bodyPr/>
                    <a:lstStyle/>
                    <a:p>
                      <a:pPr rtl="1"/>
                      <a:r>
                        <a:rPr lang="he-IL" dirty="0" smtClean="0"/>
                        <a:t> דרכים שונות לשימור מזון. </a:t>
                      </a:r>
                      <a:endParaRPr lang="he-IL" dirty="0"/>
                    </a:p>
                  </a:txBody>
                  <a:tcPr/>
                </a:tc>
                <a:tc>
                  <a:txBody>
                    <a:bodyPr/>
                    <a:lstStyle/>
                    <a:p>
                      <a:pPr rtl="1"/>
                      <a:r>
                        <a:rPr lang="he-IL" sz="1400" dirty="0" smtClean="0"/>
                        <a:t>הקפאה, הקרנה, ייבוש, עובש, עיקור, פסטור, </a:t>
                      </a:r>
                      <a:r>
                        <a:rPr lang="he-IL" dirty="0" smtClean="0"/>
                        <a:t>שימור במלח ובסוכר. </a:t>
                      </a:r>
                      <a:endParaRPr lang="he-IL" dirty="0"/>
                    </a:p>
                  </a:txBody>
                  <a:tcPr/>
                </a:tc>
                <a:extLst>
                  <a:ext uri="{0D108BD9-81ED-4DB2-BD59-A6C34878D82A}">
                    <a16:rowId xmlns:a16="http://schemas.microsoft.com/office/drawing/2014/main" val="10004"/>
                  </a:ext>
                </a:extLst>
              </a:tr>
            </a:tbl>
          </a:graphicData>
        </a:graphic>
      </p:graphicFrame>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5" descr="http://www.e-med.co.il/emed/new/usersite/presentations/health_economy0707/health_economy_presentation_files/master03_background.gif"/>
          <p:cNvPicPr>
            <a:picLocks noChangeAspect="1" noChangeArrowheads="1"/>
          </p:cNvPicPr>
          <p:nvPr/>
        </p:nvPicPr>
        <p:blipFill>
          <a:blip r:embed="rId2"/>
          <a:srcRect/>
          <a:stretch>
            <a:fillRect/>
          </a:stretch>
        </p:blipFill>
        <p:spPr bwMode="auto">
          <a:xfrm>
            <a:off x="-107950" y="0"/>
            <a:ext cx="9609138" cy="8539163"/>
          </a:xfrm>
          <a:prstGeom prst="rect">
            <a:avLst/>
          </a:prstGeom>
          <a:noFill/>
          <a:ln w="9525">
            <a:noFill/>
            <a:miter lim="800000"/>
            <a:headEnd/>
            <a:tailEnd/>
          </a:ln>
        </p:spPr>
      </p:pic>
      <p:sp>
        <p:nvSpPr>
          <p:cNvPr id="2" name="כותרת 1"/>
          <p:cNvSpPr>
            <a:spLocks noGrp="1"/>
          </p:cNvSpPr>
          <p:nvPr>
            <p:ph type="title"/>
          </p:nvPr>
        </p:nvSpPr>
        <p:spPr>
          <a:xfrm>
            <a:off x="468313" y="15875"/>
            <a:ext cx="8229600" cy="749300"/>
          </a:xfrm>
        </p:spPr>
        <p:txBody>
          <a:bodyPr rtlCol="1">
            <a:normAutofit fontScale="90000"/>
          </a:bodyPr>
          <a:lstStyle/>
          <a:p>
            <a:pPr fontAlgn="auto">
              <a:spcAft>
                <a:spcPts val="0"/>
              </a:spcAft>
              <a:defRPr/>
            </a:pPr>
            <a:r>
              <a:rPr lang="he-IL" dirty="0" smtClean="0"/>
              <a:t>מקרה תמונה</a:t>
            </a:r>
            <a:endParaRPr lang="he-IL" dirty="0"/>
          </a:p>
        </p:txBody>
      </p:sp>
      <p:sp>
        <p:nvSpPr>
          <p:cNvPr id="3" name="מציין מיקום תוכן 2"/>
          <p:cNvSpPr>
            <a:spLocks noGrp="1"/>
          </p:cNvSpPr>
          <p:nvPr>
            <p:ph idx="1"/>
          </p:nvPr>
        </p:nvSpPr>
        <p:spPr>
          <a:xfrm>
            <a:off x="323850" y="765175"/>
            <a:ext cx="8362950" cy="5903913"/>
          </a:xfrm>
        </p:spPr>
        <p:txBody>
          <a:bodyPr rtlCol="1">
            <a:normAutofit fontScale="47500" lnSpcReduction="20000"/>
          </a:bodyPr>
          <a:lstStyle/>
          <a:p>
            <a:pPr marL="0" indent="0" algn="ctr">
              <a:spcAft>
                <a:spcPts val="0"/>
              </a:spcAft>
              <a:buFont typeface="Arial" panose="020B0604020202020204" pitchFamily="34" charset="0"/>
              <a:buNone/>
              <a:defRPr/>
            </a:pPr>
            <a:r>
              <a:rPr lang="he-IL" sz="5900" b="1" u="sng" dirty="0" smtClean="0">
                <a:solidFill>
                  <a:srgbClr val="3333FF"/>
                </a:solidFill>
              </a:rPr>
              <a:t>השוואה או הכללה בין תמונות</a:t>
            </a:r>
          </a:p>
          <a:p>
            <a:pPr marL="0" indent="0" fontAlgn="auto">
              <a:spcAft>
                <a:spcPts val="0"/>
              </a:spcAft>
              <a:buFont typeface="Arial" panose="020B0604020202020204" pitchFamily="34" charset="0"/>
              <a:buNone/>
              <a:defRPr/>
            </a:pPr>
            <a:r>
              <a:rPr lang="he-IL" dirty="0"/>
              <a:t>לפניך תמונות של שני מוצרי מזון</a:t>
            </a:r>
            <a:r>
              <a:rPr lang="he-IL" dirty="0" smtClean="0"/>
              <a:t>:</a:t>
            </a:r>
          </a:p>
          <a:p>
            <a:pPr fontAlgn="auto">
              <a:spcAft>
                <a:spcPts val="0"/>
              </a:spcAft>
              <a:buFont typeface="Arial" panose="020B0604020202020204" pitchFamily="34" charset="0"/>
              <a:buChar char="•"/>
              <a:defRPr/>
            </a:pPr>
            <a:endParaRPr lang="he-IL" dirty="0"/>
          </a:p>
          <a:p>
            <a:pPr fontAlgn="auto">
              <a:spcAft>
                <a:spcPts val="0"/>
              </a:spcAft>
              <a:buFont typeface="Arial" panose="020B0604020202020204" pitchFamily="34" charset="0"/>
              <a:buChar char="•"/>
              <a:defRPr/>
            </a:pPr>
            <a:endParaRPr lang="he-IL" dirty="0" smtClean="0"/>
          </a:p>
          <a:p>
            <a:pPr fontAlgn="auto">
              <a:spcAft>
                <a:spcPts val="0"/>
              </a:spcAft>
              <a:buFont typeface="Arial" panose="020B0604020202020204" pitchFamily="34" charset="0"/>
              <a:buChar char="•"/>
              <a:defRPr/>
            </a:pPr>
            <a:endParaRPr lang="he-IL" dirty="0"/>
          </a:p>
          <a:p>
            <a:pPr fontAlgn="auto">
              <a:spcAft>
                <a:spcPts val="0"/>
              </a:spcAft>
              <a:buFont typeface="Arial" panose="020B0604020202020204" pitchFamily="34" charset="0"/>
              <a:buChar char="•"/>
              <a:defRPr/>
            </a:pPr>
            <a:endParaRPr lang="he-IL" dirty="0" smtClean="0"/>
          </a:p>
          <a:p>
            <a:pPr fontAlgn="auto">
              <a:spcAft>
                <a:spcPts val="0"/>
              </a:spcAft>
              <a:buFont typeface="Arial" panose="020B0604020202020204" pitchFamily="34" charset="0"/>
              <a:buChar char="•"/>
              <a:defRPr/>
            </a:pPr>
            <a:endParaRPr lang="he-IL" dirty="0"/>
          </a:p>
          <a:p>
            <a:pPr fontAlgn="auto">
              <a:spcAft>
                <a:spcPts val="0"/>
              </a:spcAft>
              <a:buFont typeface="Arial" panose="020B0604020202020204" pitchFamily="34" charset="0"/>
              <a:buChar char="•"/>
              <a:defRPr/>
            </a:pPr>
            <a:endParaRPr lang="en-US" dirty="0"/>
          </a:p>
          <a:p>
            <a:pPr marL="0" indent="0" fontAlgn="auto">
              <a:spcAft>
                <a:spcPts val="0"/>
              </a:spcAft>
              <a:buFont typeface="Arial" panose="020B0604020202020204" pitchFamily="34" charset="0"/>
              <a:buNone/>
              <a:defRPr/>
            </a:pPr>
            <a:r>
              <a:rPr lang="he-IL" dirty="0"/>
              <a:t>        </a:t>
            </a:r>
            <a:r>
              <a:rPr lang="he-IL" dirty="0" smtClean="0"/>
              <a:t>        </a:t>
            </a:r>
            <a:endParaRPr lang="en-US" dirty="0"/>
          </a:p>
          <a:p>
            <a:pPr marL="0" indent="0" fontAlgn="auto">
              <a:spcAft>
                <a:spcPts val="0"/>
              </a:spcAft>
              <a:buFont typeface="Arial" panose="020B0604020202020204" pitchFamily="34" charset="0"/>
              <a:buNone/>
              <a:defRPr/>
            </a:pPr>
            <a:r>
              <a:rPr lang="he-IL" dirty="0"/>
              <a:t> </a:t>
            </a:r>
            <a:endParaRPr lang="en-US" dirty="0"/>
          </a:p>
          <a:p>
            <a:pPr marL="0" indent="0" fontAlgn="auto">
              <a:spcAft>
                <a:spcPts val="0"/>
              </a:spcAft>
              <a:buFont typeface="Arial" panose="020B0604020202020204" pitchFamily="34" charset="0"/>
              <a:buNone/>
              <a:defRPr/>
            </a:pPr>
            <a:endParaRPr lang="he-IL" dirty="0" smtClean="0"/>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r>
              <a:rPr lang="he-IL" sz="5800" dirty="0" smtClean="0">
                <a:solidFill>
                  <a:srgbClr val="FF0000"/>
                </a:solidFill>
              </a:rPr>
              <a:t>התייחס </a:t>
            </a:r>
            <a:r>
              <a:rPr lang="he-IL" sz="5800" dirty="0">
                <a:solidFill>
                  <a:srgbClr val="FF0000"/>
                </a:solidFill>
              </a:rPr>
              <a:t>לכל אחד ממוצרי המזון הנראים בתמונות </a:t>
            </a:r>
            <a:r>
              <a:rPr lang="he-IL" sz="3800" dirty="0"/>
              <a:t>וענה על שלושת השאלות שלפניך:  </a:t>
            </a:r>
            <a:endParaRPr lang="he-IL" sz="3800" dirty="0" smtClean="0"/>
          </a:p>
          <a:p>
            <a:pPr marL="0" indent="0" fontAlgn="auto">
              <a:spcAft>
                <a:spcPts val="0"/>
              </a:spcAft>
              <a:buFont typeface="Arial" panose="020B0604020202020204" pitchFamily="34" charset="0"/>
              <a:buNone/>
              <a:defRPr/>
            </a:pPr>
            <a:endParaRPr lang="en-US" sz="3800" dirty="0">
              <a:solidFill>
                <a:srgbClr val="FF0000"/>
              </a:solidFill>
            </a:endParaRPr>
          </a:p>
          <a:p>
            <a:pPr marL="0" indent="0" fontAlgn="auto">
              <a:spcAft>
                <a:spcPts val="0"/>
              </a:spcAft>
              <a:buFont typeface="Arial" panose="020B0604020202020204" pitchFamily="34" charset="0"/>
              <a:buNone/>
              <a:defRPr/>
            </a:pPr>
            <a:r>
              <a:rPr lang="he-IL" sz="5800" b="1" dirty="0">
                <a:solidFill>
                  <a:srgbClr val="FF0000"/>
                </a:solidFill>
              </a:rPr>
              <a:t>איזה מיקרואורגניזם קשור לייצור כל אחד ממוצרי המזון? </a:t>
            </a:r>
            <a:endParaRPr lang="he-IL" sz="5800" b="1" dirty="0" smtClean="0">
              <a:solidFill>
                <a:srgbClr val="FF0000"/>
              </a:solidFill>
            </a:endParaRPr>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endParaRPr lang="he-IL" dirty="0" smtClean="0"/>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r>
              <a:rPr lang="he-IL" dirty="0" smtClean="0">
                <a:latin typeface="Guttman Yad-Brush" panose="02010401010101010101" pitchFamily="2" charset="-79"/>
                <a:cs typeface="Guttman Yad-Brush" panose="02010401010101010101" pitchFamily="2" charset="-79"/>
              </a:rPr>
              <a:t>מלפפונים </a:t>
            </a:r>
            <a:r>
              <a:rPr lang="he-IL" dirty="0">
                <a:latin typeface="Guttman Yad-Brush" panose="02010401010101010101" pitchFamily="2" charset="-79"/>
                <a:cs typeface="Guttman Yad-Brush" panose="02010401010101010101" pitchFamily="2" charset="-79"/>
              </a:rPr>
              <a:t>חמוצים / החמצת ירקות, נעשית על-ידי חיידקי חומצת החלב </a:t>
            </a:r>
            <a:r>
              <a:rPr lang="he-IL" b="1" dirty="0">
                <a:latin typeface="Guttman Yad-Brush" panose="02010401010101010101" pitchFamily="2" charset="-79"/>
                <a:cs typeface="Guttman Yad-Brush" panose="02010401010101010101" pitchFamily="2" charset="-79"/>
              </a:rPr>
              <a:t>(10%)</a:t>
            </a:r>
            <a:r>
              <a:rPr lang="he-IL" dirty="0">
                <a:latin typeface="Guttman Yad-Brush" panose="02010401010101010101" pitchFamily="2" charset="-79"/>
                <a:cs typeface="Guttman Yad-Brush" panose="02010401010101010101" pitchFamily="2" charset="-79"/>
              </a:rPr>
              <a:t>, אפיית עוגות / דברי מאפה נעשית על-ידי שמרים </a:t>
            </a:r>
            <a:r>
              <a:rPr lang="he-IL" b="1" dirty="0">
                <a:latin typeface="Guttman Yad-Brush" panose="02010401010101010101" pitchFamily="2" charset="-79"/>
                <a:cs typeface="Guttman Yad-Brush" panose="02010401010101010101" pitchFamily="2" charset="-79"/>
              </a:rPr>
              <a:t>(10%). </a:t>
            </a:r>
            <a:r>
              <a:rPr lang="he-IL" dirty="0">
                <a:latin typeface="Guttman Yad-Brush" panose="02010401010101010101" pitchFamily="2" charset="-79"/>
                <a:cs typeface="Guttman Yad-Brush" panose="02010401010101010101" pitchFamily="2" charset="-79"/>
              </a:rPr>
              <a:t> </a:t>
            </a:r>
            <a:endParaRPr lang="en-US" dirty="0">
              <a:cs typeface="Guttman Yad-Brush" panose="02010401010101010101" pitchFamily="2" charset="-79"/>
            </a:endParaRPr>
          </a:p>
          <a:p>
            <a:pPr marL="0" indent="0">
              <a:spcAft>
                <a:spcPts val="0"/>
              </a:spcAft>
              <a:buFont typeface="Arial" panose="020B0604020202020204" pitchFamily="34" charset="0"/>
              <a:buNone/>
              <a:defRPr/>
            </a:pPr>
            <a:endParaRPr lang="he-IL" dirty="0" smtClean="0"/>
          </a:p>
          <a:p>
            <a:pPr marL="0" indent="0">
              <a:spcAft>
                <a:spcPts val="0"/>
              </a:spcAft>
              <a:buFont typeface="Arial" panose="020B0604020202020204" pitchFamily="34" charset="0"/>
              <a:buNone/>
              <a:defRPr/>
            </a:pPr>
            <a:r>
              <a:rPr lang="he-IL" dirty="0" smtClean="0"/>
              <a:t> </a:t>
            </a:r>
            <a:endParaRPr lang="en-US" dirty="0"/>
          </a:p>
        </p:txBody>
      </p:sp>
      <p:pic>
        <p:nvPicPr>
          <p:cNvPr id="32772" name="il_fi" descr="180157-5"/>
          <p:cNvPicPr>
            <a:picLocks noChangeAspect="1" noChangeArrowheads="1"/>
          </p:cNvPicPr>
          <p:nvPr/>
        </p:nvPicPr>
        <p:blipFill>
          <a:blip r:embed="rId3"/>
          <a:srcRect/>
          <a:stretch>
            <a:fillRect/>
          </a:stretch>
        </p:blipFill>
        <p:spPr bwMode="auto">
          <a:xfrm>
            <a:off x="5148263" y="1557338"/>
            <a:ext cx="2759075" cy="2117725"/>
          </a:xfrm>
          <a:prstGeom prst="rect">
            <a:avLst/>
          </a:prstGeom>
          <a:noFill/>
          <a:ln w="9525">
            <a:noFill/>
            <a:miter lim="800000"/>
            <a:headEnd/>
            <a:tailEnd/>
          </a:ln>
        </p:spPr>
      </p:pic>
      <p:pic>
        <p:nvPicPr>
          <p:cNvPr id="32773" name="il_fi" descr="095"/>
          <p:cNvPicPr>
            <a:picLocks noChangeAspect="1" noChangeArrowheads="1"/>
          </p:cNvPicPr>
          <p:nvPr/>
        </p:nvPicPr>
        <p:blipFill>
          <a:blip r:embed="rId4"/>
          <a:srcRect/>
          <a:stretch>
            <a:fillRect/>
          </a:stretch>
        </p:blipFill>
        <p:spPr bwMode="auto">
          <a:xfrm>
            <a:off x="2771775" y="1341438"/>
            <a:ext cx="1635125" cy="24685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04813"/>
            <a:ext cx="8229600" cy="6264275"/>
          </a:xfrm>
        </p:spPr>
        <p:txBody>
          <a:bodyPr rtlCol="1">
            <a:normAutofit fontScale="47500" lnSpcReduction="20000"/>
          </a:bodyPr>
          <a:lstStyle/>
          <a:p>
            <a:pPr marL="0" indent="0" fontAlgn="auto">
              <a:spcAft>
                <a:spcPts val="0"/>
              </a:spcAft>
              <a:buFont typeface="Arial" panose="020B0604020202020204" pitchFamily="34" charset="0"/>
              <a:buNone/>
              <a:defRPr/>
            </a:pPr>
            <a:endParaRPr lang="he-IL" dirty="0" smtClean="0"/>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r>
              <a:rPr lang="he-IL" sz="5900" b="1" dirty="0" smtClean="0">
                <a:solidFill>
                  <a:srgbClr val="FF0000"/>
                </a:solidFill>
              </a:rPr>
              <a:t>הסבר </a:t>
            </a:r>
            <a:r>
              <a:rPr lang="he-IL" sz="5900" b="1" dirty="0">
                <a:solidFill>
                  <a:srgbClr val="FF0000"/>
                </a:solidFill>
              </a:rPr>
              <a:t>כיצד התהליך הביולוגי המתרחש בתאי המיקרואורגניזם מאפשר את ייצור כל </a:t>
            </a:r>
            <a:r>
              <a:rPr lang="he-IL" sz="5900" b="1" dirty="0" smtClean="0">
                <a:solidFill>
                  <a:srgbClr val="FF0000"/>
                </a:solidFill>
              </a:rPr>
              <a:t>אחד </a:t>
            </a:r>
            <a:r>
              <a:rPr lang="he-IL" sz="5900" b="1" dirty="0">
                <a:solidFill>
                  <a:srgbClr val="FF0000"/>
                </a:solidFill>
              </a:rPr>
              <a:t>ממוצרי המזון? </a:t>
            </a:r>
            <a:endParaRPr lang="he-IL" sz="5900" b="1" dirty="0" smtClean="0">
              <a:solidFill>
                <a:srgbClr val="FF0000"/>
              </a:solidFill>
            </a:endParaRPr>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r>
              <a:rPr lang="he-IL" dirty="0" smtClean="0">
                <a:latin typeface="Guttman Yad-Brush" panose="02010401010101010101" pitchFamily="2" charset="-79"/>
                <a:cs typeface="Guttman Yad-Brush" panose="02010401010101010101" pitchFamily="2" charset="-79"/>
              </a:rPr>
              <a:t>החיידקים </a:t>
            </a:r>
            <a:r>
              <a:rPr lang="he-IL" dirty="0">
                <a:latin typeface="Guttman Yad-Brush" panose="02010401010101010101" pitchFamily="2" charset="-79"/>
                <a:cs typeface="Guttman Yad-Brush" panose="02010401010101010101" pitchFamily="2" charset="-79"/>
              </a:rPr>
              <a:t>מבצעים תסיסה / נשימה אנאירובית </a:t>
            </a:r>
            <a:r>
              <a:rPr lang="he-IL" b="1" dirty="0">
                <a:latin typeface="Guttman Yad-Brush" panose="02010401010101010101" pitchFamily="2" charset="-79"/>
                <a:cs typeface="Guttman Yad-Brush" panose="02010401010101010101" pitchFamily="2" charset="-79"/>
              </a:rPr>
              <a:t>(20%)</a:t>
            </a:r>
            <a:r>
              <a:rPr lang="he-IL" dirty="0">
                <a:latin typeface="Guttman Yad-Brush" panose="02010401010101010101" pitchFamily="2" charset="-79"/>
                <a:cs typeface="Guttman Yad-Brush" panose="02010401010101010101" pitchFamily="2" charset="-79"/>
              </a:rPr>
              <a:t>,</a:t>
            </a:r>
            <a:r>
              <a:rPr lang="he-IL" b="1" dirty="0">
                <a:latin typeface="Guttman Yad-Brush" panose="02010401010101010101" pitchFamily="2" charset="-79"/>
                <a:cs typeface="Guttman Yad-Brush" panose="02010401010101010101" pitchFamily="2" charset="-79"/>
              </a:rPr>
              <a:t> </a:t>
            </a:r>
            <a:r>
              <a:rPr lang="he-IL" dirty="0">
                <a:latin typeface="Guttman Yad-Brush" panose="02010401010101010101" pitchFamily="2" charset="-79"/>
                <a:cs typeface="Guttman Yad-Brush" panose="02010401010101010101" pitchFamily="2" charset="-79"/>
              </a:rPr>
              <a:t>שבה הם פולטים חומצת חלב [אשר מחמיצה את המלפפונים] </a:t>
            </a:r>
            <a:r>
              <a:rPr lang="he-IL" b="1" dirty="0">
                <a:latin typeface="Guttman Yad-Brush" panose="02010401010101010101" pitchFamily="2" charset="-79"/>
                <a:cs typeface="Guttman Yad-Brush" panose="02010401010101010101" pitchFamily="2" charset="-79"/>
              </a:rPr>
              <a:t>(20%).</a:t>
            </a:r>
            <a:endParaRPr lang="en-US" dirty="0">
              <a:cs typeface="Guttman Yad-Brush" panose="02010401010101010101" pitchFamily="2" charset="-79"/>
            </a:endParaRPr>
          </a:p>
          <a:p>
            <a:pPr marL="0" indent="0" fontAlgn="auto">
              <a:spcAft>
                <a:spcPts val="0"/>
              </a:spcAft>
              <a:buFont typeface="Arial" panose="020B0604020202020204" pitchFamily="34" charset="0"/>
              <a:buNone/>
              <a:defRPr/>
            </a:pPr>
            <a:r>
              <a:rPr lang="he-IL" dirty="0" smtClean="0">
                <a:latin typeface="Guttman Yad-Brush" panose="02010401010101010101" pitchFamily="2" charset="-79"/>
                <a:cs typeface="Guttman Yad-Brush" panose="02010401010101010101" pitchFamily="2" charset="-79"/>
              </a:rPr>
              <a:t>השמרים </a:t>
            </a:r>
            <a:r>
              <a:rPr lang="he-IL" dirty="0">
                <a:latin typeface="Guttman Yad-Brush" panose="02010401010101010101" pitchFamily="2" charset="-79"/>
                <a:cs typeface="Guttman Yad-Brush" panose="02010401010101010101" pitchFamily="2" charset="-79"/>
              </a:rPr>
              <a:t>מבצעים נשימה [אנאירובית] / תסיסה </a:t>
            </a:r>
            <a:r>
              <a:rPr lang="he-IL" b="1" dirty="0">
                <a:latin typeface="Guttman Yad-Brush" panose="02010401010101010101" pitchFamily="2" charset="-79"/>
                <a:cs typeface="Guttman Yad-Brush" panose="02010401010101010101" pitchFamily="2" charset="-79"/>
              </a:rPr>
              <a:t>(20%) </a:t>
            </a:r>
            <a:r>
              <a:rPr lang="he-IL" dirty="0">
                <a:latin typeface="Guttman Yad-Brush" panose="02010401010101010101" pitchFamily="2" charset="-79"/>
                <a:cs typeface="Guttman Yad-Brush" panose="02010401010101010101" pitchFamily="2" charset="-79"/>
              </a:rPr>
              <a:t>שבה הם פולטים </a:t>
            </a:r>
            <a:r>
              <a:rPr lang="en-US" dirty="0">
                <a:cs typeface="Guttman Yad-Brush" panose="02010401010101010101" pitchFamily="2" charset="-79"/>
              </a:rPr>
              <a:t>CO</a:t>
            </a:r>
            <a:r>
              <a:rPr lang="en-US" baseline="-25000" dirty="0">
                <a:cs typeface="Guttman Yad-Brush" panose="02010401010101010101" pitchFamily="2" charset="-79"/>
              </a:rPr>
              <a:t>2</a:t>
            </a:r>
            <a:r>
              <a:rPr lang="en-US" dirty="0">
                <a:cs typeface="Guttman Yad-Brush" panose="02010401010101010101" pitchFamily="2" charset="-79"/>
              </a:rPr>
              <a:t> </a:t>
            </a:r>
            <a:r>
              <a:rPr lang="he-IL" b="1" dirty="0">
                <a:latin typeface="Guttman Yad-Brush" panose="02010401010101010101" pitchFamily="2" charset="-79"/>
                <a:cs typeface="Guttman Yad-Brush" panose="02010401010101010101" pitchFamily="2" charset="-79"/>
              </a:rPr>
              <a:t>(10%)</a:t>
            </a:r>
            <a:r>
              <a:rPr lang="he-IL" dirty="0">
                <a:latin typeface="Guttman Yad-Brush" panose="02010401010101010101" pitchFamily="2" charset="-79"/>
                <a:cs typeface="Guttman Yad-Brush" panose="02010401010101010101" pitchFamily="2" charset="-79"/>
              </a:rPr>
              <a:t> שגורם להתפחת הבצק </a:t>
            </a:r>
            <a:r>
              <a:rPr lang="he-IL" b="1" dirty="0">
                <a:latin typeface="Guttman Yad-Brush" panose="02010401010101010101" pitchFamily="2" charset="-79"/>
                <a:cs typeface="Guttman Yad-Brush" panose="02010401010101010101" pitchFamily="2" charset="-79"/>
              </a:rPr>
              <a:t>(10%)</a:t>
            </a:r>
            <a:r>
              <a:rPr lang="he-IL" dirty="0">
                <a:latin typeface="Guttman Yad-Brush" panose="02010401010101010101" pitchFamily="2" charset="-79"/>
                <a:cs typeface="Guttman Yad-Brush" panose="02010401010101010101" pitchFamily="2" charset="-79"/>
              </a:rPr>
              <a:t>.</a:t>
            </a:r>
            <a:endParaRPr lang="he-IL" dirty="0" smtClean="0">
              <a:latin typeface="Guttman Yad-Brush" panose="02010401010101010101" pitchFamily="2" charset="-79"/>
              <a:cs typeface="Guttman Yad-Brush" panose="02010401010101010101" pitchFamily="2" charset="-79"/>
            </a:endParaRPr>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endParaRPr lang="he-IL" dirty="0"/>
          </a:p>
          <a:p>
            <a:pPr marL="0" indent="0" fontAlgn="auto">
              <a:spcAft>
                <a:spcPts val="0"/>
              </a:spcAft>
              <a:buFont typeface="Arial" panose="020B0604020202020204" pitchFamily="34" charset="0"/>
              <a:buNone/>
              <a:defRPr/>
            </a:pPr>
            <a:endParaRPr lang="en-US" dirty="0"/>
          </a:p>
          <a:p>
            <a:pPr marL="0" indent="0" fontAlgn="auto">
              <a:spcAft>
                <a:spcPts val="0"/>
              </a:spcAft>
              <a:buFont typeface="Arial" panose="020B0604020202020204" pitchFamily="34" charset="0"/>
              <a:buNone/>
              <a:defRPr/>
            </a:pPr>
            <a:r>
              <a:rPr lang="he-IL" sz="5900" b="1" dirty="0" smtClean="0">
                <a:solidFill>
                  <a:srgbClr val="FF0000"/>
                </a:solidFill>
              </a:rPr>
              <a:t>המיקרואורגניזמים שאּיפשרו </a:t>
            </a:r>
            <a:r>
              <a:rPr lang="he-IL" sz="5900" b="1" dirty="0">
                <a:solidFill>
                  <a:srgbClr val="FF0000"/>
                </a:solidFill>
              </a:rPr>
              <a:t>את ייצור מוצרי המזון המוצגים לעיל, מתו בתום התהליך. </a:t>
            </a:r>
            <a:br>
              <a:rPr lang="he-IL" sz="5900" b="1" dirty="0">
                <a:solidFill>
                  <a:srgbClr val="FF0000"/>
                </a:solidFill>
              </a:rPr>
            </a:br>
            <a:r>
              <a:rPr lang="he-IL" sz="5900" b="1" dirty="0" smtClean="0">
                <a:solidFill>
                  <a:srgbClr val="FF0000"/>
                </a:solidFill>
              </a:rPr>
              <a:t>ציין </a:t>
            </a:r>
            <a:r>
              <a:rPr lang="he-IL" sz="5900" b="1" dirty="0">
                <a:solidFill>
                  <a:srgbClr val="FF0000"/>
                </a:solidFill>
              </a:rPr>
              <a:t>מהו הגורם למותם של המיקרואורגניזמים בכל אחד ממוצרי המזון.  </a:t>
            </a:r>
            <a:endParaRPr lang="he-IL" sz="5900" b="1" dirty="0" smtClean="0">
              <a:solidFill>
                <a:srgbClr val="FF0000"/>
              </a:solidFill>
            </a:endParaRPr>
          </a:p>
          <a:p>
            <a:pPr marL="0" indent="0" fontAlgn="auto">
              <a:spcAft>
                <a:spcPts val="0"/>
              </a:spcAft>
              <a:buFont typeface="Arial" panose="020B0604020202020204" pitchFamily="34" charset="0"/>
              <a:buNone/>
              <a:defRPr/>
            </a:pPr>
            <a:r>
              <a:rPr lang="he-IL" sz="4500" dirty="0" smtClean="0"/>
              <a:t>  </a:t>
            </a:r>
            <a:endParaRPr lang="he-IL" dirty="0">
              <a:latin typeface="Guttman Yad-Brush" panose="02010401010101010101" pitchFamily="2" charset="-79"/>
              <a:cs typeface="Guttman Yad-Brush" panose="02010401010101010101" pitchFamily="2" charset="-79"/>
            </a:endParaRPr>
          </a:p>
          <a:p>
            <a:pPr marL="0" indent="0" fontAlgn="auto">
              <a:spcAft>
                <a:spcPts val="0"/>
              </a:spcAft>
              <a:buFont typeface="Arial" panose="020B0604020202020204" pitchFamily="34" charset="0"/>
              <a:buNone/>
              <a:defRPr/>
            </a:pPr>
            <a:r>
              <a:rPr lang="he-IL" dirty="0" smtClean="0">
                <a:latin typeface="Guttman Yad-Brush" panose="02010401010101010101" pitchFamily="2" charset="-79"/>
                <a:cs typeface="Guttman Yad-Brush" panose="02010401010101010101" pitchFamily="2" charset="-79"/>
              </a:rPr>
              <a:t>הגורם </a:t>
            </a:r>
            <a:r>
              <a:rPr lang="he-IL" dirty="0">
                <a:latin typeface="Guttman Yad-Brush" panose="02010401010101010101" pitchFamily="2" charset="-79"/>
                <a:cs typeface="Guttman Yad-Brush" panose="02010401010101010101" pitchFamily="2" charset="-79"/>
              </a:rPr>
              <a:t>למוות של המיקרואורגניזמים בכל אחד ממוצרי המזון:</a:t>
            </a:r>
            <a:endParaRPr lang="en-US" dirty="0">
              <a:cs typeface="Guttman Yad-Brush" panose="02010401010101010101" pitchFamily="2" charset="-79"/>
            </a:endParaRPr>
          </a:p>
          <a:p>
            <a:pPr marL="0" indent="0" fontAlgn="auto">
              <a:spcAft>
                <a:spcPts val="0"/>
              </a:spcAft>
              <a:buFont typeface="Arial" panose="020B0604020202020204" pitchFamily="34" charset="0"/>
              <a:buNone/>
              <a:defRPr/>
            </a:pPr>
            <a:r>
              <a:rPr lang="he-IL" dirty="0">
                <a:latin typeface="Guttman Yad-Brush" panose="02010401010101010101" pitchFamily="2" charset="-79"/>
                <a:cs typeface="Guttman Yad-Brush" panose="02010401010101010101" pitchFamily="2" charset="-79"/>
              </a:rPr>
              <a:t>במלפפונים החמוצים – הצטברות חומצת [החלב] / ירידה ב- </a:t>
            </a:r>
            <a:r>
              <a:rPr lang="en-US" dirty="0">
                <a:cs typeface="Guttman Yad-Brush" panose="02010401010101010101" pitchFamily="2" charset="-79"/>
              </a:rPr>
              <a:t>pH</a:t>
            </a:r>
            <a:r>
              <a:rPr lang="he-IL" dirty="0">
                <a:latin typeface="Guttman Yad-Brush" panose="02010401010101010101" pitchFamily="2" charset="-79"/>
                <a:cs typeface="Guttman Yad-Brush" panose="02010401010101010101" pitchFamily="2" charset="-79"/>
              </a:rPr>
              <a:t>/ החומציות הרבה [גורמת למות חיידקים] </a:t>
            </a:r>
            <a:r>
              <a:rPr lang="he-IL" b="1" dirty="0">
                <a:latin typeface="Guttman Yad-Brush" panose="02010401010101010101" pitchFamily="2" charset="-79"/>
                <a:cs typeface="Guttman Yad-Brush" panose="02010401010101010101" pitchFamily="2" charset="-79"/>
              </a:rPr>
              <a:t>(50%)</a:t>
            </a:r>
            <a:r>
              <a:rPr lang="he-IL" dirty="0">
                <a:latin typeface="Guttman Yad-Brush" panose="02010401010101010101" pitchFamily="2" charset="-79"/>
                <a:cs typeface="Guttman Yad-Brush" panose="02010401010101010101" pitchFamily="2" charset="-79"/>
              </a:rPr>
              <a:t>.</a:t>
            </a:r>
            <a:br>
              <a:rPr lang="he-IL" dirty="0">
                <a:latin typeface="Guttman Yad-Brush" panose="02010401010101010101" pitchFamily="2" charset="-79"/>
                <a:cs typeface="Guttman Yad-Brush" panose="02010401010101010101" pitchFamily="2" charset="-79"/>
              </a:rPr>
            </a:br>
            <a:r>
              <a:rPr lang="he-IL" dirty="0">
                <a:latin typeface="Guttman Yad-Brush" panose="02010401010101010101" pitchFamily="2" charset="-79"/>
                <a:cs typeface="Guttman Yad-Brush" panose="02010401010101010101" pitchFamily="2" charset="-79"/>
              </a:rPr>
              <a:t>בבצק השמרים / דברי מאפה – החום של האפייה / </a:t>
            </a:r>
            <a:r>
              <a:rPr lang="he-IL" dirty="0" err="1">
                <a:latin typeface="Guttman Yad-Brush" panose="02010401010101010101" pitchFamily="2" charset="-79"/>
                <a:cs typeface="Guttman Yad-Brush" panose="02010401010101010101" pitchFamily="2" charset="-79"/>
              </a:rPr>
              <a:t>דנטורציה</a:t>
            </a:r>
            <a:r>
              <a:rPr lang="he-IL" dirty="0">
                <a:latin typeface="Guttman Yad-Brush" panose="02010401010101010101" pitchFamily="2" charset="-79"/>
                <a:cs typeface="Guttman Yad-Brush" panose="02010401010101010101" pitchFamily="2" charset="-79"/>
              </a:rPr>
              <a:t> של השמרים </a:t>
            </a:r>
            <a:r>
              <a:rPr lang="he-IL" b="1" dirty="0">
                <a:latin typeface="Guttman Yad-Brush" panose="02010401010101010101" pitchFamily="2" charset="-79"/>
                <a:cs typeface="Guttman Yad-Brush" panose="02010401010101010101" pitchFamily="2" charset="-79"/>
              </a:rPr>
              <a:t>(50%)</a:t>
            </a:r>
            <a:r>
              <a:rPr lang="he-IL" dirty="0">
                <a:latin typeface="Guttman Yad-Brush" panose="02010401010101010101" pitchFamily="2" charset="-79"/>
                <a:cs typeface="Guttman Yad-Brush" panose="02010401010101010101" pitchFamily="2" charset="-79"/>
              </a:rPr>
              <a:t>.</a:t>
            </a:r>
            <a:endParaRPr lang="he-IL" dirty="0">
              <a:cs typeface="Guttman Yad-Brush" panose="02010401010101010101" pitchFamily="2" charset="-79"/>
            </a:endParaRPr>
          </a:p>
          <a:p>
            <a:pPr marL="0" indent="0" fontAlgn="auto">
              <a:spcAft>
                <a:spcPts val="0"/>
              </a:spcAft>
              <a:buFont typeface="Arial" panose="020B0604020202020204" pitchFamily="34" charset="0"/>
              <a:buNone/>
              <a:defRPr/>
            </a:pPr>
            <a:endParaRPr lang="en-US" dirty="0"/>
          </a:p>
          <a:p>
            <a:pPr fontAlgn="auto">
              <a:spcAft>
                <a:spcPts val="0"/>
              </a:spcAft>
              <a:buFont typeface="Arial" panose="020B0604020202020204" pitchFamily="34" charset="0"/>
              <a:buChar char="•"/>
              <a:defRPr/>
            </a:pPr>
            <a:endParaRPr lang="en-US" dirty="0"/>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fontAlgn="auto">
              <a:spcAft>
                <a:spcPts val="0"/>
              </a:spcAft>
              <a:defRPr/>
            </a:pPr>
            <a:r>
              <a:rPr lang="he-IL" b="1" dirty="0" smtClean="0">
                <a:solidFill>
                  <a:srgbClr val="C00000"/>
                </a:solidFill>
              </a:rPr>
              <a:t>הצפייה בשאלה עם רכיב וויזואלי </a:t>
            </a:r>
            <a:br>
              <a:rPr lang="he-IL" b="1" dirty="0" smtClean="0">
                <a:solidFill>
                  <a:srgbClr val="C00000"/>
                </a:solidFill>
              </a:rPr>
            </a:br>
            <a:r>
              <a:rPr lang="he-IL" b="1" dirty="0" smtClean="0">
                <a:solidFill>
                  <a:srgbClr val="C00000"/>
                </a:solidFill>
              </a:rPr>
              <a:t>שונה מהלמידה</a:t>
            </a:r>
            <a:endParaRPr lang="he-IL" dirty="0">
              <a:solidFill>
                <a:srgbClr val="C00000"/>
              </a:solidFill>
            </a:endParaRPr>
          </a:p>
        </p:txBody>
      </p:sp>
      <p:sp>
        <p:nvSpPr>
          <p:cNvPr id="3" name="מציין מיקום תוכן 2"/>
          <p:cNvSpPr>
            <a:spLocks noGrp="1"/>
          </p:cNvSpPr>
          <p:nvPr>
            <p:ph idx="1"/>
          </p:nvPr>
        </p:nvSpPr>
        <p:spPr/>
        <p:txBody>
          <a:bodyPr/>
          <a:lstStyle/>
          <a:p>
            <a:pPr marL="0" indent="0">
              <a:buFont typeface="Arial" charset="0"/>
              <a:buNone/>
            </a:pPr>
            <a:r>
              <a:rPr lang="he-IL" smtClean="0">
                <a:solidFill>
                  <a:srgbClr val="3333FF"/>
                </a:solidFill>
              </a:rPr>
              <a:t>אמנם מדובר על מהלכים משלימים, אך יש לזכור שהקליטה בשתי הרמות איננה זהה. </a:t>
            </a:r>
          </a:p>
          <a:p>
            <a:pPr marL="0" indent="0">
              <a:buFont typeface="Arial" charset="0"/>
              <a:buNone/>
            </a:pPr>
            <a:r>
              <a:rPr lang="he-IL" smtClean="0">
                <a:solidFill>
                  <a:srgbClr val="3333FF"/>
                </a:solidFill>
              </a:rPr>
              <a:t>ולכן, כדאי שהכללים יהיו בצפייה כמו בצפייה – </a:t>
            </a:r>
          </a:p>
          <a:p>
            <a:pPr marL="0" indent="0">
              <a:buFont typeface="Arial" charset="0"/>
              <a:buNone/>
            </a:pPr>
            <a:endParaRPr lang="he-IL" smtClean="0">
              <a:solidFill>
                <a:srgbClr val="3333FF"/>
              </a:solidFill>
            </a:endParaRPr>
          </a:p>
          <a:p>
            <a:pPr marL="0" indent="0">
              <a:buFont typeface="Arial" charset="0"/>
              <a:buNone/>
            </a:pPr>
            <a:r>
              <a:rPr lang="he-IL" smtClean="0">
                <a:solidFill>
                  <a:srgbClr val="3333FF"/>
                </a:solidFill>
              </a:rPr>
              <a:t>בפעם הראשונה, לא להפסיק את הקטע באמצע. </a:t>
            </a:r>
          </a:p>
          <a:p>
            <a:pPr marL="0" indent="0">
              <a:buFont typeface="Arial" charset="0"/>
              <a:buNone/>
            </a:pPr>
            <a:endParaRPr lang="he-IL" smtClean="0">
              <a:solidFill>
                <a:srgbClr val="3333FF"/>
              </a:solidFill>
            </a:endParaRPr>
          </a:p>
          <a:p>
            <a:pPr marL="0" indent="0">
              <a:buFont typeface="Arial" charset="0"/>
              <a:buNone/>
            </a:pPr>
            <a:r>
              <a:rPr lang="he-IL" smtClean="0">
                <a:solidFill>
                  <a:srgbClr val="3333FF"/>
                </a:solidFill>
              </a:rPr>
              <a:t>ברב המקרים יש צורך לחזור ולראות שוב את אחד הקטעים ואז להעיר או לעורר דיון</a:t>
            </a:r>
            <a:r>
              <a:rPr lang="en-US" smtClean="0">
                <a:solidFill>
                  <a:srgbClr val="3333FF"/>
                </a:solidFill>
                <a:cs typeface="Arial" charset="0"/>
              </a:rPr>
              <a:t>.</a:t>
            </a:r>
            <a:endParaRPr lang="he-IL" smtClean="0">
              <a:solidFill>
                <a:srgbClr val="3333F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107950" y="260350"/>
          <a:ext cx="8928100" cy="6408738"/>
        </p:xfrm>
        <a:graphic>
          <a:graphicData uri="http://schemas.openxmlformats.org/drawingml/2006/table">
            <a:tbl>
              <a:tblPr rtl="1" firstRow="1" bandRow="1">
                <a:tableStyleId>{5C22544A-7EE6-4342-B048-85BDC9FD1C3A}</a:tableStyleId>
              </a:tblPr>
              <a:tblGrid>
                <a:gridCol w="2106091">
                  <a:extLst>
                    <a:ext uri="{9D8B030D-6E8A-4147-A177-3AD203B41FA5}">
                      <a16:colId xmlns:a16="http://schemas.microsoft.com/office/drawing/2014/main" val="20000"/>
                    </a:ext>
                  </a:extLst>
                </a:gridCol>
                <a:gridCol w="3846571">
                  <a:extLst>
                    <a:ext uri="{9D8B030D-6E8A-4147-A177-3AD203B41FA5}">
                      <a16:colId xmlns:a16="http://schemas.microsoft.com/office/drawing/2014/main" val="20001"/>
                    </a:ext>
                  </a:extLst>
                </a:gridCol>
                <a:gridCol w="2976330">
                  <a:extLst>
                    <a:ext uri="{9D8B030D-6E8A-4147-A177-3AD203B41FA5}">
                      <a16:colId xmlns:a16="http://schemas.microsoft.com/office/drawing/2014/main" val="20002"/>
                    </a:ext>
                  </a:extLst>
                </a:gridCol>
              </a:tblGrid>
              <a:tr h="1830516">
                <a:tc>
                  <a:txBody>
                    <a:bodyPr/>
                    <a:lstStyle/>
                    <a:p>
                      <a:pPr rtl="1"/>
                      <a:r>
                        <a:rPr lang="he-IL" dirty="0" smtClean="0"/>
                        <a:t>רעיון / תופעה</a:t>
                      </a:r>
                      <a:endParaRPr lang="he-IL" dirty="0"/>
                    </a:p>
                  </a:txBody>
                  <a:tcPr/>
                </a:tc>
                <a:tc>
                  <a:txBody>
                    <a:bodyPr/>
                    <a:lstStyle/>
                    <a:p>
                      <a:pPr rtl="1"/>
                      <a:r>
                        <a:rPr lang="he-IL" dirty="0" smtClean="0"/>
                        <a:t>מפרט תכנים</a:t>
                      </a:r>
                      <a:endParaRPr lang="he-IL" dirty="0"/>
                    </a:p>
                  </a:txBody>
                  <a:tcPr/>
                </a:tc>
                <a:tc>
                  <a:txBody>
                    <a:bodyPr/>
                    <a:lstStyle/>
                    <a:p>
                      <a:pPr rtl="1"/>
                      <a:r>
                        <a:rPr lang="he-IL" dirty="0" smtClean="0"/>
                        <a:t>מונחים ומושגים נוספים</a:t>
                      </a:r>
                      <a:endParaRPr lang="he-IL" dirty="0"/>
                    </a:p>
                  </a:txBody>
                  <a:tcPr/>
                </a:tc>
                <a:extLst>
                  <a:ext uri="{0D108BD9-81ED-4DB2-BD59-A6C34878D82A}">
                    <a16:rowId xmlns:a16="http://schemas.microsoft.com/office/drawing/2014/main" val="10000"/>
                  </a:ext>
                </a:extLst>
              </a:tr>
              <a:tr h="4578196">
                <a:tc>
                  <a:txBody>
                    <a:bodyPr/>
                    <a:lstStyle/>
                    <a:p>
                      <a:pPr rtl="1"/>
                      <a:r>
                        <a:rPr lang="he-IL" dirty="0" smtClean="0"/>
                        <a:t>החומר התורשתי מקודד לחלבונים, </a:t>
                      </a:r>
                    </a:p>
                    <a:p>
                      <a:pPr rtl="1"/>
                      <a:r>
                        <a:rPr lang="he-IL" dirty="0" smtClean="0"/>
                        <a:t>המתבטאים בתכונות. </a:t>
                      </a:r>
                      <a:endParaRPr lang="he-IL" dirty="0"/>
                    </a:p>
                  </a:txBody>
                  <a:tcPr/>
                </a:tc>
                <a:tc>
                  <a:txBody>
                    <a:bodyPr/>
                    <a:lstStyle/>
                    <a:p>
                      <a:pPr marL="285750" indent="-285750" rtl="1">
                        <a:buFont typeface="Arial" panose="020B0604020202020204" pitchFamily="34" charset="0"/>
                        <a:buChar char="•"/>
                      </a:pPr>
                      <a:r>
                        <a:rPr lang="he-IL" dirty="0" smtClean="0"/>
                        <a:t> מ- </a:t>
                      </a:r>
                      <a:r>
                        <a:rPr lang="en-US" dirty="0" smtClean="0"/>
                        <a:t>DNA </a:t>
                      </a:r>
                      <a:r>
                        <a:rPr lang="he-IL" dirty="0" smtClean="0"/>
                        <a:t>לחלבון:</a:t>
                      </a:r>
                    </a:p>
                    <a:p>
                      <a:pPr marL="0" indent="0" rtl="1">
                        <a:buFont typeface="Arial" panose="020B0604020202020204" pitchFamily="34" charset="0"/>
                        <a:buNone/>
                      </a:pPr>
                      <a:r>
                        <a:rPr lang="he-IL" dirty="0" smtClean="0"/>
                        <a:t> </a:t>
                      </a:r>
                      <a:r>
                        <a:rPr lang="en-US" dirty="0" smtClean="0"/>
                        <a:t>DNA </a:t>
                      </a:r>
                      <a:r>
                        <a:rPr lang="he-IL" dirty="0" err="1" smtClean="0"/>
                        <a:t>מתועתק</a:t>
                      </a:r>
                      <a:r>
                        <a:rPr lang="he-IL" dirty="0" smtClean="0"/>
                        <a:t> ל-</a:t>
                      </a:r>
                      <a:r>
                        <a:rPr lang="en-US" dirty="0" smtClean="0"/>
                        <a:t>RNA ,RNA </a:t>
                      </a:r>
                      <a:r>
                        <a:rPr lang="he-IL" dirty="0" smtClean="0"/>
                        <a:t>מתורגם, על פי החוקיות של הצופן הגנטי (הקוד הגנטי), לרצף חומצות אמיניות המרכיבות מולקולות חלבון. </a:t>
                      </a:r>
                    </a:p>
                    <a:p>
                      <a:pPr rtl="1"/>
                      <a:endParaRPr lang="he-IL" dirty="0" smtClean="0"/>
                    </a:p>
                    <a:p>
                      <a:pPr marL="285750" indent="-285750" rtl="1">
                        <a:buFont typeface="Arial" panose="020B0604020202020204" pitchFamily="34" charset="0"/>
                        <a:buChar char="•"/>
                      </a:pPr>
                      <a:r>
                        <a:rPr lang="he-IL" dirty="0" smtClean="0"/>
                        <a:t>תפקוד החלבון בתא מתבטא בתכונה (מסלול </a:t>
                      </a:r>
                      <a:r>
                        <a:rPr lang="he-IL" dirty="0" err="1" smtClean="0"/>
                        <a:t>ביוסינתטי</a:t>
                      </a:r>
                      <a:r>
                        <a:rPr lang="he-IL" dirty="0" smtClean="0"/>
                        <a:t>, גנים </a:t>
                      </a:r>
                      <a:r>
                        <a:rPr lang="he-IL" dirty="0" err="1" smtClean="0"/>
                        <a:t>ואינזימים</a:t>
                      </a:r>
                      <a:r>
                        <a:rPr lang="he-IL" dirty="0" smtClean="0"/>
                        <a:t>)</a:t>
                      </a:r>
                    </a:p>
                    <a:p>
                      <a:pPr rtl="1"/>
                      <a:endParaRPr lang="he-IL" dirty="0"/>
                    </a:p>
                  </a:txBody>
                  <a:tcPr/>
                </a:tc>
                <a:tc>
                  <a:txBody>
                    <a:bodyPr/>
                    <a:lstStyle/>
                    <a:p>
                      <a:pPr rtl="1"/>
                      <a:r>
                        <a:rPr lang="he-IL" dirty="0" err="1" smtClean="0"/>
                        <a:t>אינטרון</a:t>
                      </a:r>
                      <a:r>
                        <a:rPr lang="he-IL" dirty="0" smtClean="0"/>
                        <a:t>, אנטי </a:t>
                      </a:r>
                      <a:r>
                        <a:rPr lang="he-IL" dirty="0" err="1" smtClean="0"/>
                        <a:t>קודון</a:t>
                      </a:r>
                      <a:r>
                        <a:rPr lang="he-IL" dirty="0" smtClean="0"/>
                        <a:t>, אקסון, גן, עיבוד ה-</a:t>
                      </a:r>
                      <a:r>
                        <a:rPr lang="en-US" dirty="0" smtClean="0"/>
                        <a:t>RNA </a:t>
                      </a:r>
                      <a:r>
                        <a:rPr lang="he-IL" dirty="0" smtClean="0"/>
                        <a:t>, </a:t>
                      </a:r>
                      <a:r>
                        <a:rPr lang="he-IL" dirty="0" err="1" smtClean="0"/>
                        <a:t>קודון</a:t>
                      </a:r>
                      <a:r>
                        <a:rPr lang="he-IL" dirty="0" smtClean="0"/>
                        <a:t>, </a:t>
                      </a:r>
                      <a:r>
                        <a:rPr lang="he-IL" dirty="0" err="1" smtClean="0"/>
                        <a:t>ריבוזומים</a:t>
                      </a:r>
                      <a:r>
                        <a:rPr lang="he-IL" dirty="0" smtClean="0"/>
                        <a:t>, שחבור, </a:t>
                      </a:r>
                      <a:r>
                        <a:rPr lang="he-IL" dirty="0" err="1" smtClean="0"/>
                        <a:t>תעתוק</a:t>
                      </a:r>
                      <a:r>
                        <a:rPr lang="he-IL" dirty="0" smtClean="0"/>
                        <a:t>, </a:t>
                      </a:r>
                    </a:p>
                    <a:p>
                      <a:pPr rtl="1"/>
                      <a:r>
                        <a:rPr lang="he-IL" dirty="0" err="1" smtClean="0"/>
                        <a:t>תעתוק</a:t>
                      </a:r>
                      <a:r>
                        <a:rPr lang="he-IL" dirty="0" smtClean="0"/>
                        <a:t> במהופך, תרגום, </a:t>
                      </a:r>
                      <a:r>
                        <a:rPr lang="en-US" dirty="0" smtClean="0"/>
                        <a:t>RNA </a:t>
                      </a:r>
                      <a:r>
                        <a:rPr lang="he-IL" dirty="0" smtClean="0"/>
                        <a:t>מוביל  </a:t>
                      </a:r>
                      <a:r>
                        <a:rPr lang="en-US" dirty="0" smtClean="0"/>
                        <a:t>RNA</a:t>
                      </a:r>
                      <a:r>
                        <a:rPr lang="en-US" baseline="0" dirty="0" smtClean="0"/>
                        <a:t> </a:t>
                      </a:r>
                      <a:r>
                        <a:rPr lang="he-IL" baseline="0" dirty="0" smtClean="0"/>
                        <a:t>שליח.</a:t>
                      </a:r>
                      <a:endParaRPr lang="he-IL" dirty="0" smtClean="0"/>
                    </a:p>
                    <a:p>
                      <a:pPr rtl="1"/>
                      <a:r>
                        <a:rPr lang="he-IL" dirty="0" smtClean="0"/>
                        <a:t> </a:t>
                      </a:r>
                      <a:endParaRPr lang="he-IL" dirty="0"/>
                    </a:p>
                  </a:txBody>
                  <a:tcPr/>
                </a:tc>
                <a:extLst>
                  <a:ext uri="{0D108BD9-81ED-4DB2-BD59-A6C34878D82A}">
                    <a16:rowId xmlns:a16="http://schemas.microsoft.com/office/drawing/2014/main" val="10001"/>
                  </a:ext>
                </a:extLst>
              </a:tr>
            </a:tbl>
          </a:graphicData>
        </a:graphic>
      </p:graphicFrame>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36" name="כותרת 1"/>
          <p:cNvSpPr>
            <a:spLocks noGrp="1"/>
          </p:cNvSpPr>
          <p:nvPr>
            <p:ph type="title"/>
          </p:nvPr>
        </p:nvSpPr>
        <p:spPr/>
        <p:txBody>
          <a:bodyPr/>
          <a:lstStyle/>
          <a:p>
            <a:r>
              <a:rPr lang="he-IL" smtClean="0"/>
              <a:t>בגרות 2014- שאלה 6 (תורשה)</a:t>
            </a:r>
          </a:p>
        </p:txBody>
      </p:sp>
      <p:sp>
        <p:nvSpPr>
          <p:cNvPr id="1037" name="מציין מיקום תוכן 2"/>
          <p:cNvSpPr>
            <a:spLocks noGrp="1"/>
          </p:cNvSpPr>
          <p:nvPr>
            <p:ph idx="1"/>
          </p:nvPr>
        </p:nvSpPr>
        <p:spPr>
          <a:xfrm>
            <a:off x="457200" y="1600200"/>
            <a:ext cx="8229600" cy="4852988"/>
          </a:xfrm>
        </p:spPr>
        <p:txBody>
          <a:bodyPr/>
          <a:lstStyle/>
          <a:p>
            <a:pPr marL="0" indent="0">
              <a:buFont typeface="Arial" charset="0"/>
              <a:buNone/>
            </a:pPr>
            <a:r>
              <a:rPr lang="he-IL" smtClean="0"/>
              <a:t>בסרטון שלפניך מתוארים תהליכים המתרחשים בתא אצל אנשים שונים.</a:t>
            </a:r>
          </a:p>
          <a:p>
            <a:pPr marL="0" indent="0">
              <a:buFont typeface="Arial" charset="0"/>
              <a:buNone/>
            </a:pPr>
            <a:r>
              <a:rPr lang="he-IL" smtClean="0"/>
              <a:t>  </a:t>
            </a:r>
          </a:p>
          <a:p>
            <a:pPr marL="0" indent="0">
              <a:buFont typeface="Arial" charset="0"/>
              <a:buNone/>
            </a:pPr>
            <a:r>
              <a:rPr lang="he-IL" b="1" smtClean="0">
                <a:solidFill>
                  <a:srgbClr val="FFC000"/>
                </a:solidFill>
              </a:rPr>
              <a:t>א. צפה בסרטון. </a:t>
            </a:r>
          </a:p>
          <a:p>
            <a:pPr marL="0" indent="0">
              <a:buFont typeface="Arial" charset="0"/>
              <a:buNone/>
            </a:pPr>
            <a:r>
              <a:rPr lang="he-IL" b="1" smtClean="0">
                <a:solidFill>
                  <a:srgbClr val="FFC000"/>
                </a:solidFill>
              </a:rPr>
              <a:t>לאחר תהליך התעתוק מתרחש בשני המקרים המתוארים בסרטון (אדם א' ואדם ב') תהליך נוסף. ציין מהו התהליך ובאיזה חלק של התא מתרחש התהליך הזה.  </a:t>
            </a:r>
          </a:p>
        </p:txBody>
      </p:sp>
      <p:graphicFrame>
        <p:nvGraphicFramePr>
          <p:cNvPr id="1034" name="Object 10"/>
          <p:cNvGraphicFramePr>
            <a:graphicFrameLocks noChangeAspect="1"/>
          </p:cNvGraphicFramePr>
          <p:nvPr/>
        </p:nvGraphicFramePr>
        <p:xfrm>
          <a:off x="3563938" y="2565400"/>
          <a:ext cx="1077912" cy="661988"/>
        </p:xfrm>
        <a:graphic>
          <a:graphicData uri="http://schemas.openxmlformats.org/presentationml/2006/ole">
            <mc:AlternateContent xmlns:mc="http://schemas.openxmlformats.org/markup-compatibility/2006">
              <mc:Choice xmlns:v="urn:schemas-microsoft-com:vml" Requires="v">
                <p:oleObj spid="_x0000_s1036" name="אובייקט מעטפת של כורך האובייקטים" showAsIcon="1" r:id="rId3" imgW="1078560" imgH="661320" progId="Package">
                  <p:embed/>
                </p:oleObj>
              </mc:Choice>
              <mc:Fallback>
                <p:oleObj name="אובייקט מעטפת של כורך האובייקטים" showAsIcon="1" r:id="rId3" imgW="1078560" imgH="661320" progId="Package">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2565400"/>
                        <a:ext cx="1077912"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620713"/>
            <a:ext cx="8229600" cy="5505450"/>
          </a:xfrm>
        </p:spPr>
        <p:txBody>
          <a:bodyPr rtlCol="1">
            <a:normAutofit/>
          </a:bodyPr>
          <a:lstStyle/>
          <a:p>
            <a:pPr fontAlgn="auto">
              <a:spcAft>
                <a:spcPts val="0"/>
              </a:spcAft>
              <a:buFont typeface="Arial" panose="020B0604020202020204" pitchFamily="34" charset="0"/>
              <a:buChar char="•"/>
              <a:defRPr/>
            </a:pPr>
            <a:r>
              <a:rPr lang="he-IL" b="1" dirty="0" smtClean="0">
                <a:solidFill>
                  <a:srgbClr val="FFC000"/>
                </a:solidFill>
              </a:rPr>
              <a:t>איך תתבטא המוטציה </a:t>
            </a:r>
            <a:r>
              <a:rPr lang="en-US" b="1" dirty="0" smtClean="0">
                <a:solidFill>
                  <a:srgbClr val="FFC000"/>
                </a:solidFill>
              </a:rPr>
              <a:t>X</a:t>
            </a:r>
            <a:r>
              <a:rPr lang="he-IL" b="1" dirty="0" smtClean="0">
                <a:solidFill>
                  <a:srgbClr val="FFC000"/>
                </a:solidFill>
              </a:rPr>
              <a:t>- ברמת החלבון- אצל כל אחד מהאנשים ? נמק</a:t>
            </a:r>
          </a:p>
          <a:p>
            <a:pPr marL="0" indent="0" fontAlgn="auto">
              <a:spcAft>
                <a:spcPts val="0"/>
              </a:spcAft>
              <a:buFont typeface="Arial" panose="020B0604020202020204" pitchFamily="34" charset="0"/>
              <a:buNone/>
              <a:defRPr/>
            </a:pPr>
            <a:r>
              <a:rPr lang="he-IL" sz="2200" b="1" dirty="0" smtClean="0">
                <a:latin typeface="Guttman Yad-Brush" panose="02010401010101010101" pitchFamily="2" charset="-79"/>
                <a:cs typeface="Guttman Yad-Brush" panose="02010401010101010101" pitchFamily="2" charset="-79"/>
              </a:rPr>
              <a:t>מקרה א'- חלבון קצר, כיוון שיש מוטציה </a:t>
            </a:r>
            <a:r>
              <a:rPr lang="he-IL" sz="2200" b="1" dirty="0" err="1" smtClean="0">
                <a:latin typeface="Guttman Yad-Brush" panose="02010401010101010101" pitchFamily="2" charset="-79"/>
                <a:cs typeface="Guttman Yad-Brush" panose="02010401010101010101" pitchFamily="2" charset="-79"/>
              </a:rPr>
              <a:t>קודון</a:t>
            </a:r>
            <a:r>
              <a:rPr lang="he-IL" sz="2200" b="1" dirty="0" smtClean="0">
                <a:latin typeface="Guttman Yad-Brush" panose="02010401010101010101" pitchFamily="2" charset="-79"/>
                <a:cs typeface="Guttman Yad-Brush" panose="02010401010101010101" pitchFamily="2" charset="-79"/>
              </a:rPr>
              <a:t> סיום בתוך האקסון והאקסון מתורגם. במקרה ב'- לא יהיה שינוי באורך החלבון כיוון שהמוטציה </a:t>
            </a:r>
            <a:r>
              <a:rPr lang="he-IL" sz="2200" b="1" dirty="0" err="1" smtClean="0">
                <a:latin typeface="Guttman Yad-Brush" panose="02010401010101010101" pitchFamily="2" charset="-79"/>
                <a:cs typeface="Guttman Yad-Brush" panose="02010401010101010101" pitchFamily="2" charset="-79"/>
              </a:rPr>
              <a:t>באינטרון</a:t>
            </a:r>
            <a:r>
              <a:rPr lang="he-IL" sz="2200" b="1" dirty="0" smtClean="0">
                <a:latin typeface="Guttman Yad-Brush" panose="02010401010101010101" pitchFamily="2" charset="-79"/>
                <a:cs typeface="Guttman Yad-Brush" panose="02010401010101010101" pitchFamily="2" charset="-79"/>
              </a:rPr>
              <a:t> אינה מתורגמת .</a:t>
            </a:r>
          </a:p>
          <a:p>
            <a:pPr marL="0" indent="0" fontAlgn="auto">
              <a:spcAft>
                <a:spcPts val="0"/>
              </a:spcAft>
              <a:buFont typeface="Arial" panose="020B0604020202020204" pitchFamily="34" charset="0"/>
              <a:buNone/>
              <a:defRPr/>
            </a:pPr>
            <a:endParaRPr lang="he-IL" b="1" dirty="0">
              <a:solidFill>
                <a:srgbClr val="FFC000"/>
              </a:solidFill>
            </a:endParaRPr>
          </a:p>
          <a:p>
            <a:pPr fontAlgn="auto">
              <a:spcAft>
                <a:spcPts val="0"/>
              </a:spcAft>
              <a:buFont typeface="Arial" panose="020B0604020202020204" pitchFamily="34" charset="0"/>
              <a:buChar char="•"/>
              <a:defRPr/>
            </a:pPr>
            <a:r>
              <a:rPr lang="he-IL" b="1" dirty="0" smtClean="0">
                <a:solidFill>
                  <a:srgbClr val="FFC000"/>
                </a:solidFill>
              </a:rPr>
              <a:t>אם מוטציה </a:t>
            </a:r>
            <a:r>
              <a:rPr lang="en-US" b="1" dirty="0" smtClean="0">
                <a:solidFill>
                  <a:srgbClr val="FFC000"/>
                </a:solidFill>
              </a:rPr>
              <a:t>X</a:t>
            </a:r>
            <a:r>
              <a:rPr lang="he-IL" b="1" dirty="0" smtClean="0">
                <a:solidFill>
                  <a:srgbClr val="FFC000"/>
                </a:solidFill>
              </a:rPr>
              <a:t> הייתה מוטציית הוספת בסיס, כיצד תתבטא המוטציה- ברמת החלבון- אצל שני האנשים ? הסבר</a:t>
            </a:r>
          </a:p>
          <a:p>
            <a:pPr marL="0" indent="0" fontAlgn="auto">
              <a:spcAft>
                <a:spcPts val="0"/>
              </a:spcAft>
              <a:buFont typeface="Arial" panose="020B0604020202020204" pitchFamily="34" charset="0"/>
              <a:buNone/>
              <a:defRPr/>
            </a:pPr>
            <a:r>
              <a:rPr lang="he-IL" sz="2200" b="1" dirty="0" smtClean="0">
                <a:latin typeface="Guttman Yad-Brush" panose="02010401010101010101" pitchFamily="2" charset="-79"/>
                <a:cs typeface="Guttman Yad-Brush" panose="02010401010101010101" pitchFamily="2" charset="-79"/>
              </a:rPr>
              <a:t>בשני המקרים החלבון יהיה שונה מהתקין כיוון שהמוטציה גורמת להזזת מסגרת הקריאה מהנקודה שבה חלה המוטציה.</a:t>
            </a:r>
            <a:endParaRPr lang="he-IL" sz="2200" b="1" dirty="0">
              <a:latin typeface="Guttman Yad-Brush" panose="02010401010101010101" pitchFamily="2" charset="-79"/>
              <a:cs typeface="Guttman Yad-Brush" panose="02010401010101010101" pitchFamily="2" charset="-79"/>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clip_image010"/>
          <p:cNvPicPr>
            <a:picLocks noChangeAspect="1" noChangeArrowheads="1"/>
          </p:cNvPicPr>
          <p:nvPr/>
        </p:nvPicPr>
        <p:blipFill>
          <a:blip r:embed="rId2"/>
          <a:srcRect/>
          <a:stretch>
            <a:fillRect/>
          </a:stretch>
        </p:blipFill>
        <p:spPr bwMode="auto">
          <a:xfrm>
            <a:off x="1042988" y="908050"/>
            <a:ext cx="7058025" cy="5191125"/>
          </a:xfrm>
          <a:prstGeom prst="rect">
            <a:avLst/>
          </a:prstGeom>
          <a:noFill/>
          <a:ln w="9525">
            <a:noFill/>
            <a:miter lim="800000"/>
            <a:headEnd/>
            <a:tailEnd/>
          </a:ln>
        </p:spPr>
      </p:pic>
      <p:sp>
        <p:nvSpPr>
          <p:cNvPr id="16386" name="TextBox 3"/>
          <p:cNvSpPr txBox="1">
            <a:spLocks noChangeArrowheads="1"/>
          </p:cNvSpPr>
          <p:nvPr/>
        </p:nvSpPr>
        <p:spPr bwMode="auto">
          <a:xfrm>
            <a:off x="2700338" y="260350"/>
            <a:ext cx="4608512" cy="369888"/>
          </a:xfrm>
          <a:prstGeom prst="rect">
            <a:avLst/>
          </a:prstGeom>
          <a:noFill/>
          <a:ln w="9525">
            <a:noFill/>
            <a:miter lim="800000"/>
            <a:headEnd/>
            <a:tailEnd/>
          </a:ln>
        </p:spPr>
        <p:txBody>
          <a:bodyPr>
            <a:spAutoFit/>
          </a:bodyPr>
          <a:lstStyle/>
          <a:p>
            <a:r>
              <a:rPr lang="he-IL">
                <a:latin typeface="Calibri" pitchFamily="34" charset="0"/>
              </a:rPr>
              <a:t>חרוט הלמידה של דיל </a:t>
            </a:r>
          </a:p>
        </p:txBody>
      </p:sp>
    </p:spTree>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0" y="260350"/>
          <a:ext cx="9036050" cy="5761038"/>
        </p:xfrm>
        <a:graphic>
          <a:graphicData uri="http://schemas.openxmlformats.org/drawingml/2006/table">
            <a:tbl>
              <a:tblPr rtl="1" firstRow="1" bandRow="1">
                <a:tableStyleId>{5C22544A-7EE6-4342-B048-85BDC9FD1C3A}</a:tableStyleId>
              </a:tblPr>
              <a:tblGrid>
                <a:gridCol w="3071863">
                  <a:extLst>
                    <a:ext uri="{9D8B030D-6E8A-4147-A177-3AD203B41FA5}">
                      <a16:colId xmlns:a16="http://schemas.microsoft.com/office/drawing/2014/main" val="20000"/>
                    </a:ext>
                  </a:extLst>
                </a:gridCol>
                <a:gridCol w="2952467">
                  <a:extLst>
                    <a:ext uri="{9D8B030D-6E8A-4147-A177-3AD203B41FA5}">
                      <a16:colId xmlns:a16="http://schemas.microsoft.com/office/drawing/2014/main" val="20001"/>
                    </a:ext>
                  </a:extLst>
                </a:gridCol>
                <a:gridCol w="3012165">
                  <a:extLst>
                    <a:ext uri="{9D8B030D-6E8A-4147-A177-3AD203B41FA5}">
                      <a16:colId xmlns:a16="http://schemas.microsoft.com/office/drawing/2014/main" val="20002"/>
                    </a:ext>
                  </a:extLst>
                </a:gridCol>
              </a:tblGrid>
              <a:tr h="1645407">
                <a:tc>
                  <a:txBody>
                    <a:bodyPr/>
                    <a:lstStyle/>
                    <a:p>
                      <a:pPr rtl="1"/>
                      <a:r>
                        <a:rPr lang="he-IL" dirty="0" smtClean="0"/>
                        <a:t>רעיון / תופעה</a:t>
                      </a:r>
                      <a:endParaRPr lang="he-IL" dirty="0"/>
                    </a:p>
                  </a:txBody>
                  <a:tcPr/>
                </a:tc>
                <a:tc>
                  <a:txBody>
                    <a:bodyPr/>
                    <a:lstStyle/>
                    <a:p>
                      <a:pPr rtl="1"/>
                      <a:r>
                        <a:rPr lang="he-IL" dirty="0" smtClean="0"/>
                        <a:t>מפרט תכנים</a:t>
                      </a:r>
                      <a:endParaRPr lang="he-IL" dirty="0"/>
                    </a:p>
                  </a:txBody>
                  <a:tcPr/>
                </a:tc>
                <a:tc>
                  <a:txBody>
                    <a:bodyPr/>
                    <a:lstStyle/>
                    <a:p>
                      <a:pPr rtl="1"/>
                      <a:r>
                        <a:rPr lang="he-IL" dirty="0" smtClean="0"/>
                        <a:t>מונחים ומושגים נוספים</a:t>
                      </a:r>
                      <a:endParaRPr lang="he-IL" dirty="0"/>
                    </a:p>
                  </a:txBody>
                  <a:tcPr/>
                </a:tc>
                <a:extLst>
                  <a:ext uri="{0D108BD9-81ED-4DB2-BD59-A6C34878D82A}">
                    <a16:rowId xmlns:a16="http://schemas.microsoft.com/office/drawing/2014/main" val="10000"/>
                  </a:ext>
                </a:extLst>
              </a:tr>
              <a:tr h="4115232">
                <a:tc>
                  <a:txBody>
                    <a:bodyPr/>
                    <a:lstStyle/>
                    <a:p>
                      <a:pPr rtl="1"/>
                      <a:r>
                        <a:rPr lang="he-IL" dirty="0" smtClean="0"/>
                        <a:t>קיימת שונות בין פרטים באוכלוסייה בגלל צירופים שונים של אללים. מגוון הצירופים </a:t>
                      </a:r>
                    </a:p>
                    <a:p>
                      <a:pPr rtl="1"/>
                      <a:r>
                        <a:rPr lang="he-IL" dirty="0" smtClean="0"/>
                        <a:t>מקורו ביצירת הגמטות במיוזה ובהתלכדות הגמטות בעת ההפריה. </a:t>
                      </a:r>
                      <a:endParaRPr lang="he-IL" dirty="0"/>
                    </a:p>
                  </a:txBody>
                  <a:tcPr/>
                </a:tc>
                <a:tc>
                  <a:txBody>
                    <a:bodyPr/>
                    <a:lstStyle/>
                    <a:p>
                      <a:pPr marL="285750" indent="-285750" rtl="1">
                        <a:buFont typeface="Arial" panose="020B0604020202020204" pitchFamily="34" charset="0"/>
                        <a:buChar char="•"/>
                      </a:pPr>
                      <a:r>
                        <a:rPr lang="he-IL" dirty="0" smtClean="0"/>
                        <a:t>הפרדה בלתי תלויה של כרומוזומים, תאחיזה בין גנים.*, שחלוף כתהליך המגדיל את השונות*. </a:t>
                      </a:r>
                    </a:p>
                    <a:p>
                      <a:pPr marL="285750" indent="-285750" rtl="1">
                        <a:buFont typeface="Arial" panose="020B0604020202020204" pitchFamily="34" charset="0"/>
                        <a:buChar char="•"/>
                      </a:pPr>
                      <a:r>
                        <a:rPr lang="he-IL" dirty="0" smtClean="0"/>
                        <a:t>אקראיות בפגישת הגמטות בתהליך ההפריה. </a:t>
                      </a:r>
                      <a:endParaRPr lang="he-IL" dirty="0"/>
                    </a:p>
                  </a:txBody>
                  <a:tcPr/>
                </a:tc>
                <a:tc>
                  <a:txBody>
                    <a:bodyPr/>
                    <a:lstStyle/>
                    <a:p>
                      <a:pPr rtl="1"/>
                      <a:r>
                        <a:rPr lang="he-IL" dirty="0" smtClean="0"/>
                        <a:t> </a:t>
                      </a:r>
                      <a:endParaRPr lang="he-IL" dirty="0"/>
                    </a:p>
                  </a:txBody>
                  <a:tcPr/>
                </a:tc>
                <a:extLst>
                  <a:ext uri="{0D108BD9-81ED-4DB2-BD59-A6C34878D82A}">
                    <a16:rowId xmlns:a16="http://schemas.microsoft.com/office/drawing/2014/main" val="10001"/>
                  </a:ext>
                </a:extLst>
              </a:tr>
            </a:tbl>
          </a:graphicData>
        </a:graphic>
      </p:graphicFrame>
      <p:sp>
        <p:nvSpPr>
          <p:cNvPr id="39951" name="TextBox 1"/>
          <p:cNvSpPr txBox="1">
            <a:spLocks noChangeArrowheads="1"/>
          </p:cNvSpPr>
          <p:nvPr/>
        </p:nvSpPr>
        <p:spPr bwMode="auto">
          <a:xfrm>
            <a:off x="4211638" y="6062663"/>
            <a:ext cx="4681537" cy="646112"/>
          </a:xfrm>
          <a:prstGeom prst="rect">
            <a:avLst/>
          </a:prstGeom>
          <a:noFill/>
          <a:ln w="9525">
            <a:noFill/>
            <a:miter lim="800000"/>
            <a:headEnd/>
            <a:tailEnd/>
          </a:ln>
        </p:spPr>
        <p:txBody>
          <a:bodyPr>
            <a:spAutoFit/>
          </a:bodyPr>
          <a:lstStyle/>
          <a:p>
            <a:endParaRPr lang="he-IL">
              <a:latin typeface="Calibri" pitchFamily="34" charset="0"/>
            </a:endParaRPr>
          </a:p>
          <a:p>
            <a:r>
              <a:rPr lang="he-IL">
                <a:latin typeface="Calibri" pitchFamily="34" charset="0"/>
              </a:rPr>
              <a:t>* ברמת העיקרון בלבד (ללא היבט כמותי). </a:t>
            </a:r>
          </a:p>
        </p:txBody>
      </p:sp>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059" name="מציין מיקום תוכן 2"/>
          <p:cNvSpPr>
            <a:spLocks noGrp="1"/>
          </p:cNvSpPr>
          <p:nvPr>
            <p:ph idx="1"/>
          </p:nvPr>
        </p:nvSpPr>
        <p:spPr/>
        <p:txBody>
          <a:bodyPr/>
          <a:lstStyle/>
          <a:p>
            <a:pPr marL="0" indent="0">
              <a:buFont typeface="Arial" charset="0"/>
              <a:buNone/>
            </a:pPr>
            <a:r>
              <a:rPr lang="he-IL" b="1" smtClean="0">
                <a:solidFill>
                  <a:srgbClr val="FFC000"/>
                </a:solidFill>
              </a:rPr>
              <a:t>צפה בסרטון וזהה את שני השלבים בתהליך המיוזה שאחראים לשונות בין הגמטות שנוצרו.</a:t>
            </a:r>
          </a:p>
          <a:p>
            <a:pPr marL="0" indent="0">
              <a:buFont typeface="Arial" charset="0"/>
              <a:buNone/>
            </a:pPr>
            <a:endParaRPr lang="he-IL" b="1" smtClean="0">
              <a:solidFill>
                <a:srgbClr val="FFC000"/>
              </a:solidFill>
            </a:endParaRPr>
          </a:p>
          <a:p>
            <a:pPr marL="0" indent="0">
              <a:buFont typeface="Arial" charset="0"/>
              <a:buNone/>
            </a:pPr>
            <a:endParaRPr lang="he-IL" b="1" smtClean="0">
              <a:solidFill>
                <a:srgbClr val="FFC000"/>
              </a:solidFill>
            </a:endParaRPr>
          </a:p>
          <a:p>
            <a:pPr marL="0" indent="0">
              <a:buFont typeface="Arial" charset="0"/>
              <a:buNone/>
            </a:pPr>
            <a:r>
              <a:rPr lang="he-IL" b="1" smtClean="0">
                <a:solidFill>
                  <a:srgbClr val="FFC000"/>
                </a:solidFill>
              </a:rPr>
              <a:t>כתוב את מספרי השלבים, ציין מה מתרחש בהם והסבר מדוע הם משפיעים על השונות בין הגמטות. </a:t>
            </a:r>
          </a:p>
        </p:txBody>
      </p:sp>
      <p:sp>
        <p:nvSpPr>
          <p:cNvPr id="2060" name="כותרת 1"/>
          <p:cNvSpPr>
            <a:spLocks noGrp="1"/>
          </p:cNvSpPr>
          <p:nvPr>
            <p:ph type="title"/>
          </p:nvPr>
        </p:nvSpPr>
        <p:spPr/>
        <p:txBody>
          <a:bodyPr/>
          <a:lstStyle/>
          <a:p>
            <a:r>
              <a:rPr lang="he-IL" smtClean="0"/>
              <a:t>בגרות 2014- שאלה 5 (תורשה)</a:t>
            </a:r>
          </a:p>
        </p:txBody>
      </p:sp>
      <p:graphicFrame>
        <p:nvGraphicFramePr>
          <p:cNvPr id="2057" name="Object 9"/>
          <p:cNvGraphicFramePr>
            <a:graphicFrameLocks noChangeAspect="1"/>
          </p:cNvGraphicFramePr>
          <p:nvPr/>
        </p:nvGraphicFramePr>
        <p:xfrm>
          <a:off x="4032250" y="3097213"/>
          <a:ext cx="1077913" cy="661987"/>
        </p:xfrm>
        <a:graphic>
          <a:graphicData uri="http://schemas.openxmlformats.org/presentationml/2006/ole">
            <mc:AlternateContent xmlns:mc="http://schemas.openxmlformats.org/markup-compatibility/2006">
              <mc:Choice xmlns:v="urn:schemas-microsoft-com:vml" Requires="v">
                <p:oleObj spid="_x0000_s2059" name="אובייקט מעטפת של כורך האובייקטים" showAsIcon="1" r:id="rId3" imgW="1078560" imgH="661320" progId="Package">
                  <p:embed/>
                </p:oleObj>
              </mc:Choice>
              <mc:Fallback>
                <p:oleObj name="אובייקט מעטפת של כורך האובייקטים" showAsIcon="1" r:id="rId3" imgW="1078560" imgH="661320" progId="Package">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0" y="3097213"/>
                        <a:ext cx="1077913"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250825" y="476250"/>
          <a:ext cx="8569325" cy="5040313"/>
        </p:xfrm>
        <a:graphic>
          <a:graphicData uri="http://schemas.openxmlformats.org/drawingml/2006/table">
            <a:tbl>
              <a:tblPr rtl="1" firstRow="1" bandRow="1">
                <a:tableStyleId>{5C22544A-7EE6-4342-B048-85BDC9FD1C3A}</a:tableStyleId>
              </a:tblPr>
              <a:tblGrid>
                <a:gridCol w="3209859">
                  <a:extLst>
                    <a:ext uri="{9D8B030D-6E8A-4147-A177-3AD203B41FA5}">
                      <a16:colId xmlns:a16="http://schemas.microsoft.com/office/drawing/2014/main" val="20000"/>
                    </a:ext>
                  </a:extLst>
                </a:gridCol>
                <a:gridCol w="2502776">
                  <a:extLst>
                    <a:ext uri="{9D8B030D-6E8A-4147-A177-3AD203B41FA5}">
                      <a16:colId xmlns:a16="http://schemas.microsoft.com/office/drawing/2014/main" val="20001"/>
                    </a:ext>
                  </a:extLst>
                </a:gridCol>
                <a:gridCol w="2856317">
                  <a:extLst>
                    <a:ext uri="{9D8B030D-6E8A-4147-A177-3AD203B41FA5}">
                      <a16:colId xmlns:a16="http://schemas.microsoft.com/office/drawing/2014/main" val="20002"/>
                    </a:ext>
                  </a:extLst>
                </a:gridCol>
              </a:tblGrid>
              <a:tr h="1439731">
                <a:tc>
                  <a:txBody>
                    <a:bodyPr/>
                    <a:lstStyle/>
                    <a:p>
                      <a:pPr rtl="1"/>
                      <a:r>
                        <a:rPr lang="he-IL" dirty="0" smtClean="0"/>
                        <a:t>רעיון / תופעה</a:t>
                      </a:r>
                      <a:endParaRPr lang="he-IL" dirty="0"/>
                    </a:p>
                  </a:txBody>
                  <a:tcPr/>
                </a:tc>
                <a:tc>
                  <a:txBody>
                    <a:bodyPr/>
                    <a:lstStyle/>
                    <a:p>
                      <a:pPr rtl="1"/>
                      <a:r>
                        <a:rPr lang="he-IL" dirty="0" smtClean="0"/>
                        <a:t>מפרט תכנים</a:t>
                      </a:r>
                      <a:endParaRPr lang="he-IL" dirty="0"/>
                    </a:p>
                  </a:txBody>
                  <a:tcPr/>
                </a:tc>
                <a:tc>
                  <a:txBody>
                    <a:bodyPr/>
                    <a:lstStyle/>
                    <a:p>
                      <a:pPr rtl="1"/>
                      <a:r>
                        <a:rPr lang="he-IL" dirty="0" smtClean="0"/>
                        <a:t>מונחים ומושגים נוספים</a:t>
                      </a:r>
                      <a:endParaRPr lang="he-IL" dirty="0"/>
                    </a:p>
                  </a:txBody>
                  <a:tcPr/>
                </a:tc>
                <a:extLst>
                  <a:ext uri="{0D108BD9-81ED-4DB2-BD59-A6C34878D82A}">
                    <a16:rowId xmlns:a16="http://schemas.microsoft.com/office/drawing/2014/main" val="10000"/>
                  </a:ext>
                </a:extLst>
              </a:tr>
              <a:tr h="3600828">
                <a:tc>
                  <a:txBody>
                    <a:bodyPr/>
                    <a:lstStyle/>
                    <a:p>
                      <a:pPr rtl="1"/>
                      <a:r>
                        <a:rPr lang="he-IL" dirty="0" smtClean="0"/>
                        <a:t>הנגיפים הם קבוצה ייחודית של טפילים: יש להם מאפיינים של יצורים חיים מבחינת </a:t>
                      </a:r>
                      <a:r>
                        <a:rPr lang="he-IL" baseline="0" dirty="0" smtClean="0"/>
                        <a:t> </a:t>
                      </a:r>
                      <a:r>
                        <a:rPr lang="he-IL" dirty="0" smtClean="0"/>
                        <a:t>תורשה ואבולוציה, ואין להם מאפיינים של </a:t>
                      </a:r>
                    </a:p>
                    <a:p>
                      <a:pPr rtl="1"/>
                      <a:r>
                        <a:rPr lang="he-IL" dirty="0" smtClean="0"/>
                        <a:t>יצורים חיים מבחינת המטבוליזם. </a:t>
                      </a:r>
                      <a:endParaRPr lang="he-IL" dirty="0"/>
                    </a:p>
                  </a:txBody>
                  <a:tcPr/>
                </a:tc>
                <a:tc>
                  <a:txBody>
                    <a:bodyPr/>
                    <a:lstStyle/>
                    <a:p>
                      <a:pPr rtl="1"/>
                      <a:r>
                        <a:rPr lang="he-IL" dirty="0" smtClean="0"/>
                        <a:t> מבנה של נגיף והתרבותו. </a:t>
                      </a:r>
                      <a:endParaRPr lang="he-IL" dirty="0"/>
                    </a:p>
                  </a:txBody>
                  <a:tcPr/>
                </a:tc>
                <a:tc>
                  <a:txBody>
                    <a:bodyPr/>
                    <a:lstStyle/>
                    <a:p>
                      <a:pPr rtl="1"/>
                      <a:r>
                        <a:rPr lang="he-IL" dirty="0" smtClean="0"/>
                        <a:t> חומצת גרעין, מעטפת חלבון, </a:t>
                      </a:r>
                      <a:r>
                        <a:rPr lang="he-IL" dirty="0" err="1" smtClean="0"/>
                        <a:t>רטרווירוס</a:t>
                      </a:r>
                      <a:endParaRPr lang="he-IL" dirty="0"/>
                    </a:p>
                  </a:txBody>
                  <a:tcPr/>
                </a:tc>
                <a:extLst>
                  <a:ext uri="{0D108BD9-81ED-4DB2-BD59-A6C34878D82A}">
                    <a16:rowId xmlns:a16="http://schemas.microsoft.com/office/drawing/2014/main" val="10001"/>
                  </a:ext>
                </a:extLst>
              </a:tr>
            </a:tbl>
          </a:graphicData>
        </a:graphic>
      </p:graphicFrame>
      <p:graphicFrame>
        <p:nvGraphicFramePr>
          <p:cNvPr id="5" name="טבלה 4"/>
          <p:cNvGraphicFramePr>
            <a:graphicFrameLocks noGrp="1"/>
          </p:cNvGraphicFramePr>
          <p:nvPr/>
        </p:nvGraphicFramePr>
        <p:xfrm>
          <a:off x="250825" y="4365625"/>
          <a:ext cx="8569325" cy="1462088"/>
        </p:xfrm>
        <a:graphic>
          <a:graphicData uri="http://schemas.openxmlformats.org/drawingml/2006/table">
            <a:tbl>
              <a:tblPr rtl="1" firstRow="1" bandRow="1">
                <a:tableStyleId>{5C22544A-7EE6-4342-B048-85BDC9FD1C3A}</a:tableStyleId>
              </a:tblPr>
              <a:tblGrid>
                <a:gridCol w="3204759">
                  <a:extLst>
                    <a:ext uri="{9D8B030D-6E8A-4147-A177-3AD203B41FA5}">
                      <a16:colId xmlns:a16="http://schemas.microsoft.com/office/drawing/2014/main" val="20000"/>
                    </a:ext>
                  </a:extLst>
                </a:gridCol>
                <a:gridCol w="2507875">
                  <a:extLst>
                    <a:ext uri="{9D8B030D-6E8A-4147-A177-3AD203B41FA5}">
                      <a16:colId xmlns:a16="http://schemas.microsoft.com/office/drawing/2014/main" val="20001"/>
                    </a:ext>
                  </a:extLst>
                </a:gridCol>
                <a:gridCol w="2856317">
                  <a:extLst>
                    <a:ext uri="{9D8B030D-6E8A-4147-A177-3AD203B41FA5}">
                      <a16:colId xmlns:a16="http://schemas.microsoft.com/office/drawing/2014/main" val="20002"/>
                    </a:ext>
                  </a:extLst>
                </a:gridCol>
              </a:tblGrid>
              <a:tr h="1152128">
                <a:tc>
                  <a:txBody>
                    <a:bodyPr/>
                    <a:lstStyle/>
                    <a:p>
                      <a:pPr rtl="1"/>
                      <a:r>
                        <a:rPr lang="he-IL" dirty="0" smtClean="0"/>
                        <a:t>ניתן למנוע מחלות הנגרמות על ידי מיקרואורגניזמים באדם ובבעלי חיים ולטפל במחלות בעזרת תרופות טבעיות ותרופות מעשי ידי אדם</a:t>
                      </a:r>
                      <a:endParaRPr lang="he-IL" dirty="0"/>
                    </a:p>
                  </a:txBody>
                  <a:tcPr/>
                </a:tc>
                <a:tc>
                  <a:txBody>
                    <a:bodyPr/>
                    <a:lstStyle/>
                    <a:p>
                      <a:pPr marL="285750" indent="-285750" rtl="1">
                        <a:buFont typeface="Arial" panose="020B0604020202020204" pitchFamily="34" charset="0"/>
                        <a:buChar char="•"/>
                      </a:pPr>
                      <a:r>
                        <a:rPr lang="he-IL" dirty="0" smtClean="0"/>
                        <a:t>מנגנון הפעולה של תרופות נגד חיידקים ונגד טפילים אחרים. </a:t>
                      </a:r>
                    </a:p>
                    <a:p>
                      <a:pPr marL="285750" indent="-285750" rtl="1">
                        <a:buFont typeface="Arial" panose="020B0604020202020204" pitchFamily="34" charset="0"/>
                        <a:buChar char="•"/>
                      </a:pPr>
                      <a:r>
                        <a:rPr lang="he-IL" dirty="0" smtClean="0"/>
                        <a:t>התפתחות העמידות כנגד תרופות. </a:t>
                      </a:r>
                      <a:endParaRPr lang="he-IL" dirty="0"/>
                    </a:p>
                  </a:txBody>
                  <a:tcPr/>
                </a:tc>
                <a:tc>
                  <a:txBody>
                    <a:bodyPr/>
                    <a:lstStyle/>
                    <a:p>
                      <a:pPr rtl="1"/>
                      <a:r>
                        <a:rPr lang="he-IL" sz="1400" dirty="0" smtClean="0"/>
                        <a:t>אינטרפרון, פניצילין, תרופות </a:t>
                      </a:r>
                    </a:p>
                    <a:p>
                      <a:pPr rtl="1"/>
                      <a:r>
                        <a:rPr lang="he-IL" sz="1400" dirty="0" smtClean="0"/>
                        <a:t>אנטיביוטיות. </a:t>
                      </a:r>
                    </a:p>
                    <a:p>
                      <a:pPr rtl="1"/>
                      <a:r>
                        <a:rPr lang="he-IL" sz="1400" dirty="0" smtClean="0"/>
                        <a:t>חוקר: פלמינג. </a:t>
                      </a:r>
                      <a:endParaRPr lang="he-IL" sz="1400" dirty="0"/>
                    </a:p>
                  </a:txBody>
                  <a:tcPr/>
                </a:tc>
                <a:extLst>
                  <a:ext uri="{0D108BD9-81ED-4DB2-BD59-A6C34878D82A}">
                    <a16:rowId xmlns:a16="http://schemas.microsoft.com/office/drawing/2014/main" val="10000"/>
                  </a:ext>
                </a:extLst>
              </a:tr>
            </a:tbl>
          </a:graphicData>
        </a:graphic>
      </p:graphicFrame>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44034" name="כותרת 1"/>
          <p:cNvSpPr>
            <a:spLocks noGrp="1"/>
          </p:cNvSpPr>
          <p:nvPr>
            <p:ph type="title"/>
          </p:nvPr>
        </p:nvSpPr>
        <p:spPr/>
        <p:txBody>
          <a:bodyPr/>
          <a:lstStyle/>
          <a:p>
            <a:r>
              <a:rPr lang="he-IL" smtClean="0"/>
              <a:t>בגרות 2014- שאלה 14 (מיקרו.)</a:t>
            </a:r>
          </a:p>
        </p:txBody>
      </p:sp>
      <p:sp>
        <p:nvSpPr>
          <p:cNvPr id="44035" name="מציין מיקום תוכן 2"/>
          <p:cNvSpPr>
            <a:spLocks noGrp="1"/>
          </p:cNvSpPr>
          <p:nvPr>
            <p:ph idx="1"/>
          </p:nvPr>
        </p:nvSpPr>
        <p:spPr/>
        <p:txBody>
          <a:bodyPr/>
          <a:lstStyle/>
          <a:p>
            <a:pPr marL="0" indent="0">
              <a:buFont typeface="Arial" charset="0"/>
              <a:buNone/>
            </a:pPr>
            <a:r>
              <a:rPr lang="he-IL" b="1" smtClean="0">
                <a:solidFill>
                  <a:srgbClr val="FF0000"/>
                </a:solidFill>
              </a:rPr>
              <a:t>הנגיף הרפס סימפלקס הוא נגיף </a:t>
            </a:r>
            <a:r>
              <a:rPr lang="en-US" b="1" smtClean="0">
                <a:solidFill>
                  <a:srgbClr val="FF0000"/>
                </a:solidFill>
                <a:cs typeface="Arial" charset="0"/>
              </a:rPr>
              <a:t>DNA</a:t>
            </a:r>
            <a:r>
              <a:rPr lang="he-IL" b="1" smtClean="0">
                <a:solidFill>
                  <a:srgbClr val="FF0000"/>
                </a:solidFill>
              </a:rPr>
              <a:t> הפוגע בבני-אדם. בהדבקה הראשונית בנגיף מופיעים סימני המחלה: שלפוחיות על העור של השפתיים ושל הפנים. לאחר ההחלמה מהמחלה, הנגיף עובר למצב רדום בתאים. כאשר הנגיף רדום, הוא אינו מתרבה ולא מופיעים סימני מחלה. בתנאים מסוימים הנגיף עובר למצב פעיל, מתחיל להתרבות וסימני המחלה מופיעים שוב.</a:t>
            </a:r>
          </a:p>
        </p:txBody>
      </p:sp>
    </p:spTree>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שלבי עיבוד שאלה ויזואלית:</a:t>
            </a:r>
          </a:p>
        </p:txBody>
      </p:sp>
      <p:sp>
        <p:nvSpPr>
          <p:cNvPr id="3" name="מציין מיקום תוכן 2"/>
          <p:cNvSpPr>
            <a:spLocks noGrp="1"/>
          </p:cNvSpPr>
          <p:nvPr>
            <p:ph idx="1"/>
          </p:nvPr>
        </p:nvSpPr>
        <p:spPr/>
        <p:txBody>
          <a:bodyPr/>
          <a:lstStyle/>
          <a:p>
            <a:pPr marL="0" indent="0" algn="ctr">
              <a:buFont typeface="Arial" charset="0"/>
              <a:buNone/>
            </a:pPr>
            <a:r>
              <a:rPr lang="he-IL" b="1" u="sng" smtClean="0">
                <a:solidFill>
                  <a:srgbClr val="0070C0"/>
                </a:solidFill>
              </a:rPr>
              <a:t>תיאור או המללה של הסרטון </a:t>
            </a:r>
          </a:p>
          <a:p>
            <a:pPr marL="0" indent="0">
              <a:buFont typeface="Arial" charset="0"/>
              <a:buNone/>
            </a:pPr>
            <a:endParaRPr lang="he-IL" smtClean="0"/>
          </a:p>
          <a:p>
            <a:pPr marL="0" indent="0">
              <a:buFont typeface="Arial" charset="0"/>
              <a:buNone/>
            </a:pPr>
            <a:r>
              <a:rPr lang="he-IL" b="1" smtClean="0">
                <a:solidFill>
                  <a:srgbClr val="FF0000"/>
                </a:solidFill>
              </a:rPr>
              <a:t>א.1. התרופה אציקלוויר עוברת שני שינויים לאחר חדירתה לתא הנגוע בנגיף. אילו מולקולות מעורבות בשינויים אילו?</a:t>
            </a:r>
          </a:p>
          <a:p>
            <a:pPr marL="0" indent="0">
              <a:buFont typeface="Arial" charset="0"/>
              <a:buNone/>
            </a:pPr>
            <a:r>
              <a:rPr lang="he-IL" sz="2800" smtClean="0">
                <a:latin typeface="Guttman Yad-Brush" pitchFamily="2" charset="-79"/>
                <a:cs typeface="Guttman Yad-Brush" pitchFamily="2" charset="-79"/>
              </a:rPr>
              <a:t>אנזים </a:t>
            </a:r>
            <a:r>
              <a:rPr lang="en-US" sz="2800" smtClean="0">
                <a:cs typeface="Guttman Yad-Brush" pitchFamily="2" charset="-79"/>
              </a:rPr>
              <a:t>TK</a:t>
            </a:r>
            <a:r>
              <a:rPr lang="he-IL" sz="2800" smtClean="0">
                <a:latin typeface="Guttman Yad-Brush" pitchFamily="2" charset="-79"/>
                <a:cs typeface="Guttman Yad-Brush" pitchFamily="2" charset="-79"/>
              </a:rPr>
              <a:t> נגיפי ואנזים תאי. </a:t>
            </a:r>
          </a:p>
        </p:txBody>
      </p:sp>
      <p:graphicFrame>
        <p:nvGraphicFramePr>
          <p:cNvPr id="3080" name="Object 8"/>
          <p:cNvGraphicFramePr>
            <a:graphicFrameLocks noChangeAspect="1"/>
          </p:cNvGraphicFramePr>
          <p:nvPr/>
        </p:nvGraphicFramePr>
        <p:xfrm>
          <a:off x="900113" y="1844675"/>
          <a:ext cx="1179512" cy="661988"/>
        </p:xfrm>
        <a:graphic>
          <a:graphicData uri="http://schemas.openxmlformats.org/presentationml/2006/ole">
            <mc:AlternateContent xmlns:mc="http://schemas.openxmlformats.org/markup-compatibility/2006">
              <mc:Choice xmlns:v="urn:schemas-microsoft-com:vml" Requires="v">
                <p:oleObj spid="_x0000_s3082" name="אובייקט מעטפת של כורך האובייקטים" showAsIcon="1" r:id="rId3" imgW="1180080" imgH="661320" progId="Package">
                  <p:embed/>
                </p:oleObj>
              </mc:Choice>
              <mc:Fallback>
                <p:oleObj name="אובייקט מעטפת של כורך האובייקטים" showAsIcon="1" r:id="rId3" imgW="1180080" imgH="661320" progId="Package">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1844675"/>
                        <a:ext cx="1179512"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04813"/>
            <a:ext cx="8229600" cy="5721350"/>
          </a:xfrm>
        </p:spPr>
        <p:txBody>
          <a:bodyPr rtlCol="1">
            <a:normAutofit fontScale="92500" lnSpcReduction="20000"/>
          </a:bodyPr>
          <a:lstStyle/>
          <a:p>
            <a:pPr fontAlgn="auto">
              <a:spcAft>
                <a:spcPts val="0"/>
              </a:spcAft>
              <a:buFont typeface="Arial" panose="020B0604020202020204" pitchFamily="34" charset="0"/>
              <a:buChar char="•"/>
              <a:defRPr/>
            </a:pPr>
            <a:r>
              <a:rPr lang="he-IL" b="1" dirty="0" smtClean="0">
                <a:solidFill>
                  <a:srgbClr val="FF0000"/>
                </a:solidFill>
              </a:rPr>
              <a:t>התרופה אציקלוויר עוברת את השינויים בתא גם כשהנגיף רדום, אולם היא יעילה רק כאשר הנגיף פעיל. הסבר על פי המידע שבסרטון מדוע התרופה יעילה רק כשהנגיף פעיל ?</a:t>
            </a:r>
          </a:p>
          <a:p>
            <a:pPr marL="0" indent="0" fontAlgn="auto">
              <a:spcAft>
                <a:spcPts val="0"/>
              </a:spcAft>
              <a:buFont typeface="Arial" panose="020B0604020202020204" pitchFamily="34" charset="0"/>
              <a:buNone/>
              <a:defRPr/>
            </a:pPr>
            <a:r>
              <a:rPr lang="he-IL" sz="2800" dirty="0" smtClean="0">
                <a:latin typeface="Guttman Yad-Brush" panose="02010401010101010101" pitchFamily="2" charset="-79"/>
                <a:cs typeface="Guttman Yad-Brush" panose="02010401010101010101" pitchFamily="2" charset="-79"/>
              </a:rPr>
              <a:t>כיוון שרק כאשר הנגיף משכפל את ה</a:t>
            </a:r>
            <a:r>
              <a:rPr lang="en-US" sz="2800" dirty="0" smtClean="0">
                <a:cs typeface="Guttman Yad-Brush" panose="02010401010101010101" pitchFamily="2" charset="-79"/>
              </a:rPr>
              <a:t>DNA</a:t>
            </a:r>
            <a:r>
              <a:rPr lang="he-IL" sz="2800" dirty="0" smtClean="0">
                <a:latin typeface="Guttman Yad-Brush" panose="02010401010101010101" pitchFamily="2" charset="-79"/>
                <a:cs typeface="Guttman Yad-Brush" panose="02010401010101010101" pitchFamily="2" charset="-79"/>
              </a:rPr>
              <a:t>שלו התרופה מפסיקה את תהליך השכפול.</a:t>
            </a:r>
          </a:p>
          <a:p>
            <a:pPr marL="0" indent="0" fontAlgn="auto">
              <a:spcAft>
                <a:spcPts val="0"/>
              </a:spcAft>
              <a:buFont typeface="Arial" panose="020B0604020202020204" pitchFamily="34" charset="0"/>
              <a:buNone/>
              <a:defRPr/>
            </a:pPr>
            <a:endParaRPr lang="he-IL" sz="2800" dirty="0">
              <a:latin typeface="Guttman Yad-Brush" panose="02010401010101010101" pitchFamily="2" charset="-79"/>
              <a:cs typeface="Guttman Yad-Brush" panose="02010401010101010101" pitchFamily="2" charset="-79"/>
            </a:endParaRPr>
          </a:p>
          <a:p>
            <a:pPr fontAlgn="auto">
              <a:spcAft>
                <a:spcPts val="0"/>
              </a:spcAft>
              <a:buFont typeface="Arial" panose="020B0604020202020204" pitchFamily="34" charset="0"/>
              <a:buChar char="•"/>
              <a:defRPr/>
            </a:pPr>
            <a:r>
              <a:rPr lang="he-IL" b="1" dirty="0" smtClean="0">
                <a:solidFill>
                  <a:srgbClr val="FF0000"/>
                </a:solidFill>
                <a:latin typeface="Guttman Yad-Brush" panose="02010401010101010101" pitchFamily="2" charset="-79"/>
              </a:rPr>
              <a:t>כאשר מפתחים תרופה חדשה בודקים אם היא רעילה ואם היא פוגעת בתאים הבריאים של האדם. רעילותה של </a:t>
            </a:r>
            <a:r>
              <a:rPr lang="he-IL" b="1" dirty="0" err="1" smtClean="0">
                <a:solidFill>
                  <a:srgbClr val="FF0000"/>
                </a:solidFill>
                <a:latin typeface="Guttman Yad-Brush" panose="02010401010101010101" pitchFamily="2" charset="-79"/>
              </a:rPr>
              <a:t>האציקלוויר</a:t>
            </a:r>
            <a:r>
              <a:rPr lang="he-IL" b="1" dirty="0" smtClean="0">
                <a:solidFill>
                  <a:srgbClr val="FF0000"/>
                </a:solidFill>
                <a:latin typeface="Guttman Yad-Brush" panose="02010401010101010101" pitchFamily="2" charset="-79"/>
              </a:rPr>
              <a:t> נמוכה. על סמך המידע על מנגנון הפעולה של </a:t>
            </a:r>
            <a:r>
              <a:rPr lang="he-IL" b="1" dirty="0" err="1" smtClean="0">
                <a:solidFill>
                  <a:srgbClr val="FF0000"/>
                </a:solidFill>
                <a:latin typeface="Guttman Yad-Brush" panose="02010401010101010101" pitchFamily="2" charset="-79"/>
              </a:rPr>
              <a:t>האציקלוויר</a:t>
            </a:r>
            <a:r>
              <a:rPr lang="he-IL" b="1" dirty="0" smtClean="0">
                <a:solidFill>
                  <a:srgbClr val="FF0000"/>
                </a:solidFill>
                <a:latin typeface="Guttman Yad-Brush" panose="02010401010101010101" pitchFamily="2" charset="-79"/>
              </a:rPr>
              <a:t>, הסבר מדוע התרופה אינה פוגעת בתאים בריאים? </a:t>
            </a:r>
          </a:p>
          <a:p>
            <a:pPr marL="0" indent="0" fontAlgn="auto">
              <a:spcAft>
                <a:spcPts val="0"/>
              </a:spcAft>
              <a:buFont typeface="Arial" panose="020B0604020202020204" pitchFamily="34" charset="0"/>
              <a:buNone/>
              <a:defRPr/>
            </a:pPr>
            <a:r>
              <a:rPr lang="he-IL" sz="3000" dirty="0" smtClean="0">
                <a:latin typeface="Guttman Yad-Brush" panose="02010401010101010101" pitchFamily="2" charset="-79"/>
                <a:cs typeface="Guttman Yad-Brush" panose="02010401010101010101" pitchFamily="2" charset="-79"/>
              </a:rPr>
              <a:t>כי בתאים בריאים אין את האנזים </a:t>
            </a:r>
            <a:r>
              <a:rPr lang="en-US" sz="3000" dirty="0" smtClean="0">
                <a:latin typeface="Guttman Yad-Brush" panose="02010401010101010101" pitchFamily="2" charset="-79"/>
                <a:cs typeface="Guttman Yad-Brush" panose="02010401010101010101" pitchFamily="2" charset="-79"/>
              </a:rPr>
              <a:t>TK</a:t>
            </a:r>
            <a:r>
              <a:rPr lang="he-IL" sz="3000" dirty="0" smtClean="0">
                <a:latin typeface="Guttman Yad-Brush" panose="02010401010101010101" pitchFamily="2" charset="-79"/>
                <a:cs typeface="Guttman Yad-Brush" panose="02010401010101010101" pitchFamily="2" charset="-79"/>
              </a:rPr>
              <a:t> שהופך אותה לפעילה. </a:t>
            </a:r>
          </a:p>
          <a:p>
            <a:pPr fontAlgn="auto">
              <a:spcAft>
                <a:spcPts val="0"/>
              </a:spcAft>
              <a:buFont typeface="Arial" panose="020B0604020202020204" pitchFamily="34" charset="0"/>
              <a:buChar char="•"/>
              <a:defRPr/>
            </a:pPr>
            <a:endParaRPr lang="he-IL" dirty="0"/>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250825" y="333375"/>
          <a:ext cx="8569325" cy="5040313"/>
        </p:xfrm>
        <a:graphic>
          <a:graphicData uri="http://schemas.openxmlformats.org/drawingml/2006/table">
            <a:tbl>
              <a:tblPr rtl="1" firstRow="1" bandRow="1">
                <a:tableStyleId>{5C22544A-7EE6-4342-B048-85BDC9FD1C3A}</a:tableStyleId>
              </a:tblPr>
              <a:tblGrid>
                <a:gridCol w="2912927">
                  <a:extLst>
                    <a:ext uri="{9D8B030D-6E8A-4147-A177-3AD203B41FA5}">
                      <a16:colId xmlns:a16="http://schemas.microsoft.com/office/drawing/2014/main" val="20000"/>
                    </a:ext>
                  </a:extLst>
                </a:gridCol>
                <a:gridCol w="2799708">
                  <a:extLst>
                    <a:ext uri="{9D8B030D-6E8A-4147-A177-3AD203B41FA5}">
                      <a16:colId xmlns:a16="http://schemas.microsoft.com/office/drawing/2014/main" val="20001"/>
                    </a:ext>
                  </a:extLst>
                </a:gridCol>
                <a:gridCol w="2856317">
                  <a:extLst>
                    <a:ext uri="{9D8B030D-6E8A-4147-A177-3AD203B41FA5}">
                      <a16:colId xmlns:a16="http://schemas.microsoft.com/office/drawing/2014/main" val="20002"/>
                    </a:ext>
                  </a:extLst>
                </a:gridCol>
              </a:tblGrid>
              <a:tr h="1439731">
                <a:tc>
                  <a:txBody>
                    <a:bodyPr/>
                    <a:lstStyle/>
                    <a:p>
                      <a:pPr rtl="1"/>
                      <a:r>
                        <a:rPr lang="he-IL" dirty="0" smtClean="0"/>
                        <a:t>רעיון / תופעה</a:t>
                      </a:r>
                      <a:endParaRPr lang="he-IL" dirty="0"/>
                    </a:p>
                  </a:txBody>
                  <a:tcPr/>
                </a:tc>
                <a:tc>
                  <a:txBody>
                    <a:bodyPr/>
                    <a:lstStyle/>
                    <a:p>
                      <a:pPr rtl="1"/>
                      <a:r>
                        <a:rPr lang="he-IL" dirty="0" smtClean="0"/>
                        <a:t>מפרט תכנים</a:t>
                      </a:r>
                      <a:endParaRPr lang="he-IL" dirty="0"/>
                    </a:p>
                  </a:txBody>
                  <a:tcPr/>
                </a:tc>
                <a:tc>
                  <a:txBody>
                    <a:bodyPr/>
                    <a:lstStyle/>
                    <a:p>
                      <a:pPr rtl="1"/>
                      <a:r>
                        <a:rPr lang="he-IL" dirty="0" smtClean="0"/>
                        <a:t>מונחים ומושגים נוספים</a:t>
                      </a:r>
                      <a:endParaRPr lang="he-IL" dirty="0"/>
                    </a:p>
                  </a:txBody>
                  <a:tcPr/>
                </a:tc>
                <a:extLst>
                  <a:ext uri="{0D108BD9-81ED-4DB2-BD59-A6C34878D82A}">
                    <a16:rowId xmlns:a16="http://schemas.microsoft.com/office/drawing/2014/main" val="10000"/>
                  </a:ext>
                </a:extLst>
              </a:tr>
              <a:tr h="3600828">
                <a:tc>
                  <a:txBody>
                    <a:bodyPr/>
                    <a:lstStyle/>
                    <a:p>
                      <a:pPr rtl="1"/>
                      <a:r>
                        <a:rPr lang="he-IL" dirty="0" smtClean="0"/>
                        <a:t>ביצורים רב-תאיים שבהם קיימת רבייה זוויגית, קיימת מערכת רבייה. </a:t>
                      </a:r>
                    </a:p>
                    <a:p>
                      <a:pPr rtl="1"/>
                      <a:r>
                        <a:rPr lang="he-IL" dirty="0" smtClean="0"/>
                        <a:t>תאי הזוויג הנקביים הם בדרך כלל נייחים, ואילו תאי הזוויג הזכריים הם בדרך כלל </a:t>
                      </a:r>
                    </a:p>
                    <a:p>
                      <a:pPr rtl="1"/>
                      <a:r>
                        <a:rPr lang="he-IL" dirty="0" smtClean="0"/>
                        <a:t>ניידים. </a:t>
                      </a:r>
                      <a:endParaRPr lang="he-IL" dirty="0"/>
                    </a:p>
                  </a:txBody>
                  <a:tcPr/>
                </a:tc>
                <a:tc>
                  <a:txBody>
                    <a:bodyPr/>
                    <a:lstStyle/>
                    <a:p>
                      <a:pPr marL="0" indent="0" rtl="1">
                        <a:buFont typeface="Arial" panose="020B0604020202020204" pitchFamily="34" charset="0"/>
                        <a:buNone/>
                      </a:pPr>
                      <a:r>
                        <a:rPr lang="he-IL" dirty="0" smtClean="0"/>
                        <a:t>מערכת הרבייה הזוויגית בצמחים מכוסי זרע: מבנה הפרח, איברי הפרח, יצירת גרגירי אבקה הנושאים את תאי הזרע, יצירת ביציות </a:t>
                      </a:r>
                    </a:p>
                    <a:p>
                      <a:pPr marL="0" indent="0" rtl="1">
                        <a:buFont typeface="Arial" panose="020B0604020202020204" pitchFamily="34" charset="0"/>
                        <a:buNone/>
                      </a:pPr>
                      <a:r>
                        <a:rPr lang="he-IL" dirty="0" smtClean="0"/>
                        <a:t>ובתוכן תאי הביצה, התאמות לדרכי האבקה שונות (באמצעות רוח בעלי חיים)</a:t>
                      </a:r>
                      <a:r>
                        <a:rPr lang="he-IL" baseline="0" dirty="0" smtClean="0"/>
                        <a:t> </a:t>
                      </a:r>
                      <a:r>
                        <a:rPr lang="he-IL" dirty="0" smtClean="0"/>
                        <a:t>ומנגנונים למניעת האבקה עצמית. </a:t>
                      </a:r>
                      <a:endParaRPr lang="he-IL" dirty="0"/>
                    </a:p>
                  </a:txBody>
                  <a:tcPr/>
                </a:tc>
                <a:tc>
                  <a:txBody>
                    <a:bodyPr/>
                    <a:lstStyle/>
                    <a:p>
                      <a:pPr rtl="1"/>
                      <a:r>
                        <a:rPr lang="he-IL" dirty="0" smtClean="0"/>
                        <a:t> אבקן, האבקה זרה, האבקה מלאכותית, זיר, מאבק, נביטת גרגר אבקה, נחשון, עֱלי, עלי גביע, עלי כותרת, עמוד עֱלי, צופן, צלקת, שחלה. </a:t>
                      </a:r>
                      <a:endParaRPr lang="he-IL" dirty="0"/>
                    </a:p>
                  </a:txBody>
                  <a:tcPr/>
                </a:tc>
                <a:extLst>
                  <a:ext uri="{0D108BD9-81ED-4DB2-BD59-A6C34878D82A}">
                    <a16:rowId xmlns:a16="http://schemas.microsoft.com/office/drawing/2014/main" val="10001"/>
                  </a:ext>
                </a:extLst>
              </a:tr>
            </a:tbl>
          </a:graphicData>
        </a:graphic>
      </p:graphicFrame>
    </p:spTree>
  </p:cSld>
  <p:clrMapOvr>
    <a:masterClrMapping/>
  </p:clrMapOvr>
  <p:transition spd="slow">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706437"/>
          </a:xfrm>
        </p:spPr>
        <p:txBody>
          <a:bodyPr rtlCol="1">
            <a:normAutofit fontScale="90000"/>
          </a:bodyPr>
          <a:lstStyle/>
          <a:p>
            <a:pPr fontAlgn="auto">
              <a:spcAft>
                <a:spcPts val="0"/>
              </a:spcAft>
              <a:defRPr/>
            </a:pPr>
            <a:r>
              <a:rPr lang="he-IL" dirty="0"/>
              <a:t>בגרות 2014- שאלה </a:t>
            </a:r>
            <a:r>
              <a:rPr lang="he-IL" dirty="0" smtClean="0"/>
              <a:t>12 (רבייה)</a:t>
            </a:r>
            <a:endParaRPr lang="he-IL" dirty="0"/>
          </a:p>
        </p:txBody>
      </p:sp>
      <p:sp>
        <p:nvSpPr>
          <p:cNvPr id="49155" name="מציין מיקום תוכן 2"/>
          <p:cNvSpPr>
            <a:spLocks noGrp="1"/>
          </p:cNvSpPr>
          <p:nvPr>
            <p:ph idx="1"/>
          </p:nvPr>
        </p:nvSpPr>
        <p:spPr>
          <a:xfrm>
            <a:off x="457200" y="1125538"/>
            <a:ext cx="8229600" cy="5472112"/>
          </a:xfrm>
        </p:spPr>
        <p:txBody>
          <a:bodyPr/>
          <a:lstStyle/>
          <a:p>
            <a:pPr marL="0" indent="0">
              <a:buFont typeface="Arial" charset="0"/>
              <a:buNone/>
            </a:pPr>
            <a:r>
              <a:rPr lang="he-IL" b="1" smtClean="0">
                <a:solidFill>
                  <a:srgbClr val="FF0000"/>
                </a:solidFill>
              </a:rPr>
              <a:t>במטע של עצים שכולם מאותו מין יש שני זנים (תת- מינים) של עצים: </a:t>
            </a:r>
            <a:r>
              <a:rPr lang="en-US" b="1" smtClean="0">
                <a:solidFill>
                  <a:srgbClr val="FF0000"/>
                </a:solidFill>
                <a:cs typeface="Arial" charset="0"/>
              </a:rPr>
              <a:t>A</a:t>
            </a:r>
            <a:r>
              <a:rPr lang="he-IL" b="1" smtClean="0">
                <a:solidFill>
                  <a:srgbClr val="FF0000"/>
                </a:solidFill>
              </a:rPr>
              <a:t> ו</a:t>
            </a:r>
            <a:r>
              <a:rPr lang="en-US" b="1" smtClean="0">
                <a:solidFill>
                  <a:srgbClr val="FF0000"/>
                </a:solidFill>
                <a:cs typeface="Arial" charset="0"/>
              </a:rPr>
              <a:t>B</a:t>
            </a:r>
            <a:r>
              <a:rPr lang="he-IL" b="1" smtClean="0">
                <a:solidFill>
                  <a:srgbClr val="FF0000"/>
                </a:solidFill>
              </a:rPr>
              <a:t>. </a:t>
            </a:r>
          </a:p>
          <a:p>
            <a:pPr marL="0" indent="0">
              <a:buFont typeface="Arial" charset="0"/>
              <a:buNone/>
            </a:pPr>
            <a:r>
              <a:rPr lang="he-IL" b="1" smtClean="0">
                <a:solidFill>
                  <a:srgbClr val="FF0000"/>
                </a:solidFill>
              </a:rPr>
              <a:t>חוקרים ערכו שני ניסויים: </a:t>
            </a:r>
          </a:p>
          <a:p>
            <a:pPr marL="0" indent="0">
              <a:buFont typeface="Arial" charset="0"/>
              <a:buNone/>
            </a:pPr>
            <a:r>
              <a:rPr lang="he-IL" b="1" smtClean="0">
                <a:solidFill>
                  <a:srgbClr val="FF0000"/>
                </a:solidFill>
              </a:rPr>
              <a:t>בניסוי 1 אספו גרגרי אבקה מפרחי העצים מזן </a:t>
            </a:r>
            <a:r>
              <a:rPr lang="en-US" b="1" smtClean="0">
                <a:solidFill>
                  <a:srgbClr val="FF0000"/>
                </a:solidFill>
                <a:cs typeface="Arial" charset="0"/>
              </a:rPr>
              <a:t>A</a:t>
            </a:r>
            <a:r>
              <a:rPr lang="he-IL" b="1" smtClean="0">
                <a:solidFill>
                  <a:srgbClr val="FF0000"/>
                </a:solidFill>
              </a:rPr>
              <a:t> והאביקו בצורה מלאכותית פרחי עצים מזן </a:t>
            </a:r>
            <a:r>
              <a:rPr lang="en-US" b="1" smtClean="0">
                <a:solidFill>
                  <a:srgbClr val="FF0000"/>
                </a:solidFill>
                <a:cs typeface="Arial" charset="0"/>
              </a:rPr>
              <a:t>B</a:t>
            </a:r>
            <a:r>
              <a:rPr lang="he-IL" b="1" smtClean="0">
                <a:solidFill>
                  <a:srgbClr val="FF0000"/>
                </a:solidFill>
              </a:rPr>
              <a:t>. בניסוי 2 אספו גרגרי אבקה מפרחי עצים מזן </a:t>
            </a:r>
            <a:r>
              <a:rPr lang="en-US" b="1" smtClean="0">
                <a:solidFill>
                  <a:srgbClr val="FF0000"/>
                </a:solidFill>
                <a:cs typeface="Arial" charset="0"/>
              </a:rPr>
              <a:t>B</a:t>
            </a:r>
            <a:r>
              <a:rPr lang="he-IL" b="1" smtClean="0">
                <a:solidFill>
                  <a:srgbClr val="FF0000"/>
                </a:solidFill>
              </a:rPr>
              <a:t> והאביקו פרחי עצים מזן </a:t>
            </a:r>
            <a:r>
              <a:rPr lang="en-US" b="1" smtClean="0">
                <a:solidFill>
                  <a:srgbClr val="FF0000"/>
                </a:solidFill>
                <a:cs typeface="Arial" charset="0"/>
              </a:rPr>
              <a:t>A</a:t>
            </a:r>
            <a:r>
              <a:rPr lang="he-IL" b="1" smtClean="0">
                <a:solidFill>
                  <a:srgbClr val="FF0000"/>
                </a:solidFill>
              </a:rPr>
              <a:t>. לאחר כשבועיים בדקו את יצירת הפרי. </a:t>
            </a:r>
          </a:p>
          <a:p>
            <a:pPr marL="0" indent="0">
              <a:buFont typeface="Arial" charset="0"/>
              <a:buNone/>
            </a:pPr>
            <a:r>
              <a:rPr lang="he-IL" b="1" smtClean="0">
                <a:solidFill>
                  <a:srgbClr val="FF0000"/>
                </a:solidFill>
              </a:rPr>
              <a:t>תוצאות הניסוי מתוארות בטבלה:</a:t>
            </a:r>
          </a:p>
        </p:txBody>
      </p:sp>
    </p:spTree>
  </p:cSld>
  <p:clrMapOvr>
    <a:masterClrMapping/>
  </p:clrMapOvr>
  <p:transition spd="slow">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מציין מיקום תוכן 3"/>
          <p:cNvGraphicFramePr>
            <a:graphicFrameLocks noGrp="1"/>
          </p:cNvGraphicFramePr>
          <p:nvPr>
            <p:ph idx="1"/>
          </p:nvPr>
        </p:nvGraphicFramePr>
        <p:xfrm>
          <a:off x="539750" y="620713"/>
          <a:ext cx="8229600" cy="1381125"/>
        </p:xfrm>
        <a:graphic>
          <a:graphicData uri="http://schemas.openxmlformats.org/drawingml/2006/table">
            <a:tbl>
              <a:tblPr rtl="1"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pPr rtl="1"/>
                      <a:r>
                        <a:rPr lang="he-IL" dirty="0" smtClean="0"/>
                        <a:t>הניסוי</a:t>
                      </a:r>
                      <a:endParaRPr lang="he-IL" dirty="0"/>
                    </a:p>
                  </a:txBody>
                  <a:tcPr/>
                </a:tc>
                <a:tc>
                  <a:txBody>
                    <a:bodyPr/>
                    <a:lstStyle/>
                    <a:p>
                      <a:pPr rtl="1"/>
                      <a:r>
                        <a:rPr lang="he-IL" dirty="0" smtClean="0"/>
                        <a:t>זן העצים </a:t>
                      </a:r>
                      <a:r>
                        <a:rPr lang="he-IL" dirty="0" err="1" smtClean="0"/>
                        <a:t>המואבק</a:t>
                      </a:r>
                      <a:endParaRPr lang="he-IL" dirty="0"/>
                    </a:p>
                  </a:txBody>
                  <a:tcPr/>
                </a:tc>
                <a:tc>
                  <a:txBody>
                    <a:bodyPr/>
                    <a:lstStyle/>
                    <a:p>
                      <a:pPr rtl="1"/>
                      <a:r>
                        <a:rPr lang="he-IL" dirty="0" smtClean="0"/>
                        <a:t>מקור גרגיר האבקה</a:t>
                      </a:r>
                      <a:endParaRPr lang="he-IL" dirty="0"/>
                    </a:p>
                  </a:txBody>
                  <a:tcPr/>
                </a:tc>
                <a:tc>
                  <a:txBody>
                    <a:bodyPr/>
                    <a:lstStyle/>
                    <a:p>
                      <a:pPr rtl="1"/>
                      <a:r>
                        <a:rPr lang="he-IL" dirty="0" smtClean="0"/>
                        <a:t>שיעור יצירת הפרי (באחוזים)</a:t>
                      </a:r>
                      <a:endParaRPr lang="he-IL" dirty="0"/>
                    </a:p>
                  </a:txBody>
                  <a:tcPr/>
                </a:tc>
                <a:extLst>
                  <a:ext uri="{0D108BD9-81ED-4DB2-BD59-A6C34878D82A}">
                    <a16:rowId xmlns:a16="http://schemas.microsoft.com/office/drawing/2014/main" val="10000"/>
                  </a:ext>
                </a:extLst>
              </a:tr>
              <a:tr h="370840">
                <a:tc>
                  <a:txBody>
                    <a:bodyPr/>
                    <a:lstStyle/>
                    <a:p>
                      <a:pPr rtl="1"/>
                      <a:r>
                        <a:rPr lang="en-US" dirty="0" smtClean="0"/>
                        <a:t>1</a:t>
                      </a:r>
                      <a:endParaRPr lang="he-IL" dirty="0"/>
                    </a:p>
                  </a:txBody>
                  <a:tcPr/>
                </a:tc>
                <a:tc>
                  <a:txBody>
                    <a:bodyPr/>
                    <a:lstStyle/>
                    <a:p>
                      <a:pPr rtl="1"/>
                      <a:r>
                        <a:rPr lang="en-US" dirty="0" smtClean="0"/>
                        <a:t>A</a:t>
                      </a:r>
                      <a:endParaRPr lang="he-IL" dirty="0"/>
                    </a:p>
                  </a:txBody>
                  <a:tcPr/>
                </a:tc>
                <a:tc>
                  <a:txBody>
                    <a:bodyPr/>
                    <a:lstStyle/>
                    <a:p>
                      <a:pPr rtl="1"/>
                      <a:r>
                        <a:rPr lang="he-IL" dirty="0" smtClean="0"/>
                        <a:t>זן </a:t>
                      </a:r>
                      <a:r>
                        <a:rPr lang="en-US" dirty="0" smtClean="0"/>
                        <a:t>A</a:t>
                      </a:r>
                      <a:endParaRPr lang="he-IL" dirty="0"/>
                    </a:p>
                  </a:txBody>
                  <a:tcPr/>
                </a:tc>
                <a:tc>
                  <a:txBody>
                    <a:bodyPr/>
                    <a:lstStyle/>
                    <a:p>
                      <a:pPr rtl="1"/>
                      <a:r>
                        <a:rPr lang="he-IL" dirty="0" smtClean="0"/>
                        <a:t>2</a:t>
                      </a:r>
                      <a:endParaRPr lang="he-IL" dirty="0"/>
                    </a:p>
                  </a:txBody>
                  <a:tcPr/>
                </a:tc>
                <a:extLst>
                  <a:ext uri="{0D108BD9-81ED-4DB2-BD59-A6C34878D82A}">
                    <a16:rowId xmlns:a16="http://schemas.microsoft.com/office/drawing/2014/main" val="10001"/>
                  </a:ext>
                </a:extLst>
              </a:tr>
              <a:tr h="370840">
                <a:tc>
                  <a:txBody>
                    <a:bodyPr/>
                    <a:lstStyle/>
                    <a:p>
                      <a:pPr rtl="1"/>
                      <a:r>
                        <a:rPr lang="en-US" dirty="0" smtClean="0">
                          <a:solidFill>
                            <a:schemeClr val="tx1"/>
                          </a:solidFill>
                        </a:rPr>
                        <a:t>2</a:t>
                      </a:r>
                      <a:endParaRPr lang="he-IL" dirty="0">
                        <a:solidFill>
                          <a:schemeClr val="tx1"/>
                        </a:solidFill>
                      </a:endParaRPr>
                    </a:p>
                  </a:txBody>
                  <a:tcPr/>
                </a:tc>
                <a:tc>
                  <a:txBody>
                    <a:bodyPr/>
                    <a:lstStyle/>
                    <a:p>
                      <a:pPr rtl="1"/>
                      <a:r>
                        <a:rPr lang="en-US" dirty="0" smtClean="0">
                          <a:solidFill>
                            <a:schemeClr val="tx1"/>
                          </a:solidFill>
                        </a:rPr>
                        <a:t>A</a:t>
                      </a:r>
                      <a:endParaRPr lang="he-IL" dirty="0">
                        <a:solidFill>
                          <a:schemeClr val="tx1"/>
                        </a:solidFill>
                      </a:endParaRPr>
                    </a:p>
                  </a:txBody>
                  <a:tcPr/>
                </a:tc>
                <a:tc>
                  <a:txBody>
                    <a:bodyPr/>
                    <a:lstStyle/>
                    <a:p>
                      <a:pPr rtl="1"/>
                      <a:r>
                        <a:rPr lang="he-IL" dirty="0" smtClean="0">
                          <a:solidFill>
                            <a:schemeClr val="tx1"/>
                          </a:solidFill>
                        </a:rPr>
                        <a:t>זן </a:t>
                      </a:r>
                      <a:r>
                        <a:rPr lang="en-US" dirty="0" smtClean="0">
                          <a:solidFill>
                            <a:schemeClr val="tx1"/>
                          </a:solidFill>
                        </a:rPr>
                        <a:t>B</a:t>
                      </a:r>
                      <a:endParaRPr lang="he-IL" dirty="0">
                        <a:solidFill>
                          <a:schemeClr val="tx1"/>
                        </a:solidFill>
                      </a:endParaRPr>
                    </a:p>
                  </a:txBody>
                  <a:tcPr/>
                </a:tc>
                <a:tc>
                  <a:txBody>
                    <a:bodyPr/>
                    <a:lstStyle/>
                    <a:p>
                      <a:pPr rtl="1"/>
                      <a:r>
                        <a:rPr lang="he-IL" dirty="0" smtClean="0">
                          <a:solidFill>
                            <a:schemeClr val="tx1"/>
                          </a:solidFill>
                        </a:rPr>
                        <a:t>88</a:t>
                      </a:r>
                      <a:endParaRPr lang="he-IL" dirty="0">
                        <a:solidFill>
                          <a:schemeClr val="tx1"/>
                        </a:solidFill>
                      </a:endParaRPr>
                    </a:p>
                  </a:txBody>
                  <a:tcPr/>
                </a:tc>
                <a:extLst>
                  <a:ext uri="{0D108BD9-81ED-4DB2-BD59-A6C34878D82A}">
                    <a16:rowId xmlns:a16="http://schemas.microsoft.com/office/drawing/2014/main" val="10002"/>
                  </a:ext>
                </a:extLst>
              </a:tr>
            </a:tbl>
          </a:graphicData>
        </a:graphic>
      </p:graphicFrame>
      <p:sp>
        <p:nvSpPr>
          <p:cNvPr id="5" name="TextBox 4"/>
          <p:cNvSpPr txBox="1"/>
          <p:nvPr/>
        </p:nvSpPr>
        <p:spPr>
          <a:xfrm>
            <a:off x="468313" y="2852738"/>
            <a:ext cx="8424862" cy="3600450"/>
          </a:xfrm>
          <a:prstGeom prst="rect">
            <a:avLst/>
          </a:prstGeom>
          <a:noFill/>
        </p:spPr>
        <p:txBody>
          <a:bodyPr rtlCol="1">
            <a:spAutoFit/>
          </a:bodyPr>
          <a:lstStyle/>
          <a:p>
            <a:pPr fontAlgn="auto">
              <a:spcBef>
                <a:spcPts val="0"/>
              </a:spcBef>
              <a:spcAft>
                <a:spcPts val="0"/>
              </a:spcAft>
              <a:defRPr/>
            </a:pPr>
            <a:r>
              <a:rPr lang="he-IL" sz="3200" b="1" dirty="0">
                <a:solidFill>
                  <a:srgbClr val="FF0000"/>
                </a:solidFill>
                <a:latin typeface="+mn-lt"/>
                <a:cs typeface="+mn-cs"/>
              </a:rPr>
              <a:t>בסרטון שלפניך מתואר התהליך שהתרחש בפרחי העצים מזן </a:t>
            </a:r>
            <a:r>
              <a:rPr lang="en-US" sz="3200" b="1" dirty="0">
                <a:solidFill>
                  <a:srgbClr val="FF0000"/>
                </a:solidFill>
                <a:latin typeface="+mn-lt"/>
                <a:cs typeface="+mn-cs"/>
              </a:rPr>
              <a:t>A</a:t>
            </a:r>
            <a:r>
              <a:rPr lang="he-IL" sz="3200" b="1" dirty="0">
                <a:solidFill>
                  <a:srgbClr val="FF0000"/>
                </a:solidFill>
                <a:latin typeface="+mn-lt"/>
                <a:cs typeface="+mn-cs"/>
              </a:rPr>
              <a:t>.    </a:t>
            </a:r>
          </a:p>
          <a:p>
            <a:pPr fontAlgn="auto">
              <a:spcBef>
                <a:spcPts val="0"/>
              </a:spcBef>
              <a:spcAft>
                <a:spcPts val="0"/>
              </a:spcAft>
              <a:defRPr/>
            </a:pPr>
            <a:endParaRPr lang="he-IL" sz="3200" b="1" dirty="0">
              <a:solidFill>
                <a:srgbClr val="FF0000"/>
              </a:solidFill>
              <a:latin typeface="+mn-lt"/>
              <a:cs typeface="+mn-cs"/>
            </a:endParaRPr>
          </a:p>
          <a:p>
            <a:pPr marL="342900" indent="-342900" fontAlgn="auto">
              <a:spcBef>
                <a:spcPts val="0"/>
              </a:spcBef>
              <a:spcAft>
                <a:spcPts val="0"/>
              </a:spcAft>
              <a:buFontTx/>
              <a:buAutoNum type="arabicPeriod"/>
              <a:defRPr/>
            </a:pPr>
            <a:r>
              <a:rPr lang="he-IL" sz="3200" b="1" dirty="0">
                <a:solidFill>
                  <a:srgbClr val="FF0000"/>
                </a:solidFill>
                <a:latin typeface="+mn-lt"/>
                <a:cs typeface="+mn-cs"/>
              </a:rPr>
              <a:t>צפה בסרטון וציין מהו התהליך המתואר בו?</a:t>
            </a:r>
          </a:p>
          <a:p>
            <a:pPr marL="342900" indent="-342900" fontAlgn="auto">
              <a:spcBef>
                <a:spcPts val="0"/>
              </a:spcBef>
              <a:spcAft>
                <a:spcPts val="0"/>
              </a:spcAft>
              <a:buFontTx/>
              <a:buAutoNum type="arabicPeriod"/>
              <a:defRPr/>
            </a:pPr>
            <a:r>
              <a:rPr lang="he-IL" sz="3200" b="1" dirty="0">
                <a:solidFill>
                  <a:srgbClr val="FF0000"/>
                </a:solidFill>
                <a:latin typeface="+mn-lt"/>
                <a:cs typeface="+mn-cs"/>
              </a:rPr>
              <a:t>הסבר את התוצאות שבטבלה </a:t>
            </a:r>
            <a:r>
              <a:rPr lang="he-IL" sz="3200" b="1" u="sng" dirty="0">
                <a:solidFill>
                  <a:srgbClr val="FF0000"/>
                </a:solidFill>
                <a:latin typeface="+mn-lt"/>
                <a:cs typeface="+mn-cs"/>
              </a:rPr>
              <a:t>בעזרת הסרטון. </a:t>
            </a:r>
            <a:r>
              <a:rPr lang="he-IL" sz="3200" b="1" dirty="0">
                <a:solidFill>
                  <a:srgbClr val="FF0000"/>
                </a:solidFill>
                <a:latin typeface="+mn-lt"/>
                <a:cs typeface="+mn-cs"/>
              </a:rPr>
              <a:t>התייחס לשני הניסויים. </a:t>
            </a:r>
          </a:p>
          <a:p>
            <a:pPr marL="342900" indent="-342900" fontAlgn="auto">
              <a:spcBef>
                <a:spcPts val="0"/>
              </a:spcBef>
              <a:spcAft>
                <a:spcPts val="0"/>
              </a:spcAft>
              <a:buFontTx/>
              <a:buAutoNum type="arabicPeriod"/>
              <a:defRPr/>
            </a:pPr>
            <a:endParaRPr lang="he-IL" dirty="0">
              <a:latin typeface="+mn-lt"/>
              <a:cs typeface="+mn-cs"/>
            </a:endParaRPr>
          </a:p>
          <a:p>
            <a:pPr fontAlgn="auto">
              <a:spcBef>
                <a:spcPts val="0"/>
              </a:spcBef>
              <a:spcAft>
                <a:spcPts val="0"/>
              </a:spcAft>
              <a:defRPr/>
            </a:pPr>
            <a:endParaRPr lang="he-IL" dirty="0">
              <a:latin typeface="+mn-lt"/>
              <a:cs typeface="+mn-cs"/>
            </a:endParaRPr>
          </a:p>
        </p:txBody>
      </p:sp>
      <p:graphicFrame>
        <p:nvGraphicFramePr>
          <p:cNvPr id="4104" name="Object 8"/>
          <p:cNvGraphicFramePr>
            <a:graphicFrameLocks noChangeAspect="1"/>
          </p:cNvGraphicFramePr>
          <p:nvPr/>
        </p:nvGraphicFramePr>
        <p:xfrm>
          <a:off x="3995738" y="3644900"/>
          <a:ext cx="1179512" cy="661988"/>
        </p:xfrm>
        <a:graphic>
          <a:graphicData uri="http://schemas.openxmlformats.org/presentationml/2006/ole">
            <mc:AlternateContent xmlns:mc="http://schemas.openxmlformats.org/markup-compatibility/2006">
              <mc:Choice xmlns:v="urn:schemas-microsoft-com:vml" Requires="v">
                <p:oleObj spid="_x0000_s4106" name="אובייקט מעטפת של כורך האובייקטים" showAsIcon="1" r:id="rId3" imgW="1180080" imgH="661320" progId="Package">
                  <p:embed/>
                </p:oleObj>
              </mc:Choice>
              <mc:Fallback>
                <p:oleObj name="אובייקט מעטפת של כורך האובייקטים" showAsIcon="1" r:id="rId3" imgW="1180080" imgH="661320" progId="Package">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3644900"/>
                        <a:ext cx="1179512"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pull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fontAlgn="auto">
              <a:spcAft>
                <a:spcPts val="0"/>
              </a:spcAft>
              <a:defRPr/>
            </a:pPr>
            <a:r>
              <a:rPr lang="he-IL" dirty="0">
                <a:solidFill>
                  <a:srgbClr val="FFFF00"/>
                </a:solidFill>
              </a:rPr>
              <a:t>הקרנת </a:t>
            </a:r>
            <a:r>
              <a:rPr lang="he-IL" dirty="0" smtClean="0">
                <a:solidFill>
                  <a:srgbClr val="FFFF00"/>
                </a:solidFill>
              </a:rPr>
              <a:t>סרטון/תמונה </a:t>
            </a:r>
            <a:r>
              <a:rPr lang="he-IL" dirty="0">
                <a:solidFill>
                  <a:srgbClr val="FFFF00"/>
                </a:solidFill>
              </a:rPr>
              <a:t>אינה מספיקה ! </a:t>
            </a:r>
            <a:br>
              <a:rPr lang="he-IL" dirty="0">
                <a:solidFill>
                  <a:srgbClr val="FFFF00"/>
                </a:solidFill>
              </a:rPr>
            </a:br>
            <a:endParaRPr lang="he-IL" dirty="0">
              <a:solidFill>
                <a:srgbClr val="FFFF00"/>
              </a:solidFill>
            </a:endParaRPr>
          </a:p>
        </p:txBody>
      </p:sp>
      <p:sp>
        <p:nvSpPr>
          <p:cNvPr id="3" name="מציין מיקום תוכן 2"/>
          <p:cNvSpPr>
            <a:spLocks noGrp="1"/>
          </p:cNvSpPr>
          <p:nvPr>
            <p:ph idx="1"/>
          </p:nvPr>
        </p:nvSpPr>
        <p:spPr>
          <a:xfrm>
            <a:off x="457200" y="1125538"/>
            <a:ext cx="8229600" cy="5256212"/>
          </a:xfrm>
        </p:spPr>
        <p:txBody>
          <a:bodyPr rtlCol="1">
            <a:normAutofit fontScale="92500" lnSpcReduction="20000"/>
          </a:bodyPr>
          <a:lstStyle/>
          <a:p>
            <a:pPr marL="0" indent="0" fontAlgn="auto">
              <a:spcAft>
                <a:spcPts val="0"/>
              </a:spcAft>
              <a:buFont typeface="Arial" panose="020B0604020202020204" pitchFamily="34" charset="0"/>
              <a:buNone/>
              <a:defRPr/>
            </a:pPr>
            <a:r>
              <a:rPr lang="he-IL" b="1" u="sng" dirty="0" smtClean="0">
                <a:solidFill>
                  <a:srgbClr val="BF360B"/>
                </a:solidFill>
              </a:rPr>
              <a:t>צפייה </a:t>
            </a:r>
            <a:r>
              <a:rPr lang="he-IL" b="1" u="sng" dirty="0">
                <a:solidFill>
                  <a:srgbClr val="BF360B"/>
                </a:solidFill>
              </a:rPr>
              <a:t>צריכה להיות תמיד מתווכת</a:t>
            </a:r>
            <a:r>
              <a:rPr lang="en-US" u="sng" dirty="0">
                <a:solidFill>
                  <a:srgbClr val="BF360B"/>
                </a:solidFill>
              </a:rPr>
              <a:t>. </a:t>
            </a:r>
          </a:p>
          <a:p>
            <a:pPr fontAlgn="auto">
              <a:spcAft>
                <a:spcPts val="0"/>
              </a:spcAft>
              <a:buFont typeface="Arial" panose="020B0604020202020204" pitchFamily="34" charset="0"/>
              <a:buChar char="•"/>
              <a:defRPr/>
            </a:pPr>
            <a:r>
              <a:rPr lang="he-IL" dirty="0" smtClean="0">
                <a:solidFill>
                  <a:srgbClr val="BF360B"/>
                </a:solidFill>
              </a:rPr>
              <a:t>להפוך </a:t>
            </a:r>
            <a:r>
              <a:rPr lang="he-IL" dirty="0">
                <a:solidFill>
                  <a:srgbClr val="BF360B"/>
                </a:solidFill>
              </a:rPr>
              <a:t>את הצפייה למשהו שמתחבר למהלך שלם של לימוד ולא מנותק ממנו. </a:t>
            </a:r>
            <a:endParaRPr lang="he-IL" dirty="0" smtClean="0">
              <a:solidFill>
                <a:srgbClr val="BF360B"/>
              </a:solidFill>
            </a:endParaRPr>
          </a:p>
          <a:p>
            <a:pPr marL="0" indent="0" fontAlgn="auto">
              <a:spcAft>
                <a:spcPts val="0"/>
              </a:spcAft>
              <a:buFont typeface="Arial" panose="020B0604020202020204" pitchFamily="34" charset="0"/>
              <a:buNone/>
              <a:defRPr/>
            </a:pPr>
            <a:endParaRPr lang="he-IL" dirty="0" smtClean="0">
              <a:solidFill>
                <a:srgbClr val="BF360B"/>
              </a:solidFill>
            </a:endParaRPr>
          </a:p>
          <a:p>
            <a:pPr fontAlgn="auto">
              <a:spcAft>
                <a:spcPts val="0"/>
              </a:spcAft>
              <a:buFont typeface="Arial" panose="020B0604020202020204" pitchFamily="34" charset="0"/>
              <a:buChar char="•"/>
              <a:defRPr/>
            </a:pPr>
            <a:r>
              <a:rPr lang="he-IL" dirty="0" smtClean="0">
                <a:solidFill>
                  <a:srgbClr val="BF360B"/>
                </a:solidFill>
              </a:rPr>
              <a:t>התיווך </a:t>
            </a:r>
            <a:r>
              <a:rPr lang="he-IL" dirty="0">
                <a:solidFill>
                  <a:srgbClr val="BF360B"/>
                </a:solidFill>
              </a:rPr>
              <a:t>מסייע להפנמה ולהעמקת האפקטיביות של הצפייה</a:t>
            </a:r>
            <a:r>
              <a:rPr lang="en-US" dirty="0">
                <a:solidFill>
                  <a:srgbClr val="BF360B"/>
                </a:solidFill>
              </a:rPr>
              <a:t>. </a:t>
            </a:r>
            <a:endParaRPr lang="he-IL" dirty="0" smtClean="0">
              <a:solidFill>
                <a:srgbClr val="BF360B"/>
              </a:solidFill>
            </a:endParaRPr>
          </a:p>
          <a:p>
            <a:pPr marL="0" indent="0" fontAlgn="auto">
              <a:spcAft>
                <a:spcPts val="0"/>
              </a:spcAft>
              <a:buFont typeface="Arial" panose="020B0604020202020204" pitchFamily="34" charset="0"/>
              <a:buNone/>
              <a:defRPr/>
            </a:pPr>
            <a:endParaRPr lang="he-IL" dirty="0" smtClean="0">
              <a:solidFill>
                <a:srgbClr val="BF360B"/>
              </a:solidFill>
            </a:endParaRPr>
          </a:p>
          <a:p>
            <a:pPr fontAlgn="auto">
              <a:spcAft>
                <a:spcPts val="0"/>
              </a:spcAft>
              <a:buFont typeface="Arial" panose="020B0604020202020204" pitchFamily="34" charset="0"/>
              <a:buChar char="•"/>
              <a:defRPr/>
            </a:pPr>
            <a:r>
              <a:rPr lang="he-IL" dirty="0" smtClean="0">
                <a:solidFill>
                  <a:srgbClr val="BF360B"/>
                </a:solidFill>
              </a:rPr>
              <a:t>להקדים </a:t>
            </a:r>
            <a:r>
              <a:rPr lang="he-IL" dirty="0">
                <a:solidFill>
                  <a:srgbClr val="BF360B"/>
                </a:solidFill>
              </a:rPr>
              <a:t>כמה מילים לפני </a:t>
            </a:r>
            <a:r>
              <a:rPr lang="he-IL" dirty="0" smtClean="0">
                <a:solidFill>
                  <a:srgbClr val="BF360B"/>
                </a:solidFill>
              </a:rPr>
              <a:t>הצפייה /לאפשר </a:t>
            </a:r>
            <a:r>
              <a:rPr lang="he-IL" dirty="0">
                <a:solidFill>
                  <a:srgbClr val="BF360B"/>
                </a:solidFill>
              </a:rPr>
              <a:t>דיון וניתוח משותף של הדברים לאחר </a:t>
            </a:r>
            <a:r>
              <a:rPr lang="he-IL" dirty="0" smtClean="0">
                <a:solidFill>
                  <a:srgbClr val="BF360B"/>
                </a:solidFill>
              </a:rPr>
              <a:t>הצפייה /להסיק </a:t>
            </a:r>
            <a:r>
              <a:rPr lang="he-IL" dirty="0">
                <a:solidFill>
                  <a:srgbClr val="BF360B"/>
                </a:solidFill>
              </a:rPr>
              <a:t>מסקנות לאחר </a:t>
            </a:r>
            <a:r>
              <a:rPr lang="he-IL" dirty="0" smtClean="0">
                <a:solidFill>
                  <a:srgbClr val="BF360B"/>
                </a:solidFill>
              </a:rPr>
              <a:t>הצפייה/לזמן </a:t>
            </a:r>
            <a:r>
              <a:rPr lang="he-IL" dirty="0">
                <a:solidFill>
                  <a:srgbClr val="BF360B"/>
                </a:solidFill>
              </a:rPr>
              <a:t>פיתוח מיומנות של צפייה ביקורתית </a:t>
            </a:r>
            <a:r>
              <a:rPr lang="he-IL" dirty="0" smtClean="0">
                <a:solidFill>
                  <a:srgbClr val="BF360B"/>
                </a:solidFill>
              </a:rPr>
              <a:t>. </a:t>
            </a:r>
          </a:p>
          <a:p>
            <a:pPr marL="0" indent="0" fontAlgn="auto">
              <a:spcAft>
                <a:spcPts val="0"/>
              </a:spcAft>
              <a:buFont typeface="Arial" panose="020B0604020202020204" pitchFamily="34" charset="0"/>
              <a:buNone/>
              <a:defRPr/>
            </a:pPr>
            <a:r>
              <a:rPr lang="he-IL" dirty="0">
                <a:solidFill>
                  <a:srgbClr val="FFFF00"/>
                </a:solidFill>
              </a:rPr>
              <a:t>                                            </a:t>
            </a:r>
            <a:r>
              <a:rPr lang="he-IL" dirty="0"/>
              <a:t>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כותרת 1"/>
          <p:cNvSpPr>
            <a:spLocks noGrp="1"/>
          </p:cNvSpPr>
          <p:nvPr>
            <p:ph type="title"/>
          </p:nvPr>
        </p:nvSpPr>
        <p:spPr/>
        <p:txBody>
          <a:bodyPr/>
          <a:lstStyle/>
          <a:p>
            <a:r>
              <a:rPr lang="he-IL" smtClean="0"/>
              <a:t>איך אפשר לשמר את ה'חומר' הנלמד ?</a:t>
            </a:r>
          </a:p>
        </p:txBody>
      </p:sp>
      <p:pic>
        <p:nvPicPr>
          <p:cNvPr id="17410" name="Picture 2" descr="http://sanits591.files.wordpress.com/2013/08/image.png"/>
          <p:cNvPicPr>
            <a:picLocks noChangeAspect="1" noChangeArrowheads="1"/>
          </p:cNvPicPr>
          <p:nvPr/>
        </p:nvPicPr>
        <p:blipFill>
          <a:blip r:embed="rId2"/>
          <a:srcRect/>
          <a:stretch>
            <a:fillRect/>
          </a:stretch>
        </p:blipFill>
        <p:spPr bwMode="auto">
          <a:xfrm>
            <a:off x="369888" y="1504950"/>
            <a:ext cx="8391525" cy="5010150"/>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lumMod val="7000"/>
                <a:lumOff val="93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fontAlgn="auto">
              <a:spcAft>
                <a:spcPts val="0"/>
              </a:spcAft>
              <a:defRPr/>
            </a:pPr>
            <a:r>
              <a:rPr lang="he-IL" dirty="0" smtClean="0">
                <a:solidFill>
                  <a:srgbClr val="FF0000"/>
                </a:solidFill>
              </a:rPr>
              <a:t>לאחר הצפייה הראשונה </a:t>
            </a:r>
            <a:br>
              <a:rPr lang="he-IL" dirty="0" smtClean="0">
                <a:solidFill>
                  <a:srgbClr val="FF0000"/>
                </a:solidFill>
              </a:rPr>
            </a:br>
            <a:r>
              <a:rPr lang="he-IL" dirty="0" smtClean="0">
                <a:solidFill>
                  <a:srgbClr val="FF0000"/>
                </a:solidFill>
              </a:rPr>
              <a:t>נעצור את הסרטון בנקודות מסוימות ונשלב מספר שאלות (תוך כדי צפייה)-</a:t>
            </a:r>
            <a:endParaRPr lang="he-IL" dirty="0">
              <a:solidFill>
                <a:srgbClr val="FF0000"/>
              </a:solidFill>
            </a:endParaRPr>
          </a:p>
        </p:txBody>
      </p:sp>
      <p:sp>
        <p:nvSpPr>
          <p:cNvPr id="3" name="מציין מיקום תוכן 2"/>
          <p:cNvSpPr>
            <a:spLocks noGrp="1"/>
          </p:cNvSpPr>
          <p:nvPr>
            <p:ph idx="1"/>
          </p:nvPr>
        </p:nvSpPr>
        <p:spPr>
          <a:xfrm>
            <a:off x="457200" y="2349500"/>
            <a:ext cx="8229600" cy="3776663"/>
          </a:xfrm>
        </p:spPr>
        <p:txBody>
          <a:bodyPr rtlCol="1">
            <a:normAutofit lnSpcReduction="10000"/>
          </a:bodyPr>
          <a:lstStyle/>
          <a:p>
            <a:pPr marL="0" indent="0" fontAlgn="auto">
              <a:spcAft>
                <a:spcPts val="0"/>
              </a:spcAft>
              <a:buFont typeface="Arial" panose="020B0604020202020204" pitchFamily="34" charset="0"/>
              <a:buNone/>
              <a:defRPr/>
            </a:pPr>
            <a:r>
              <a:rPr lang="he-IL" dirty="0" smtClean="0">
                <a:solidFill>
                  <a:srgbClr val="3333FF"/>
                </a:solidFill>
              </a:rPr>
              <a:t>• תאר את סדר התרחשות הדברים( </a:t>
            </a:r>
            <a:r>
              <a:rPr lang="he-IL" dirty="0">
                <a:solidFill>
                  <a:srgbClr val="3333FF"/>
                </a:solidFill>
              </a:rPr>
              <a:t>לשים לב לדקויות, לסדר השלבים בסרטון, לצבעים ולכתוביות</a:t>
            </a:r>
            <a:r>
              <a:rPr lang="he-IL" dirty="0" smtClean="0">
                <a:solidFill>
                  <a:srgbClr val="3333FF"/>
                </a:solidFill>
              </a:rPr>
              <a:t>)</a:t>
            </a:r>
            <a:r>
              <a:rPr lang="en-US" dirty="0" smtClean="0">
                <a:solidFill>
                  <a:srgbClr val="3333FF"/>
                </a:solidFill>
              </a:rPr>
              <a:t>;</a:t>
            </a:r>
            <a:endParaRPr lang="en-US" dirty="0">
              <a:solidFill>
                <a:srgbClr val="3333FF"/>
              </a:solidFill>
            </a:endParaRPr>
          </a:p>
          <a:p>
            <a:pPr marL="0" indent="0" fontAlgn="auto">
              <a:spcAft>
                <a:spcPts val="0"/>
              </a:spcAft>
              <a:buFont typeface="Arial" panose="020B0604020202020204" pitchFamily="34" charset="0"/>
              <a:buNone/>
              <a:defRPr/>
            </a:pPr>
            <a:r>
              <a:rPr lang="he-IL" dirty="0" smtClean="0">
                <a:solidFill>
                  <a:srgbClr val="3333FF"/>
                </a:solidFill>
              </a:rPr>
              <a:t>•נשאל שאלות </a:t>
            </a:r>
            <a:r>
              <a:rPr lang="he-IL" dirty="0">
                <a:solidFill>
                  <a:srgbClr val="3333FF"/>
                </a:solidFill>
              </a:rPr>
              <a:t>חשיבה מסדר </a:t>
            </a:r>
            <a:r>
              <a:rPr lang="he-IL" dirty="0" smtClean="0">
                <a:solidFill>
                  <a:srgbClr val="3333FF"/>
                </a:solidFill>
              </a:rPr>
              <a:t>גבוה </a:t>
            </a:r>
            <a:r>
              <a:rPr lang="he-IL" dirty="0">
                <a:solidFill>
                  <a:srgbClr val="3333FF"/>
                </a:solidFill>
              </a:rPr>
              <a:t>הקשורות לתופעה/תהליך הנצפה בסרטון</a:t>
            </a:r>
            <a:r>
              <a:rPr lang="en-US" dirty="0">
                <a:solidFill>
                  <a:srgbClr val="3333FF"/>
                </a:solidFill>
              </a:rPr>
              <a:t>;</a:t>
            </a:r>
          </a:p>
          <a:p>
            <a:pPr marL="0" indent="0" fontAlgn="auto">
              <a:spcAft>
                <a:spcPts val="0"/>
              </a:spcAft>
              <a:buFont typeface="Arial" panose="020B0604020202020204" pitchFamily="34" charset="0"/>
              <a:buNone/>
              <a:defRPr/>
            </a:pPr>
            <a:r>
              <a:rPr lang="he-IL" dirty="0" smtClean="0">
                <a:solidFill>
                  <a:srgbClr val="3333FF"/>
                </a:solidFill>
              </a:rPr>
              <a:t>•נבקש לנסח </a:t>
            </a:r>
            <a:r>
              <a:rPr lang="he-IL" dirty="0">
                <a:solidFill>
                  <a:srgbClr val="3333FF"/>
                </a:solidFill>
              </a:rPr>
              <a:t>שתי שאלות העולות מתוך הסרטון;</a:t>
            </a:r>
            <a:endParaRPr lang="en-US" dirty="0">
              <a:solidFill>
                <a:srgbClr val="3333FF"/>
              </a:solidFill>
            </a:endParaRPr>
          </a:p>
          <a:p>
            <a:pPr marL="0" indent="0" fontAlgn="auto">
              <a:spcAft>
                <a:spcPts val="0"/>
              </a:spcAft>
              <a:buFont typeface="Arial" panose="020B0604020202020204" pitchFamily="34" charset="0"/>
              <a:buNone/>
              <a:defRPr/>
            </a:pPr>
            <a:r>
              <a:rPr lang="he-IL" dirty="0" smtClean="0">
                <a:solidFill>
                  <a:srgbClr val="3333FF"/>
                </a:solidFill>
              </a:rPr>
              <a:t>•נבקש להשוואת </a:t>
            </a:r>
            <a:r>
              <a:rPr lang="he-IL" dirty="0">
                <a:solidFill>
                  <a:srgbClr val="3333FF"/>
                </a:solidFill>
              </a:rPr>
              <a:t>בין </a:t>
            </a:r>
            <a:r>
              <a:rPr lang="he-IL" dirty="0" smtClean="0">
                <a:solidFill>
                  <a:srgbClr val="3333FF"/>
                </a:solidFill>
              </a:rPr>
              <a:t>סרטונים שונים בהם צפו;</a:t>
            </a:r>
            <a:endParaRPr lang="en-US" dirty="0">
              <a:solidFill>
                <a:srgbClr val="3333F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wipe(down)">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wipe(down)">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a:xfrm>
            <a:off x="179388" y="274638"/>
            <a:ext cx="8507412" cy="4090987"/>
          </a:xfrm>
        </p:spPr>
        <p:txBody>
          <a:bodyPr rtlCol="1">
            <a:normAutofit fontScale="90000"/>
          </a:bodyPr>
          <a:lstStyle/>
          <a:p>
            <a:pPr fontAlgn="auto">
              <a:spcAft>
                <a:spcPts val="0"/>
              </a:spcAft>
              <a:defRPr/>
            </a:pPr>
            <a:r>
              <a:rPr lang="he-IL" dirty="0" smtClean="0">
                <a:solidFill>
                  <a:srgbClr val="FF0000"/>
                </a:solidFill>
              </a:rPr>
              <a:t/>
            </a:r>
            <a:br>
              <a:rPr lang="he-IL" dirty="0" smtClean="0">
                <a:solidFill>
                  <a:srgbClr val="FF0000"/>
                </a:solidFill>
              </a:rPr>
            </a:br>
            <a:r>
              <a:rPr lang="he-IL" dirty="0">
                <a:solidFill>
                  <a:srgbClr val="FF0000"/>
                </a:solidFill>
              </a:rPr>
              <a:t/>
            </a:r>
            <a:br>
              <a:rPr lang="he-IL" dirty="0">
                <a:solidFill>
                  <a:srgbClr val="FF0000"/>
                </a:solidFill>
              </a:rPr>
            </a:br>
            <a:r>
              <a:rPr lang="he-IL" dirty="0" smtClean="0">
                <a:solidFill>
                  <a:srgbClr val="FF0000"/>
                </a:solidFill>
              </a:rPr>
              <a:t/>
            </a:r>
            <a:br>
              <a:rPr lang="he-IL" dirty="0" smtClean="0">
                <a:solidFill>
                  <a:srgbClr val="FF0000"/>
                </a:solidFill>
              </a:rPr>
            </a:br>
            <a:r>
              <a:rPr lang="he-IL" dirty="0">
                <a:solidFill>
                  <a:srgbClr val="FF0000"/>
                </a:solidFill>
              </a:rPr>
              <a:t/>
            </a:r>
            <a:br>
              <a:rPr lang="he-IL" dirty="0">
                <a:solidFill>
                  <a:srgbClr val="FF0000"/>
                </a:solidFill>
              </a:rPr>
            </a:br>
            <a:r>
              <a:rPr lang="he-IL" dirty="0" smtClean="0">
                <a:solidFill>
                  <a:srgbClr val="FF0000"/>
                </a:solidFill>
              </a:rPr>
              <a:t/>
            </a:r>
            <a:br>
              <a:rPr lang="he-IL" dirty="0" smtClean="0">
                <a:solidFill>
                  <a:srgbClr val="FF0000"/>
                </a:solidFill>
              </a:rPr>
            </a:br>
            <a:r>
              <a:rPr lang="he-IL" dirty="0">
                <a:solidFill>
                  <a:srgbClr val="FF0000"/>
                </a:solidFill>
              </a:rPr>
              <a:t/>
            </a:r>
            <a:br>
              <a:rPr lang="he-IL" dirty="0">
                <a:solidFill>
                  <a:srgbClr val="FF0000"/>
                </a:solidFill>
              </a:rPr>
            </a:br>
            <a:r>
              <a:rPr lang="he-IL" dirty="0" smtClean="0">
                <a:solidFill>
                  <a:srgbClr val="FF0000"/>
                </a:solidFill>
              </a:rPr>
              <a:t>בואו נצפה בבחינת המתכונת....</a:t>
            </a:r>
            <a:br>
              <a:rPr lang="he-IL" dirty="0" smtClean="0">
                <a:solidFill>
                  <a:srgbClr val="FF0000"/>
                </a:solidFill>
              </a:rPr>
            </a:br>
            <a:r>
              <a:rPr lang="he-IL" dirty="0" smtClean="0">
                <a:solidFill>
                  <a:srgbClr val="FF0000"/>
                </a:solidFill>
              </a:rPr>
              <a:t>שאלה 1- הזנה</a:t>
            </a:r>
            <a:br>
              <a:rPr lang="he-IL" dirty="0" smtClean="0">
                <a:solidFill>
                  <a:srgbClr val="FF0000"/>
                </a:solidFill>
              </a:rPr>
            </a:br>
            <a:r>
              <a:rPr lang="he-IL" dirty="0" smtClean="0">
                <a:solidFill>
                  <a:srgbClr val="FF0000"/>
                </a:solidFill>
              </a:rPr>
              <a:t>שאלה 8 מידענות</a:t>
            </a:r>
            <a:endParaRPr lang="he-IL" dirty="0">
              <a:solidFill>
                <a:srgbClr val="FF0000"/>
              </a:solidFill>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5298" name="כותרת 1"/>
          <p:cNvSpPr>
            <a:spLocks noGrp="1"/>
          </p:cNvSpPr>
          <p:nvPr>
            <p:ph type="title"/>
          </p:nvPr>
        </p:nvSpPr>
        <p:spPr/>
        <p:txBody>
          <a:bodyPr/>
          <a:lstStyle/>
          <a:p>
            <a:r>
              <a:rPr lang="he-IL" smtClean="0">
                <a:solidFill>
                  <a:srgbClr val="FF9933"/>
                </a:solidFill>
              </a:rPr>
              <a:t>מה עושים בכיתה ? </a:t>
            </a:r>
          </a:p>
        </p:txBody>
      </p:sp>
      <p:sp>
        <p:nvSpPr>
          <p:cNvPr id="3" name="מציין מיקום תוכן 2"/>
          <p:cNvSpPr>
            <a:spLocks noGrp="1"/>
          </p:cNvSpPr>
          <p:nvPr>
            <p:ph idx="1"/>
          </p:nvPr>
        </p:nvSpPr>
        <p:spPr/>
        <p:txBody>
          <a:bodyPr rtlCol="1">
            <a:normAutofit/>
          </a:bodyPr>
          <a:lstStyle/>
          <a:p>
            <a:pPr marL="0" indent="0" fontAlgn="auto">
              <a:spcAft>
                <a:spcPts val="0"/>
              </a:spcAft>
              <a:buFont typeface="Arial" panose="020B0604020202020204" pitchFamily="34" charset="0"/>
              <a:buNone/>
              <a:defRPr/>
            </a:pPr>
            <a:r>
              <a:rPr lang="he-IL" dirty="0" smtClean="0">
                <a:solidFill>
                  <a:srgbClr val="FF0000"/>
                </a:solidFill>
              </a:rPr>
              <a:t>הגשה </a:t>
            </a:r>
            <a:r>
              <a:rPr lang="he-IL" dirty="0">
                <a:solidFill>
                  <a:srgbClr val="FF0000"/>
                </a:solidFill>
              </a:rPr>
              <a:t>'משולבת' </a:t>
            </a:r>
            <a:r>
              <a:rPr lang="he-IL" dirty="0"/>
              <a:t>לשאלון נושאי הבחירה- </a:t>
            </a:r>
            <a:endParaRPr lang="he-IL" dirty="0" smtClean="0"/>
          </a:p>
          <a:p>
            <a:pPr marL="0" indent="0" fontAlgn="auto">
              <a:spcAft>
                <a:spcPts val="0"/>
              </a:spcAft>
              <a:buFont typeface="Arial" panose="020B0604020202020204" pitchFamily="34" charset="0"/>
              <a:buNone/>
              <a:defRPr/>
            </a:pPr>
            <a:r>
              <a:rPr lang="he-IL" dirty="0" smtClean="0"/>
              <a:t> </a:t>
            </a:r>
            <a:r>
              <a:rPr lang="he-IL" dirty="0"/>
              <a:t>חלק מהתלמידים יבחנו בשאלון 003 </a:t>
            </a:r>
            <a:endParaRPr lang="he-IL" dirty="0" smtClean="0"/>
          </a:p>
          <a:p>
            <a:pPr marL="0" indent="0" fontAlgn="auto">
              <a:spcAft>
                <a:spcPts val="0"/>
              </a:spcAft>
              <a:buFont typeface="Arial" panose="020B0604020202020204" pitchFamily="34" charset="0"/>
              <a:buNone/>
              <a:defRPr/>
            </a:pPr>
            <a:r>
              <a:rPr lang="he-IL" dirty="0" smtClean="0">
                <a:solidFill>
                  <a:srgbClr val="FF0000"/>
                </a:solidFill>
              </a:rPr>
              <a:t>והשאר </a:t>
            </a:r>
            <a:r>
              <a:rPr lang="he-IL" dirty="0">
                <a:solidFill>
                  <a:srgbClr val="FF0000"/>
                </a:solidFill>
              </a:rPr>
              <a:t>יבחנו בבחינה המתוקשבת (007)  </a:t>
            </a:r>
            <a:endParaRPr lang="he-IL" dirty="0" smtClean="0">
              <a:solidFill>
                <a:srgbClr val="FF0000"/>
              </a:solidFill>
            </a:endParaRPr>
          </a:p>
          <a:p>
            <a:pPr marL="0" indent="0" fontAlgn="auto">
              <a:spcAft>
                <a:spcPts val="0"/>
              </a:spcAft>
              <a:buFont typeface="Arial" panose="020B0604020202020204" pitchFamily="34" charset="0"/>
              <a:buNone/>
              <a:defRPr/>
            </a:pPr>
            <a:r>
              <a:rPr lang="he-IL" dirty="0"/>
              <a:t> </a:t>
            </a:r>
            <a:r>
              <a:rPr lang="he-IL" dirty="0" smtClean="0"/>
              <a:t>בהתאם </a:t>
            </a:r>
            <a:r>
              <a:rPr lang="he-IL"/>
              <a:t>לשיקולים </a:t>
            </a:r>
            <a:r>
              <a:rPr lang="he-IL" smtClean="0"/>
              <a:t>שהוצגו </a:t>
            </a:r>
            <a:r>
              <a:rPr lang="he-IL" dirty="0"/>
              <a:t>בסדנה.</a:t>
            </a:r>
            <a:endParaRPr lang="en-US" dirty="0"/>
          </a:p>
          <a:p>
            <a:pPr fontAlgn="auto">
              <a:spcAft>
                <a:spcPts val="0"/>
              </a:spcAft>
              <a:buFont typeface="Arial" panose="020B0604020202020204" pitchFamily="34" charset="0"/>
              <a:buChar char="•"/>
              <a:defRPr/>
            </a:pPr>
            <a:endParaRPr lang="he-IL" dirty="0"/>
          </a:p>
        </p:txBody>
      </p:sp>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lumMod val="7000"/>
                <a:lumOff val="93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56322" name="Picture 2" descr="http://www.edu-negev.gov.il/matyaholon/8.gif"/>
          <p:cNvPicPr>
            <a:picLocks noChangeAspect="1" noChangeArrowheads="1"/>
          </p:cNvPicPr>
          <p:nvPr/>
        </p:nvPicPr>
        <p:blipFill>
          <a:blip r:embed="rId2"/>
          <a:srcRect/>
          <a:stretch>
            <a:fillRect/>
          </a:stretch>
        </p:blipFill>
        <p:spPr bwMode="auto">
          <a:xfrm>
            <a:off x="1547813" y="476250"/>
            <a:ext cx="6192837" cy="63738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fontAlgn="auto">
              <a:spcAft>
                <a:spcPts val="0"/>
              </a:spcAft>
              <a:defRPr/>
            </a:pPr>
            <a:r>
              <a:rPr lang="he-IL" dirty="0" smtClean="0">
                <a:solidFill>
                  <a:srgbClr val="FFFF00"/>
                </a:solidFill>
              </a:rPr>
              <a:t>ועוד סיבות להצטרפות לבחינה מתוקשבת בביולוגיה</a:t>
            </a:r>
            <a:endParaRPr lang="he-IL" dirty="0">
              <a:solidFill>
                <a:srgbClr val="FFFF00"/>
              </a:solidFill>
            </a:endParaRPr>
          </a:p>
        </p:txBody>
      </p:sp>
      <p:sp>
        <p:nvSpPr>
          <p:cNvPr id="3" name="מציין מיקום תוכן 2"/>
          <p:cNvSpPr>
            <a:spLocks noGrp="1"/>
          </p:cNvSpPr>
          <p:nvPr>
            <p:ph idx="1"/>
          </p:nvPr>
        </p:nvSpPr>
        <p:spPr>
          <a:xfrm>
            <a:off x="395288" y="1600200"/>
            <a:ext cx="8291512" cy="4924425"/>
          </a:xfrm>
        </p:spPr>
        <p:txBody>
          <a:bodyPr>
            <a:normAutofit/>
          </a:bodyPr>
          <a:lstStyle/>
          <a:p>
            <a:pPr marL="0" indent="0">
              <a:buFont typeface="Arial" charset="0"/>
              <a:buNone/>
            </a:pPr>
            <a:r>
              <a:rPr lang="he-IL" smtClean="0">
                <a:solidFill>
                  <a:srgbClr val="953735"/>
                </a:solidFill>
              </a:rPr>
              <a:t>*הוראת ביולוגיה עוסקת </a:t>
            </a:r>
            <a:r>
              <a:rPr lang="he-IL" b="1" smtClean="0">
                <a:solidFill>
                  <a:srgbClr val="953735"/>
                </a:solidFill>
              </a:rPr>
              <a:t>במושגים מופשטים </a:t>
            </a:r>
            <a:r>
              <a:rPr lang="he-IL" smtClean="0">
                <a:solidFill>
                  <a:srgbClr val="953735"/>
                </a:solidFill>
              </a:rPr>
              <a:t>....</a:t>
            </a:r>
          </a:p>
          <a:p>
            <a:pPr marL="0" indent="0">
              <a:buFont typeface="Arial" charset="0"/>
              <a:buNone/>
            </a:pPr>
            <a:r>
              <a:rPr lang="he-IL" smtClean="0">
                <a:solidFill>
                  <a:srgbClr val="953735"/>
                </a:solidFill>
              </a:rPr>
              <a:t>סרטונים ואנימציות מורכבות </a:t>
            </a:r>
            <a:r>
              <a:rPr lang="he-IL" b="1" smtClean="0">
                <a:solidFill>
                  <a:srgbClr val="953735"/>
                </a:solidFill>
              </a:rPr>
              <a:t>מדגימים</a:t>
            </a:r>
            <a:r>
              <a:rPr lang="he-IL" smtClean="0">
                <a:solidFill>
                  <a:srgbClr val="953735"/>
                </a:solidFill>
              </a:rPr>
              <a:t> וממחישים באופן אורקולי תכני למידה ותופעות ביולוגיות. </a:t>
            </a:r>
          </a:p>
          <a:p>
            <a:pPr marL="0" indent="0">
              <a:buFont typeface="Arial" charset="0"/>
              <a:buNone/>
            </a:pPr>
            <a:endParaRPr lang="he-IL" smtClean="0"/>
          </a:p>
          <a:p>
            <a:pPr marL="0" indent="0">
              <a:buFont typeface="Arial" charset="0"/>
              <a:buNone/>
            </a:pPr>
            <a:r>
              <a:rPr lang="he-IL" smtClean="0">
                <a:solidFill>
                  <a:srgbClr val="948A54"/>
                </a:solidFill>
              </a:rPr>
              <a:t>*שילוב המחשות ויזואליות ואינטראקטיביות מאפשר פעילות לימודית מאתגרת, מעניינת </a:t>
            </a:r>
            <a:r>
              <a:rPr lang="he-IL" b="1" smtClean="0">
                <a:solidFill>
                  <a:srgbClr val="948A54"/>
                </a:solidFill>
              </a:rPr>
              <a:t>ומעוררת מוטיבציה ללמידה</a:t>
            </a:r>
            <a:r>
              <a:rPr lang="he-IL" smtClean="0">
                <a:solidFill>
                  <a:srgbClr val="948A54"/>
                </a:solidFill>
              </a:rPr>
              <a:t>. הם מגרים את החושים בזכות השילוב של התמונה, הכיתוב והקול. </a:t>
            </a:r>
            <a:endParaRPr lang="en-US" smtClean="0">
              <a:solidFill>
                <a:srgbClr val="948A54"/>
              </a:solidFill>
              <a:cs typeface="Arial" charset="0"/>
            </a:endParaRPr>
          </a:p>
          <a:p>
            <a:pPr marL="0" indent="0">
              <a:buFont typeface="Arial" charset="0"/>
              <a:buNone/>
            </a:pPr>
            <a:endParaRPr lang="he-IL" smtClean="0"/>
          </a:p>
          <a:p>
            <a:pPr marL="0" indent="0">
              <a:buFont typeface="Arial" charset="0"/>
              <a:buNone/>
            </a:pPr>
            <a:endParaRPr lang="he-IL" smtClean="0"/>
          </a:p>
          <a:p>
            <a:pPr marL="0" indent="0"/>
            <a:endParaRPr lang="he-IL" smtClean="0"/>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0482" name="מציין מיקום תוכן 2"/>
          <p:cNvSpPr>
            <a:spLocks noGrp="1"/>
          </p:cNvSpPr>
          <p:nvPr>
            <p:ph idx="1"/>
          </p:nvPr>
        </p:nvSpPr>
        <p:spPr>
          <a:xfrm>
            <a:off x="468313" y="1628775"/>
            <a:ext cx="8229600" cy="5434013"/>
          </a:xfrm>
        </p:spPr>
        <p:txBody>
          <a:bodyPr/>
          <a:lstStyle/>
          <a:p>
            <a:pPr marL="0" indent="0">
              <a:buFont typeface="Arial" charset="0"/>
              <a:buNone/>
            </a:pPr>
            <a:r>
              <a:rPr lang="he-IL" smtClean="0">
                <a:solidFill>
                  <a:srgbClr val="C1099E"/>
                </a:solidFill>
              </a:rPr>
              <a:t>*היא מוסיפה </a:t>
            </a:r>
            <a:r>
              <a:rPr lang="he-IL" b="1" smtClean="0">
                <a:solidFill>
                  <a:srgbClr val="C1099E"/>
                </a:solidFill>
              </a:rPr>
              <a:t>גיוון</a:t>
            </a:r>
            <a:r>
              <a:rPr lang="he-IL" smtClean="0">
                <a:solidFill>
                  <a:srgbClr val="C1099E"/>
                </a:solidFill>
              </a:rPr>
              <a:t> לשיעור ונותנת </a:t>
            </a:r>
            <a:r>
              <a:rPr lang="he-IL" b="1" smtClean="0">
                <a:solidFill>
                  <a:srgbClr val="C1099E"/>
                </a:solidFill>
              </a:rPr>
              <a:t>מענה לשונות בין תלמידים</a:t>
            </a:r>
            <a:r>
              <a:rPr lang="he-IL" smtClean="0">
                <a:solidFill>
                  <a:srgbClr val="C1099E"/>
                </a:solidFill>
              </a:rPr>
              <a:t>, בייחוד לאילו המעדיפים סגנון למידה צילומי-חזותי.</a:t>
            </a:r>
          </a:p>
          <a:p>
            <a:pPr marL="0" indent="0">
              <a:buFont typeface="Arial" charset="0"/>
              <a:buNone/>
            </a:pPr>
            <a:endParaRPr lang="he-IL" smtClean="0"/>
          </a:p>
          <a:p>
            <a:pPr marL="0" indent="0">
              <a:buFont typeface="Arial" charset="0"/>
              <a:buNone/>
            </a:pPr>
            <a:r>
              <a:rPr lang="he-IL" smtClean="0">
                <a:solidFill>
                  <a:srgbClr val="FF0000"/>
                </a:solidFill>
              </a:rPr>
              <a:t>*הבניית ידע באמצעות מדיום וויזואלי הינה פעילות הקרובה לחיי היום-יום של התלמיד.</a:t>
            </a:r>
          </a:p>
          <a:p>
            <a:pPr marL="0" indent="0">
              <a:buFont typeface="Arial" charset="0"/>
              <a:buNone/>
            </a:pPr>
            <a:r>
              <a:rPr lang="he-IL" smtClean="0"/>
              <a:t> </a:t>
            </a:r>
            <a:endParaRPr lang="en-US" smtClean="0">
              <a:cs typeface="Arial" charset="0"/>
            </a:endParaRPr>
          </a:p>
          <a:p>
            <a:pPr marL="0" indent="0">
              <a:buFont typeface="Arial" charset="0"/>
              <a:buNone/>
            </a:pPr>
            <a:endParaRPr lang="he-IL" smtClean="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692150"/>
            <a:ext cx="8218488" cy="5434013"/>
          </a:xfrm>
        </p:spPr>
        <p:txBody>
          <a:bodyPr rtlCol="1">
            <a:normAutofit fontScale="85000" lnSpcReduction="10000"/>
          </a:bodyPr>
          <a:lstStyle/>
          <a:p>
            <a:pPr marL="0" indent="0" fontAlgn="auto">
              <a:spcAft>
                <a:spcPts val="0"/>
              </a:spcAft>
              <a:buFont typeface="Arial" panose="020B0604020202020204" pitchFamily="34" charset="0"/>
              <a:buNone/>
              <a:defRPr/>
            </a:pPr>
            <a:r>
              <a:rPr lang="he-IL" b="1" dirty="0" smtClean="0"/>
              <a:t>מחקרים מראים שסרטונים ואנימציות </a:t>
            </a:r>
            <a:r>
              <a:rPr lang="he-IL" b="1" dirty="0"/>
              <a:t>תומכים בשימוש באסטרטגיות הוראה שונות ובשיטות למידה, ויכולות </a:t>
            </a:r>
            <a:r>
              <a:rPr lang="he-IL" b="1" u="sng" dirty="0"/>
              <a:t>לקדם מיומנויות חשיבה שונות בקרב התלמידים</a:t>
            </a:r>
            <a:r>
              <a:rPr lang="he-IL" b="1" dirty="0"/>
              <a:t>. הממצאים גם מציינים שאנימציות יכולות </a:t>
            </a:r>
            <a:r>
              <a:rPr lang="he-IL" b="1" u="sng" dirty="0"/>
              <a:t>להגביר את הסקרנות המדעית, את הרכישה של שפה מדעית ולטפח חשיבה מדעית</a:t>
            </a:r>
            <a:r>
              <a:rPr lang="en-US" b="1" u="sng" dirty="0"/>
              <a:t>. </a:t>
            </a:r>
            <a:endParaRPr lang="en-US" b="1" u="sng" dirty="0" smtClean="0"/>
          </a:p>
          <a:p>
            <a:pPr marL="0" indent="0" fontAlgn="auto">
              <a:spcAft>
                <a:spcPts val="0"/>
              </a:spcAft>
              <a:buFont typeface="Arial" panose="020B0604020202020204" pitchFamily="34" charset="0"/>
              <a:buNone/>
              <a:defRPr/>
            </a:pPr>
            <a:endParaRPr lang="en-US" b="1" dirty="0"/>
          </a:p>
          <a:p>
            <a:pPr marL="0" indent="0" fontAlgn="auto">
              <a:spcAft>
                <a:spcPts val="0"/>
              </a:spcAft>
              <a:buFont typeface="Arial" panose="020B0604020202020204" pitchFamily="34" charset="0"/>
              <a:buNone/>
              <a:defRPr/>
            </a:pPr>
            <a:endParaRPr lang="he-IL" b="1" dirty="0" smtClean="0"/>
          </a:p>
          <a:p>
            <a:pPr marL="0" indent="0" fontAlgn="auto">
              <a:spcAft>
                <a:spcPts val="0"/>
              </a:spcAft>
              <a:buFont typeface="Arial" panose="020B0604020202020204" pitchFamily="34" charset="0"/>
              <a:buNone/>
              <a:defRPr/>
            </a:pPr>
            <a:r>
              <a:rPr lang="he-IL" dirty="0" smtClean="0"/>
              <a:t>התלמידים עושים </a:t>
            </a:r>
            <a:r>
              <a:rPr lang="he-IL" dirty="0"/>
              <a:t>שימוש הן ביכולות ויזואליות-ציוריות והן ביכולות וורבליות-שמיעתיות בעת חקירת </a:t>
            </a:r>
            <a:r>
              <a:rPr lang="he-IL" dirty="0" smtClean="0"/>
              <a:t>הסרטונים בסגנונות </a:t>
            </a:r>
            <a:r>
              <a:rPr lang="he-IL" dirty="0"/>
              <a:t>למידה ואסטרטגיות הוראה </a:t>
            </a:r>
            <a:r>
              <a:rPr lang="he-IL" dirty="0" smtClean="0"/>
              <a:t>שונות. </a:t>
            </a:r>
            <a:r>
              <a:rPr lang="en-US" dirty="0"/>
              <a:t> </a:t>
            </a:r>
          </a:p>
          <a:p>
            <a:pPr marL="0" indent="0" fontAlgn="auto">
              <a:spcAft>
                <a:spcPts val="0"/>
              </a:spcAft>
              <a:buFont typeface="Arial" panose="020B0604020202020204" pitchFamily="34" charset="0"/>
              <a:buNone/>
              <a:defRPr/>
            </a:pPr>
            <a:endParaRPr lang="he-IL" b="1" dirty="0" smtClean="0"/>
          </a:p>
          <a:p>
            <a:pPr marL="0" indent="0" algn="l" fontAlgn="auto">
              <a:spcAft>
                <a:spcPts val="0"/>
              </a:spcAft>
              <a:buFont typeface="Arial" panose="020B0604020202020204" pitchFamily="34" charset="0"/>
              <a:buNone/>
              <a:defRPr/>
            </a:pPr>
            <a:r>
              <a:rPr lang="en-US" sz="1700" dirty="0" err="1"/>
              <a:t>Miri</a:t>
            </a:r>
            <a:r>
              <a:rPr lang="en-US" sz="1700" dirty="0"/>
              <a:t> Barak and </a:t>
            </a:r>
            <a:r>
              <a:rPr lang="en-US" sz="1700" dirty="0" err="1"/>
              <a:t>Yehudit</a:t>
            </a:r>
            <a:r>
              <a:rPr lang="en-US" sz="1700" dirty="0"/>
              <a:t> J. </a:t>
            </a:r>
            <a:r>
              <a:rPr lang="en-US" sz="1700" dirty="0" err="1"/>
              <a:t>Dori</a:t>
            </a:r>
            <a:r>
              <a:rPr lang="en-US" sz="1700" dirty="0"/>
              <a:t>. Science Education in Primary Schools: Is an Animation Worth a Thousand Pictures? </a:t>
            </a:r>
            <a:r>
              <a:rPr lang="en-US" sz="1700" b="1" dirty="0"/>
              <a:t>Journal of Science Education and Technology</a:t>
            </a:r>
            <a:r>
              <a:rPr lang="en-US" sz="1700" dirty="0"/>
              <a:t>, 2011 ( </a:t>
            </a:r>
            <a:r>
              <a:rPr lang="en-US" sz="1700" dirty="0" err="1"/>
              <a:t>vol</a:t>
            </a:r>
            <a:r>
              <a:rPr lang="en-US" sz="1700" dirty="0"/>
              <a:t> 20) </a:t>
            </a:r>
            <a:br>
              <a:rPr lang="en-US" sz="1700" dirty="0"/>
            </a:br>
            <a:r>
              <a:rPr lang="en-US" sz="1700" b="1" dirty="0"/>
              <a:t/>
            </a:r>
            <a:br>
              <a:rPr lang="en-US" sz="1700" b="1" dirty="0"/>
            </a:br>
            <a:endParaRPr lang="he-IL" sz="1700" dirty="0"/>
          </a:p>
        </p:txBody>
      </p:sp>
      <p:sp>
        <p:nvSpPr>
          <p:cNvPr id="22531" name="TextBox 3"/>
          <p:cNvSpPr txBox="1">
            <a:spLocks noChangeArrowheads="1"/>
          </p:cNvSpPr>
          <p:nvPr/>
        </p:nvSpPr>
        <p:spPr bwMode="auto">
          <a:xfrm>
            <a:off x="3924300" y="188913"/>
            <a:ext cx="2663825" cy="368300"/>
          </a:xfrm>
          <a:prstGeom prst="rect">
            <a:avLst/>
          </a:prstGeom>
          <a:noFill/>
          <a:ln w="9525">
            <a:noFill/>
            <a:miter lim="800000"/>
            <a:headEnd/>
            <a:tailEnd/>
          </a:ln>
        </p:spPr>
        <p:txBody>
          <a:bodyPr>
            <a:spAutoFit/>
          </a:bodyPr>
          <a:lstStyle/>
          <a:p>
            <a:r>
              <a:rPr lang="he-IL">
                <a:latin typeface="Calibri" pitchFamily="34" charset="0"/>
              </a:rPr>
              <a:t>ועוד סיבה.....</a:t>
            </a:r>
          </a:p>
        </p:txBody>
      </p:sp>
      <p:pic>
        <p:nvPicPr>
          <p:cNvPr id="22532" name="Picture 24"/>
          <p:cNvPicPr>
            <a:picLocks noChangeAspect="1" noChangeArrowheads="1"/>
          </p:cNvPicPr>
          <p:nvPr/>
        </p:nvPicPr>
        <p:blipFill>
          <a:blip r:embed="rId2"/>
          <a:srcRect/>
          <a:stretch>
            <a:fillRect/>
          </a:stretch>
        </p:blipFill>
        <p:spPr bwMode="auto">
          <a:xfrm>
            <a:off x="7308850" y="5516563"/>
            <a:ext cx="1763713" cy="13414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lumMod val="7000"/>
                <a:lumOff val="93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he-IL" altLang="he-IL" sz="2800" smtClean="0"/>
              <a:t>עם ממצאים לא מתווכחים...</a:t>
            </a:r>
            <a:r>
              <a:rPr lang="he-IL" altLang="he-IL" sz="2800" u="sng" smtClean="0"/>
              <a:t/>
            </a:r>
            <a:br>
              <a:rPr lang="he-IL" altLang="he-IL" sz="2800" u="sng" smtClean="0"/>
            </a:br>
            <a:r>
              <a:rPr lang="he-IL" altLang="he-IL" sz="2800" u="sng" smtClean="0"/>
              <a:t>עוד סיבה למה כדאי ללמד לבחינה המתוקשבת....</a:t>
            </a:r>
            <a:endParaRPr lang="en-US" altLang="he-IL" sz="2800" u="sng" smtClean="0"/>
          </a:p>
        </p:txBody>
      </p:sp>
      <p:graphicFrame>
        <p:nvGraphicFramePr>
          <p:cNvPr id="3545" name="Group 473"/>
          <p:cNvGraphicFramePr>
            <a:graphicFrameLocks noGrp="1"/>
          </p:cNvGraphicFramePr>
          <p:nvPr>
            <p:ph idx="1"/>
          </p:nvPr>
        </p:nvGraphicFramePr>
        <p:xfrm>
          <a:off x="457200" y="1600200"/>
          <a:ext cx="8229600" cy="4525963"/>
        </p:xfrm>
        <a:graphic>
          <a:graphicData uri="http://schemas.openxmlformats.org/drawingml/2006/table">
            <a:tbl>
              <a:tblPr rtl="1"/>
              <a:tblGrid>
                <a:gridCol w="992187">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2274887">
                  <a:extLst>
                    <a:ext uri="{9D8B030D-6E8A-4147-A177-3AD203B41FA5}">
                      <a16:colId xmlns:a16="http://schemas.microsoft.com/office/drawing/2014/main" val="20002"/>
                    </a:ext>
                  </a:extLst>
                </a:gridCol>
                <a:gridCol w="992188">
                  <a:extLst>
                    <a:ext uri="{9D8B030D-6E8A-4147-A177-3AD203B41FA5}">
                      <a16:colId xmlns:a16="http://schemas.microsoft.com/office/drawing/2014/main" val="20003"/>
                    </a:ext>
                  </a:extLst>
                </a:gridCol>
                <a:gridCol w="993775">
                  <a:extLst>
                    <a:ext uri="{9D8B030D-6E8A-4147-A177-3AD203B41FA5}">
                      <a16:colId xmlns:a16="http://schemas.microsoft.com/office/drawing/2014/main" val="20004"/>
                    </a:ext>
                  </a:extLst>
                </a:gridCol>
                <a:gridCol w="992187">
                  <a:extLst>
                    <a:ext uri="{9D8B030D-6E8A-4147-A177-3AD203B41FA5}">
                      <a16:colId xmlns:a16="http://schemas.microsoft.com/office/drawing/2014/main" val="20005"/>
                    </a:ext>
                  </a:extLst>
                </a:gridCol>
                <a:gridCol w="992188">
                  <a:extLst>
                    <a:ext uri="{9D8B030D-6E8A-4147-A177-3AD203B41FA5}">
                      <a16:colId xmlns:a16="http://schemas.microsoft.com/office/drawing/2014/main" val="20006"/>
                    </a:ext>
                  </a:extLst>
                </a:gridCol>
              </a:tblGrid>
              <a:tr h="674688">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Calibri" pitchFamily="34" charset="0"/>
                          <a:cs typeface="Arial" pitchFamily="34" charset="0"/>
                        </a:rPr>
                        <a:t>סמל שאלון</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Calibri" pitchFamily="34" charset="0"/>
                          <a:cs typeface="Arial" pitchFamily="34" charset="0"/>
                        </a:rPr>
                        <a:t>היקף (יח"ל)</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Calibri" pitchFamily="34" charset="0"/>
                          <a:cs typeface="Arial" pitchFamily="34" charset="0"/>
                        </a:rPr>
                        <a:t>תחום</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00FF"/>
                          </a:solidFill>
                          <a:effectLst/>
                          <a:latin typeface="Arial" pitchFamily="34" charset="0"/>
                          <a:cs typeface="Arial" pitchFamily="34" charset="0"/>
                        </a:rPr>
                        <a:t>תש"ע</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6600"/>
                          </a:solidFill>
                          <a:effectLst/>
                          <a:latin typeface="Arial" pitchFamily="34" charset="0"/>
                          <a:cs typeface="Arial" pitchFamily="34" charset="0"/>
                        </a:rPr>
                        <a:t>תשע"א</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800080"/>
                          </a:solidFill>
                          <a:effectLst/>
                          <a:latin typeface="Arial" pitchFamily="34" charset="0"/>
                          <a:cs typeface="Arial" pitchFamily="34" charset="0"/>
                        </a:rPr>
                        <a:t>תשע"ב</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008000"/>
                          </a:solidFill>
                          <a:effectLst/>
                          <a:latin typeface="Arial" pitchFamily="34" charset="0"/>
                          <a:cs typeface="Arial" pitchFamily="34" charset="0"/>
                        </a:rPr>
                        <a:t>תשע"ג</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7513">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Arial" pitchFamily="34" charset="0"/>
                          <a:cs typeface="Arial" pitchFamily="34" charset="0"/>
                        </a:rPr>
                        <a:t>43002</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0.6</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Calibri" pitchFamily="34" charset="0"/>
                          <a:cs typeface="Arial" pitchFamily="34" charset="0"/>
                        </a:rPr>
                        <a:t>עיוני-אנסין</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00FF"/>
                          </a:solidFill>
                          <a:effectLst/>
                          <a:latin typeface="Arial" pitchFamily="34" charset="0"/>
                          <a:cs typeface="Arial" pitchFamily="34" charset="0"/>
                        </a:rPr>
                        <a:t>68.3</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6600"/>
                          </a:solidFill>
                          <a:effectLst/>
                          <a:latin typeface="Arial" pitchFamily="34" charset="0"/>
                          <a:cs typeface="Arial" pitchFamily="34" charset="0"/>
                        </a:rPr>
                        <a:t>75.88</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800080"/>
                          </a:solidFill>
                          <a:effectLst/>
                          <a:latin typeface="Arial" pitchFamily="34" charset="0"/>
                          <a:cs typeface="Arial" pitchFamily="34" charset="0"/>
                        </a:rPr>
                        <a:t>66.59</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008000"/>
                          </a:solidFill>
                          <a:effectLst/>
                          <a:latin typeface="Arial" pitchFamily="34" charset="0"/>
                          <a:cs typeface="Arial" pitchFamily="34" charset="0"/>
                        </a:rPr>
                        <a:t>70.49</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415925">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43003</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Arial" pitchFamily="34" charset="0"/>
                          <a:cs typeface="Arial" pitchFamily="34" charset="0"/>
                        </a:rPr>
                        <a:t>0.9</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Calibri" pitchFamily="34" charset="0"/>
                          <a:cs typeface="Arial" pitchFamily="34" charset="0"/>
                        </a:rPr>
                        <a:t>עיוני- הרחבה</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00FF"/>
                          </a:solidFill>
                          <a:effectLst/>
                          <a:latin typeface="Arial" pitchFamily="34" charset="0"/>
                          <a:cs typeface="Arial" pitchFamily="34" charset="0"/>
                        </a:rPr>
                        <a:t>61.9</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6600"/>
                          </a:solidFill>
                          <a:effectLst/>
                          <a:latin typeface="Arial" pitchFamily="34" charset="0"/>
                          <a:cs typeface="Arial" pitchFamily="34" charset="0"/>
                        </a:rPr>
                        <a:t>67.47</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800080"/>
                          </a:solidFill>
                          <a:effectLst/>
                          <a:latin typeface="Arial" pitchFamily="34" charset="0"/>
                          <a:cs typeface="Arial" pitchFamily="34" charset="0"/>
                        </a:rPr>
                        <a:t>62.5</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008000"/>
                          </a:solidFill>
                          <a:effectLst/>
                          <a:latin typeface="Arial" pitchFamily="34" charset="0"/>
                          <a:cs typeface="Arial" pitchFamily="34" charset="0"/>
                        </a:rPr>
                        <a:t>63.8</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88423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15925">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43007</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0.9</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Calibri" pitchFamily="34" charset="0"/>
                          <a:cs typeface="Arial" pitchFamily="34" charset="0"/>
                        </a:rPr>
                        <a:t>מתוקשב-במקום אנסין</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00FF"/>
                          </a:solidFill>
                          <a:effectLst/>
                          <a:latin typeface="Arial" pitchFamily="34" charset="0"/>
                          <a:cs typeface="Arial" pitchFamily="34" charset="0"/>
                        </a:rPr>
                        <a:t>71.9</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6600"/>
                          </a:solidFill>
                          <a:effectLst/>
                          <a:latin typeface="Arial" pitchFamily="34" charset="0"/>
                          <a:cs typeface="Arial" pitchFamily="34" charset="0"/>
                        </a:rPr>
                        <a:t>75.53</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800080"/>
                          </a:solidFill>
                          <a:effectLst/>
                          <a:latin typeface="Arial" pitchFamily="34" charset="0"/>
                          <a:cs typeface="Arial" pitchFamily="34" charset="0"/>
                        </a:rPr>
                        <a:t>74.06</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008000"/>
                          </a:solidFill>
                          <a:effectLst/>
                          <a:latin typeface="Arial" pitchFamily="34" charset="0"/>
                          <a:cs typeface="Arial" pitchFamily="34" charset="0"/>
                        </a:rPr>
                        <a:t>78.67</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417513">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43013</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0.6</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Calibri" pitchFamily="34" charset="0"/>
                          <a:cs typeface="Arial" pitchFamily="34" charset="0"/>
                        </a:rPr>
                        <a:t>עיוני-הרחבה</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00FF"/>
                          </a:solidFill>
                          <a:effectLst/>
                          <a:latin typeface="Arial" pitchFamily="34" charset="0"/>
                          <a:cs typeface="Arial" pitchFamily="34" charset="0"/>
                        </a:rPr>
                        <a:t>71.6</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FF6600"/>
                          </a:solidFill>
                          <a:effectLst/>
                          <a:latin typeface="Arial" pitchFamily="34" charset="0"/>
                          <a:cs typeface="Arial" pitchFamily="34" charset="0"/>
                        </a:rPr>
                        <a:t>71.59</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800080"/>
                          </a:solidFill>
                          <a:effectLst/>
                          <a:latin typeface="Arial" pitchFamily="34" charset="0"/>
                          <a:cs typeface="Arial" pitchFamily="34" charset="0"/>
                        </a:rPr>
                        <a:t>69.75</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008000"/>
                          </a:solidFill>
                          <a:effectLst/>
                          <a:latin typeface="Arial" pitchFamily="34" charset="0"/>
                          <a:cs typeface="Arial" pitchFamily="34" charset="0"/>
                        </a:rPr>
                        <a:t>70.29</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5"/>
                  </a:ext>
                </a:extLst>
              </a:tr>
              <a:tr h="8826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17513">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chemeClr val="tx1"/>
                          </a:solidFill>
                          <a:effectLst/>
                          <a:latin typeface="Arial" pitchFamily="34" charset="0"/>
                          <a:cs typeface="Arial" pitchFamily="34" charset="0"/>
                        </a:rPr>
                        <a:t>43008</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Arial" pitchFamily="34" charset="0"/>
                          <a:cs typeface="Arial" pitchFamily="34" charset="0"/>
                        </a:rPr>
                        <a:t>1</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chemeClr val="tx1"/>
                          </a:solidFill>
                          <a:effectLst/>
                          <a:latin typeface="Calibri" pitchFamily="34" charset="0"/>
                          <a:cs typeface="Arial" pitchFamily="34" charset="0"/>
                        </a:rPr>
                        <a:t>מעבדה</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00FF"/>
                          </a:solidFill>
                          <a:effectLst/>
                          <a:latin typeface="Arial" pitchFamily="34" charset="0"/>
                          <a:cs typeface="Arial" pitchFamily="34" charset="0"/>
                        </a:rPr>
                        <a:t>76.6</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FF6600"/>
                          </a:solidFill>
                          <a:effectLst/>
                          <a:latin typeface="Arial" pitchFamily="34" charset="0"/>
                          <a:cs typeface="Arial" pitchFamily="34" charset="0"/>
                        </a:rPr>
                        <a:t>76.87</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smtClean="0">
                          <a:ln>
                            <a:noFill/>
                          </a:ln>
                          <a:solidFill>
                            <a:srgbClr val="800080"/>
                          </a:solidFill>
                          <a:effectLst/>
                          <a:latin typeface="Arial" pitchFamily="34" charset="0"/>
                          <a:cs typeface="Arial" pitchFamily="34" charset="0"/>
                        </a:rPr>
                        <a:t>83.41</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 latinLnBrk="0" hangingPunct="1">
                        <a:lnSpc>
                          <a:spcPct val="100000"/>
                        </a:lnSpc>
                        <a:spcBef>
                          <a:spcPct val="0"/>
                        </a:spcBef>
                        <a:spcAft>
                          <a:spcPct val="0"/>
                        </a:spcAft>
                        <a:buClrTx/>
                        <a:buSzTx/>
                        <a:buFontTx/>
                        <a:buNone/>
                        <a:tabLst/>
                      </a:pPr>
                      <a:r>
                        <a:rPr kumimoji="0" lang="he-IL" sz="1000" b="1" i="0" u="none" strike="noStrike" cap="none" normalizeH="0" baseline="0" dirty="0" smtClean="0">
                          <a:ln>
                            <a:noFill/>
                          </a:ln>
                          <a:solidFill>
                            <a:srgbClr val="008000"/>
                          </a:solidFill>
                          <a:effectLst/>
                          <a:latin typeface="Arial" pitchFamily="34" charset="0"/>
                          <a:cs typeface="Arial" pitchFamily="34" charset="0"/>
                        </a:rPr>
                        <a:t>76.03</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7"/>
                  </a:ext>
                </a:extLst>
              </a:tr>
            </a:tbl>
          </a:graphicData>
        </a:graphic>
      </p:graphicFrame>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graphicFrame>
        <p:nvGraphicFramePr>
          <p:cNvPr id="4" name="תרשים 3"/>
          <p:cNvGraphicFramePr>
            <a:graphicFrameLocks/>
          </p:cNvGraphicFramePr>
          <p:nvPr/>
        </p:nvGraphicFramePr>
        <p:xfrm>
          <a:off x="323528" y="332656"/>
          <a:ext cx="8640960" cy="63367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rtlCol="1">
            <a:normAutofit fontScale="90000"/>
          </a:bodyPr>
          <a:lstStyle/>
          <a:p>
            <a:pPr fontAlgn="auto">
              <a:spcAft>
                <a:spcPts val="0"/>
              </a:spcAft>
              <a:defRPr/>
            </a:pPr>
            <a:r>
              <a:rPr lang="he-IL" altLang="he-IL" sz="3600" dirty="0" smtClean="0"/>
              <a:t>שינויים שחלו החל משנה"ל תשע"ד  בבחינה המתוקשבת</a:t>
            </a:r>
            <a:endParaRPr lang="en-US" altLang="he-IL" sz="3600" dirty="0" smtClean="0"/>
          </a:p>
        </p:txBody>
      </p:sp>
      <p:sp>
        <p:nvSpPr>
          <p:cNvPr id="6147" name="Rectangle 3"/>
          <p:cNvSpPr>
            <a:spLocks noGrp="1" noChangeArrowheads="1"/>
          </p:cNvSpPr>
          <p:nvPr>
            <p:ph idx="4294967295"/>
          </p:nvPr>
        </p:nvSpPr>
        <p:spPr/>
        <p:txBody>
          <a:bodyPr rtlCol="1">
            <a:normAutofit fontScale="92500"/>
          </a:bodyPr>
          <a:lstStyle/>
          <a:p>
            <a:pPr fontAlgn="auto">
              <a:spcAft>
                <a:spcPts val="0"/>
              </a:spcAft>
              <a:buFontTx/>
              <a:buNone/>
              <a:defRPr/>
            </a:pPr>
            <a:endParaRPr lang="he-IL" altLang="he-IL" dirty="0" smtClean="0"/>
          </a:p>
          <a:p>
            <a:pPr algn="ctr" fontAlgn="auto">
              <a:spcAft>
                <a:spcPts val="0"/>
              </a:spcAft>
              <a:buFontTx/>
              <a:buNone/>
              <a:defRPr/>
            </a:pPr>
            <a:endParaRPr lang="he-IL" altLang="he-IL" dirty="0" smtClean="0">
              <a:solidFill>
                <a:srgbClr val="7030A0"/>
              </a:solidFill>
            </a:endParaRPr>
          </a:p>
          <a:p>
            <a:pPr algn="ctr" fontAlgn="auto">
              <a:spcAft>
                <a:spcPts val="0"/>
              </a:spcAft>
              <a:buFontTx/>
              <a:buNone/>
              <a:defRPr/>
            </a:pPr>
            <a:endParaRPr lang="he-IL" altLang="he-IL" dirty="0" smtClean="0">
              <a:solidFill>
                <a:srgbClr val="7030A0"/>
              </a:solidFill>
            </a:endParaRPr>
          </a:p>
          <a:p>
            <a:pPr algn="ctr" fontAlgn="auto">
              <a:spcAft>
                <a:spcPts val="0"/>
              </a:spcAft>
              <a:buFontTx/>
              <a:buNone/>
              <a:defRPr/>
            </a:pPr>
            <a:endParaRPr lang="he-IL" altLang="he-IL" dirty="0" smtClean="0">
              <a:solidFill>
                <a:srgbClr val="7030A0"/>
              </a:solidFill>
            </a:endParaRPr>
          </a:p>
          <a:p>
            <a:pPr algn="ctr" fontAlgn="auto">
              <a:spcAft>
                <a:spcPts val="0"/>
              </a:spcAft>
              <a:buFontTx/>
              <a:buNone/>
              <a:defRPr/>
            </a:pPr>
            <a:r>
              <a:rPr lang="he-IL" altLang="he-IL" dirty="0" smtClean="0">
                <a:solidFill>
                  <a:srgbClr val="7030A0"/>
                </a:solidFill>
              </a:rPr>
              <a:t>הבחינה המתוקשבת מהווה תחליף </a:t>
            </a:r>
          </a:p>
          <a:p>
            <a:pPr algn="ctr" fontAlgn="auto">
              <a:spcAft>
                <a:spcPts val="0"/>
              </a:spcAft>
              <a:buFontTx/>
              <a:buNone/>
              <a:defRPr/>
            </a:pPr>
            <a:r>
              <a:rPr lang="he-IL" altLang="he-IL" dirty="0" smtClean="0">
                <a:solidFill>
                  <a:srgbClr val="FF3300"/>
                </a:solidFill>
              </a:rPr>
              <a:t>ל</a:t>
            </a:r>
            <a:r>
              <a:rPr lang="he-IL" altLang="he-IL" dirty="0" smtClean="0">
                <a:solidFill>
                  <a:srgbClr val="FF0000"/>
                </a:solidFill>
              </a:rPr>
              <a:t>שאלון של נושאי הבחירה 43003</a:t>
            </a:r>
            <a:r>
              <a:rPr lang="en-US" altLang="he-IL" dirty="0" smtClean="0">
                <a:solidFill>
                  <a:srgbClr val="7030A0"/>
                </a:solidFill>
              </a:rPr>
              <a:t> </a:t>
            </a:r>
            <a:endParaRPr lang="he-IL" altLang="he-IL" dirty="0" smtClean="0">
              <a:solidFill>
                <a:srgbClr val="7030A0"/>
              </a:solidFill>
            </a:endParaRPr>
          </a:p>
          <a:p>
            <a:pPr fontAlgn="auto">
              <a:spcAft>
                <a:spcPts val="0"/>
              </a:spcAft>
              <a:buFont typeface="Arial" panose="020B0604020202020204" pitchFamily="34" charset="0"/>
              <a:buChar char="•"/>
              <a:defRPr/>
            </a:pPr>
            <a:endParaRPr lang="he-IL" altLang="he-IL" sz="2400" dirty="0" smtClean="0">
              <a:solidFill>
                <a:srgbClr val="FF0000"/>
              </a:solidFill>
            </a:endParaRPr>
          </a:p>
          <a:p>
            <a:pPr fontAlgn="auto">
              <a:spcAft>
                <a:spcPts val="0"/>
              </a:spcAft>
              <a:buFont typeface="Arial" panose="020B0604020202020204" pitchFamily="34" charset="0"/>
              <a:buChar char="•"/>
              <a:defRPr/>
            </a:pPr>
            <a:r>
              <a:rPr lang="he-IL" altLang="he-IL" sz="2400" dirty="0" smtClean="0">
                <a:solidFill>
                  <a:srgbClr val="FF0000"/>
                </a:solidFill>
              </a:rPr>
              <a:t>זאת בניגוד לבחינה בשנים האחרונות שהחליפה את שאלון 'ניתוח מחקר מדעי' (43002) וחלק מבחינת פרקי הבחירה של שאלון (43003). </a:t>
            </a:r>
            <a:endParaRPr lang="en-US" altLang="he-IL" sz="2400" dirty="0" smtClean="0">
              <a:solidFill>
                <a:srgbClr val="FF0000"/>
              </a:solidFill>
            </a:endParaRPr>
          </a:p>
          <a:p>
            <a:pPr algn="ctr" fontAlgn="auto">
              <a:spcAft>
                <a:spcPts val="0"/>
              </a:spcAft>
              <a:buFontTx/>
              <a:buNone/>
              <a:defRPr/>
            </a:pPr>
            <a:endParaRPr lang="en-US" altLang="he-IL" sz="2400" dirty="0" smtClean="0"/>
          </a:p>
        </p:txBody>
      </p:sp>
      <p:pic>
        <p:nvPicPr>
          <p:cNvPr id="25604" name="Picture 5"/>
          <p:cNvPicPr>
            <a:picLocks noChangeAspect="1" noChangeArrowheads="1"/>
          </p:cNvPicPr>
          <p:nvPr/>
        </p:nvPicPr>
        <p:blipFill>
          <a:blip r:embed="rId2"/>
          <a:srcRect/>
          <a:stretch>
            <a:fillRect/>
          </a:stretch>
        </p:blipFill>
        <p:spPr bwMode="auto">
          <a:xfrm>
            <a:off x="3276600" y="1341438"/>
            <a:ext cx="2232025" cy="20812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772</TotalTime>
  <Words>1810</Words>
  <Application>Microsoft Office PowerPoint</Application>
  <PresentationFormat>‫הצגה על המסך (4:3)</PresentationFormat>
  <Paragraphs>302</Paragraphs>
  <Slides>33</Slides>
  <Notes>4</Notes>
  <HiddenSlides>0</HiddenSlides>
  <MMClips>0</MMClips>
  <ScaleCrop>false</ScaleCrop>
  <HeadingPairs>
    <vt:vector size="8" baseType="variant">
      <vt:variant>
        <vt:lpstr>גופנים בשימוש</vt:lpstr>
      </vt:variant>
      <vt:variant>
        <vt:i4>4</vt:i4>
      </vt:variant>
      <vt:variant>
        <vt:lpstr>ערכת נושא</vt:lpstr>
      </vt:variant>
      <vt:variant>
        <vt:i4>1</vt:i4>
      </vt:variant>
      <vt:variant>
        <vt:lpstr>שרתי OLE מוטבעים</vt:lpstr>
      </vt:variant>
      <vt:variant>
        <vt:i4>1</vt:i4>
      </vt:variant>
      <vt:variant>
        <vt:lpstr>כותרות שקופיות</vt:lpstr>
      </vt:variant>
      <vt:variant>
        <vt:i4>33</vt:i4>
      </vt:variant>
    </vt:vector>
  </HeadingPairs>
  <TitlesOfParts>
    <vt:vector size="39" baseType="lpstr">
      <vt:lpstr>Arial</vt:lpstr>
      <vt:lpstr>Calibri</vt:lpstr>
      <vt:lpstr>Guttman Yad-Brush</vt:lpstr>
      <vt:lpstr>Times New Roman</vt:lpstr>
      <vt:lpstr>ערכת נושא Office</vt:lpstr>
      <vt:lpstr>אובייקט מעטפת של כורך האובייקטים</vt:lpstr>
      <vt:lpstr>בחינה מתוקשבת בביולוגיה-  גם אצלך בכיתת מעבדה ללא מחשבים.  </vt:lpstr>
      <vt:lpstr>מצגת של PowerPoint‏</vt:lpstr>
      <vt:lpstr>איך אפשר לשמר את ה'חומר' הנלמד ?</vt:lpstr>
      <vt:lpstr>ועוד סיבות להצטרפות לבחינה מתוקשבת בביולוגיה</vt:lpstr>
      <vt:lpstr>מצגת של PowerPoint‏</vt:lpstr>
      <vt:lpstr>מצגת של PowerPoint‏</vt:lpstr>
      <vt:lpstr>עם ממצאים לא מתווכחים... עוד סיבה למה כדאי ללמד לבחינה המתוקשבת....</vt:lpstr>
      <vt:lpstr>מצגת של PowerPoint‏</vt:lpstr>
      <vt:lpstr>שינויים שחלו החל משנה"ל תשע"ד  בבחינה המתוקשבת</vt:lpstr>
      <vt:lpstr>נושאי הבחירה בכל אחד מהשאלונים בחינת 003                   בחינת 007</vt:lpstr>
      <vt:lpstr>מבנה השאלון  בחינת 003                             בחינת 007 </vt:lpstr>
      <vt:lpstr>נראה קצת מהבחינות....</vt:lpstr>
      <vt:lpstr>מצגת של PowerPoint‏</vt:lpstr>
      <vt:lpstr>מקרה תמונה</vt:lpstr>
      <vt:lpstr>מצגת של PowerPoint‏</vt:lpstr>
      <vt:lpstr>הצפייה בשאלה עם רכיב וויזואלי  שונה מהלמידה</vt:lpstr>
      <vt:lpstr>מצגת של PowerPoint‏</vt:lpstr>
      <vt:lpstr>בגרות 2014- שאלה 6 (תורשה)</vt:lpstr>
      <vt:lpstr>מצגת של PowerPoint‏</vt:lpstr>
      <vt:lpstr>מצגת של PowerPoint‏</vt:lpstr>
      <vt:lpstr>בגרות 2014- שאלה 5 (תורשה)</vt:lpstr>
      <vt:lpstr>מצגת של PowerPoint‏</vt:lpstr>
      <vt:lpstr>בגרות 2014- שאלה 14 (מיקרו.)</vt:lpstr>
      <vt:lpstr>שלבי עיבוד שאלה ויזואלית:</vt:lpstr>
      <vt:lpstr>מצגת של PowerPoint‏</vt:lpstr>
      <vt:lpstr>מצגת של PowerPoint‏</vt:lpstr>
      <vt:lpstr>בגרות 2014- שאלה 12 (רבייה)</vt:lpstr>
      <vt:lpstr>מצגת של PowerPoint‏</vt:lpstr>
      <vt:lpstr>הקרנת סרטון/תמונה אינה מספיקה !  </vt:lpstr>
      <vt:lpstr>לאחר הצפייה הראשונה  נעצור את הסרטון בנקודות מסוימות ונשלב מספר שאלות (תוך כדי צפייה)-</vt:lpstr>
      <vt:lpstr>      בואו נצפה בבחינת המתכונת.... שאלה 1- הזנה שאלה 8 מידענות</vt:lpstr>
      <vt:lpstr>מה עושים בכיתה ? </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galit</dc:creator>
  <cp:lastModifiedBy>rose naamani</cp:lastModifiedBy>
  <cp:revision>57</cp:revision>
  <dcterms:created xsi:type="dcterms:W3CDTF">2014-06-06T08:03:25Z</dcterms:created>
  <dcterms:modified xsi:type="dcterms:W3CDTF">2015-11-27T06:47:24Z</dcterms:modified>
</cp:coreProperties>
</file>