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334" r:id="rId3"/>
    <p:sldId id="280" r:id="rId4"/>
    <p:sldId id="259"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304" r:id="rId21"/>
    <p:sldId id="296" r:id="rId22"/>
    <p:sldId id="297" r:id="rId23"/>
    <p:sldId id="298" r:id="rId24"/>
    <p:sldId id="299" r:id="rId25"/>
    <p:sldId id="300" r:id="rId26"/>
    <p:sldId id="301" r:id="rId27"/>
    <p:sldId id="302" r:id="rId28"/>
    <p:sldId id="303" r:id="rId29"/>
    <p:sldId id="305" r:id="rId30"/>
    <p:sldId id="306" r:id="rId31"/>
    <p:sldId id="307" r:id="rId32"/>
    <p:sldId id="308" r:id="rId33"/>
    <p:sldId id="309" r:id="rId34"/>
    <p:sldId id="310" r:id="rId35"/>
    <p:sldId id="311" r:id="rId36"/>
    <p:sldId id="321" r:id="rId37"/>
    <p:sldId id="312" r:id="rId38"/>
    <p:sldId id="313" r:id="rId39"/>
    <p:sldId id="314" r:id="rId40"/>
    <p:sldId id="315" r:id="rId41"/>
    <p:sldId id="316" r:id="rId42"/>
    <p:sldId id="317" r:id="rId43"/>
    <p:sldId id="318" r:id="rId44"/>
    <p:sldId id="319" r:id="rId45"/>
    <p:sldId id="320" r:id="rId46"/>
    <p:sldId id="322" r:id="rId47"/>
    <p:sldId id="323" r:id="rId48"/>
    <p:sldId id="324" r:id="rId49"/>
    <p:sldId id="328" r:id="rId50"/>
    <p:sldId id="333" r:id="rId51"/>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81" d="100"/>
          <a:sy n="81" d="100"/>
        </p:scale>
        <p:origin x="-258"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2725090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3745544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4097935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192900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2977097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1915546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2845215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79782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353102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3006708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2911BC12-BA02-4F7C-84A3-A070085C1A90}" type="datetimeFigureOut">
              <a:rPr lang="he-IL" smtClean="0"/>
              <a:pPr/>
              <a:t>י"ט/ניסן/תשע"ח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B5C4742-4388-4712-B735-67CE29560F42}" type="slidenum">
              <a:rPr lang="he-IL" smtClean="0"/>
              <a:pPr/>
              <a:t>‹#›</a:t>
            </a:fld>
            <a:endParaRPr lang="he-IL"/>
          </a:p>
        </p:txBody>
      </p:sp>
    </p:spTree>
    <p:extLst>
      <p:ext uri="{BB962C8B-B14F-4D97-AF65-F5344CB8AC3E}">
        <p14:creationId xmlns:p14="http://schemas.microsoft.com/office/powerpoint/2010/main" val="1379140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911BC12-BA02-4F7C-84A3-A070085C1A90}" type="datetimeFigureOut">
              <a:rPr lang="he-IL" smtClean="0"/>
              <a:pPr/>
              <a:t>י"ט/ניסן/תשע"ח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5C4742-4388-4712-B735-67CE29560F42}" type="slidenum">
              <a:rPr lang="he-IL" smtClean="0"/>
              <a:pPr/>
              <a:t>‹#›</a:t>
            </a:fld>
            <a:endParaRPr lang="he-IL"/>
          </a:p>
        </p:txBody>
      </p:sp>
    </p:spTree>
    <p:extLst>
      <p:ext uri="{BB962C8B-B14F-4D97-AF65-F5344CB8AC3E}">
        <p14:creationId xmlns:p14="http://schemas.microsoft.com/office/powerpoint/2010/main" val="776980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5592" y="379510"/>
            <a:ext cx="11639227" cy="6230319"/>
          </a:xfrm>
          <a:prstGeom prst="rect">
            <a:avLst/>
          </a:prstGeom>
          <a:noFill/>
        </p:spPr>
        <p:txBody>
          <a:bodyPr wrap="square" rtlCol="1">
            <a:spAutoFit/>
          </a:bodyPr>
          <a:lstStyle/>
          <a:p>
            <a:endParaRPr lang="he-IL" dirty="0"/>
          </a:p>
        </p:txBody>
      </p:sp>
      <p:sp>
        <p:nvSpPr>
          <p:cNvPr id="4" name="מלבן 3"/>
          <p:cNvSpPr/>
          <p:nvPr/>
        </p:nvSpPr>
        <p:spPr>
          <a:xfrm>
            <a:off x="216975" y="-10403"/>
            <a:ext cx="11825207" cy="1781578"/>
          </a:xfrm>
          <a:prstGeom prst="rect">
            <a:avLst/>
          </a:prstGeom>
        </p:spPr>
        <p:txBody>
          <a:bodyPr wrap="square">
            <a:spAutoFit/>
          </a:bodyPr>
          <a:lstStyle/>
          <a:p>
            <a:pPr algn="ctr">
              <a:lnSpc>
                <a:spcPct val="150000"/>
              </a:lnSpc>
            </a:pPr>
            <a:r>
              <a:rPr lang="he-IL" sz="2400" b="1" dirty="0">
                <a:latin typeface="Times New Roman" panose="02020603050405020304" pitchFamily="18" charset="0"/>
                <a:ea typeface="Times New Roman" panose="02020603050405020304" pitchFamily="18" charset="0"/>
              </a:rPr>
              <a:t>תכנים מתוך הליבה הנדרשים לבחינת </a:t>
            </a:r>
            <a:r>
              <a:rPr lang="he-IL" sz="2400" b="1" dirty="0" smtClean="0">
                <a:latin typeface="Times New Roman" panose="02020603050405020304" pitchFamily="18" charset="0"/>
                <a:ea typeface="Times New Roman" panose="02020603050405020304" pitchFamily="18" charset="0"/>
              </a:rPr>
              <a:t>המעבדה</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endParaRPr lang="en-US" sz="1400" dirty="0" smtClean="0">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ar-SA" sz="4000" dirty="0" smtClean="0">
                <a:latin typeface="Times New Roman" panose="02020603050405020304" pitchFamily="18" charset="0"/>
                <a:ea typeface="Times New Roman" panose="02020603050405020304" pitchFamily="18" charset="0"/>
              </a:rPr>
              <a:t>إعداد: لميس أيوب وبنان موسى</a:t>
            </a:r>
            <a:r>
              <a:rPr lang="he-IL" sz="4000" dirty="0">
                <a:latin typeface="Times New Roman" panose="02020603050405020304" pitchFamily="18" charset="0"/>
                <a:ea typeface="Times New Roman" panose="02020603050405020304" pitchFamily="18" charset="0"/>
              </a:rPr>
              <a:t> </a:t>
            </a:r>
            <a:endParaRPr lang="en-US" sz="4000" dirty="0" smtClean="0">
              <a:effectLst/>
              <a:latin typeface="Times New Roman" panose="02020603050405020304" pitchFamily="18" charset="0"/>
              <a:ea typeface="Times New Roman" panose="02020603050405020304" pitchFamily="18" charset="0"/>
              <a:cs typeface="Miriam" panose="020B0502050101010101" pitchFamily="34" charset="-79"/>
            </a:endParaRPr>
          </a:p>
        </p:txBody>
      </p:sp>
    </p:spTree>
    <p:extLst>
      <p:ext uri="{BB962C8B-B14F-4D97-AF65-F5344CB8AC3E}">
        <p14:creationId xmlns:p14="http://schemas.microsoft.com/office/powerpoint/2010/main" val="3112897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7866222"/>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400" kern="1200" dirty="0" smtClean="0">
                          <a:solidFill>
                            <a:schemeClr val="dk1"/>
                          </a:solidFill>
                          <a:effectLst/>
                          <a:latin typeface="+mn-lt"/>
                          <a:ea typeface="+mn-ea"/>
                          <a:cs typeface="+mn-cs"/>
                        </a:rPr>
                        <a:t>نقل </a:t>
                      </a:r>
                      <a:r>
                        <a:rPr lang="en-US" sz="2400" kern="1200" dirty="0" smtClean="0">
                          <a:solidFill>
                            <a:schemeClr val="dk1"/>
                          </a:solidFill>
                          <a:effectLst/>
                          <a:latin typeface="+mn-lt"/>
                          <a:ea typeface="+mn-ea"/>
                          <a:cs typeface="+mn-cs"/>
                        </a:rPr>
                        <a:t>co</a:t>
                      </a:r>
                      <a:r>
                        <a:rPr lang="en-US" sz="2400" kern="1200" baseline="-25000" dirty="0" smtClean="0">
                          <a:solidFill>
                            <a:schemeClr val="dk1"/>
                          </a:solidFill>
                          <a:effectLst/>
                          <a:latin typeface="+mn-lt"/>
                          <a:ea typeface="+mn-ea"/>
                          <a:cs typeface="+mn-cs"/>
                        </a:rPr>
                        <a:t>2</a:t>
                      </a:r>
                      <a:r>
                        <a:rPr lang="en-US" sz="2400" kern="1200" dirty="0" smtClean="0">
                          <a:solidFill>
                            <a:schemeClr val="dk1"/>
                          </a:solidFill>
                          <a:effectLst/>
                          <a:latin typeface="+mn-lt"/>
                          <a:ea typeface="+mn-ea"/>
                          <a:cs typeface="+mn-cs"/>
                        </a:rPr>
                        <a:t> </a:t>
                      </a:r>
                      <a:r>
                        <a:rPr lang="ar-JO" sz="2400" kern="1200" dirty="0" smtClean="0">
                          <a:solidFill>
                            <a:schemeClr val="dk1"/>
                          </a:solidFill>
                          <a:effectLst/>
                          <a:latin typeface="+mn-lt"/>
                          <a:ea typeface="+mn-ea"/>
                          <a:cs typeface="+mn-cs"/>
                        </a:rPr>
                        <a:t>في الدم: إنتاج حامض كربونيك, ذوبان في البلازما, </a:t>
                      </a:r>
                      <a:r>
                        <a:rPr lang="ar-JO" sz="2400" kern="1200" dirty="0" err="1" smtClean="0">
                          <a:solidFill>
                            <a:schemeClr val="dk1"/>
                          </a:solidFill>
                          <a:effectLst/>
                          <a:latin typeface="+mn-lt"/>
                          <a:ea typeface="+mn-ea"/>
                          <a:cs typeface="+mn-cs"/>
                        </a:rPr>
                        <a:t>إرتباط</a:t>
                      </a:r>
                      <a:r>
                        <a:rPr lang="ar-JO" sz="2400" kern="1200" dirty="0" smtClean="0">
                          <a:solidFill>
                            <a:schemeClr val="dk1"/>
                          </a:solidFill>
                          <a:effectLst/>
                          <a:latin typeface="+mn-lt"/>
                          <a:ea typeface="+mn-ea"/>
                          <a:cs typeface="+mn-cs"/>
                        </a:rPr>
                        <a:t> مع الهيموغلوبين.</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نقل مواد.</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توصيل  حرارة (</a:t>
                      </a:r>
                      <a:r>
                        <a:rPr lang="he-IL" sz="2400" kern="1200" dirty="0" smtClean="0">
                          <a:solidFill>
                            <a:schemeClr val="dk1"/>
                          </a:solidFill>
                          <a:effectLst/>
                          <a:latin typeface="+mn-lt"/>
                          <a:ea typeface="+mn-ea"/>
                          <a:cs typeface="+mn-cs"/>
                        </a:rPr>
                        <a:t>הסעת חום)</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 تخثر الدم كآلية لمنع فقدان دم.</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  حماية : خلايا دم بيضاء.</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نبض, ضغط دم (</a:t>
                      </a:r>
                      <a:r>
                        <a:rPr lang="ar-JO" sz="2400" kern="1200" dirty="0" err="1" smtClean="0">
                          <a:solidFill>
                            <a:schemeClr val="dk1"/>
                          </a:solidFill>
                          <a:effectLst/>
                          <a:latin typeface="+mn-lt"/>
                          <a:ea typeface="+mn-ea"/>
                          <a:cs typeface="+mn-cs"/>
                        </a:rPr>
                        <a:t>إنقباضي</a:t>
                      </a:r>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وإنبساطي</a:t>
                      </a:r>
                      <a:r>
                        <a:rPr lang="ar-JO" sz="2400" kern="1200" dirty="0" smtClean="0">
                          <a:solidFill>
                            <a:schemeClr val="dk1"/>
                          </a:solidFill>
                          <a:effectLst/>
                          <a:latin typeface="+mn-lt"/>
                          <a:ea typeface="+mn-ea"/>
                          <a:cs typeface="+mn-cs"/>
                        </a:rPr>
                        <a:t>), دورة دم كبيرة, دورة دم صغيرة, نبضة قلب,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حديد, هيموغلوبين.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صفائح دموية, فبرين, </a:t>
                      </a:r>
                      <a:r>
                        <a:rPr lang="ar-JO" sz="2400" kern="1200" dirty="0" err="1" smtClean="0">
                          <a:solidFill>
                            <a:schemeClr val="dk1"/>
                          </a:solidFill>
                          <a:effectLst/>
                          <a:latin typeface="+mn-lt"/>
                          <a:ea typeface="+mn-ea"/>
                          <a:cs typeface="+mn-cs"/>
                        </a:rPr>
                        <a:t>فبرينوجين</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JO" sz="2400" kern="1200" dirty="0" smtClean="0">
                          <a:solidFill>
                            <a:schemeClr val="dk1"/>
                          </a:solidFill>
                          <a:effectLst/>
                          <a:latin typeface="+mn-lt"/>
                          <a:ea typeface="+mn-ea"/>
                          <a:cs typeface="+mn-cs"/>
                        </a:rPr>
                        <a:t>تفاصيل وتوسع عن </a:t>
                      </a:r>
                      <a:r>
                        <a:rPr lang="ar-JO" sz="2400" kern="1200" dirty="0" err="1" smtClean="0">
                          <a:solidFill>
                            <a:schemeClr val="dk1"/>
                          </a:solidFill>
                          <a:effectLst/>
                          <a:latin typeface="+mn-lt"/>
                          <a:ea typeface="+mn-ea"/>
                          <a:cs typeface="+mn-cs"/>
                        </a:rPr>
                        <a:t>آداء</a:t>
                      </a:r>
                      <a:r>
                        <a:rPr lang="ar-JO" sz="2400" kern="1200" dirty="0" smtClean="0">
                          <a:solidFill>
                            <a:schemeClr val="dk1"/>
                          </a:solidFill>
                          <a:effectLst/>
                          <a:latin typeface="+mn-lt"/>
                          <a:ea typeface="+mn-ea"/>
                          <a:cs typeface="+mn-cs"/>
                        </a:rPr>
                        <a:t> وظيفي للدم في الدفاع عن الجسم يظهر في موضوع جهاز المناعة.</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تخثر الدم هي عملية متعددة الخطوات تبدأ في </a:t>
                      </a:r>
                      <a:r>
                        <a:rPr lang="ar-JO" sz="2400" kern="1200" dirty="0" err="1" smtClean="0">
                          <a:solidFill>
                            <a:schemeClr val="dk1"/>
                          </a:solidFill>
                          <a:effectLst/>
                          <a:latin typeface="+mn-lt"/>
                          <a:ea typeface="+mn-ea"/>
                          <a:cs typeface="+mn-cs"/>
                        </a:rPr>
                        <a:t>إنطلاق</a:t>
                      </a:r>
                      <a:r>
                        <a:rPr lang="ar-JO" sz="2400" kern="1200" dirty="0" smtClean="0">
                          <a:solidFill>
                            <a:schemeClr val="dk1"/>
                          </a:solidFill>
                          <a:effectLst/>
                          <a:latin typeface="+mn-lt"/>
                          <a:ea typeface="+mn-ea"/>
                          <a:cs typeface="+mn-cs"/>
                        </a:rPr>
                        <a:t> مادة من صفائح الدم المتضررة </a:t>
                      </a:r>
                    </a:p>
                    <a:p>
                      <a:pPr marL="0" marR="0" lvl="0" indent="0" algn="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وينتهي بتحوّل مادة مذابة (</a:t>
                      </a:r>
                      <a:r>
                        <a:rPr lang="ar-JO" sz="2400" kern="1200" dirty="0" err="1" smtClean="0">
                          <a:solidFill>
                            <a:schemeClr val="dk1"/>
                          </a:solidFill>
                          <a:effectLst/>
                          <a:latin typeface="+mn-lt"/>
                          <a:ea typeface="+mn-ea"/>
                          <a:cs typeface="+mn-cs"/>
                        </a:rPr>
                        <a:t>فبرينوجين</a:t>
                      </a:r>
                      <a:r>
                        <a:rPr lang="ar-JO" sz="2400" kern="1200" dirty="0" smtClean="0">
                          <a:solidFill>
                            <a:schemeClr val="dk1"/>
                          </a:solidFill>
                          <a:effectLst/>
                          <a:latin typeface="+mn-lt"/>
                          <a:ea typeface="+mn-ea"/>
                          <a:cs typeface="+mn-cs"/>
                        </a:rPr>
                        <a:t>) إلى مادة غير مذابة (فبرين). لا توجد حاجة لمعرفة مراحل وسط في العملية.</a:t>
                      </a:r>
                      <a:endParaRPr lang="en-US" sz="2400" kern="1200" dirty="0" smtClean="0">
                        <a:solidFill>
                          <a:schemeClr val="dk1"/>
                        </a:solidFill>
                        <a:effectLst/>
                        <a:latin typeface="+mn-lt"/>
                        <a:ea typeface="+mn-ea"/>
                        <a:cs typeface="+mn-cs"/>
                      </a:endParaRPr>
                    </a:p>
                    <a:p>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56142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3670495"/>
              </p:ext>
            </p:extLst>
          </p:nvPr>
        </p:nvGraphicFramePr>
        <p:xfrm>
          <a:off x="232472" y="192724"/>
          <a:ext cx="11685724" cy="603504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err="1" smtClean="0">
                          <a:solidFill>
                            <a:schemeClr val="dk1"/>
                          </a:solidFill>
                          <a:effectLst/>
                          <a:latin typeface="+mn-lt"/>
                          <a:ea typeface="+mn-ea"/>
                          <a:cs typeface="+mn-cs"/>
                        </a:rPr>
                        <a:t>إنحرافات</a:t>
                      </a:r>
                      <a:r>
                        <a:rPr lang="ar-JO" sz="2400" kern="1200" dirty="0" smtClean="0">
                          <a:solidFill>
                            <a:schemeClr val="dk1"/>
                          </a:solidFill>
                          <a:effectLst/>
                          <a:latin typeface="+mn-lt"/>
                          <a:ea typeface="+mn-ea"/>
                          <a:cs typeface="+mn-cs"/>
                        </a:rPr>
                        <a:t> عن حالة </a:t>
                      </a:r>
                      <a:r>
                        <a:rPr lang="ar-JO" sz="2400" kern="1200" dirty="0" err="1" smtClean="0">
                          <a:solidFill>
                            <a:schemeClr val="dk1"/>
                          </a:solidFill>
                          <a:effectLst/>
                          <a:latin typeface="+mn-lt"/>
                          <a:ea typeface="+mn-ea"/>
                          <a:cs typeface="+mn-cs"/>
                        </a:rPr>
                        <a:t>إتزان</a:t>
                      </a:r>
                      <a:r>
                        <a:rPr lang="ar-JO" sz="2400" kern="1200" dirty="0" smtClean="0">
                          <a:solidFill>
                            <a:schemeClr val="dk1"/>
                          </a:solidFill>
                          <a:effectLst/>
                          <a:latin typeface="+mn-lt"/>
                          <a:ea typeface="+mn-ea"/>
                          <a:cs typeface="+mn-cs"/>
                        </a:rPr>
                        <a:t> بدني يمكن تمييزها عن طريق فحوصات مختلفة.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JO" sz="2400" kern="1200" dirty="0" smtClean="0">
                          <a:solidFill>
                            <a:schemeClr val="dk1"/>
                          </a:solidFill>
                          <a:effectLst/>
                          <a:latin typeface="+mn-lt"/>
                          <a:ea typeface="+mn-ea"/>
                          <a:cs typeface="+mn-cs"/>
                        </a:rPr>
                        <a:t>تنظيم وتيرة نبض القلب.</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تنظيم جريان الدم </a:t>
                      </a:r>
                      <a:r>
                        <a:rPr lang="ar-JO" sz="2400" kern="1200" dirty="0" err="1" smtClean="0">
                          <a:solidFill>
                            <a:schemeClr val="dk1"/>
                          </a:solidFill>
                          <a:effectLst/>
                          <a:latin typeface="+mn-lt"/>
                          <a:ea typeface="+mn-ea"/>
                          <a:cs typeface="+mn-cs"/>
                        </a:rPr>
                        <a:t>ألى</a:t>
                      </a:r>
                      <a:r>
                        <a:rPr lang="ar-JO" sz="2400" kern="1200" dirty="0" smtClean="0">
                          <a:solidFill>
                            <a:schemeClr val="dk1"/>
                          </a:solidFill>
                          <a:effectLst/>
                          <a:latin typeface="+mn-lt"/>
                          <a:ea typeface="+mn-ea"/>
                          <a:cs typeface="+mn-cs"/>
                        </a:rPr>
                        <a:t> الأعضاء المختلفة.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رد فعل </a:t>
                      </a:r>
                      <a:r>
                        <a:rPr lang="ar-JO" sz="2400" kern="1200" dirty="0" err="1" smtClean="0">
                          <a:solidFill>
                            <a:schemeClr val="dk1"/>
                          </a:solidFill>
                          <a:effectLst/>
                          <a:latin typeface="+mn-lt"/>
                          <a:ea typeface="+mn-ea"/>
                          <a:cs typeface="+mn-cs"/>
                        </a:rPr>
                        <a:t>للإرتفاع</a:t>
                      </a:r>
                      <a:r>
                        <a:rPr lang="ar-JO" sz="2400" kern="1200" dirty="0" smtClean="0">
                          <a:solidFill>
                            <a:schemeClr val="dk1"/>
                          </a:solidFill>
                          <a:effectLst/>
                          <a:latin typeface="+mn-lt"/>
                          <a:ea typeface="+mn-ea"/>
                          <a:cs typeface="+mn-cs"/>
                        </a:rPr>
                        <a:t>, تنظيم إنتاج خلايا دم حمراء.</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فحص دم.</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تنظيم حرارة الجسم – آليات فسيولوجية وآليات سلوكية.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فحص حرارة الجسم .</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 </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أدرنالين, حجم النبضة, منظم نبض القلب, وتيرة نبض القلب, إنتاجية القلب.</a:t>
                      </a:r>
                      <a:endParaRPr lang="en-US" sz="2400" kern="1200" dirty="0" smtClean="0">
                        <a:solidFill>
                          <a:schemeClr val="dk1"/>
                        </a:solidFill>
                        <a:effectLst/>
                        <a:latin typeface="+mn-lt"/>
                        <a:ea typeface="+mn-ea"/>
                        <a:cs typeface="+mn-cs"/>
                      </a:endParaRPr>
                    </a:p>
                    <a:p>
                      <a:pPr rtl="1"/>
                      <a:r>
                        <a:rPr lang="ar-JO" sz="2400" kern="1200" dirty="0" err="1" smtClean="0">
                          <a:solidFill>
                            <a:schemeClr val="dk1"/>
                          </a:solidFill>
                          <a:effectLst/>
                          <a:latin typeface="+mn-lt"/>
                          <a:ea typeface="+mn-ea"/>
                          <a:cs typeface="+mn-cs"/>
                        </a:rPr>
                        <a:t>إرتروبويتين</a:t>
                      </a:r>
                      <a:r>
                        <a:rPr lang="ar-JO" sz="2400" kern="1200" dirty="0" smtClean="0">
                          <a:solidFill>
                            <a:schemeClr val="dk1"/>
                          </a:solidFill>
                          <a:effectLst/>
                          <a:latin typeface="+mn-lt"/>
                          <a:ea typeface="+mn-ea"/>
                          <a:cs typeface="+mn-cs"/>
                        </a:rPr>
                        <a:t>, وتيرة نبض القلب, وتيرة التنفس.</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جلوكوز, هيموغلوبين, كولسترول, فحص عدد خلايا الدم.</a:t>
                      </a:r>
                    </a:p>
                    <a:p>
                      <a:pPr rtl="1"/>
                      <a:r>
                        <a:rPr lang="ar-JO" sz="2400" kern="1200" dirty="0" smtClean="0">
                          <a:solidFill>
                            <a:schemeClr val="dk1"/>
                          </a:solidFill>
                          <a:effectLst/>
                          <a:latin typeface="+mn-lt"/>
                          <a:ea typeface="+mn-ea"/>
                          <a:cs typeface="+mn-cs"/>
                        </a:rPr>
                        <a:t>حرارة جسم ثابتة, إفراز عرق,  توصيل حرارة, أوعية دم محيطية,  وتيرة تبادل المواد (أيض), قطر أوعية الدم, </a:t>
                      </a:r>
                      <a:r>
                        <a:rPr lang="ar-JO" sz="2400" kern="1200" dirty="0" err="1" smtClean="0">
                          <a:solidFill>
                            <a:schemeClr val="dk1"/>
                          </a:solidFill>
                          <a:effectLst/>
                          <a:latin typeface="+mn-lt"/>
                          <a:ea typeface="+mn-ea"/>
                          <a:cs typeface="+mn-cs"/>
                        </a:rPr>
                        <a:t>إرتجاف</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JO"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417957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654866215"/>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800" kern="1200" dirty="0" smtClean="0">
                          <a:solidFill>
                            <a:schemeClr val="dk1"/>
                          </a:solidFill>
                          <a:effectLst/>
                          <a:latin typeface="+mn-lt"/>
                          <a:ea typeface="+mn-ea"/>
                          <a:cs typeface="+mn-cs"/>
                        </a:rPr>
                        <a:t>في جهاز الإفراز يتم إبعاد مواد فضلات من الجسم.</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JO" sz="2800" kern="1200" dirty="0" err="1" smtClean="0">
                          <a:solidFill>
                            <a:schemeClr val="dk1"/>
                          </a:solidFill>
                          <a:effectLst/>
                          <a:latin typeface="+mn-lt"/>
                          <a:ea typeface="+mn-ea"/>
                          <a:cs typeface="+mn-cs"/>
                        </a:rPr>
                        <a:t>إنحرافات</a:t>
                      </a:r>
                      <a:r>
                        <a:rPr lang="ar-JO" sz="2800" kern="1200" dirty="0" smtClean="0">
                          <a:solidFill>
                            <a:schemeClr val="dk1"/>
                          </a:solidFill>
                          <a:effectLst/>
                          <a:latin typeface="+mn-lt"/>
                          <a:ea typeface="+mn-ea"/>
                          <a:cs typeface="+mn-cs"/>
                        </a:rPr>
                        <a:t> عن حالة </a:t>
                      </a:r>
                      <a:r>
                        <a:rPr lang="ar-JO" sz="2800" kern="1200" dirty="0" err="1" smtClean="0">
                          <a:solidFill>
                            <a:schemeClr val="dk1"/>
                          </a:solidFill>
                          <a:effectLst/>
                          <a:latin typeface="+mn-lt"/>
                          <a:ea typeface="+mn-ea"/>
                          <a:cs typeface="+mn-cs"/>
                        </a:rPr>
                        <a:t>إتزان</a:t>
                      </a:r>
                      <a:r>
                        <a:rPr lang="ar-JO" sz="2800" kern="1200" dirty="0" smtClean="0">
                          <a:solidFill>
                            <a:schemeClr val="dk1"/>
                          </a:solidFill>
                          <a:effectLst/>
                          <a:latin typeface="+mn-lt"/>
                          <a:ea typeface="+mn-ea"/>
                          <a:cs typeface="+mn-cs"/>
                        </a:rPr>
                        <a:t> بدني يمكن تمييزها عن طريق فحوصات مختلفة.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b="1" kern="1200" dirty="0" smtClean="0">
                          <a:solidFill>
                            <a:schemeClr val="dk1"/>
                          </a:solidFill>
                          <a:effectLst/>
                          <a:latin typeface="+mn-lt"/>
                          <a:ea typeface="+mn-ea"/>
                          <a:cs typeface="+mn-cs"/>
                        </a:rPr>
                        <a:t>جهاز الإفراز (5-6 ساعات)</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المكان </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الكلية كعضو </a:t>
                      </a:r>
                      <a:r>
                        <a:rPr lang="ar-JO" sz="2800" kern="1200" dirty="0" err="1" smtClean="0">
                          <a:solidFill>
                            <a:schemeClr val="dk1"/>
                          </a:solidFill>
                          <a:effectLst/>
                          <a:latin typeface="+mn-lt"/>
                          <a:ea typeface="+mn-ea"/>
                          <a:cs typeface="+mn-cs"/>
                        </a:rPr>
                        <a:t>إتزان</a:t>
                      </a:r>
                      <a:r>
                        <a:rPr lang="ar-JO" sz="2800" kern="1200" dirty="0" smtClean="0">
                          <a:solidFill>
                            <a:schemeClr val="dk1"/>
                          </a:solidFill>
                          <a:effectLst/>
                          <a:latin typeface="+mn-lt"/>
                          <a:ea typeface="+mn-ea"/>
                          <a:cs typeface="+mn-cs"/>
                        </a:rPr>
                        <a:t> بدني – وظائف أساسية: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إبعاد فضلات ناتجة في الخلايا وإبعاد سموم من مصدر خارجي.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تنظيم </a:t>
                      </a:r>
                      <a:r>
                        <a:rPr lang="ar-JO" sz="2800" kern="1200" dirty="0" err="1" smtClean="0">
                          <a:solidFill>
                            <a:schemeClr val="dk1"/>
                          </a:solidFill>
                          <a:effectLst/>
                          <a:latin typeface="+mn-lt"/>
                          <a:ea typeface="+mn-ea"/>
                          <a:cs typeface="+mn-cs"/>
                        </a:rPr>
                        <a:t>إتزان</a:t>
                      </a:r>
                      <a:r>
                        <a:rPr lang="ar-JO" sz="2800" kern="1200" dirty="0" smtClean="0">
                          <a:solidFill>
                            <a:schemeClr val="dk1"/>
                          </a:solidFill>
                          <a:effectLst/>
                          <a:latin typeface="+mn-lt"/>
                          <a:ea typeface="+mn-ea"/>
                          <a:cs typeface="+mn-cs"/>
                        </a:rPr>
                        <a:t> مائي, الاملاح ومواد ضرورية أخرى.</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فحص بول</a:t>
                      </a:r>
                      <a:r>
                        <a:rPr lang="ar-JO" sz="2800" strike="sngStrike"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kern="1200" dirty="0" smtClean="0">
                          <a:solidFill>
                            <a:schemeClr val="dk1"/>
                          </a:solidFill>
                          <a:effectLst/>
                          <a:latin typeface="+mn-lt"/>
                          <a:ea typeface="+mn-ea"/>
                          <a:cs typeface="+mn-cs"/>
                        </a:rPr>
                        <a:t>كلية, </a:t>
                      </a:r>
                      <a:r>
                        <a:rPr lang="ar-JO" sz="2800" kern="1200" dirty="0" err="1" smtClean="0">
                          <a:solidFill>
                            <a:schemeClr val="dk1"/>
                          </a:solidFill>
                          <a:effectLst/>
                          <a:latin typeface="+mn-lt"/>
                          <a:ea typeface="+mn-ea"/>
                          <a:cs typeface="+mn-cs"/>
                        </a:rPr>
                        <a:t>نفرون</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إمتصاص</a:t>
                      </a:r>
                      <a:r>
                        <a:rPr lang="ar-JO" sz="2800" kern="1200" dirty="0" smtClean="0">
                          <a:solidFill>
                            <a:schemeClr val="dk1"/>
                          </a:solidFill>
                          <a:effectLst/>
                          <a:latin typeface="+mn-lt"/>
                          <a:ea typeface="+mn-ea"/>
                          <a:cs typeface="+mn-cs"/>
                        </a:rPr>
                        <a:t> عائد,  كيس البول, يوريا, راشح, أمونيا, ترشيح</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إفراز عرق, جفاف, </a:t>
                      </a:r>
                      <a:r>
                        <a:rPr lang="ar-JO" sz="2800" kern="1200" dirty="0" err="1" smtClean="0">
                          <a:solidFill>
                            <a:schemeClr val="dk1"/>
                          </a:solidFill>
                          <a:effectLst/>
                          <a:latin typeface="+mn-lt"/>
                          <a:ea typeface="+mn-ea"/>
                          <a:cs typeface="+mn-cs"/>
                        </a:rPr>
                        <a:t>إتزان</a:t>
                      </a:r>
                      <a:r>
                        <a:rPr lang="ar-JO" sz="2800" kern="1200" dirty="0" smtClean="0">
                          <a:solidFill>
                            <a:schemeClr val="dk1"/>
                          </a:solidFill>
                          <a:effectLst/>
                          <a:latin typeface="+mn-lt"/>
                          <a:ea typeface="+mn-ea"/>
                          <a:cs typeface="+mn-cs"/>
                        </a:rPr>
                        <a:t> مائي سليم, حجم البول وتركيزه, </a:t>
                      </a:r>
                      <a:r>
                        <a:rPr lang="en-US" sz="2800" kern="1200" dirty="0" smtClean="0">
                          <a:solidFill>
                            <a:schemeClr val="dk1"/>
                          </a:solidFill>
                          <a:effectLst/>
                          <a:latin typeface="+mn-lt"/>
                          <a:ea typeface="+mn-ea"/>
                          <a:cs typeface="+mn-cs"/>
                        </a:rPr>
                        <a:t>ADH</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جلوكوز, زلال.</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kern="1200" dirty="0" smtClean="0">
                          <a:solidFill>
                            <a:schemeClr val="dk1"/>
                          </a:solidFill>
                          <a:effectLst/>
                          <a:latin typeface="+mn-lt"/>
                          <a:ea typeface="+mn-ea"/>
                          <a:cs typeface="+mn-cs"/>
                        </a:rPr>
                        <a:t>لا توجد حاجة لتفصيل مبنى الكلية.</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إمتصاص</a:t>
                      </a:r>
                      <a:r>
                        <a:rPr lang="ar-JO" sz="2800" kern="1200" dirty="0" smtClean="0">
                          <a:solidFill>
                            <a:schemeClr val="dk1"/>
                          </a:solidFill>
                          <a:effectLst/>
                          <a:latin typeface="+mn-lt"/>
                          <a:ea typeface="+mn-ea"/>
                          <a:cs typeface="+mn-cs"/>
                        </a:rPr>
                        <a:t> عائد يحدث عن طريق عمليات لا تبذل طاقة, مثلاً الماء, وفي عمليات نشطة مُكلفة للطاقة, مثلاً </a:t>
                      </a:r>
                      <a:r>
                        <a:rPr lang="ar-JO" sz="2800" kern="1200" dirty="0" err="1" smtClean="0">
                          <a:solidFill>
                            <a:schemeClr val="dk1"/>
                          </a:solidFill>
                          <a:effectLst/>
                          <a:latin typeface="+mn-lt"/>
                          <a:ea typeface="+mn-ea"/>
                          <a:cs typeface="+mn-cs"/>
                        </a:rPr>
                        <a:t>جلوكوز.من</a:t>
                      </a:r>
                      <a:r>
                        <a:rPr lang="ar-JO" sz="2800" kern="1200" dirty="0" smtClean="0">
                          <a:solidFill>
                            <a:schemeClr val="dk1"/>
                          </a:solidFill>
                          <a:effectLst/>
                          <a:latin typeface="+mn-lt"/>
                          <a:ea typeface="+mn-ea"/>
                          <a:cs typeface="+mn-cs"/>
                        </a:rPr>
                        <a:t> المُفضل التطرّق إلى مبادئ عمل كلية </a:t>
                      </a:r>
                      <a:r>
                        <a:rPr lang="ar-JO" sz="2800" kern="1200" dirty="0" err="1" smtClean="0">
                          <a:solidFill>
                            <a:schemeClr val="dk1"/>
                          </a:solidFill>
                          <a:effectLst/>
                          <a:latin typeface="+mn-lt"/>
                          <a:ea typeface="+mn-ea"/>
                          <a:cs typeface="+mn-cs"/>
                        </a:rPr>
                        <a:t>إصطناعية</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إنتشار</a:t>
                      </a:r>
                      <a:r>
                        <a:rPr lang="ar-JO" sz="2800" kern="1200" dirty="0" smtClean="0">
                          <a:solidFill>
                            <a:schemeClr val="dk1"/>
                          </a:solidFill>
                          <a:effectLst/>
                          <a:latin typeface="+mn-lt"/>
                          <a:ea typeface="+mn-ea"/>
                          <a:cs typeface="+mn-cs"/>
                        </a:rPr>
                        <a:t> وتكبير مساحة السطح).</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028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722852302"/>
              </p:ext>
            </p:extLst>
          </p:nvPr>
        </p:nvGraphicFramePr>
        <p:xfrm>
          <a:off x="232472" y="192724"/>
          <a:ext cx="11685724" cy="67665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400" kern="1200" dirty="0" smtClean="0">
                          <a:solidFill>
                            <a:schemeClr val="dk1"/>
                          </a:solidFill>
                          <a:effectLst/>
                          <a:latin typeface="+mn-lt"/>
                          <a:ea typeface="+mn-ea"/>
                          <a:cs typeface="+mn-cs"/>
                        </a:rPr>
                        <a:t>للجسم أجهزة دفاع تمنع دخول عوامل غريبة وأجهزة تميّز العوامل التي تدخل إلى الجسم وتقاومها. مادة غريبة (</a:t>
                      </a:r>
                      <a:r>
                        <a:rPr lang="ar-JO" sz="2400" kern="1200" dirty="0" err="1" smtClean="0">
                          <a:solidFill>
                            <a:schemeClr val="dk1"/>
                          </a:solidFill>
                          <a:effectLst/>
                          <a:latin typeface="+mn-lt"/>
                          <a:ea typeface="+mn-ea"/>
                          <a:cs typeface="+mn-cs"/>
                        </a:rPr>
                        <a:t>أنتيجين</a:t>
                      </a:r>
                      <a:r>
                        <a:rPr lang="ar-JO" sz="2400" kern="1200" dirty="0" smtClean="0">
                          <a:solidFill>
                            <a:schemeClr val="dk1"/>
                          </a:solidFill>
                          <a:effectLst/>
                          <a:latin typeface="+mn-lt"/>
                          <a:ea typeface="+mn-ea"/>
                          <a:cs typeface="+mn-cs"/>
                        </a:rPr>
                        <a:t>) أو كائن حي غريب, الذي يدخل إلى البيئة الداخلية, يمكن أن يُسبب إلى أضرار والتي تظهر كمرض.</a:t>
                      </a:r>
                      <a:endParaRPr lang="en-US" sz="2400" kern="1200" dirty="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b="1" kern="1200" dirty="0" smtClean="0">
                          <a:solidFill>
                            <a:schemeClr val="dk1"/>
                          </a:solidFill>
                          <a:effectLst/>
                          <a:latin typeface="+mn-lt"/>
                          <a:ea typeface="+mn-ea"/>
                          <a:cs typeface="+mn-cs"/>
                        </a:rPr>
                        <a:t>أجهزة الدفاع (8-10 ساعات)</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رد فعل غير متخصص</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أعضاء, خلايا.</a:t>
                      </a:r>
                      <a:endParaRPr lang="en-US" sz="2400" kern="1200" dirty="0" smtClean="0">
                        <a:solidFill>
                          <a:schemeClr val="dk1"/>
                        </a:solidFill>
                        <a:effectLst/>
                        <a:latin typeface="+mn-lt"/>
                        <a:ea typeface="+mn-ea"/>
                        <a:cs typeface="+mn-cs"/>
                      </a:endParaRPr>
                    </a:p>
                    <a:p>
                      <a:pPr lvl="0" rtl="1"/>
                      <a:r>
                        <a:rPr lang="ar-JO" sz="2400" kern="1200" dirty="0" err="1" smtClean="0">
                          <a:solidFill>
                            <a:schemeClr val="dk1"/>
                          </a:solidFill>
                          <a:effectLst/>
                          <a:latin typeface="+mn-lt"/>
                          <a:ea typeface="+mn-ea"/>
                          <a:cs typeface="+mn-cs"/>
                        </a:rPr>
                        <a:t>إلتهاب</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رد فعل مناعي متخصص</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تمييز بين "ذاتي " و"غير ذاتي" (غريب)</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ذاكرة مناعية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بناء أجسام مضادة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تطعيم: تطعيم غير فعّال, تطعيم فعّال</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مجموعات الدم (</a:t>
                      </a:r>
                      <a:r>
                        <a:rPr lang="en-US" sz="2400" kern="1200" dirty="0" smtClean="0">
                          <a:solidFill>
                            <a:schemeClr val="dk1"/>
                          </a:solidFill>
                          <a:effectLst/>
                          <a:latin typeface="+mn-lt"/>
                          <a:ea typeface="+mn-ea"/>
                          <a:cs typeface="+mn-cs"/>
                        </a:rPr>
                        <a:t>A,B,O</a:t>
                      </a:r>
                      <a:r>
                        <a:rPr lang="ar-JO" sz="2400" kern="1200" dirty="0" smtClean="0">
                          <a:solidFill>
                            <a:schemeClr val="dk1"/>
                          </a:solidFill>
                          <a:effectLst/>
                          <a:latin typeface="+mn-lt"/>
                          <a:ea typeface="+mn-ea"/>
                          <a:cs typeface="+mn-cs"/>
                        </a:rPr>
                        <a:t> ) ونقل دم.</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err="1" smtClean="0">
                          <a:solidFill>
                            <a:schemeClr val="dk1"/>
                          </a:solidFill>
                          <a:effectLst/>
                          <a:latin typeface="+mn-lt"/>
                          <a:ea typeface="+mn-ea"/>
                          <a:cs typeface="+mn-cs"/>
                        </a:rPr>
                        <a:t>إلتهاب</a:t>
                      </a:r>
                      <a:r>
                        <a:rPr lang="ar-JO" sz="2400" kern="1200" dirty="0" smtClean="0">
                          <a:solidFill>
                            <a:schemeClr val="dk1"/>
                          </a:solidFill>
                          <a:effectLst/>
                          <a:latin typeface="+mn-lt"/>
                          <a:ea typeface="+mn-ea"/>
                          <a:cs typeface="+mn-cs"/>
                        </a:rPr>
                        <a:t>, دموع, عَمَل, جلد, خلايا دم بالعة, أهداب, شعيرات.</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err="1" smtClean="0">
                          <a:solidFill>
                            <a:schemeClr val="dk1"/>
                          </a:solidFill>
                          <a:effectLst/>
                          <a:latin typeface="+mn-lt"/>
                          <a:ea typeface="+mn-ea"/>
                          <a:cs typeface="+mn-cs"/>
                        </a:rPr>
                        <a:t>أنتيجين</a:t>
                      </a:r>
                      <a:r>
                        <a:rPr lang="ar-JO" sz="2400" kern="1200" dirty="0" smtClean="0">
                          <a:solidFill>
                            <a:schemeClr val="dk1"/>
                          </a:solidFill>
                          <a:effectLst/>
                          <a:latin typeface="+mn-lt"/>
                          <a:ea typeface="+mn-ea"/>
                          <a:cs typeface="+mn-cs"/>
                        </a:rPr>
                        <a:t>, زرع أعضاء, تطعيم طبيعي, تطعيم </a:t>
                      </a:r>
                      <a:r>
                        <a:rPr lang="ar-JO" sz="2400" kern="1200" dirty="0" err="1" smtClean="0">
                          <a:solidFill>
                            <a:schemeClr val="dk1"/>
                          </a:solidFill>
                          <a:effectLst/>
                          <a:latin typeface="+mn-lt"/>
                          <a:ea typeface="+mn-ea"/>
                          <a:cs typeface="+mn-cs"/>
                        </a:rPr>
                        <a:t>إصطناعي</a:t>
                      </a:r>
                      <a:r>
                        <a:rPr lang="ar-JO" sz="2400" kern="1200" dirty="0" smtClean="0">
                          <a:solidFill>
                            <a:schemeClr val="dk1"/>
                          </a:solidFill>
                          <a:effectLst/>
                          <a:latin typeface="+mn-lt"/>
                          <a:ea typeface="+mn-ea"/>
                          <a:cs typeface="+mn-cs"/>
                        </a:rPr>
                        <a:t>, خلايا لِمفاوية, جسم مُضاد, رد فعل أوّلي, رد فعل ثانوي.</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تبرّع دم</a:t>
                      </a:r>
                      <a:endParaRPr lang="en-US" sz="24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err="1" smtClean="0">
                          <a:solidFill>
                            <a:schemeClr val="dk1"/>
                          </a:solidFill>
                          <a:effectLst/>
                          <a:latin typeface="+mn-lt"/>
                          <a:ea typeface="+mn-ea"/>
                          <a:cs typeface="+mn-cs"/>
                        </a:rPr>
                        <a:t>إلتهاب</a:t>
                      </a:r>
                      <a:r>
                        <a:rPr lang="ar-JO" sz="2400" kern="1200" dirty="0" smtClean="0">
                          <a:solidFill>
                            <a:schemeClr val="dk1"/>
                          </a:solidFill>
                          <a:effectLst/>
                          <a:latin typeface="+mn-lt"/>
                          <a:ea typeface="+mn-ea"/>
                          <a:cs typeface="+mn-cs"/>
                        </a:rPr>
                        <a:t> – عملية فيه يزداد وصول خلايا جهاز المناعة إلى المنطقة المُصابة.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علامات تُشاهد بالعين</a:t>
                      </a:r>
                      <a:r>
                        <a:rPr lang="he-IL" sz="2400" kern="1200" dirty="0" smtClean="0">
                          <a:solidFill>
                            <a:schemeClr val="dk1"/>
                          </a:solidFill>
                          <a:effectLst/>
                          <a:latin typeface="+mn-lt"/>
                          <a:ea typeface="+mn-ea"/>
                          <a:cs typeface="+mn-cs"/>
                        </a:rPr>
                        <a:t>: </a:t>
                      </a:r>
                      <a:r>
                        <a:rPr lang="ar-JO" sz="2400" kern="1200" dirty="0" smtClean="0">
                          <a:solidFill>
                            <a:schemeClr val="dk1"/>
                          </a:solidFill>
                          <a:effectLst/>
                          <a:latin typeface="+mn-lt"/>
                          <a:ea typeface="+mn-ea"/>
                          <a:cs typeface="+mn-cs"/>
                        </a:rPr>
                        <a:t>حم</a:t>
                      </a:r>
                      <a:r>
                        <a:rPr lang="he-IL"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إحمرار</a:t>
                      </a:r>
                      <a:r>
                        <a:rPr lang="he-IL" sz="2400" kern="1200" dirty="0" smtClean="0">
                          <a:solidFill>
                            <a:schemeClr val="dk1"/>
                          </a:solidFill>
                          <a:effectLst/>
                          <a:latin typeface="+mn-lt"/>
                          <a:ea typeface="+mn-ea"/>
                          <a:cs typeface="+mn-cs"/>
                        </a:rPr>
                        <a:t>, </a:t>
                      </a:r>
                      <a:r>
                        <a:rPr lang="ar-JO" sz="2400" kern="1200" dirty="0" smtClean="0">
                          <a:solidFill>
                            <a:schemeClr val="dk1"/>
                          </a:solidFill>
                          <a:effectLst/>
                          <a:latin typeface="+mn-lt"/>
                          <a:ea typeface="+mn-ea"/>
                          <a:cs typeface="+mn-cs"/>
                        </a:rPr>
                        <a:t>ألم</a:t>
                      </a:r>
                      <a:r>
                        <a:rPr lang="he-IL"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وإنتفاخ</a:t>
                      </a:r>
                      <a:r>
                        <a:rPr lang="he-IL"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خلايا لمفاوية- يجب ذكر ان هذه خلايا مرتبطة بإنتاج أجسام مضادة. لا توجد حاجة للتطرق الى أنواع الخلايا الليمفاوية.</a:t>
                      </a:r>
                      <a:r>
                        <a:rPr lang="he-IL" sz="2400" kern="1200" dirty="0" smtClean="0">
                          <a:solidFill>
                            <a:schemeClr val="dk1"/>
                          </a:solidFill>
                          <a:effectLst/>
                          <a:latin typeface="+mn-lt"/>
                          <a:ea typeface="+mn-ea"/>
                          <a:cs typeface="+mn-cs"/>
                        </a:rPr>
                        <a:t/>
                      </a:r>
                      <a:br>
                        <a:rPr lang="he-IL" sz="2400" kern="1200" dirty="0" smtClean="0">
                          <a:solidFill>
                            <a:schemeClr val="dk1"/>
                          </a:solidFill>
                          <a:effectLst/>
                          <a:latin typeface="+mn-lt"/>
                          <a:ea typeface="+mn-ea"/>
                          <a:cs typeface="+mn-cs"/>
                        </a:rPr>
                      </a:b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من المفضل التطرق الى سياسة التطعيمات في وزارة الصحة.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452198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649916055"/>
              </p:ext>
            </p:extLst>
          </p:nvPr>
        </p:nvGraphicFramePr>
        <p:xfrm>
          <a:off x="216974" y="0"/>
          <a:ext cx="11685724" cy="67665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معلومات, معالجتها ورد فعل لها تميّز الكائن الحي.</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أجهزة الأعصاب والهورمونات تُشارك في </a:t>
                      </a:r>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معلومات, معالجتها ورد فعل لها وتمكّن المحافظة على </a:t>
                      </a:r>
                      <a:r>
                        <a:rPr lang="ar-JO" sz="2400" kern="1200" dirty="0" err="1" smtClean="0">
                          <a:solidFill>
                            <a:schemeClr val="dk1"/>
                          </a:solidFill>
                          <a:effectLst/>
                          <a:latin typeface="+mn-lt"/>
                          <a:ea typeface="+mn-ea"/>
                          <a:cs typeface="+mn-cs"/>
                        </a:rPr>
                        <a:t>الإتزان</a:t>
                      </a:r>
                      <a:r>
                        <a:rPr lang="ar-JO" sz="2400" kern="1200" dirty="0" smtClean="0">
                          <a:solidFill>
                            <a:schemeClr val="dk1"/>
                          </a:solidFill>
                          <a:effectLst/>
                          <a:latin typeface="+mn-lt"/>
                          <a:ea typeface="+mn-ea"/>
                          <a:cs typeface="+mn-cs"/>
                        </a:rPr>
                        <a:t> البدني.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b="1" kern="1200" dirty="0" smtClean="0">
                          <a:solidFill>
                            <a:schemeClr val="dk1"/>
                          </a:solidFill>
                          <a:effectLst/>
                          <a:latin typeface="+mn-lt"/>
                          <a:ea typeface="+mn-ea"/>
                          <a:cs typeface="+mn-cs"/>
                        </a:rPr>
                        <a:t>أجهزة </a:t>
                      </a:r>
                      <a:r>
                        <a:rPr lang="ar-JO" sz="2400" b="1" kern="1200" dirty="0" err="1" smtClean="0">
                          <a:solidFill>
                            <a:schemeClr val="dk1"/>
                          </a:solidFill>
                          <a:effectLst/>
                          <a:latin typeface="+mn-lt"/>
                          <a:ea typeface="+mn-ea"/>
                          <a:cs typeface="+mn-cs"/>
                        </a:rPr>
                        <a:t>الإتصال</a:t>
                      </a:r>
                      <a:r>
                        <a:rPr lang="ar-JO" sz="2400" b="1" kern="1200" dirty="0" smtClean="0">
                          <a:solidFill>
                            <a:schemeClr val="dk1"/>
                          </a:solidFill>
                          <a:effectLst/>
                          <a:latin typeface="+mn-lt"/>
                          <a:ea typeface="+mn-ea"/>
                          <a:cs typeface="+mn-cs"/>
                        </a:rPr>
                        <a:t>, تنظيم وتنسيق</a:t>
                      </a:r>
                      <a:endParaRPr lang="en-US" sz="2400" kern="1200" dirty="0" smtClean="0">
                        <a:solidFill>
                          <a:schemeClr val="dk1"/>
                        </a:solidFill>
                        <a:effectLst/>
                        <a:latin typeface="+mn-lt"/>
                        <a:ea typeface="+mn-ea"/>
                        <a:cs typeface="+mn-cs"/>
                      </a:endParaRPr>
                    </a:p>
                    <a:p>
                      <a:pPr rtl="1"/>
                      <a:r>
                        <a:rPr lang="ar-JO" sz="2400" b="1" kern="1200" dirty="0" smtClean="0">
                          <a:solidFill>
                            <a:schemeClr val="dk1"/>
                          </a:solidFill>
                          <a:effectLst/>
                          <a:latin typeface="+mn-lt"/>
                          <a:ea typeface="+mn-ea"/>
                          <a:cs typeface="+mn-cs"/>
                        </a:rPr>
                        <a:t>جهاز الأعصاب (10-12 ساعة)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الانسان يستوعب مُحفزات وإشارات من البيئة الخارجية والداخلية, عن طريق أعضاء حسّية وخلايا حسّية, يُعالجها ويُكوّن لها رد فعل من خلال التنسيق بين الأجهزة والأعضاء المختلفة.</a:t>
                      </a:r>
                      <a:endParaRPr lang="en-US" sz="2400" kern="1200" dirty="0" smtClean="0">
                        <a:solidFill>
                          <a:schemeClr val="dk1"/>
                        </a:solidFill>
                        <a:effectLst/>
                        <a:latin typeface="+mn-lt"/>
                        <a:ea typeface="+mn-ea"/>
                        <a:cs typeface="+mn-cs"/>
                      </a:endParaRPr>
                    </a:p>
                    <a:p>
                      <a:pPr lvl="0" rtl="1"/>
                      <a:r>
                        <a:rPr lang="en-US" sz="2400" b="1" kern="1200" dirty="0" smtClean="0">
                          <a:solidFill>
                            <a:schemeClr val="dk1"/>
                          </a:solidFill>
                          <a:effectLst/>
                          <a:latin typeface="+mn-lt"/>
                          <a:ea typeface="+mn-ea"/>
                          <a:cs typeface="+mn-cs"/>
                        </a:rPr>
                        <a:t> </a:t>
                      </a:r>
                      <a:r>
                        <a:rPr lang="ar-JO" sz="2400" kern="1200" dirty="0" smtClean="0">
                          <a:solidFill>
                            <a:schemeClr val="dk1"/>
                          </a:solidFill>
                          <a:effectLst/>
                          <a:latin typeface="+mn-lt"/>
                          <a:ea typeface="+mn-ea"/>
                          <a:cs typeface="+mn-cs"/>
                        </a:rPr>
                        <a:t>مسار نقل المعلومات: خلايا حسّية – خلايا أعصاب حسّية – جهاز أعصاب مركزي – خلايا أعصاب حركية – خلايا هدف (عضلة, غدّة ).</a:t>
                      </a:r>
                      <a:endParaRPr lang="en-US" sz="24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خلايا حسّية, مُستقبلات خاصة.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يجب تعليم البند الذي يتطرّق إلى خلايا حسّية بمساعدة أمثلة ملائمة مثل:</a:t>
                      </a:r>
                      <a:endParaRPr lang="en-US" sz="2400" kern="1200" dirty="0" smtClean="0">
                        <a:solidFill>
                          <a:schemeClr val="dk1"/>
                        </a:solidFill>
                        <a:effectLst/>
                        <a:latin typeface="+mn-lt"/>
                        <a:ea typeface="+mn-ea"/>
                        <a:cs typeface="+mn-cs"/>
                      </a:endParaRPr>
                    </a:p>
                    <a:p>
                      <a:pPr rtl="1"/>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إشارات من البيئة الداخلية: مستوى حامضية الدم.</a:t>
                      </a:r>
                      <a:endParaRPr lang="en-US" sz="2400" kern="1200" dirty="0" smtClean="0">
                        <a:solidFill>
                          <a:schemeClr val="dk1"/>
                        </a:solidFill>
                        <a:effectLst/>
                        <a:latin typeface="+mn-lt"/>
                        <a:ea typeface="+mn-ea"/>
                        <a:cs typeface="+mn-cs"/>
                      </a:endParaRPr>
                    </a:p>
                    <a:p>
                      <a:pPr rtl="1"/>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إشارات من البيئة الخارجية: أشعة الضوء.</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8212875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527385926"/>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JO" sz="2400" kern="1200" dirty="0" smtClean="0">
                          <a:solidFill>
                            <a:schemeClr val="dk1"/>
                          </a:solidFill>
                          <a:effectLst/>
                          <a:latin typeface="+mn-lt"/>
                          <a:ea typeface="+mn-ea"/>
                          <a:cs typeface="+mn-cs"/>
                        </a:rPr>
                        <a:t>خلايا أعصاب (</a:t>
                      </a:r>
                      <a:r>
                        <a:rPr lang="ar-JO" sz="2400" kern="1200" dirty="0" err="1" smtClean="0">
                          <a:solidFill>
                            <a:schemeClr val="dk1"/>
                          </a:solidFill>
                          <a:effectLst/>
                          <a:latin typeface="+mn-lt"/>
                          <a:ea typeface="+mn-ea"/>
                          <a:cs typeface="+mn-cs"/>
                        </a:rPr>
                        <a:t>نويرونات</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ملاءمة بين المبنى </a:t>
                      </a:r>
                      <a:r>
                        <a:rPr lang="ar-JO" sz="2400" kern="1200" dirty="0" err="1" smtClean="0">
                          <a:solidFill>
                            <a:schemeClr val="dk1"/>
                          </a:solidFill>
                          <a:effectLst/>
                          <a:latin typeface="+mn-lt"/>
                          <a:ea typeface="+mn-ea"/>
                          <a:cs typeface="+mn-cs"/>
                        </a:rPr>
                        <a:t>والآداء</a:t>
                      </a:r>
                      <a:r>
                        <a:rPr lang="ar-JO" sz="2400" kern="1200" dirty="0" smtClean="0">
                          <a:solidFill>
                            <a:schemeClr val="dk1"/>
                          </a:solidFill>
                          <a:effectLst/>
                          <a:latin typeface="+mn-lt"/>
                          <a:ea typeface="+mn-ea"/>
                          <a:cs typeface="+mn-cs"/>
                        </a:rPr>
                        <a:t> الوظيفي.</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نقل إشارات في خلايا العصب: إشارة كهربائية, إشارة كيماوية </a:t>
                      </a:r>
                      <a:endParaRPr lang="en-US" sz="2400" kern="1200" dirty="0" smtClean="0">
                        <a:solidFill>
                          <a:schemeClr val="dk1"/>
                        </a:solidFill>
                        <a:effectLst/>
                        <a:latin typeface="+mn-lt"/>
                        <a:ea typeface="+mn-ea"/>
                        <a:cs typeface="+mn-cs"/>
                      </a:endParaRPr>
                    </a:p>
                    <a:p>
                      <a:pPr lvl="0" rtl="1"/>
                      <a:r>
                        <a:rPr lang="ar-JO" sz="2400" kern="1200" dirty="0" err="1" smtClean="0">
                          <a:solidFill>
                            <a:schemeClr val="dk1"/>
                          </a:solidFill>
                          <a:effectLst/>
                          <a:latin typeface="+mn-lt"/>
                          <a:ea typeface="+mn-ea"/>
                          <a:cs typeface="+mn-cs"/>
                        </a:rPr>
                        <a:t>إنتقال</a:t>
                      </a:r>
                      <a:r>
                        <a:rPr lang="ar-JO" sz="2400" kern="1200" dirty="0" smtClean="0">
                          <a:solidFill>
                            <a:schemeClr val="dk1"/>
                          </a:solidFill>
                          <a:effectLst/>
                          <a:latin typeface="+mn-lt"/>
                          <a:ea typeface="+mn-ea"/>
                          <a:cs typeface="+mn-cs"/>
                        </a:rPr>
                        <a:t> المحفز العصبي بين خلية عصبية واحدة وأخرى, أو بين خلية عصبية وخلية هدف يتم (عادة) بإشارة كيماوية في </a:t>
                      </a:r>
                      <a:r>
                        <a:rPr lang="ar-JO" sz="2400" kern="1200" dirty="0" err="1" smtClean="0">
                          <a:solidFill>
                            <a:schemeClr val="dk1"/>
                          </a:solidFill>
                          <a:effectLst/>
                          <a:latin typeface="+mn-lt"/>
                          <a:ea typeface="+mn-ea"/>
                          <a:cs typeface="+mn-cs"/>
                        </a:rPr>
                        <a:t>السينابسا</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تأثير مواد على جهاز الأعصاب</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خلايا عصبية\</a:t>
                      </a:r>
                      <a:r>
                        <a:rPr lang="ar-JO" sz="2400" kern="1200" dirty="0" err="1" smtClean="0">
                          <a:solidFill>
                            <a:schemeClr val="dk1"/>
                          </a:solidFill>
                          <a:effectLst/>
                          <a:latin typeface="+mn-lt"/>
                          <a:ea typeface="+mn-ea"/>
                          <a:cs typeface="+mn-cs"/>
                        </a:rPr>
                        <a:t>نويرون</a:t>
                      </a:r>
                      <a:r>
                        <a:rPr lang="ar-JO" sz="2400" kern="1200" dirty="0" smtClean="0">
                          <a:solidFill>
                            <a:schemeClr val="dk1"/>
                          </a:solidFill>
                          <a:effectLst/>
                          <a:latin typeface="+mn-lt"/>
                          <a:ea typeface="+mn-ea"/>
                          <a:cs typeface="+mn-cs"/>
                        </a:rPr>
                        <a:t>, أكسون, جسم الخلية, </a:t>
                      </a:r>
                      <a:r>
                        <a:rPr lang="ar-JO" sz="2400" kern="1200" dirty="0" err="1" smtClean="0">
                          <a:solidFill>
                            <a:schemeClr val="dk1"/>
                          </a:solidFill>
                          <a:effectLst/>
                          <a:latin typeface="+mn-lt"/>
                          <a:ea typeface="+mn-ea"/>
                          <a:cs typeface="+mn-cs"/>
                        </a:rPr>
                        <a:t>دندريتات</a:t>
                      </a:r>
                      <a:r>
                        <a:rPr lang="ar-JO" sz="2400" kern="1200" dirty="0" smtClean="0">
                          <a:solidFill>
                            <a:schemeClr val="dk1"/>
                          </a:solidFill>
                          <a:effectLst/>
                          <a:latin typeface="+mn-lt"/>
                          <a:ea typeface="+mn-ea"/>
                          <a:cs typeface="+mn-cs"/>
                        </a:rPr>
                        <a:t>.</a:t>
                      </a:r>
                    </a:p>
                    <a:p>
                      <a:pPr marL="0" marR="0" indent="0" algn="ctr" defTabSz="914400" rtl="1" eaLnBrk="1" fontAlgn="auto" latinLnBrk="0" hangingPunct="1">
                        <a:lnSpc>
                          <a:spcPct val="100000"/>
                        </a:lnSpc>
                        <a:spcBef>
                          <a:spcPts val="0"/>
                        </a:spcBef>
                        <a:spcAft>
                          <a:spcPts val="0"/>
                        </a:spcAft>
                        <a:buClrTx/>
                        <a:buSzTx/>
                        <a:buFontTx/>
                        <a:buNone/>
                        <a:tabLst/>
                        <a:defRPr/>
                      </a:pPr>
                      <a:endParaRPr lang="en-US" sz="24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ناقل عصبي, </a:t>
                      </a:r>
                      <a:r>
                        <a:rPr lang="ar-JO" sz="2400" kern="1200" dirty="0" err="1" smtClean="0">
                          <a:solidFill>
                            <a:schemeClr val="dk1"/>
                          </a:solidFill>
                          <a:effectLst/>
                          <a:latin typeface="+mn-lt"/>
                          <a:ea typeface="+mn-ea"/>
                          <a:cs typeface="+mn-cs"/>
                        </a:rPr>
                        <a:t>سينابسا</a:t>
                      </a:r>
                      <a:r>
                        <a:rPr lang="ar-JO" sz="2400" kern="1200" dirty="0" smtClean="0">
                          <a:solidFill>
                            <a:schemeClr val="dk1"/>
                          </a:solidFill>
                          <a:effectLst/>
                          <a:latin typeface="+mn-lt"/>
                          <a:ea typeface="+mn-ea"/>
                          <a:cs typeface="+mn-cs"/>
                        </a:rPr>
                        <a:t>, مُستقبل.</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يجب تعليم </a:t>
                      </a:r>
                      <a:r>
                        <a:rPr lang="ar-JO" sz="2400" kern="1200" dirty="0" err="1" smtClean="0">
                          <a:solidFill>
                            <a:schemeClr val="dk1"/>
                          </a:solidFill>
                          <a:effectLst/>
                          <a:latin typeface="+mn-lt"/>
                          <a:ea typeface="+mn-ea"/>
                          <a:cs typeface="+mn-cs"/>
                        </a:rPr>
                        <a:t>مباديء</a:t>
                      </a:r>
                      <a:r>
                        <a:rPr lang="ar-JO" sz="2400" kern="1200" dirty="0" smtClean="0">
                          <a:solidFill>
                            <a:schemeClr val="dk1"/>
                          </a:solidFill>
                          <a:effectLst/>
                          <a:latin typeface="+mn-lt"/>
                          <a:ea typeface="+mn-ea"/>
                          <a:cs typeface="+mn-cs"/>
                        </a:rPr>
                        <a:t> العمل للناقلات العصبية في </a:t>
                      </a:r>
                      <a:r>
                        <a:rPr lang="ar-JO" sz="2400" kern="1200" dirty="0" err="1" smtClean="0">
                          <a:solidFill>
                            <a:schemeClr val="dk1"/>
                          </a:solidFill>
                          <a:effectLst/>
                          <a:latin typeface="+mn-lt"/>
                          <a:ea typeface="+mn-ea"/>
                          <a:cs typeface="+mn-cs"/>
                        </a:rPr>
                        <a:t>السينابسا</a:t>
                      </a:r>
                      <a:r>
                        <a:rPr lang="ar-JO" sz="2400" kern="1200" dirty="0" smtClean="0">
                          <a:solidFill>
                            <a:schemeClr val="dk1"/>
                          </a:solidFill>
                          <a:effectLst/>
                          <a:latin typeface="+mn-lt"/>
                          <a:ea typeface="+mn-ea"/>
                          <a:cs typeface="+mn-cs"/>
                        </a:rPr>
                        <a:t> (إفراز, </a:t>
                      </a:r>
                      <a:r>
                        <a:rPr lang="ar-JO" sz="2400" kern="1200" dirty="0" err="1" smtClean="0">
                          <a:solidFill>
                            <a:schemeClr val="dk1"/>
                          </a:solidFill>
                          <a:effectLst/>
                          <a:latin typeface="+mn-lt"/>
                          <a:ea typeface="+mn-ea"/>
                          <a:cs typeface="+mn-cs"/>
                        </a:rPr>
                        <a:t>إنتقال</a:t>
                      </a:r>
                      <a:r>
                        <a:rPr lang="ar-JO" sz="2400" kern="1200" dirty="0" smtClean="0">
                          <a:solidFill>
                            <a:schemeClr val="dk1"/>
                          </a:solidFill>
                          <a:effectLst/>
                          <a:latin typeface="+mn-lt"/>
                          <a:ea typeface="+mn-ea"/>
                          <a:cs typeface="+mn-cs"/>
                        </a:rPr>
                        <a:t> في </a:t>
                      </a:r>
                      <a:r>
                        <a:rPr lang="ar-JO" sz="2400" kern="1200" dirty="0" err="1" smtClean="0">
                          <a:solidFill>
                            <a:schemeClr val="dk1"/>
                          </a:solidFill>
                          <a:effectLst/>
                          <a:latin typeface="+mn-lt"/>
                          <a:ea typeface="+mn-ea"/>
                          <a:cs typeface="+mn-cs"/>
                        </a:rPr>
                        <a:t>السينابسا</a:t>
                      </a:r>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إرتباط</a:t>
                      </a:r>
                      <a:r>
                        <a:rPr lang="ar-JO" sz="2400" kern="1200" dirty="0" smtClean="0">
                          <a:solidFill>
                            <a:schemeClr val="dk1"/>
                          </a:solidFill>
                          <a:effectLst/>
                          <a:latin typeface="+mn-lt"/>
                          <a:ea typeface="+mn-ea"/>
                          <a:cs typeface="+mn-cs"/>
                        </a:rPr>
                        <a:t> لمستقبلات خاصة, رد فعل وإبعاد الناقل العصبي) بمساعدة مثال مناسب.</a:t>
                      </a:r>
                      <a:endParaRPr lang="en-US" sz="24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قسم كبير من النشاطات المتعلقة بالاتزان البدني مُنظّمة بشكل غير إرادي.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6906695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533245295"/>
              </p:ext>
            </p:extLst>
          </p:nvPr>
        </p:nvGraphicFramePr>
        <p:xfrm>
          <a:off x="0" y="46495"/>
          <a:ext cx="12192000" cy="6547029"/>
        </p:xfrm>
        <a:graphic>
          <a:graphicData uri="http://schemas.openxmlformats.org/drawingml/2006/table">
            <a:tbl>
              <a:tblPr rtl="1" firstRow="1" bandRow="1">
                <a:tableStyleId>{5C22544A-7EE6-4342-B048-85BDC9FD1C3A}</a:tableStyleId>
              </a:tblPr>
              <a:tblGrid>
                <a:gridCol w="2053558"/>
                <a:gridCol w="4042442"/>
                <a:gridCol w="3048000"/>
                <a:gridCol w="3048000"/>
              </a:tblGrid>
              <a:tr h="603429">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JO" sz="2400" kern="1200" dirty="0" smtClean="0">
                          <a:solidFill>
                            <a:schemeClr val="dk1"/>
                          </a:solidFill>
                          <a:effectLst/>
                          <a:latin typeface="+mn-lt"/>
                          <a:ea typeface="+mn-ea"/>
                          <a:cs typeface="+mn-cs"/>
                        </a:rPr>
                        <a:t>كحول, سموم وأدوية كمواد تغيّر تفاعلات في </a:t>
                      </a:r>
                      <a:r>
                        <a:rPr lang="ar-JO" sz="2400" kern="1200" dirty="0" err="1" smtClean="0">
                          <a:solidFill>
                            <a:schemeClr val="dk1"/>
                          </a:solidFill>
                          <a:effectLst/>
                          <a:latin typeface="+mn-lt"/>
                          <a:ea typeface="+mn-ea"/>
                          <a:cs typeface="+mn-cs"/>
                        </a:rPr>
                        <a:t>السينابسا</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جهاز الأعصاب المركزي كجهاز مُنظّم ومُنسّق, أعمال إرادية وغير إرادية.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الدماغ </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النخاع المستطيل ووظائفه </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قشرة الدماغ -  المبنى والأداء الوظيفي</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مناطق مختلفة في كل </a:t>
                      </a:r>
                      <a:r>
                        <a:rPr lang="ar-JO" sz="2400" kern="1200" dirty="0" err="1" smtClean="0">
                          <a:solidFill>
                            <a:schemeClr val="dk1"/>
                          </a:solidFill>
                          <a:effectLst/>
                          <a:latin typeface="+mn-lt"/>
                          <a:ea typeface="+mn-ea"/>
                          <a:cs typeface="+mn-cs"/>
                        </a:rPr>
                        <a:t>همسفيرا</a:t>
                      </a:r>
                      <a:r>
                        <a:rPr lang="ar-JO" sz="2400" kern="1200" dirty="0" smtClean="0">
                          <a:solidFill>
                            <a:schemeClr val="dk1"/>
                          </a:solidFill>
                          <a:effectLst/>
                          <a:latin typeface="+mn-lt"/>
                          <a:ea typeface="+mn-ea"/>
                          <a:cs typeface="+mn-cs"/>
                        </a:rPr>
                        <a:t> مسؤولة عن وظائف مختلفة.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قسم من المعالجات الحسية والمعالجات الحركية تتم بحيث ان الجانب اليسار من الدماغ يتحكم بالجانب الأيمن من الجسم والعكس.</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كِبَر الدماغ \ </a:t>
                      </a:r>
                      <a:r>
                        <a:rPr lang="ar-JO" sz="2400" kern="1200" dirty="0" err="1" smtClean="0">
                          <a:solidFill>
                            <a:schemeClr val="dk1"/>
                          </a:solidFill>
                          <a:effectLst/>
                          <a:latin typeface="+mn-lt"/>
                          <a:ea typeface="+mn-ea"/>
                          <a:cs typeface="+mn-cs"/>
                        </a:rPr>
                        <a:t>الإلتواءات</a:t>
                      </a:r>
                      <a:r>
                        <a:rPr lang="ar-JO" sz="2400" kern="1200" dirty="0" smtClean="0">
                          <a:solidFill>
                            <a:schemeClr val="dk1"/>
                          </a:solidFill>
                          <a:effectLst/>
                          <a:latin typeface="+mn-lt"/>
                          <a:ea typeface="+mn-ea"/>
                          <a:cs typeface="+mn-cs"/>
                        </a:rPr>
                        <a:t> في مخ الانسان مقارنة  للدماغ بحيوانات أخرى.</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النخاع المستطيل, المخ, </a:t>
                      </a:r>
                      <a:r>
                        <a:rPr lang="ar-JO" sz="2400" kern="1200" dirty="0" err="1" smtClean="0">
                          <a:solidFill>
                            <a:schemeClr val="dk1"/>
                          </a:solidFill>
                          <a:effectLst/>
                          <a:latin typeface="+mn-lt"/>
                          <a:ea typeface="+mn-ea"/>
                          <a:cs typeface="+mn-cs"/>
                        </a:rPr>
                        <a:t>همسفيرة</a:t>
                      </a:r>
                      <a:r>
                        <a:rPr lang="ar-JO" sz="2400" kern="1200" dirty="0" smtClean="0">
                          <a:solidFill>
                            <a:schemeClr val="dk1"/>
                          </a:solidFill>
                          <a:effectLst/>
                          <a:latin typeface="+mn-lt"/>
                          <a:ea typeface="+mn-ea"/>
                          <a:cs typeface="+mn-cs"/>
                        </a:rPr>
                        <a:t>, نخاع شوكي, قشرة الدماغ, جهاز الاعصاب المحيطي.</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رد فعل </a:t>
                      </a:r>
                      <a:r>
                        <a:rPr lang="ar-JO" sz="2400" kern="1200" dirty="0" err="1" smtClean="0">
                          <a:solidFill>
                            <a:schemeClr val="dk1"/>
                          </a:solidFill>
                          <a:effectLst/>
                          <a:latin typeface="+mn-lt"/>
                          <a:ea typeface="+mn-ea"/>
                          <a:cs typeface="+mn-cs"/>
                        </a:rPr>
                        <a:t>إنعكاسي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مناطق في الدماغ – القصد أن الطالب يعرف انه من الممكن تقسيم الدماغ الى مناطق حسب وظائف الجسم التي تراقبها, مع عرض أمثلة مناسبة.</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حيوانات حسب </a:t>
                      </a:r>
                      <a:r>
                        <a:rPr lang="ar-JO" sz="2400" kern="1200" dirty="0" err="1" smtClean="0">
                          <a:solidFill>
                            <a:schemeClr val="dk1"/>
                          </a:solidFill>
                          <a:effectLst/>
                          <a:latin typeface="+mn-lt"/>
                          <a:ea typeface="+mn-ea"/>
                          <a:cs typeface="+mn-cs"/>
                        </a:rPr>
                        <a:t>إختيار</a:t>
                      </a:r>
                      <a:r>
                        <a:rPr lang="ar-JO" sz="2400" kern="1200" dirty="0" smtClean="0">
                          <a:solidFill>
                            <a:schemeClr val="dk1"/>
                          </a:solidFill>
                          <a:effectLst/>
                          <a:latin typeface="+mn-lt"/>
                          <a:ea typeface="+mn-ea"/>
                          <a:cs typeface="+mn-cs"/>
                        </a:rPr>
                        <a:t> المعلم.</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4034601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65018699"/>
              </p:ext>
            </p:extLst>
          </p:nvPr>
        </p:nvGraphicFramePr>
        <p:xfrm>
          <a:off x="216973" y="0"/>
          <a:ext cx="11685724" cy="67665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أجهزة الاعصاب والهورمونات تُشارك في </a:t>
                      </a:r>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معلومات, معالجتها وتكوين رد فعل لها وتمكّن المحافظة على </a:t>
                      </a:r>
                      <a:r>
                        <a:rPr lang="ar-JO" sz="2400" kern="1200" dirty="0" err="1" smtClean="0">
                          <a:solidFill>
                            <a:schemeClr val="dk1"/>
                          </a:solidFill>
                          <a:effectLst/>
                          <a:latin typeface="+mn-lt"/>
                          <a:ea typeface="+mn-ea"/>
                          <a:cs typeface="+mn-cs"/>
                        </a:rPr>
                        <a:t>إتزان</a:t>
                      </a:r>
                      <a:r>
                        <a:rPr lang="ar-JO" sz="2400" kern="1200" dirty="0" smtClean="0">
                          <a:solidFill>
                            <a:schemeClr val="dk1"/>
                          </a:solidFill>
                          <a:effectLst/>
                          <a:latin typeface="+mn-lt"/>
                          <a:ea typeface="+mn-ea"/>
                          <a:cs typeface="+mn-cs"/>
                        </a:rPr>
                        <a:t> بدني.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b="1" kern="1200" dirty="0" smtClean="0">
                          <a:solidFill>
                            <a:schemeClr val="dk1"/>
                          </a:solidFill>
                          <a:effectLst/>
                          <a:latin typeface="+mn-lt"/>
                          <a:ea typeface="+mn-ea"/>
                          <a:cs typeface="+mn-cs"/>
                        </a:rPr>
                        <a:t>الجهاز </a:t>
                      </a:r>
                      <a:r>
                        <a:rPr lang="ar-JO" sz="2400" b="1" kern="1200" dirty="0" err="1" smtClean="0">
                          <a:solidFill>
                            <a:schemeClr val="dk1"/>
                          </a:solidFill>
                          <a:effectLst/>
                          <a:latin typeface="+mn-lt"/>
                          <a:ea typeface="+mn-ea"/>
                          <a:cs typeface="+mn-cs"/>
                        </a:rPr>
                        <a:t>الهورموني</a:t>
                      </a:r>
                      <a:r>
                        <a:rPr lang="ar-JO" sz="2400" b="1" kern="1200" dirty="0" smtClean="0">
                          <a:solidFill>
                            <a:schemeClr val="dk1"/>
                          </a:solidFill>
                          <a:effectLst/>
                          <a:latin typeface="+mn-lt"/>
                          <a:ea typeface="+mn-ea"/>
                          <a:cs typeface="+mn-cs"/>
                        </a:rPr>
                        <a:t> (جهاز إفراز داخلي) (4-6 ساعات)</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جهاز يُنظم نشاط أجهزة مختلفة عن طريق هورمونات.</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غدد إفراز داخلي, موقعها, </a:t>
                      </a:r>
                      <a:r>
                        <a:rPr lang="ar-JO" sz="2400" kern="1200" dirty="0" err="1" smtClean="0">
                          <a:solidFill>
                            <a:schemeClr val="dk1"/>
                          </a:solidFill>
                          <a:effectLst/>
                          <a:latin typeface="+mn-lt"/>
                          <a:ea typeface="+mn-ea"/>
                          <a:cs typeface="+mn-cs"/>
                        </a:rPr>
                        <a:t>آداؤها</a:t>
                      </a:r>
                      <a:r>
                        <a:rPr lang="ar-JO" sz="2400" kern="1200" dirty="0" smtClean="0">
                          <a:solidFill>
                            <a:schemeClr val="dk1"/>
                          </a:solidFill>
                          <a:effectLst/>
                          <a:latin typeface="+mn-lt"/>
                          <a:ea typeface="+mn-ea"/>
                          <a:cs typeface="+mn-cs"/>
                        </a:rPr>
                        <a:t> والهورمونات التي تفرزها:</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البنكرياس – </a:t>
                      </a:r>
                      <a:r>
                        <a:rPr lang="ar-JO" sz="2400" kern="1200" dirty="0" err="1" smtClean="0">
                          <a:solidFill>
                            <a:schemeClr val="dk1"/>
                          </a:solidFill>
                          <a:effectLst/>
                          <a:latin typeface="+mn-lt"/>
                          <a:ea typeface="+mn-ea"/>
                          <a:cs typeface="+mn-cs"/>
                        </a:rPr>
                        <a:t>إنسولين</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الغدة النخامية - </a:t>
                      </a:r>
                      <a:r>
                        <a:rPr lang="en-US" sz="2400" kern="1200" dirty="0" smtClean="0">
                          <a:solidFill>
                            <a:schemeClr val="dk1"/>
                          </a:solidFill>
                          <a:effectLst/>
                          <a:latin typeface="+mn-lt"/>
                          <a:ea typeface="+mn-ea"/>
                          <a:cs typeface="+mn-cs"/>
                        </a:rPr>
                        <a:t> ADH, FSH, LH</a:t>
                      </a:r>
                    </a:p>
                    <a:p>
                      <a:pPr lvl="0" rtl="1"/>
                      <a:r>
                        <a:rPr lang="ar-JO" sz="2400" kern="1200" dirty="0" smtClean="0">
                          <a:solidFill>
                            <a:schemeClr val="dk1"/>
                          </a:solidFill>
                          <a:effectLst/>
                          <a:latin typeface="+mn-lt"/>
                          <a:ea typeface="+mn-ea"/>
                          <a:cs typeface="+mn-cs"/>
                        </a:rPr>
                        <a:t> المبيض – </a:t>
                      </a:r>
                      <a:r>
                        <a:rPr lang="ar-JO" sz="2400" kern="1200" dirty="0" err="1" smtClean="0">
                          <a:solidFill>
                            <a:schemeClr val="dk1"/>
                          </a:solidFill>
                          <a:effectLst/>
                          <a:latin typeface="+mn-lt"/>
                          <a:ea typeface="+mn-ea"/>
                          <a:cs typeface="+mn-cs"/>
                        </a:rPr>
                        <a:t>إستروجين</a:t>
                      </a:r>
                      <a:r>
                        <a:rPr lang="ar-JO" sz="2400" kern="1200" dirty="0" smtClean="0">
                          <a:solidFill>
                            <a:schemeClr val="dk1"/>
                          </a:solidFill>
                          <a:effectLst/>
                          <a:latin typeface="+mn-lt"/>
                          <a:ea typeface="+mn-ea"/>
                          <a:cs typeface="+mn-cs"/>
                        </a:rPr>
                        <a:t> وبروجسترون </a:t>
                      </a:r>
                      <a:r>
                        <a:rPr lang="ar-JO" sz="2400" b="1" kern="1200" dirty="0" smtClean="0">
                          <a:solidFill>
                            <a:schemeClr val="dk1"/>
                          </a:solidFill>
                          <a:effectLst/>
                          <a:latin typeface="+mn-lt"/>
                          <a:ea typeface="+mn-ea"/>
                          <a:cs typeface="+mn-cs"/>
                        </a:rPr>
                        <a:t>أو</a:t>
                      </a:r>
                      <a:r>
                        <a:rPr lang="ar-JO" sz="2400" kern="1200" dirty="0" smtClean="0">
                          <a:solidFill>
                            <a:schemeClr val="dk1"/>
                          </a:solidFill>
                          <a:effectLst/>
                          <a:latin typeface="+mn-lt"/>
                          <a:ea typeface="+mn-ea"/>
                          <a:cs typeface="+mn-cs"/>
                        </a:rPr>
                        <a:t> خصية – </a:t>
                      </a:r>
                      <a:r>
                        <a:rPr lang="ar-JO" sz="2400" kern="1200" dirty="0" err="1" smtClean="0">
                          <a:solidFill>
                            <a:schemeClr val="dk1"/>
                          </a:solidFill>
                          <a:effectLst/>
                          <a:latin typeface="+mn-lt"/>
                          <a:ea typeface="+mn-ea"/>
                          <a:cs typeface="+mn-cs"/>
                        </a:rPr>
                        <a:t>تستسترون</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تنظيم مستوى السكر في الدم.</a:t>
                      </a:r>
                      <a:endParaRPr lang="en-US" sz="24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أدرنالين, عضو هدف, هورمونات, تغذية مرتدة سالبة, مُستقبل.</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بنكرياس, جليكوجين, جلوكاجون, </a:t>
                      </a:r>
                      <a:r>
                        <a:rPr lang="ar-JO" sz="2400" kern="1200" dirty="0" err="1" smtClean="0">
                          <a:solidFill>
                            <a:schemeClr val="dk1"/>
                          </a:solidFill>
                          <a:effectLst/>
                          <a:latin typeface="+mn-lt"/>
                          <a:ea typeface="+mn-ea"/>
                          <a:cs typeface="+mn-cs"/>
                        </a:rPr>
                        <a:t>إنسولين</a:t>
                      </a:r>
                      <a:r>
                        <a:rPr lang="ar-JO" sz="2400" kern="1200" dirty="0" smtClean="0">
                          <a:solidFill>
                            <a:schemeClr val="dk1"/>
                          </a:solidFill>
                          <a:effectLst/>
                          <a:latin typeface="+mn-lt"/>
                          <a:ea typeface="+mn-ea"/>
                          <a:cs typeface="+mn-cs"/>
                        </a:rPr>
                        <a:t>, سكري.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الغدد والهورمونات المذكورة هنا تظهر في المنهاج أيضاَ بالارتباط مع أجهزة أخرى ويمكن تعليم عن نشاطها أيضا هناك.</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575027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691615248"/>
              </p:ext>
            </p:extLst>
          </p:nvPr>
        </p:nvGraphicFramePr>
        <p:xfrm>
          <a:off x="232472" y="192724"/>
          <a:ext cx="11685724" cy="268224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الكبد يُساعد في تفاعلات لها علاقة بالاتزان البدني.</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smtClean="0">
                          <a:solidFill>
                            <a:schemeClr val="dk1"/>
                          </a:solidFill>
                          <a:effectLst/>
                          <a:latin typeface="+mn-lt"/>
                          <a:ea typeface="+mn-ea"/>
                          <a:cs typeface="+mn-cs"/>
                        </a:rPr>
                        <a:t>الكبد ( 1 ساعة)</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موقع </a:t>
                      </a:r>
                      <a:r>
                        <a:rPr lang="ar-JO" sz="2800" kern="1200" dirty="0" err="1" smtClean="0">
                          <a:solidFill>
                            <a:schemeClr val="dk1"/>
                          </a:solidFill>
                          <a:effectLst/>
                          <a:latin typeface="+mn-lt"/>
                          <a:ea typeface="+mn-ea"/>
                          <a:cs typeface="+mn-cs"/>
                        </a:rPr>
                        <a:t>وآداء</a:t>
                      </a:r>
                      <a:r>
                        <a:rPr lang="ar-JO" sz="2800" kern="1200" dirty="0" smtClean="0">
                          <a:solidFill>
                            <a:schemeClr val="dk1"/>
                          </a:solidFill>
                          <a:effectLst/>
                          <a:latin typeface="+mn-lt"/>
                          <a:ea typeface="+mn-ea"/>
                          <a:cs typeface="+mn-cs"/>
                        </a:rPr>
                        <a:t> وظيفي: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إنتاج يوريا</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تخزين كربوهيدرات</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إبطال مفعول السموم.</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JO" sz="2800" kern="1200" dirty="0" smtClean="0">
                          <a:solidFill>
                            <a:schemeClr val="dk1"/>
                          </a:solidFill>
                          <a:effectLst/>
                          <a:latin typeface="+mn-lt"/>
                          <a:ea typeface="+mn-ea"/>
                          <a:cs typeface="+mn-cs"/>
                        </a:rPr>
                        <a:t>أمونيا, كحول.</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JO" sz="2800" kern="1200" dirty="0" smtClean="0">
                          <a:solidFill>
                            <a:schemeClr val="dk1"/>
                          </a:solidFill>
                          <a:effectLst/>
                          <a:latin typeface="+mn-lt"/>
                          <a:ea typeface="+mn-ea"/>
                          <a:cs typeface="+mn-cs"/>
                        </a:rPr>
                        <a:t>للكبد وظائف عديدة. من الإلزامي التطرّق فقط للوظائف التي تظهر في المنهاج.</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851706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220568071"/>
              </p:ext>
            </p:extLst>
          </p:nvPr>
        </p:nvGraphicFramePr>
        <p:xfrm>
          <a:off x="0" y="0"/>
          <a:ext cx="12166168" cy="6522720"/>
        </p:xfrm>
        <a:graphic>
          <a:graphicData uri="http://schemas.openxmlformats.org/drawingml/2006/table">
            <a:tbl>
              <a:tblPr rtl="1" firstRow="1" bandRow="1">
                <a:tableStyleId>{5C22544A-7EE6-4342-B048-85BDC9FD1C3A}</a:tableStyleId>
              </a:tblPr>
              <a:tblGrid>
                <a:gridCol w="3041542"/>
                <a:gridCol w="3041542"/>
                <a:gridCol w="3041542"/>
                <a:gridCol w="3041542"/>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800" kern="1200" dirty="0" smtClean="0">
                          <a:solidFill>
                            <a:schemeClr val="dk1"/>
                          </a:solidFill>
                          <a:effectLst/>
                          <a:latin typeface="+mn-lt"/>
                          <a:ea typeface="+mn-ea"/>
                          <a:cs typeface="+mn-cs"/>
                        </a:rPr>
                        <a:t>تكاثر مرتبط بوصول خلايا ذكرية إلى البويضات, إخصاب, تطور الجنين.</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عملية التكاثر مُنظمة عن طريق آليات تنظيم </a:t>
                      </a:r>
                      <a:r>
                        <a:rPr lang="ar-JO" sz="2800" kern="1200" dirty="0" err="1" smtClean="0">
                          <a:solidFill>
                            <a:schemeClr val="dk1"/>
                          </a:solidFill>
                          <a:effectLst/>
                          <a:latin typeface="+mn-lt"/>
                          <a:ea typeface="+mn-ea"/>
                          <a:cs typeface="+mn-cs"/>
                        </a:rPr>
                        <a:t>وأتصال</a:t>
                      </a:r>
                      <a:r>
                        <a:rPr lang="ar-JO"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b="1" kern="1200" dirty="0" smtClean="0">
                          <a:solidFill>
                            <a:schemeClr val="dk1"/>
                          </a:solidFill>
                          <a:effectLst/>
                          <a:latin typeface="+mn-lt"/>
                          <a:ea typeface="+mn-ea"/>
                          <a:cs typeface="+mn-cs"/>
                        </a:rPr>
                        <a:t>جهاز التكاثر عند الانسان (6-8 ساعات )</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جهاز التكاثر يُمكّن </a:t>
                      </a:r>
                      <a:r>
                        <a:rPr lang="ar-JO" sz="2800" kern="1200" dirty="0" err="1" smtClean="0">
                          <a:solidFill>
                            <a:schemeClr val="dk1"/>
                          </a:solidFill>
                          <a:effectLst/>
                          <a:latin typeface="+mn-lt"/>
                          <a:ea typeface="+mn-ea"/>
                          <a:cs typeface="+mn-cs"/>
                        </a:rPr>
                        <a:t>إستمرارية</a:t>
                      </a:r>
                      <a:r>
                        <a:rPr lang="ar-JO" sz="2800" kern="1200" dirty="0" smtClean="0">
                          <a:solidFill>
                            <a:schemeClr val="dk1"/>
                          </a:solidFill>
                          <a:effectLst/>
                          <a:latin typeface="+mn-lt"/>
                          <a:ea typeface="+mn-ea"/>
                          <a:cs typeface="+mn-cs"/>
                        </a:rPr>
                        <a:t> وجود النوع عن طريق نقل معلومات وراثية من جيل إلى جيل.</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موقع وملاءمة بين المبنى </a:t>
                      </a:r>
                      <a:r>
                        <a:rPr lang="ar-JO" sz="2800" kern="1200" dirty="0" err="1" smtClean="0">
                          <a:solidFill>
                            <a:schemeClr val="dk1"/>
                          </a:solidFill>
                          <a:effectLst/>
                          <a:latin typeface="+mn-lt"/>
                          <a:ea typeface="+mn-ea"/>
                          <a:cs typeface="+mn-cs"/>
                        </a:rPr>
                        <a:t>والآداء</a:t>
                      </a:r>
                      <a:r>
                        <a:rPr lang="ar-JO" sz="2800" kern="1200" dirty="0" smtClean="0">
                          <a:solidFill>
                            <a:schemeClr val="dk1"/>
                          </a:solidFill>
                          <a:effectLst/>
                          <a:latin typeface="+mn-lt"/>
                          <a:ea typeface="+mn-ea"/>
                          <a:cs typeface="+mn-cs"/>
                        </a:rPr>
                        <a:t> الوظيفي.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تنظيم هورموني لتفاعلات تكاثر في الانسان.</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 إخصاب خارج الجسم.</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kern="1200" dirty="0" smtClean="0">
                          <a:solidFill>
                            <a:schemeClr val="dk1"/>
                          </a:solidFill>
                          <a:effectLst/>
                          <a:latin typeface="+mn-lt"/>
                          <a:ea typeface="+mn-ea"/>
                          <a:cs typeface="+mn-cs"/>
                        </a:rPr>
                        <a:t>غدة درقية, </a:t>
                      </a:r>
                      <a:r>
                        <a:rPr lang="ar-JO" sz="2800" kern="1200" dirty="0" err="1" smtClean="0">
                          <a:solidFill>
                            <a:schemeClr val="dk1"/>
                          </a:solidFill>
                          <a:effectLst/>
                          <a:latin typeface="+mn-lt"/>
                          <a:ea typeface="+mn-ea"/>
                          <a:cs typeface="+mn-cs"/>
                        </a:rPr>
                        <a:t>زيجوتا</a:t>
                      </a:r>
                      <a:r>
                        <a:rPr lang="ar-JO" sz="2800" kern="1200" dirty="0" smtClean="0">
                          <a:solidFill>
                            <a:schemeClr val="dk1"/>
                          </a:solidFill>
                          <a:effectLst/>
                          <a:latin typeface="+mn-lt"/>
                          <a:ea typeface="+mn-ea"/>
                          <a:cs typeface="+mn-cs"/>
                        </a:rPr>
                        <a:t>, تغذية مرتدة سالبة , </a:t>
                      </a:r>
                      <a:r>
                        <a:rPr lang="en-US" sz="2800" kern="1200" dirty="0" smtClean="0">
                          <a:solidFill>
                            <a:schemeClr val="dk1"/>
                          </a:solidFill>
                          <a:effectLst/>
                          <a:latin typeface="+mn-lt"/>
                          <a:ea typeface="+mn-ea"/>
                          <a:cs typeface="+mn-cs"/>
                        </a:rPr>
                        <a:t>LH, FSH</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جهاز تكاثر أنثوي: قناة فالوب (أنبوب البويضات), المهبل, الرحم, المبيض, خلية بويضة.</a:t>
                      </a:r>
                      <a:endParaRPr lang="en-US" sz="2800" kern="1200" dirty="0" smtClean="0">
                        <a:solidFill>
                          <a:schemeClr val="dk1"/>
                        </a:solidFill>
                        <a:effectLst/>
                        <a:latin typeface="+mn-lt"/>
                        <a:ea typeface="+mn-ea"/>
                        <a:cs typeface="+mn-cs"/>
                      </a:endParaRPr>
                    </a:p>
                    <a:p>
                      <a:pPr rtl="1"/>
                      <a:r>
                        <a:rPr lang="ar-JO" sz="2800" kern="1200" dirty="0" err="1" smtClean="0">
                          <a:solidFill>
                            <a:schemeClr val="dk1"/>
                          </a:solidFill>
                          <a:effectLst/>
                          <a:latin typeface="+mn-lt"/>
                          <a:ea typeface="+mn-ea"/>
                          <a:cs typeface="+mn-cs"/>
                        </a:rPr>
                        <a:t>إستروجين</a:t>
                      </a:r>
                      <a:r>
                        <a:rPr lang="ar-JO" sz="2800" kern="1200" dirty="0" smtClean="0">
                          <a:solidFill>
                            <a:schemeClr val="dk1"/>
                          </a:solidFill>
                          <a:effectLst/>
                          <a:latin typeface="+mn-lt"/>
                          <a:ea typeface="+mn-ea"/>
                          <a:cs typeface="+mn-cs"/>
                        </a:rPr>
                        <a:t>, إباضة, جسم أصفر, حيض, </a:t>
                      </a:r>
                      <a:r>
                        <a:rPr lang="ar-JO" sz="2800" kern="1200" dirty="0" err="1" smtClean="0">
                          <a:solidFill>
                            <a:schemeClr val="dk1"/>
                          </a:solidFill>
                          <a:effectLst/>
                          <a:latin typeface="+mn-lt"/>
                          <a:ea typeface="+mn-ea"/>
                          <a:cs typeface="+mn-cs"/>
                        </a:rPr>
                        <a:t>حويصلة</a:t>
                      </a:r>
                      <a:r>
                        <a:rPr lang="ar-JO"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جهاز تكاثر ذكري: خصية, غدة البروستاتا, القضيب, أنبوب ناقل للخلايا المنوية, خلية منوية. </a:t>
                      </a:r>
                      <a:r>
                        <a:rPr lang="ar-JO" sz="2800" kern="1200" dirty="0" err="1" smtClean="0">
                          <a:solidFill>
                            <a:schemeClr val="dk1"/>
                          </a:solidFill>
                          <a:effectLst/>
                          <a:latin typeface="+mn-lt"/>
                          <a:ea typeface="+mn-ea"/>
                          <a:cs typeface="+mn-cs"/>
                        </a:rPr>
                        <a:t>تستسترون</a:t>
                      </a:r>
                      <a:r>
                        <a:rPr lang="ar-JO"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kern="1200" dirty="0" smtClean="0">
                          <a:solidFill>
                            <a:schemeClr val="dk1"/>
                          </a:solidFill>
                          <a:effectLst/>
                          <a:latin typeface="+mn-lt"/>
                          <a:ea typeface="+mn-ea"/>
                          <a:cs typeface="+mn-cs"/>
                        </a:rPr>
                        <a:t>يمكن التمركز في جهاز التكاثر الذكري  </a:t>
                      </a:r>
                      <a:r>
                        <a:rPr lang="ar-JO" sz="2800" b="1" u="sng" kern="1200" dirty="0" smtClean="0">
                          <a:solidFill>
                            <a:schemeClr val="dk1"/>
                          </a:solidFill>
                          <a:effectLst/>
                          <a:latin typeface="+mn-lt"/>
                          <a:ea typeface="+mn-ea"/>
                          <a:cs typeface="+mn-cs"/>
                        </a:rPr>
                        <a:t>أو </a:t>
                      </a:r>
                      <a:r>
                        <a:rPr lang="ar-JO" sz="2800" kern="1200" dirty="0" smtClean="0">
                          <a:solidFill>
                            <a:schemeClr val="dk1"/>
                          </a:solidFill>
                          <a:effectLst/>
                          <a:latin typeface="+mn-lt"/>
                          <a:ea typeface="+mn-ea"/>
                          <a:cs typeface="+mn-cs"/>
                        </a:rPr>
                        <a:t>بجهاز التكاثر الانثوي (بالنسبة للمبنى وأيضا بالنسبة للتنظيم </a:t>
                      </a:r>
                      <a:r>
                        <a:rPr lang="ar-JO" sz="2800" kern="1200" dirty="0" err="1" smtClean="0">
                          <a:solidFill>
                            <a:schemeClr val="dk1"/>
                          </a:solidFill>
                          <a:effectLst/>
                          <a:latin typeface="+mn-lt"/>
                          <a:ea typeface="+mn-ea"/>
                          <a:cs typeface="+mn-cs"/>
                        </a:rPr>
                        <a:t>الهورموني</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من المفضل تعليم الجهازين.</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116117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976" y="402956"/>
            <a:ext cx="11639227" cy="6230319"/>
          </a:xfrm>
          <a:prstGeom prst="rect">
            <a:avLst/>
          </a:prstGeom>
          <a:noFill/>
        </p:spPr>
        <p:txBody>
          <a:bodyPr wrap="square" rtlCol="1">
            <a:spAutoFit/>
          </a:bodyPr>
          <a:lstStyle/>
          <a:p>
            <a:endParaRPr lang="he-IL" dirty="0"/>
          </a:p>
        </p:txBody>
      </p:sp>
      <p:sp>
        <p:nvSpPr>
          <p:cNvPr id="4" name="מלבן 3"/>
          <p:cNvSpPr/>
          <p:nvPr/>
        </p:nvSpPr>
        <p:spPr>
          <a:xfrm>
            <a:off x="216975" y="-10403"/>
            <a:ext cx="11825207" cy="4801314"/>
          </a:xfrm>
          <a:prstGeom prst="rect">
            <a:avLst/>
          </a:prstGeom>
        </p:spPr>
        <p:txBody>
          <a:bodyPr wrap="square">
            <a:spAutoFit/>
          </a:bodyPr>
          <a:lstStyle/>
          <a:p>
            <a:pPr algn="ctr">
              <a:lnSpc>
                <a:spcPct val="150000"/>
              </a:lnSpc>
            </a:pPr>
            <a:r>
              <a:rPr lang="he-IL" sz="2400" b="1" dirty="0">
                <a:latin typeface="Times New Roman" panose="02020603050405020304" pitchFamily="18" charset="0"/>
                <a:ea typeface="Times New Roman" panose="02020603050405020304" pitchFamily="18" charset="0"/>
              </a:rPr>
              <a:t>תכנים מתוך הליבה הנדרשים לבחינת המעבדה</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 </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לפניכם רשימת של תכנים, מתוך נושאי הליבה בתכנית הלימודים 2015,  הנדרשים לבחינת הבגרות במעבדה במתכונתה החדשה.</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 </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b="1" dirty="0">
                <a:latin typeface="Times New Roman" panose="02020603050405020304" pitchFamily="18" charset="0"/>
                <a:ea typeface="Times New Roman" panose="02020603050405020304" pitchFamily="18" charset="0"/>
              </a:rPr>
              <a:t>שימו לב</a:t>
            </a:r>
            <a:r>
              <a:rPr lang="he-IL" dirty="0">
                <a:latin typeface="Times New Roman" panose="02020603050405020304" pitchFamily="18" charset="0"/>
                <a:ea typeface="Times New Roman" panose="02020603050405020304" pitchFamily="18" charset="0"/>
              </a:rPr>
              <a:t> – רק בשנה"ל תשע"ו הסעיפים </a:t>
            </a:r>
            <a:r>
              <a:rPr lang="he-IL" b="1" dirty="0">
                <a:solidFill>
                  <a:srgbClr val="2E74B5"/>
                </a:solidFill>
                <a:latin typeface="Times New Roman" panose="02020603050405020304" pitchFamily="18" charset="0"/>
                <a:ea typeface="Times New Roman" panose="02020603050405020304" pitchFamily="18" charset="0"/>
              </a:rPr>
              <a:t>הצבועים בכחול</a:t>
            </a:r>
            <a:r>
              <a:rPr lang="he-IL" dirty="0">
                <a:latin typeface="Times New Roman" panose="02020603050405020304" pitchFamily="18" charset="0"/>
                <a:ea typeface="Times New Roman" panose="02020603050405020304" pitchFamily="18" charset="0"/>
              </a:rPr>
              <a:t> </a:t>
            </a:r>
            <a:r>
              <a:rPr lang="he-IL" u="sng" dirty="0">
                <a:latin typeface="Times New Roman" panose="02020603050405020304" pitchFamily="18" charset="0"/>
                <a:ea typeface="Times New Roman" panose="02020603050405020304" pitchFamily="18" charset="0"/>
              </a:rPr>
              <a:t>לא</a:t>
            </a:r>
            <a:r>
              <a:rPr lang="he-IL" dirty="0">
                <a:latin typeface="Times New Roman" panose="02020603050405020304" pitchFamily="18" charset="0"/>
                <a:ea typeface="Times New Roman" panose="02020603050405020304" pitchFamily="18" charset="0"/>
              </a:rPr>
              <a:t> יכללו בשאלות המופיעות בבחינת המעבדה. </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 </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לנוחיותכם סעיפים </a:t>
            </a:r>
            <a:r>
              <a:rPr lang="he-IL" dirty="0">
                <a:highlight>
                  <a:srgbClr val="C0C0C0"/>
                </a:highlight>
                <a:latin typeface="Times New Roman" panose="02020603050405020304" pitchFamily="18" charset="0"/>
                <a:ea typeface="Times New Roman" panose="02020603050405020304" pitchFamily="18" charset="0"/>
              </a:rPr>
              <a:t>ממורקים</a:t>
            </a:r>
            <a:r>
              <a:rPr lang="he-IL" dirty="0">
                <a:latin typeface="Times New Roman" panose="02020603050405020304" pitchFamily="18" charset="0"/>
                <a:ea typeface="Times New Roman" panose="02020603050405020304" pitchFamily="18" charset="0"/>
              </a:rPr>
              <a:t> שלא יופיעו בשאלות של בחינת המעבדה.</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dirty="0">
                <a:latin typeface="Times New Roman" panose="02020603050405020304" pitchFamily="18" charset="0"/>
                <a:ea typeface="Times New Roman" panose="02020603050405020304" pitchFamily="18" charset="0"/>
              </a:rPr>
              <a:t> </a:t>
            </a:r>
            <a:endParaRPr lang="en-US" sz="1400" dirty="0" smtClean="0">
              <a:effectLst/>
              <a:latin typeface="Times New Roman" panose="02020603050405020304" pitchFamily="18" charset="0"/>
              <a:ea typeface="Times New Roman" panose="02020603050405020304" pitchFamily="18" charset="0"/>
              <a:cs typeface="Miriam" panose="020B0502050101010101" pitchFamily="34" charset="-79"/>
            </a:endParaRPr>
          </a:p>
          <a:p>
            <a:pPr marR="182880">
              <a:lnSpc>
                <a:spcPct val="150000"/>
              </a:lnSpc>
            </a:pPr>
            <a:r>
              <a:rPr lang="he-IL" u="sng" dirty="0">
                <a:latin typeface="Times New Roman" panose="02020603050405020304" pitchFamily="18" charset="0"/>
                <a:ea typeface="Times New Roman" panose="02020603050405020304" pitchFamily="18" charset="0"/>
              </a:rPr>
              <a:t>הערה דידקטית</a:t>
            </a:r>
            <a:r>
              <a:rPr lang="he-IL" dirty="0">
                <a:latin typeface="Times New Roman" panose="02020603050405020304" pitchFamily="18" charset="0"/>
                <a:ea typeface="Times New Roman" panose="02020603050405020304" pitchFamily="18" charset="0"/>
              </a:rPr>
              <a:t>: מערכות ההובלה וההפרשה לא נדרשות לבחינת המעבדה, אך מבחינה דידקטית מומלץ ללמדן ברצף עם מערכות חילוף החומרים האחרות – מערכת העיכול ומערכת הנשימה. </a:t>
            </a:r>
            <a:r>
              <a:rPr lang="he-IL" dirty="0">
                <a:solidFill>
                  <a:srgbClr val="385623"/>
                </a:solidFill>
                <a:latin typeface="Times New Roman" panose="02020603050405020304" pitchFamily="18" charset="0"/>
                <a:ea typeface="Times New Roman" panose="02020603050405020304" pitchFamily="18" charset="0"/>
              </a:rPr>
              <a:t>בנוסף, רצוי שהנושא תהליכים אבולוציוניים לא יידחה לכיתה י"ב אלא ילווה את ההוראה לאורך השנים.</a:t>
            </a:r>
            <a:endParaRPr lang="en-US" sz="1400" dirty="0">
              <a:effectLst/>
              <a:latin typeface="Times New Roman" panose="02020603050405020304" pitchFamily="18" charset="0"/>
              <a:ea typeface="Times New Roman" panose="02020603050405020304" pitchFamily="18" charset="0"/>
              <a:cs typeface="Miriam" panose="020B0502050101010101" pitchFamily="34" charset="-79"/>
            </a:endParaRPr>
          </a:p>
        </p:txBody>
      </p:sp>
    </p:spTree>
    <p:extLst>
      <p:ext uri="{BB962C8B-B14F-4D97-AF65-F5344CB8AC3E}">
        <p14:creationId xmlns:p14="http://schemas.microsoft.com/office/powerpoint/2010/main" val="3112897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04434"/>
            <a:ext cx="12191999" cy="2062103"/>
          </a:xfrm>
          <a:prstGeom prst="rect">
            <a:avLst/>
          </a:prstGeom>
          <a:solidFill>
            <a:srgbClr val="FFC000"/>
          </a:solidFill>
        </p:spPr>
        <p:txBody>
          <a:bodyPr wrap="square" rtlCol="1">
            <a:spAutoFit/>
          </a:bodyPr>
          <a:lstStyle/>
          <a:p>
            <a:r>
              <a:rPr lang="ar-JO" sz="3200" b="1" dirty="0"/>
              <a:t>الخلية  - المبنى والنشاط</a:t>
            </a:r>
            <a:endParaRPr lang="en-US" sz="3200" b="1" dirty="0"/>
          </a:p>
          <a:p>
            <a:r>
              <a:rPr lang="ar-JO" sz="3200" b="1" dirty="0"/>
              <a:t>تفاصيل الفحوى(  70-80 ساعة )</a:t>
            </a:r>
            <a:endParaRPr lang="en-US" sz="3200" b="1" dirty="0"/>
          </a:p>
          <a:p>
            <a:r>
              <a:rPr lang="ar-JO" sz="3200" b="1" dirty="0"/>
              <a:t> </a:t>
            </a:r>
            <a:endParaRPr lang="en-US" sz="3200" b="1" dirty="0"/>
          </a:p>
          <a:p>
            <a:endParaRPr lang="he-IL" sz="3200" b="1" dirty="0"/>
          </a:p>
        </p:txBody>
      </p:sp>
      <p:sp>
        <p:nvSpPr>
          <p:cNvPr id="3" name="TextBox 2"/>
          <p:cNvSpPr txBox="1"/>
          <p:nvPr/>
        </p:nvSpPr>
        <p:spPr>
          <a:xfrm>
            <a:off x="0" y="3053166"/>
            <a:ext cx="12191999" cy="2339102"/>
          </a:xfrm>
          <a:prstGeom prst="rect">
            <a:avLst/>
          </a:prstGeom>
          <a:solidFill>
            <a:schemeClr val="accent3">
              <a:lumMod val="20000"/>
              <a:lumOff val="80000"/>
            </a:schemeClr>
          </a:solidFill>
        </p:spPr>
        <p:txBody>
          <a:bodyPr wrap="square" rtlCol="1">
            <a:spAutoFit/>
          </a:bodyPr>
          <a:lstStyle/>
          <a:p>
            <a:r>
              <a:rPr lang="ar-JO" sz="3200" b="1" dirty="0"/>
              <a:t>تغييرات أساسية:</a:t>
            </a:r>
            <a:endParaRPr lang="en-US" sz="3200" dirty="0"/>
          </a:p>
          <a:p>
            <a:pPr marL="457200" lvl="0" indent="-457200">
              <a:buFont typeface="Wingdings" panose="05000000000000000000" pitchFamily="2" charset="2"/>
              <a:buChar char="§"/>
            </a:pPr>
            <a:r>
              <a:rPr lang="ar-JO" sz="3200" dirty="0"/>
              <a:t>أضيفَ بند في موضوع الوراثة لمندل, بسبب أهمية الموضوع </a:t>
            </a:r>
            <a:r>
              <a:rPr lang="ar-JO" sz="3200" dirty="0" err="1"/>
              <a:t>والأهتمام</a:t>
            </a:r>
            <a:r>
              <a:rPr lang="ar-JO" sz="3200" dirty="0"/>
              <a:t> الكبير الذي يلقاه عند الطلاب.</a:t>
            </a:r>
            <a:endParaRPr lang="en-US" sz="3200" dirty="0"/>
          </a:p>
          <a:p>
            <a:pPr marL="457200" lvl="0" indent="-457200">
              <a:buFont typeface="Wingdings" panose="05000000000000000000" pitchFamily="2" charset="2"/>
              <a:buChar char="§"/>
            </a:pPr>
            <a:r>
              <a:rPr lang="ar-JO" sz="3200" dirty="0"/>
              <a:t>أضيفَت معلومات أساسية عن الفيروسات والبكتريا.</a:t>
            </a:r>
            <a:endParaRPr lang="en-US" sz="3200" dirty="0"/>
          </a:p>
          <a:p>
            <a:endParaRPr lang="he-IL" dirty="0"/>
          </a:p>
        </p:txBody>
      </p:sp>
    </p:spTree>
    <p:extLst>
      <p:ext uri="{BB962C8B-B14F-4D97-AF65-F5344CB8AC3E}">
        <p14:creationId xmlns:p14="http://schemas.microsoft.com/office/powerpoint/2010/main" val="1819170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116376349"/>
              </p:ext>
            </p:extLst>
          </p:nvPr>
        </p:nvGraphicFramePr>
        <p:xfrm>
          <a:off x="0" y="192724"/>
          <a:ext cx="12192000" cy="6522720"/>
        </p:xfrm>
        <a:graphic>
          <a:graphicData uri="http://schemas.openxmlformats.org/drawingml/2006/table">
            <a:tbl>
              <a:tblPr rtl="1" firstRow="1" bandRow="1">
                <a:tableStyleId>{5C22544A-7EE6-4342-B048-85BDC9FD1C3A}</a:tableStyleId>
              </a:tblPr>
              <a:tblGrid>
                <a:gridCol w="3048000"/>
                <a:gridCol w="3048000"/>
                <a:gridCol w="3048000"/>
                <a:gridCol w="3048000"/>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JO" sz="2800" kern="1200" dirty="0" smtClean="0">
                          <a:solidFill>
                            <a:schemeClr val="dk1"/>
                          </a:solidFill>
                          <a:effectLst/>
                          <a:latin typeface="+mn-lt"/>
                          <a:ea typeface="+mn-ea"/>
                          <a:cs typeface="+mn-cs"/>
                        </a:rPr>
                        <a:t>الخلية هي وحدة المبنى والأداء الوظيفي في الكائنات الحية. في جميع الكائنات الحية هناك تماثل كبير في المبنى الأساسي للخلايا, في تركيبها وفي تفاعلات أساسية التي تحدث فيها, إلى جانب </a:t>
                      </a:r>
                      <a:r>
                        <a:rPr lang="ar-JO" sz="2800" kern="1200" dirty="0" err="1" smtClean="0">
                          <a:solidFill>
                            <a:schemeClr val="dk1"/>
                          </a:solidFill>
                          <a:effectLst/>
                          <a:latin typeface="+mn-lt"/>
                          <a:ea typeface="+mn-ea"/>
                          <a:cs typeface="+mn-cs"/>
                        </a:rPr>
                        <a:t>الإختلاف</a:t>
                      </a:r>
                      <a:r>
                        <a:rPr lang="ar-JO" sz="2800" kern="1200" dirty="0" smtClean="0">
                          <a:solidFill>
                            <a:schemeClr val="dk1"/>
                          </a:solidFill>
                          <a:effectLst/>
                          <a:latin typeface="+mn-lt"/>
                          <a:ea typeface="+mn-ea"/>
                          <a:cs typeface="+mn-cs"/>
                        </a:rPr>
                        <a:t> في الشكل والأداء الوظيفي.</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smtClean="0">
                          <a:solidFill>
                            <a:schemeClr val="dk1"/>
                          </a:solidFill>
                          <a:effectLst/>
                          <a:latin typeface="+mn-lt"/>
                          <a:ea typeface="+mn-ea"/>
                          <a:cs typeface="+mn-cs"/>
                        </a:rPr>
                        <a:t>مميزات حياتية ومبنى الخلية – رؤية عليا</a:t>
                      </a:r>
                      <a:endParaRPr lang="en-US" sz="2800" kern="1200" dirty="0" smtClean="0">
                        <a:solidFill>
                          <a:schemeClr val="dk1"/>
                        </a:solidFill>
                        <a:effectLst/>
                        <a:latin typeface="+mn-lt"/>
                        <a:ea typeface="+mn-ea"/>
                        <a:cs typeface="+mn-cs"/>
                      </a:endParaRPr>
                    </a:p>
                    <a:p>
                      <a:pPr rtl="1"/>
                      <a:r>
                        <a:rPr lang="ar-JO" sz="2800" b="1" kern="1200" dirty="0" smtClean="0">
                          <a:solidFill>
                            <a:schemeClr val="dk1"/>
                          </a:solidFill>
                          <a:effectLst/>
                          <a:latin typeface="+mn-lt"/>
                          <a:ea typeface="+mn-ea"/>
                          <a:cs typeface="+mn-cs"/>
                        </a:rPr>
                        <a:t>(4-5 ساعات)</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مميزات الخلايا.</a:t>
                      </a:r>
                      <a:endParaRPr lang="en-US" sz="2800" kern="1200" dirty="0" smtClean="0">
                        <a:solidFill>
                          <a:schemeClr val="dk1"/>
                        </a:solidFill>
                        <a:effectLst/>
                        <a:latin typeface="+mn-lt"/>
                        <a:ea typeface="+mn-ea"/>
                        <a:cs typeface="+mn-cs"/>
                      </a:endParaRPr>
                    </a:p>
                    <a:p>
                      <a:pPr lvl="0" rtl="1"/>
                      <a:r>
                        <a:rPr lang="ar-JO" sz="2800" kern="1200" dirty="0" err="1" smtClean="0">
                          <a:solidFill>
                            <a:schemeClr val="dk1"/>
                          </a:solidFill>
                          <a:effectLst/>
                          <a:latin typeface="+mn-lt"/>
                          <a:ea typeface="+mn-ea"/>
                          <a:cs typeface="+mn-cs"/>
                        </a:rPr>
                        <a:t>إنفصال</a:t>
                      </a:r>
                      <a:r>
                        <a:rPr lang="ar-JO" sz="2800" kern="1200" dirty="0" smtClean="0">
                          <a:solidFill>
                            <a:schemeClr val="dk1"/>
                          </a:solidFill>
                          <a:effectLst/>
                          <a:latin typeface="+mn-lt"/>
                          <a:ea typeface="+mn-ea"/>
                          <a:cs typeface="+mn-cs"/>
                        </a:rPr>
                        <a:t> عن البيئة الخارجية.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بيئة داخلية ثابتة.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تبادل مواد (أيض).</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تكاثر.</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رد فعل لمُحفز.</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نمو وتطور.</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مميزات خلايا بدائية النواة وخلايا حقيقية النواة.</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خلية حيوانية, خلية بكتيرية, خلية نباتية.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smtClean="0">
                          <a:solidFill>
                            <a:schemeClr val="dk1"/>
                          </a:solidFill>
                          <a:effectLst/>
                          <a:latin typeface="+mn-lt"/>
                          <a:ea typeface="+mn-ea"/>
                          <a:cs typeface="+mn-cs"/>
                        </a:rPr>
                        <a:t>يجب ذكر ان مميزات الحياة التي تميّز كل خلية, تميّز أيضاً الكائن الحي الكامل عديد الخلايا.</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أهمية العلاقة بين مساحة السطح والحجم يتم التشديد عليها بموضوع حجم الخلية ومبنى قسم من </a:t>
                      </a:r>
                      <a:r>
                        <a:rPr lang="ar-JO" sz="2800" kern="1200" dirty="0" err="1" smtClean="0">
                          <a:solidFill>
                            <a:schemeClr val="dk1"/>
                          </a:solidFill>
                          <a:effectLst/>
                          <a:latin typeface="+mn-lt"/>
                          <a:ea typeface="+mn-ea"/>
                          <a:cs typeface="+mn-cs"/>
                        </a:rPr>
                        <a:t>العضيات</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7493357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186854899"/>
              </p:ext>
            </p:extLst>
          </p:nvPr>
        </p:nvGraphicFramePr>
        <p:xfrm>
          <a:off x="232472" y="192724"/>
          <a:ext cx="11685724" cy="481584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800" kern="1200" dirty="0" err="1" smtClean="0">
                          <a:solidFill>
                            <a:schemeClr val="dk1"/>
                          </a:solidFill>
                          <a:effectLst/>
                          <a:latin typeface="+mn-lt"/>
                          <a:ea typeface="+mn-ea"/>
                          <a:cs typeface="+mn-cs"/>
                        </a:rPr>
                        <a:t>عضيات</a:t>
                      </a:r>
                      <a:r>
                        <a:rPr lang="ar-JO" sz="2800" kern="1200" dirty="0" smtClean="0">
                          <a:solidFill>
                            <a:schemeClr val="dk1"/>
                          </a:solidFill>
                          <a:effectLst/>
                          <a:latin typeface="+mn-lt"/>
                          <a:ea typeface="+mn-ea"/>
                          <a:cs typeface="+mn-cs"/>
                        </a:rPr>
                        <a:t> الخلايا وأداؤها الوظيفي.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أنواع خلايا في الكائن الحي عديد الخلايا: تشابه, </a:t>
                      </a:r>
                      <a:r>
                        <a:rPr lang="ar-JO" sz="2800" kern="1200" dirty="0" err="1" smtClean="0">
                          <a:solidFill>
                            <a:schemeClr val="dk1"/>
                          </a:solidFill>
                          <a:effectLst/>
                          <a:latin typeface="+mn-lt"/>
                          <a:ea typeface="+mn-ea"/>
                          <a:cs typeface="+mn-cs"/>
                        </a:rPr>
                        <a:t>إختلاف</a:t>
                      </a:r>
                      <a:r>
                        <a:rPr lang="ar-JO" sz="2800" kern="1200" dirty="0" smtClean="0">
                          <a:solidFill>
                            <a:schemeClr val="dk1"/>
                          </a:solidFill>
                          <a:effectLst/>
                          <a:latin typeface="+mn-lt"/>
                          <a:ea typeface="+mn-ea"/>
                          <a:cs typeface="+mn-cs"/>
                        </a:rPr>
                        <a:t>, ملاءمة بين المبنى والأداء الوظيفي.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فيروسات.</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بكتيريا</a:t>
                      </a:r>
                      <a:r>
                        <a:rPr lang="he-IL"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JO" sz="2800" kern="1200" dirty="0" smtClean="0">
                          <a:solidFill>
                            <a:schemeClr val="dk1"/>
                          </a:solidFill>
                          <a:effectLst/>
                          <a:latin typeface="+mn-lt"/>
                          <a:ea typeface="+mn-ea"/>
                          <a:cs typeface="+mn-cs"/>
                        </a:rPr>
                        <a:t>نواة الخلية, جدار الخلية, فجوة عصارية, </a:t>
                      </a:r>
                      <a:r>
                        <a:rPr lang="ar-JO" sz="2800" kern="1200" dirty="0" err="1" smtClean="0">
                          <a:solidFill>
                            <a:schemeClr val="dk1"/>
                          </a:solidFill>
                          <a:effectLst/>
                          <a:latin typeface="+mn-lt"/>
                          <a:ea typeface="+mn-ea"/>
                          <a:cs typeface="+mn-cs"/>
                        </a:rPr>
                        <a:t>ليزوزوم</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ميتوكندريا</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بلاستيدات</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سيتوبلازمة</a:t>
                      </a:r>
                      <a:r>
                        <a:rPr lang="ar-JO" sz="2800" kern="1200" dirty="0" smtClean="0">
                          <a:solidFill>
                            <a:schemeClr val="dk1"/>
                          </a:solidFill>
                          <a:effectLst/>
                          <a:latin typeface="+mn-lt"/>
                          <a:ea typeface="+mn-ea"/>
                          <a:cs typeface="+mn-cs"/>
                        </a:rPr>
                        <a:t>, غشاء الخلية, </a:t>
                      </a:r>
                      <a:r>
                        <a:rPr lang="ar-JO" sz="2800" kern="1200" dirty="0" err="1" smtClean="0">
                          <a:solidFill>
                            <a:schemeClr val="dk1"/>
                          </a:solidFill>
                          <a:effectLst/>
                          <a:latin typeface="+mn-lt"/>
                          <a:ea typeface="+mn-ea"/>
                          <a:cs typeface="+mn-cs"/>
                        </a:rPr>
                        <a:t>ريبوزوم</a:t>
                      </a:r>
                      <a:r>
                        <a:rPr lang="ar-JO" sz="2800" kern="1200" dirty="0" smtClean="0">
                          <a:solidFill>
                            <a:schemeClr val="dk1"/>
                          </a:solidFill>
                          <a:effectLst/>
                          <a:latin typeface="+mn-lt"/>
                          <a:ea typeface="+mn-ea"/>
                          <a:cs typeface="+mn-cs"/>
                        </a:rPr>
                        <a:t> , هيكل داخل خلوي.</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smtClean="0">
                          <a:solidFill>
                            <a:schemeClr val="dk1"/>
                          </a:solidFill>
                          <a:effectLst/>
                          <a:latin typeface="+mn-lt"/>
                          <a:ea typeface="+mn-ea"/>
                          <a:cs typeface="+mn-cs"/>
                        </a:rPr>
                        <a:t>يجب ذكر أن الفيروسات هي مجموعة خاصة من الطفيليات, خاصة لخلايا معيّنة, ذات مبنى أساسي ذو غلاف ومادة وراثية, تتكاثر فقط في خلايا حيّة.</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يجب التشديد على الفروق بين الفيروسات والبكتيريا.</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51017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263192659"/>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في الخلية يوجد بيئة مائية. معظم المواد التي تبني خلايا الكائنات الحية هي مركبات عضوية من أنواع مختلفة. في الخلايا يوجد أيضا معادن.</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smtClean="0">
                          <a:solidFill>
                            <a:schemeClr val="dk1"/>
                          </a:solidFill>
                          <a:effectLst/>
                          <a:latin typeface="+mn-lt"/>
                          <a:ea typeface="+mn-ea"/>
                          <a:cs typeface="+mn-cs"/>
                        </a:rPr>
                        <a:t>التركيبة الكيماوية للخلية (5-6 ساعات)</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العناصر الأساسية التي تبني المركبات العضوية هي قليلة (</a:t>
                      </a:r>
                      <a:r>
                        <a:rPr lang="en-US" sz="2800" kern="1200" dirty="0" smtClean="0">
                          <a:solidFill>
                            <a:schemeClr val="dk1"/>
                          </a:solidFill>
                          <a:effectLst/>
                          <a:latin typeface="+mn-lt"/>
                          <a:ea typeface="+mn-ea"/>
                          <a:cs typeface="+mn-cs"/>
                        </a:rPr>
                        <a:t>S,P,N, O,H,C</a:t>
                      </a:r>
                      <a:r>
                        <a:rPr lang="ar-JO" sz="2800" kern="1200" dirty="0" smtClean="0">
                          <a:solidFill>
                            <a:schemeClr val="dk1"/>
                          </a:solidFill>
                          <a:effectLst/>
                          <a:latin typeface="+mn-lt"/>
                          <a:ea typeface="+mn-ea"/>
                          <a:cs typeface="+mn-cs"/>
                        </a:rPr>
                        <a:t>), وبالرغم من ذلك تنويعة المركبات في كل خلية كبيرة جداً.</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تركيبة وصفات الكربوهيدرات, الدهنيات, </a:t>
                      </a:r>
                      <a:r>
                        <a:rPr lang="ar-JO" sz="2800" kern="1200" dirty="0" err="1" smtClean="0">
                          <a:solidFill>
                            <a:schemeClr val="dk1"/>
                          </a:solidFill>
                          <a:effectLst/>
                          <a:latin typeface="+mn-lt"/>
                          <a:ea typeface="+mn-ea"/>
                          <a:cs typeface="+mn-cs"/>
                        </a:rPr>
                        <a:t>الزلاليات</a:t>
                      </a:r>
                      <a:r>
                        <a:rPr lang="ar-JO" sz="2800" kern="1200" dirty="0" smtClean="0">
                          <a:solidFill>
                            <a:schemeClr val="dk1"/>
                          </a:solidFill>
                          <a:effectLst/>
                          <a:latin typeface="+mn-lt"/>
                          <a:ea typeface="+mn-ea"/>
                          <a:cs typeface="+mn-cs"/>
                        </a:rPr>
                        <a:t> والاحماض النووية.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سكر ثنائي, سكر أحادي, أحماض أمينية, أحماض نووية, مواد عضوية, مواد غير عضوية, </a:t>
                      </a:r>
                      <a:r>
                        <a:rPr lang="ar-JO" sz="2800" kern="1200" dirty="0" err="1" smtClean="0">
                          <a:solidFill>
                            <a:schemeClr val="dk1"/>
                          </a:solidFill>
                          <a:effectLst/>
                          <a:latin typeface="+mn-lt"/>
                          <a:ea typeface="+mn-ea"/>
                          <a:cs typeface="+mn-cs"/>
                        </a:rPr>
                        <a:t>زلاليات</a:t>
                      </a:r>
                      <a:r>
                        <a:rPr lang="ar-JO" sz="2800" kern="1200" dirty="0" smtClean="0">
                          <a:solidFill>
                            <a:schemeClr val="dk1"/>
                          </a:solidFill>
                          <a:effectLst/>
                          <a:latin typeface="+mn-lt"/>
                          <a:ea typeface="+mn-ea"/>
                          <a:cs typeface="+mn-cs"/>
                        </a:rPr>
                        <a:t>, دهنيات, </a:t>
                      </a:r>
                      <a:r>
                        <a:rPr lang="ar-JO" sz="2800" kern="1200" dirty="0" err="1" smtClean="0">
                          <a:solidFill>
                            <a:schemeClr val="dk1"/>
                          </a:solidFill>
                          <a:effectLst/>
                          <a:latin typeface="+mn-lt"/>
                          <a:ea typeface="+mn-ea"/>
                          <a:cs typeface="+mn-cs"/>
                        </a:rPr>
                        <a:t>نوكلؤوتيدات</a:t>
                      </a:r>
                      <a:r>
                        <a:rPr lang="ar-JO" sz="2800" kern="1200" dirty="0" smtClean="0">
                          <a:solidFill>
                            <a:schemeClr val="dk1"/>
                          </a:solidFill>
                          <a:effectLst/>
                          <a:latin typeface="+mn-lt"/>
                          <a:ea typeface="+mn-ea"/>
                          <a:cs typeface="+mn-cs"/>
                        </a:rPr>
                        <a:t>, كربوهيدرات, سكر معقد, ألياف (سلولوز), </a:t>
                      </a:r>
                      <a:r>
                        <a:rPr lang="en-US" sz="2800" kern="1200" dirty="0" smtClean="0">
                          <a:solidFill>
                            <a:schemeClr val="dk1"/>
                          </a:solidFill>
                          <a:effectLst/>
                          <a:latin typeface="+mn-lt"/>
                          <a:ea typeface="+mn-ea"/>
                          <a:cs typeface="+mn-cs"/>
                        </a:rPr>
                        <a:t>DNA, RNA</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882243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235689234"/>
              </p:ext>
            </p:extLst>
          </p:nvPr>
        </p:nvGraphicFramePr>
        <p:xfrm>
          <a:off x="232472" y="192724"/>
          <a:ext cx="11685724" cy="225552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800" kern="1200" dirty="0" smtClean="0">
                          <a:solidFill>
                            <a:schemeClr val="dk1"/>
                          </a:solidFill>
                          <a:effectLst/>
                          <a:latin typeface="+mn-lt"/>
                          <a:ea typeface="+mn-ea"/>
                          <a:cs typeface="+mn-cs"/>
                        </a:rPr>
                        <a:t>مواد </a:t>
                      </a:r>
                      <a:r>
                        <a:rPr lang="ar-JO" sz="2800" kern="1200" dirty="0" err="1" smtClean="0">
                          <a:solidFill>
                            <a:schemeClr val="dk1"/>
                          </a:solidFill>
                          <a:effectLst/>
                          <a:latin typeface="+mn-lt"/>
                          <a:ea typeface="+mn-ea"/>
                          <a:cs typeface="+mn-cs"/>
                        </a:rPr>
                        <a:t>إدخارية</a:t>
                      </a:r>
                      <a:r>
                        <a:rPr lang="ar-JO" sz="2800" kern="1200" dirty="0" smtClean="0">
                          <a:solidFill>
                            <a:schemeClr val="dk1"/>
                          </a:solidFill>
                          <a:effectLst/>
                          <a:latin typeface="+mn-lt"/>
                          <a:ea typeface="+mn-ea"/>
                          <a:cs typeface="+mn-cs"/>
                        </a:rPr>
                        <a:t>: أهمية, مميزات, أمثلة في النباتات وفي الحيوانات.</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أهمية المياه والمعادن.</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مواد </a:t>
                      </a:r>
                      <a:r>
                        <a:rPr lang="ar-JO" sz="2800" kern="1200" dirty="0" err="1" smtClean="0">
                          <a:solidFill>
                            <a:schemeClr val="dk1"/>
                          </a:solidFill>
                          <a:effectLst/>
                          <a:latin typeface="+mn-lt"/>
                          <a:ea typeface="+mn-ea"/>
                          <a:cs typeface="+mn-cs"/>
                        </a:rPr>
                        <a:t>إدخارية</a:t>
                      </a:r>
                      <a:r>
                        <a:rPr lang="ar-JO" sz="2800" kern="1200" dirty="0" smtClean="0">
                          <a:solidFill>
                            <a:schemeClr val="dk1"/>
                          </a:solidFill>
                          <a:effectLst/>
                          <a:latin typeface="+mn-lt"/>
                          <a:ea typeface="+mn-ea"/>
                          <a:cs typeface="+mn-cs"/>
                        </a:rPr>
                        <a:t>: جليكوجين, نشا, دهنيات.</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4836215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74252187"/>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غشاء الخلية  يفصل بين البيئة الداخلية وبين البيئة الخارجية للخلية, وعبره يتم عبور مواد في </a:t>
                      </a:r>
                      <a:r>
                        <a:rPr lang="ar-JO" sz="2800" kern="1200" dirty="0" err="1" smtClean="0">
                          <a:solidFill>
                            <a:schemeClr val="dk1"/>
                          </a:solidFill>
                          <a:effectLst/>
                          <a:latin typeface="+mn-lt"/>
                          <a:ea typeface="+mn-ea"/>
                          <a:cs typeface="+mn-cs"/>
                        </a:rPr>
                        <a:t>إتجاهين</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err="1" smtClean="0">
                          <a:solidFill>
                            <a:schemeClr val="dk1"/>
                          </a:solidFill>
                          <a:effectLst/>
                          <a:latin typeface="+mn-lt"/>
                          <a:ea typeface="+mn-ea"/>
                          <a:cs typeface="+mn-cs"/>
                        </a:rPr>
                        <a:t>إنتقال</a:t>
                      </a:r>
                      <a:r>
                        <a:rPr lang="ar-JO" sz="2800" b="1" kern="1200" dirty="0" smtClean="0">
                          <a:solidFill>
                            <a:schemeClr val="dk1"/>
                          </a:solidFill>
                          <a:effectLst/>
                          <a:latin typeface="+mn-lt"/>
                          <a:ea typeface="+mn-ea"/>
                          <a:cs typeface="+mn-cs"/>
                        </a:rPr>
                        <a:t> المواد إلى الخلية ومنها (8-10 ساعات)</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غشاء الخلية, وهو مبنى دينامي, يمكّن حفظ بيئة داخلية ثابتة تختلف عن البيئة الخارجية للخلية.</a:t>
                      </a:r>
                    </a:p>
                    <a:p>
                      <a:pPr lvl="0" rtl="1"/>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مبنى غشاء الخلية وملاءمته للأداء الوظيفي.</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err="1" smtClean="0">
                          <a:solidFill>
                            <a:schemeClr val="dk1"/>
                          </a:solidFill>
                          <a:effectLst/>
                          <a:latin typeface="+mn-lt"/>
                          <a:ea typeface="+mn-ea"/>
                          <a:cs typeface="+mn-cs"/>
                        </a:rPr>
                        <a:t>إيزوتوني</a:t>
                      </a:r>
                      <a:r>
                        <a:rPr lang="ar-JO" sz="2800" kern="1200" dirty="0" smtClean="0">
                          <a:solidFill>
                            <a:schemeClr val="dk1"/>
                          </a:solidFill>
                          <a:effectLst/>
                          <a:latin typeface="+mn-lt"/>
                          <a:ea typeface="+mn-ea"/>
                          <a:cs typeface="+mn-cs"/>
                        </a:rPr>
                        <a:t> (متعادل التركيز), </a:t>
                      </a:r>
                      <a:r>
                        <a:rPr lang="ar-JO" sz="2800" kern="1200" dirty="0" err="1" smtClean="0">
                          <a:solidFill>
                            <a:schemeClr val="dk1"/>
                          </a:solidFill>
                          <a:effectLst/>
                          <a:latin typeface="+mn-lt"/>
                          <a:ea typeface="+mn-ea"/>
                          <a:cs typeface="+mn-cs"/>
                        </a:rPr>
                        <a:t>إتزان</a:t>
                      </a:r>
                      <a:r>
                        <a:rPr lang="ar-JO" sz="2800" kern="1200" dirty="0" smtClean="0">
                          <a:solidFill>
                            <a:schemeClr val="dk1"/>
                          </a:solidFill>
                          <a:effectLst/>
                          <a:latin typeface="+mn-lt"/>
                          <a:ea typeface="+mn-ea"/>
                          <a:cs typeface="+mn-cs"/>
                        </a:rPr>
                        <a:t> بدني, </a:t>
                      </a:r>
                      <a:r>
                        <a:rPr lang="ar-JO" sz="2800" kern="1200" dirty="0" err="1" smtClean="0">
                          <a:solidFill>
                            <a:schemeClr val="dk1"/>
                          </a:solidFill>
                          <a:effectLst/>
                          <a:latin typeface="+mn-lt"/>
                          <a:ea typeface="+mn-ea"/>
                          <a:cs typeface="+mn-cs"/>
                        </a:rPr>
                        <a:t>هيبوتوني</a:t>
                      </a:r>
                      <a:r>
                        <a:rPr lang="ar-JO" sz="2800" kern="1200" dirty="0" smtClean="0">
                          <a:solidFill>
                            <a:schemeClr val="dk1"/>
                          </a:solidFill>
                          <a:effectLst/>
                          <a:latin typeface="+mn-lt"/>
                          <a:ea typeface="+mn-ea"/>
                          <a:cs typeface="+mn-cs"/>
                        </a:rPr>
                        <a:t> (مُنخفض التركيز), </a:t>
                      </a:r>
                      <a:r>
                        <a:rPr lang="ar-JO" sz="2800" kern="1200" dirty="0" err="1" smtClean="0">
                          <a:solidFill>
                            <a:schemeClr val="dk1"/>
                          </a:solidFill>
                          <a:effectLst/>
                          <a:latin typeface="+mn-lt"/>
                          <a:ea typeface="+mn-ea"/>
                          <a:cs typeface="+mn-cs"/>
                        </a:rPr>
                        <a:t>هيبرتوني</a:t>
                      </a:r>
                      <a:r>
                        <a:rPr lang="ar-JO" sz="2800" kern="1200" dirty="0" smtClean="0">
                          <a:solidFill>
                            <a:schemeClr val="dk1"/>
                          </a:solidFill>
                          <a:effectLst/>
                          <a:latin typeface="+mn-lt"/>
                          <a:ea typeface="+mn-ea"/>
                          <a:cs typeface="+mn-cs"/>
                        </a:rPr>
                        <a:t> (مرتفع التركيز), نفاذية الغشاء.</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JO" sz="2800" kern="1200" dirty="0" err="1" smtClean="0">
                          <a:solidFill>
                            <a:schemeClr val="dk1"/>
                          </a:solidFill>
                          <a:effectLst/>
                          <a:latin typeface="+mn-lt"/>
                          <a:ea typeface="+mn-ea"/>
                          <a:cs typeface="+mn-cs"/>
                        </a:rPr>
                        <a:t>زلاليات</a:t>
                      </a:r>
                      <a:r>
                        <a:rPr lang="ar-JO" sz="2800" kern="1200" dirty="0" smtClean="0">
                          <a:solidFill>
                            <a:schemeClr val="dk1"/>
                          </a:solidFill>
                          <a:effectLst/>
                          <a:latin typeface="+mn-lt"/>
                          <a:ea typeface="+mn-ea"/>
                          <a:cs typeface="+mn-cs"/>
                        </a:rPr>
                        <a:t>, مضخات, ناقلات, </a:t>
                      </a:r>
                      <a:r>
                        <a:rPr lang="ar-JO" sz="2800" kern="1200" dirty="0" err="1" smtClean="0">
                          <a:solidFill>
                            <a:schemeClr val="dk1"/>
                          </a:solidFill>
                          <a:effectLst/>
                          <a:latin typeface="+mn-lt"/>
                          <a:ea typeface="+mn-ea"/>
                          <a:cs typeface="+mn-cs"/>
                        </a:rPr>
                        <a:t>فوسفولبيدات</a:t>
                      </a:r>
                      <a:r>
                        <a:rPr lang="ar-JO" sz="2800" kern="1200" dirty="0" smtClean="0">
                          <a:solidFill>
                            <a:schemeClr val="dk1"/>
                          </a:solidFill>
                          <a:effectLst/>
                          <a:latin typeface="+mn-lt"/>
                          <a:ea typeface="+mn-ea"/>
                          <a:cs typeface="+mn-cs"/>
                        </a:rPr>
                        <a:t>, مُستقبلات, قنوات.</a:t>
                      </a:r>
                      <a:endParaRPr lang="en-US" sz="2800" kern="1200" dirty="0" smtClean="0">
                        <a:solidFill>
                          <a:schemeClr val="dk1"/>
                        </a:solidFill>
                        <a:effectLst/>
                        <a:latin typeface="+mn-lt"/>
                        <a:ea typeface="+mn-ea"/>
                        <a:cs typeface="+mn-cs"/>
                      </a:endParaRPr>
                    </a:p>
                    <a:p>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440639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420589230"/>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JO" sz="2800" kern="1200" dirty="0" smtClean="0">
                          <a:solidFill>
                            <a:schemeClr val="dk1"/>
                          </a:solidFill>
                          <a:effectLst/>
                          <a:latin typeface="+mn-lt"/>
                          <a:ea typeface="+mn-ea"/>
                          <a:cs typeface="+mn-cs"/>
                        </a:rPr>
                        <a:t>داخل خلية حقيقية النواة يوجد أغشية تُحيط </a:t>
                      </a:r>
                      <a:r>
                        <a:rPr lang="ar-JO" sz="2800" kern="1200" dirty="0" err="1" smtClean="0">
                          <a:solidFill>
                            <a:schemeClr val="dk1"/>
                          </a:solidFill>
                          <a:effectLst/>
                          <a:latin typeface="+mn-lt"/>
                          <a:ea typeface="+mn-ea"/>
                          <a:cs typeface="+mn-cs"/>
                        </a:rPr>
                        <a:t>عضيات</a:t>
                      </a:r>
                      <a:r>
                        <a:rPr lang="ar-JO" sz="2800" kern="1200" dirty="0" smtClean="0">
                          <a:solidFill>
                            <a:schemeClr val="dk1"/>
                          </a:solidFill>
                          <a:effectLst/>
                          <a:latin typeface="+mn-lt"/>
                          <a:ea typeface="+mn-ea"/>
                          <a:cs typeface="+mn-cs"/>
                        </a:rPr>
                        <a:t> وتكوّن أقسام داخل الخلية.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800" kern="1200" dirty="0" smtClean="0">
                          <a:solidFill>
                            <a:schemeClr val="dk1"/>
                          </a:solidFill>
                          <a:effectLst/>
                          <a:latin typeface="+mn-lt"/>
                          <a:ea typeface="+mn-ea"/>
                          <a:cs typeface="+mn-cs"/>
                        </a:rPr>
                        <a:t>طرق لعبور مواد عن طريق غشاء الخلية.</a:t>
                      </a:r>
                      <a:endParaRPr lang="en-US" sz="2800" kern="1200" dirty="0" smtClean="0">
                        <a:solidFill>
                          <a:schemeClr val="dk1"/>
                        </a:solidFill>
                        <a:effectLst/>
                        <a:latin typeface="+mn-lt"/>
                        <a:ea typeface="+mn-ea"/>
                        <a:cs typeface="+mn-cs"/>
                      </a:endParaRPr>
                    </a:p>
                    <a:p>
                      <a:pPr lvl="0" rtl="1"/>
                      <a:r>
                        <a:rPr lang="ar-JO" sz="2800" kern="1200" dirty="0" err="1" smtClean="0">
                          <a:solidFill>
                            <a:schemeClr val="dk1"/>
                          </a:solidFill>
                          <a:effectLst/>
                          <a:latin typeface="+mn-lt"/>
                          <a:ea typeface="+mn-ea"/>
                          <a:cs typeface="+mn-cs"/>
                        </a:rPr>
                        <a:t>إستيعاب</a:t>
                      </a:r>
                      <a:r>
                        <a:rPr lang="ar-JO" sz="2800" kern="1200" dirty="0" smtClean="0">
                          <a:solidFill>
                            <a:schemeClr val="dk1"/>
                          </a:solidFill>
                          <a:effectLst/>
                          <a:latin typeface="+mn-lt"/>
                          <a:ea typeface="+mn-ea"/>
                          <a:cs typeface="+mn-cs"/>
                        </a:rPr>
                        <a:t> إشارات من البيئة الخارجية إلى داخل الخلايا تتم عن طريق غشاء الخلية.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الأقسام (</a:t>
                      </a:r>
                      <a:r>
                        <a:rPr lang="ar-JO" sz="2800" kern="1200" dirty="0" err="1" smtClean="0">
                          <a:solidFill>
                            <a:schemeClr val="dk1"/>
                          </a:solidFill>
                          <a:effectLst/>
                          <a:latin typeface="+mn-lt"/>
                          <a:ea typeface="+mn-ea"/>
                          <a:cs typeface="+mn-cs"/>
                        </a:rPr>
                        <a:t>العضيات</a:t>
                      </a:r>
                      <a:r>
                        <a:rPr lang="ar-JO" sz="2800" kern="1200" dirty="0" smtClean="0">
                          <a:solidFill>
                            <a:schemeClr val="dk1"/>
                          </a:solidFill>
                          <a:effectLst/>
                          <a:latin typeface="+mn-lt"/>
                          <a:ea typeface="+mn-ea"/>
                          <a:cs typeface="+mn-cs"/>
                        </a:rPr>
                        <a:t>) في الخلية تمكّن نشاط متنوّع وبناء بيئات مختلفة داخل الخلية وداخل </a:t>
                      </a:r>
                      <a:r>
                        <a:rPr lang="ar-JO" sz="2800" kern="1200" dirty="0" err="1" smtClean="0">
                          <a:solidFill>
                            <a:schemeClr val="dk1"/>
                          </a:solidFill>
                          <a:effectLst/>
                          <a:latin typeface="+mn-lt"/>
                          <a:ea typeface="+mn-ea"/>
                          <a:cs typeface="+mn-cs"/>
                        </a:rPr>
                        <a:t>العضيات</a:t>
                      </a:r>
                      <a:r>
                        <a:rPr lang="ar-JO" sz="2800" kern="1200" dirty="0" smtClean="0">
                          <a:solidFill>
                            <a:schemeClr val="dk1"/>
                          </a:solidFill>
                          <a:effectLst/>
                          <a:latin typeface="+mn-lt"/>
                          <a:ea typeface="+mn-ea"/>
                          <a:cs typeface="+mn-cs"/>
                        </a:rPr>
                        <a:t> المختلفة.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err="1" smtClean="0">
                          <a:solidFill>
                            <a:schemeClr val="dk1"/>
                          </a:solidFill>
                          <a:effectLst/>
                          <a:latin typeface="+mn-lt"/>
                          <a:ea typeface="+mn-ea"/>
                          <a:cs typeface="+mn-cs"/>
                        </a:rPr>
                        <a:t>أوسموزا</a:t>
                      </a:r>
                      <a:r>
                        <a:rPr lang="ar-JO" sz="2800" kern="1200" dirty="0" smtClean="0">
                          <a:solidFill>
                            <a:schemeClr val="dk1"/>
                          </a:solidFill>
                          <a:effectLst/>
                          <a:latin typeface="+mn-lt"/>
                          <a:ea typeface="+mn-ea"/>
                          <a:cs typeface="+mn-cs"/>
                        </a:rPr>
                        <a:t>, إدخال خلوي, إخراج خلوي, </a:t>
                      </a:r>
                      <a:r>
                        <a:rPr lang="ar-JO" sz="2800" kern="1200" dirty="0" err="1" smtClean="0">
                          <a:solidFill>
                            <a:schemeClr val="dk1"/>
                          </a:solidFill>
                          <a:effectLst/>
                          <a:latin typeface="+mn-lt"/>
                          <a:ea typeface="+mn-ea"/>
                          <a:cs typeface="+mn-cs"/>
                        </a:rPr>
                        <a:t>إنتشار</a:t>
                      </a:r>
                      <a:r>
                        <a:rPr lang="ar-JO" sz="2800" kern="1200" dirty="0" smtClean="0">
                          <a:solidFill>
                            <a:schemeClr val="dk1"/>
                          </a:solidFill>
                          <a:effectLst/>
                          <a:latin typeface="+mn-lt"/>
                          <a:ea typeface="+mn-ea"/>
                          <a:cs typeface="+mn-cs"/>
                        </a:rPr>
                        <a:t>, إبطال </a:t>
                      </a:r>
                      <a:r>
                        <a:rPr lang="ar-JO" sz="2800" kern="1200" dirty="0" err="1" smtClean="0">
                          <a:solidFill>
                            <a:schemeClr val="dk1"/>
                          </a:solidFill>
                          <a:effectLst/>
                          <a:latin typeface="+mn-lt"/>
                          <a:ea typeface="+mn-ea"/>
                          <a:cs typeface="+mn-cs"/>
                        </a:rPr>
                        <a:t>البلزمة</a:t>
                      </a:r>
                      <a:r>
                        <a:rPr lang="ar-JO" sz="2800" kern="1200" dirty="0" smtClean="0">
                          <a:solidFill>
                            <a:schemeClr val="dk1"/>
                          </a:solidFill>
                          <a:effectLst/>
                          <a:latin typeface="+mn-lt"/>
                          <a:ea typeface="+mn-ea"/>
                          <a:cs typeface="+mn-cs"/>
                        </a:rPr>
                        <a:t>, نقل فعّال, منحدر تراكيز, بلزمة.</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مُستقبلات خاصة.</a:t>
                      </a:r>
                      <a:endParaRPr lang="en-US" sz="2800" kern="1200" dirty="0" smtClean="0">
                        <a:solidFill>
                          <a:schemeClr val="dk1"/>
                        </a:solidFill>
                        <a:effectLst/>
                        <a:latin typeface="+mn-lt"/>
                        <a:ea typeface="+mn-ea"/>
                        <a:cs typeface="+mn-cs"/>
                      </a:endParaRPr>
                    </a:p>
                    <a:p>
                      <a:r>
                        <a:rPr lang="ar-JO" sz="2800" kern="1200" dirty="0" err="1" smtClean="0">
                          <a:solidFill>
                            <a:schemeClr val="dk1"/>
                          </a:solidFill>
                          <a:effectLst/>
                          <a:latin typeface="+mn-lt"/>
                          <a:ea typeface="+mn-ea"/>
                          <a:cs typeface="+mn-cs"/>
                        </a:rPr>
                        <a:t>بلاستيدات</a:t>
                      </a:r>
                      <a:r>
                        <a:rPr lang="ar-JO" sz="2800" kern="1200" dirty="0" smtClean="0">
                          <a:solidFill>
                            <a:schemeClr val="dk1"/>
                          </a:solidFill>
                          <a:effectLst/>
                          <a:latin typeface="+mn-lt"/>
                          <a:ea typeface="+mn-ea"/>
                          <a:cs typeface="+mn-cs"/>
                        </a:rPr>
                        <a:t> خضراء, </a:t>
                      </a:r>
                      <a:r>
                        <a:rPr lang="ar-JO" sz="2800" kern="1200" dirty="0" err="1" smtClean="0">
                          <a:solidFill>
                            <a:schemeClr val="dk1"/>
                          </a:solidFill>
                          <a:effectLst/>
                          <a:latin typeface="+mn-lt"/>
                          <a:ea typeface="+mn-ea"/>
                          <a:cs typeface="+mn-cs"/>
                        </a:rPr>
                        <a:t>ميتوكندريا</a:t>
                      </a:r>
                      <a:r>
                        <a:rPr lang="ar-JO"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632003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492419852"/>
              </p:ext>
            </p:extLst>
          </p:nvPr>
        </p:nvGraphicFramePr>
        <p:xfrm>
          <a:off x="201475" y="0"/>
          <a:ext cx="11685724" cy="652272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800" kern="1200" dirty="0" smtClean="0">
                          <a:solidFill>
                            <a:schemeClr val="dk1"/>
                          </a:solidFill>
                          <a:effectLst/>
                          <a:latin typeface="+mn-lt"/>
                          <a:ea typeface="+mn-ea"/>
                          <a:cs typeface="+mn-cs"/>
                        </a:rPr>
                        <a:t>في الخلايا تحدث تفاعلات تحليل, بناء وتغيير – تبادل مواد (أيض).</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هذه التفاعلات يرافقها تغيرات في مستوى الطاقة.</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التفاعلات الكيماوية في الكائن الحي يتم تنشيطها على يد إنزيمات.</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smtClean="0">
                          <a:solidFill>
                            <a:schemeClr val="dk1"/>
                          </a:solidFill>
                          <a:effectLst/>
                          <a:latin typeface="+mn-lt"/>
                          <a:ea typeface="+mn-ea"/>
                          <a:cs typeface="+mn-cs"/>
                        </a:rPr>
                        <a:t>تبادل مواد وتغييرات في الطاقة </a:t>
                      </a:r>
                      <a:endParaRPr lang="en-US" sz="2800" kern="1200" dirty="0" smtClean="0">
                        <a:solidFill>
                          <a:schemeClr val="dk1"/>
                        </a:solidFill>
                        <a:effectLst/>
                        <a:latin typeface="+mn-lt"/>
                        <a:ea typeface="+mn-ea"/>
                        <a:cs typeface="+mn-cs"/>
                      </a:endParaRPr>
                    </a:p>
                    <a:p>
                      <a:pPr rtl="1"/>
                      <a:r>
                        <a:rPr lang="ar-JO" sz="2800" b="1" kern="1200" dirty="0" smtClean="0">
                          <a:solidFill>
                            <a:schemeClr val="dk1"/>
                          </a:solidFill>
                          <a:effectLst/>
                          <a:latin typeface="+mn-lt"/>
                          <a:ea typeface="+mn-ea"/>
                          <a:cs typeface="+mn-cs"/>
                        </a:rPr>
                        <a:t>(12-14 ساعة )</a:t>
                      </a:r>
                      <a:endParaRPr lang="en-US" sz="2800" kern="1200" dirty="0" smtClean="0">
                        <a:solidFill>
                          <a:schemeClr val="dk1"/>
                        </a:solidFill>
                        <a:effectLst/>
                        <a:latin typeface="+mn-lt"/>
                        <a:ea typeface="+mn-ea"/>
                        <a:cs typeface="+mn-cs"/>
                      </a:endParaRPr>
                    </a:p>
                    <a:p>
                      <a:pPr rtl="1"/>
                      <a:r>
                        <a:rPr lang="ar-JO" sz="2800" b="1"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مصدر المواد التي تستعمل لتفاعلات تبادل المواد هي تغذية غير ذاتية أو ذاتية.</a:t>
                      </a:r>
                      <a:endParaRPr lang="en-US" sz="2800" kern="1200" dirty="0" smtClean="0">
                        <a:solidFill>
                          <a:schemeClr val="dk1"/>
                        </a:solidFill>
                        <a:effectLst/>
                        <a:latin typeface="+mn-lt"/>
                        <a:ea typeface="+mn-ea"/>
                        <a:cs typeface="+mn-cs"/>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تفاعل البناء الضوئي كتفاعل تحويل طاقة ضوئية إلى طاقة كيماوية, التي يتم </a:t>
                      </a:r>
                      <a:r>
                        <a:rPr lang="ar-JO" sz="2800" kern="1200" dirty="0" err="1" smtClean="0">
                          <a:solidFill>
                            <a:schemeClr val="dk1"/>
                          </a:solidFill>
                          <a:effectLst/>
                          <a:latin typeface="+mn-lt"/>
                          <a:ea typeface="+mn-ea"/>
                          <a:cs typeface="+mn-cs"/>
                        </a:rPr>
                        <a:t>إستغلالها</a:t>
                      </a:r>
                      <a:r>
                        <a:rPr lang="ar-JO" sz="2800" kern="1200" dirty="0" smtClean="0">
                          <a:solidFill>
                            <a:schemeClr val="dk1"/>
                          </a:solidFill>
                          <a:effectLst/>
                          <a:latin typeface="+mn-lt"/>
                          <a:ea typeface="+mn-ea"/>
                          <a:cs typeface="+mn-cs"/>
                        </a:rPr>
                        <a:t> على يد كائنات حية.</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chemeClr val="dk1"/>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كلوروفيل, </a:t>
                      </a:r>
                      <a:r>
                        <a:rPr lang="ar-JO" sz="2800" kern="1200" dirty="0" err="1" smtClean="0">
                          <a:solidFill>
                            <a:schemeClr val="dk1"/>
                          </a:solidFill>
                          <a:effectLst/>
                          <a:latin typeface="+mn-lt"/>
                          <a:ea typeface="+mn-ea"/>
                          <a:cs typeface="+mn-cs"/>
                        </a:rPr>
                        <a:t>بلاستيدات</a:t>
                      </a:r>
                      <a:r>
                        <a:rPr lang="ar-JO" sz="2800" kern="1200" dirty="0" smtClean="0">
                          <a:solidFill>
                            <a:schemeClr val="dk1"/>
                          </a:solidFill>
                          <a:effectLst/>
                          <a:latin typeface="+mn-lt"/>
                          <a:ea typeface="+mn-ea"/>
                          <a:cs typeface="+mn-cs"/>
                        </a:rPr>
                        <a:t> خضراء.</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ar-JO" sz="2800" kern="1200" dirty="0" smtClean="0">
                        <a:solidFill>
                          <a:schemeClr val="dk1"/>
                        </a:solidFill>
                        <a:effectLst/>
                        <a:latin typeface="+mn-lt"/>
                        <a:ea typeface="+mn-ea"/>
                        <a:cs typeface="+mn-cs"/>
                      </a:endParaRPr>
                    </a:p>
                    <a:p>
                      <a:pPr algn="ctr" rtl="1"/>
                      <a:endParaRPr lang="ar-JO" sz="2800" kern="1200" dirty="0" smtClean="0">
                        <a:solidFill>
                          <a:schemeClr val="dk1"/>
                        </a:solidFill>
                        <a:effectLst/>
                        <a:latin typeface="+mn-lt"/>
                        <a:ea typeface="+mn-ea"/>
                        <a:cs typeface="+mn-cs"/>
                      </a:endParaRPr>
                    </a:p>
                    <a:p>
                      <a:pPr algn="ctr" rtl="1"/>
                      <a:endParaRPr lang="ar-JO" sz="2800" kern="1200" dirty="0" smtClean="0">
                        <a:solidFill>
                          <a:schemeClr val="dk1"/>
                        </a:solidFill>
                        <a:effectLst/>
                        <a:latin typeface="+mn-lt"/>
                        <a:ea typeface="+mn-ea"/>
                        <a:cs typeface="+mn-cs"/>
                      </a:endParaRPr>
                    </a:p>
                    <a:p>
                      <a:pPr algn="ctr" rtl="1"/>
                      <a:endParaRPr lang="ar-JO" sz="2800" kern="1200" dirty="0" smtClean="0">
                        <a:solidFill>
                          <a:schemeClr val="dk1"/>
                        </a:solidFill>
                        <a:effectLst/>
                        <a:latin typeface="+mn-lt"/>
                        <a:ea typeface="+mn-ea"/>
                        <a:cs typeface="+mn-cs"/>
                      </a:endParaRPr>
                    </a:p>
                    <a:p>
                      <a:pPr algn="ctr" rtl="1"/>
                      <a:endParaRPr lang="ar-JO" sz="2800" kern="1200" dirty="0" smtClean="0">
                        <a:solidFill>
                          <a:schemeClr val="dk1"/>
                        </a:solidFill>
                        <a:effectLst/>
                        <a:latin typeface="+mn-lt"/>
                        <a:ea typeface="+mn-ea"/>
                        <a:cs typeface="+mn-cs"/>
                      </a:endParaRPr>
                    </a:p>
                    <a:p>
                      <a:pPr algn="ctr" rtl="1"/>
                      <a:r>
                        <a:rPr lang="ar-JO" sz="2800" kern="1200" dirty="0" smtClean="0">
                          <a:solidFill>
                            <a:schemeClr val="dk1"/>
                          </a:solidFill>
                          <a:effectLst/>
                          <a:latin typeface="+mn-lt"/>
                          <a:ea typeface="+mn-ea"/>
                          <a:cs typeface="+mn-cs"/>
                        </a:rPr>
                        <a:t>في تعليم الموضوع يجب وصف التفاعل دون تفصيل المراحل: مواد متفاعلة, تحويل طاقة ونواتج.</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0775222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802907723"/>
              </p:ext>
            </p:extLst>
          </p:nvPr>
        </p:nvGraphicFramePr>
        <p:xfrm>
          <a:off x="201475" y="0"/>
          <a:ext cx="11685724" cy="6522720"/>
        </p:xfrm>
        <a:graphic>
          <a:graphicData uri="http://schemas.openxmlformats.org/drawingml/2006/table">
            <a:tbl>
              <a:tblPr rtl="1" firstRow="1" bandRow="1">
                <a:tableStyleId>{5C22544A-7EE6-4342-B048-85BDC9FD1C3A}</a:tableStyleId>
              </a:tblPr>
              <a:tblGrid>
                <a:gridCol w="1921789"/>
                <a:gridCol w="3921073"/>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800" kern="1200" dirty="0" smtClean="0">
                          <a:solidFill>
                            <a:schemeClr val="dk1"/>
                          </a:solidFill>
                          <a:effectLst/>
                          <a:latin typeface="+mn-lt"/>
                          <a:ea typeface="+mn-ea"/>
                          <a:cs typeface="+mn-cs"/>
                        </a:rPr>
                        <a:t>التنفس الخلوي كتفاعل إنزيمي متعدد الخطوات, وفيه يتم </a:t>
                      </a:r>
                      <a:r>
                        <a:rPr lang="ar-JO" sz="2800" kern="1200" dirty="0" err="1" smtClean="0">
                          <a:solidFill>
                            <a:schemeClr val="dk1"/>
                          </a:solidFill>
                          <a:effectLst/>
                          <a:latin typeface="+mn-lt"/>
                          <a:ea typeface="+mn-ea"/>
                          <a:cs typeface="+mn-cs"/>
                        </a:rPr>
                        <a:t>إستخلاص</a:t>
                      </a:r>
                      <a:r>
                        <a:rPr lang="ar-JO" sz="2800" kern="1200" dirty="0" smtClean="0">
                          <a:solidFill>
                            <a:schemeClr val="dk1"/>
                          </a:solidFill>
                          <a:effectLst/>
                          <a:latin typeface="+mn-lt"/>
                          <a:ea typeface="+mn-ea"/>
                          <a:cs typeface="+mn-cs"/>
                        </a:rPr>
                        <a:t> طاقة كيماوية, والتي تستعمل لتنفيذ كل تفاعلات الحياة في الخلية.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أهمية ال </a:t>
                      </a:r>
                      <a:r>
                        <a:rPr lang="en-US" sz="2800" kern="1200" dirty="0" smtClean="0">
                          <a:solidFill>
                            <a:schemeClr val="dk1"/>
                          </a:solidFill>
                          <a:effectLst/>
                          <a:latin typeface="+mn-lt"/>
                          <a:ea typeface="+mn-ea"/>
                          <a:cs typeface="+mn-cs"/>
                        </a:rPr>
                        <a:t>ATP </a:t>
                      </a:r>
                      <a:r>
                        <a:rPr lang="ar-JO" sz="2800" kern="1200" dirty="0" smtClean="0">
                          <a:solidFill>
                            <a:schemeClr val="dk1"/>
                          </a:solidFill>
                          <a:effectLst/>
                          <a:latin typeface="+mn-lt"/>
                          <a:ea typeface="+mn-ea"/>
                          <a:cs typeface="+mn-cs"/>
                        </a:rPr>
                        <a:t> كوسيط في تفاعلات تبذل طاقة مثل نقل فعّال, وتفاعلات كيماوية.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الانزيمات كمنشطات بيولوجية, تمكّن  تنفيذ التفاعلات في الخلية.</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نشاط الانزيمات يتأثر من عوامل مختلفة, مثل ال </a:t>
                      </a:r>
                      <a:r>
                        <a:rPr lang="en-US" sz="2800" kern="1200" dirty="0" smtClean="0">
                          <a:solidFill>
                            <a:schemeClr val="dk1"/>
                          </a:solidFill>
                          <a:effectLst/>
                          <a:latin typeface="+mn-lt"/>
                          <a:ea typeface="+mn-ea"/>
                          <a:cs typeface="+mn-cs"/>
                        </a:rPr>
                        <a:t>pH </a:t>
                      </a:r>
                      <a:r>
                        <a:rPr lang="ar-JO" sz="2800" kern="1200" dirty="0" smtClean="0">
                          <a:solidFill>
                            <a:schemeClr val="dk1"/>
                          </a:solidFill>
                          <a:effectLst/>
                          <a:latin typeface="+mn-lt"/>
                          <a:ea typeface="+mn-ea"/>
                          <a:cs typeface="+mn-cs"/>
                        </a:rPr>
                        <a:t> , الحرارة, تركيز مادة الأساس, تركيز الانزيم والمعيقات.</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smtClean="0">
                          <a:solidFill>
                            <a:schemeClr val="dk1"/>
                          </a:solidFill>
                          <a:effectLst/>
                          <a:latin typeface="+mn-lt"/>
                          <a:ea typeface="+mn-ea"/>
                          <a:cs typeface="+mn-cs"/>
                        </a:rPr>
                        <a:t>طاقة حرارية, </a:t>
                      </a:r>
                      <a:r>
                        <a:rPr lang="ar-JO" sz="2800" kern="1200" dirty="0" err="1" smtClean="0">
                          <a:solidFill>
                            <a:schemeClr val="dk1"/>
                          </a:solidFill>
                          <a:effectLst/>
                          <a:latin typeface="+mn-lt"/>
                          <a:ea typeface="+mn-ea"/>
                          <a:cs typeface="+mn-cs"/>
                        </a:rPr>
                        <a:t>جليكوليزا</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سكر أحادي, </a:t>
                      </a:r>
                      <a:r>
                        <a:rPr lang="ar-JO" sz="2800" kern="1200" dirty="0" err="1" smtClean="0">
                          <a:solidFill>
                            <a:schemeClr val="dk1"/>
                          </a:solidFill>
                          <a:effectLst/>
                          <a:latin typeface="+mn-lt"/>
                          <a:ea typeface="+mn-ea"/>
                          <a:cs typeface="+mn-cs"/>
                        </a:rPr>
                        <a:t>ميتوكندريا</a:t>
                      </a:r>
                      <a:r>
                        <a:rPr lang="ar-JO" sz="2800" kern="1200" dirty="0" smtClean="0">
                          <a:solidFill>
                            <a:schemeClr val="dk1"/>
                          </a:solidFill>
                          <a:effectLst/>
                          <a:latin typeface="+mn-lt"/>
                          <a:ea typeface="+mn-ea"/>
                          <a:cs typeface="+mn-cs"/>
                        </a:rPr>
                        <a:t>, تنفس هوائي, فوسفات, تخمر, </a:t>
                      </a:r>
                      <a:r>
                        <a:rPr lang="en-US" sz="2800" kern="1200" dirty="0" smtClean="0">
                          <a:solidFill>
                            <a:schemeClr val="dk1"/>
                          </a:solidFill>
                          <a:effectLst/>
                          <a:latin typeface="+mn-lt"/>
                          <a:ea typeface="+mn-ea"/>
                          <a:cs typeface="+mn-cs"/>
                        </a:rPr>
                        <a:t>ADP</a:t>
                      </a:r>
                      <a:r>
                        <a:rPr lang="ar-JO" sz="2800" kern="1200" dirty="0" smtClean="0">
                          <a:solidFill>
                            <a:schemeClr val="dk1"/>
                          </a:solidFill>
                          <a:effectLst/>
                          <a:latin typeface="+mn-lt"/>
                          <a:ea typeface="+mn-ea"/>
                          <a:cs typeface="+mn-cs"/>
                        </a:rPr>
                        <a:t>, </a:t>
                      </a:r>
                      <a:r>
                        <a:rPr lang="en-US" sz="2800" kern="1200" dirty="0" smtClean="0">
                          <a:solidFill>
                            <a:schemeClr val="dk1"/>
                          </a:solidFill>
                          <a:effectLst/>
                          <a:latin typeface="+mn-lt"/>
                          <a:ea typeface="+mn-ea"/>
                          <a:cs typeface="+mn-cs"/>
                        </a:rPr>
                        <a:t>ATP</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algn="ctr" rtl="1"/>
                      <a:endParaRPr lang="ar-JO" sz="2800" b="1" dirty="0" smtClean="0"/>
                    </a:p>
                    <a:p>
                      <a:pPr algn="ctr" rtl="1"/>
                      <a:endParaRPr lang="ar-JO" sz="2800" b="1" dirty="0" smtClean="0"/>
                    </a:p>
                    <a:p>
                      <a:pPr algn="ctr" rtl="1"/>
                      <a:r>
                        <a:rPr lang="ar-JO" sz="2800" kern="1200" dirty="0" smtClean="0">
                          <a:solidFill>
                            <a:schemeClr val="dk1"/>
                          </a:solidFill>
                          <a:effectLst/>
                          <a:latin typeface="+mn-lt"/>
                          <a:ea typeface="+mn-ea"/>
                          <a:cs typeface="+mn-cs"/>
                        </a:rPr>
                        <a:t>موقع فعّال, بوفر, تخثر, مبنى فراغي, مُعيق, تخصّص (</a:t>
                      </a:r>
                      <a:r>
                        <a:rPr lang="he-IL" sz="2800" kern="1200" dirty="0" smtClean="0">
                          <a:solidFill>
                            <a:schemeClr val="dk1"/>
                          </a:solidFill>
                          <a:effectLst/>
                          <a:latin typeface="+mn-lt"/>
                          <a:ea typeface="+mn-ea"/>
                          <a:cs typeface="+mn-cs"/>
                        </a:rPr>
                        <a:t>ספציפיות).</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smtClean="0">
                          <a:solidFill>
                            <a:schemeClr val="dk1"/>
                          </a:solidFill>
                          <a:effectLst/>
                          <a:latin typeface="+mn-lt"/>
                          <a:ea typeface="+mn-ea"/>
                          <a:cs typeface="+mn-cs"/>
                        </a:rPr>
                        <a:t>في كل مرحلة يجب التطرق الى المواد المتفاعلة, النواتج, والى ربح الطاقة النسبي.</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تخمّر </a:t>
                      </a:r>
                      <a:r>
                        <a:rPr lang="ar-JO" sz="2800" kern="1200" dirty="0" err="1" smtClean="0">
                          <a:solidFill>
                            <a:schemeClr val="dk1"/>
                          </a:solidFill>
                          <a:effectLst/>
                          <a:latin typeface="+mn-lt"/>
                          <a:ea typeface="+mn-ea"/>
                          <a:cs typeface="+mn-cs"/>
                        </a:rPr>
                        <a:t>لكتي</a:t>
                      </a:r>
                      <a:r>
                        <a:rPr lang="ar-JO" sz="2800" kern="1200" dirty="0" smtClean="0">
                          <a:solidFill>
                            <a:schemeClr val="dk1"/>
                          </a:solidFill>
                          <a:effectLst/>
                          <a:latin typeface="+mn-lt"/>
                          <a:ea typeface="+mn-ea"/>
                          <a:cs typeface="+mn-cs"/>
                        </a:rPr>
                        <a:t> وتخمر كحولي – يجب التطرق الى المواد المتفاعلة, النواتج والى ربح الطاقة.</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يجب تفسير القصد من محلول بوفر وأهميته في أجهزة بيولوجية. لا توجد حاجة للتطرّق الى تفاعل كيماوي.</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983459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714080471"/>
              </p:ext>
            </p:extLst>
          </p:nvPr>
        </p:nvGraphicFramePr>
        <p:xfrm>
          <a:off x="216973" y="76263"/>
          <a:ext cx="11685724" cy="6847840"/>
        </p:xfrm>
        <a:graphic>
          <a:graphicData uri="http://schemas.openxmlformats.org/drawingml/2006/table">
            <a:tbl>
              <a:tblPr rtl="1" firstRow="1" bandRow="1">
                <a:tableStyleId>{5C22544A-7EE6-4342-B048-85BDC9FD1C3A}</a:tableStyleId>
              </a:tblPr>
              <a:tblGrid>
                <a:gridCol w="2921431"/>
                <a:gridCol w="3556859"/>
                <a:gridCol w="2789696"/>
                <a:gridCol w="2417738"/>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400" kern="1200" dirty="0" smtClean="0">
                          <a:solidFill>
                            <a:srgbClr val="0070C0"/>
                          </a:solidFill>
                          <a:effectLst/>
                          <a:latin typeface="+mn-lt"/>
                          <a:ea typeface="+mn-ea"/>
                          <a:cs typeface="+mn-cs"/>
                        </a:rPr>
                        <a:t>المادة الوراثية في جميع الكائنات الحية هي ال </a:t>
                      </a:r>
                      <a:r>
                        <a:rPr lang="en-US" sz="2400" kern="1200" dirty="0" smtClean="0">
                          <a:solidFill>
                            <a:srgbClr val="0070C0"/>
                          </a:solidFill>
                          <a:effectLst/>
                          <a:latin typeface="+mn-lt"/>
                          <a:ea typeface="+mn-ea"/>
                          <a:cs typeface="+mn-cs"/>
                        </a:rPr>
                        <a:t> DNA</a:t>
                      </a:r>
                    </a:p>
                    <a:p>
                      <a:pPr rtl="1"/>
                      <a:r>
                        <a:rPr lang="he-IL" sz="2400" b="0" i="0" kern="1200" dirty="0" smtClean="0">
                          <a:solidFill>
                            <a:srgbClr val="0070C0"/>
                          </a:solidFill>
                          <a:effectLst/>
                          <a:latin typeface="+mn-lt"/>
                          <a:ea typeface="+mn-ea"/>
                          <a:cs typeface="+mn-cs"/>
                        </a:rPr>
                        <a:t> </a:t>
                      </a:r>
                      <a:endParaRPr lang="en-US" sz="2400" b="1" i="1" kern="1200" dirty="0" smtClean="0">
                        <a:solidFill>
                          <a:srgbClr val="0070C0"/>
                        </a:solidFill>
                        <a:effectLst/>
                        <a:latin typeface="+mn-lt"/>
                        <a:ea typeface="+mn-ea"/>
                        <a:cs typeface="+mn-cs"/>
                      </a:endParaRPr>
                    </a:p>
                    <a:p>
                      <a:pPr rtl="1"/>
                      <a:r>
                        <a:rPr lang="ar-JO" sz="2400" kern="1200" dirty="0" smtClean="0">
                          <a:solidFill>
                            <a:srgbClr val="0070C0"/>
                          </a:solidFill>
                          <a:effectLst/>
                          <a:latin typeface="+mn-lt"/>
                          <a:ea typeface="+mn-ea"/>
                          <a:cs typeface="+mn-cs"/>
                        </a:rPr>
                        <a:t>الشيفرة الوراثية تم كشفها, وهي متماثلة عند جميع الكائنات الحية.</a:t>
                      </a:r>
                      <a:endParaRPr lang="en-US" sz="2400" kern="1200" dirty="0" smtClean="0">
                        <a:solidFill>
                          <a:srgbClr val="0070C0"/>
                        </a:solidFill>
                        <a:effectLst/>
                        <a:latin typeface="+mn-lt"/>
                        <a:ea typeface="+mn-ea"/>
                        <a:cs typeface="+mn-cs"/>
                      </a:endParaRPr>
                    </a:p>
                    <a:p>
                      <a:pPr rtl="1"/>
                      <a:r>
                        <a:rPr lang="he-IL" sz="2400" b="0" i="0" kern="1200" dirty="0" smtClean="0">
                          <a:solidFill>
                            <a:srgbClr val="0070C0"/>
                          </a:solidFill>
                          <a:effectLst/>
                          <a:latin typeface="+mn-lt"/>
                          <a:ea typeface="+mn-ea"/>
                          <a:cs typeface="+mn-cs"/>
                        </a:rPr>
                        <a:t> </a:t>
                      </a:r>
                      <a:endParaRPr lang="en-US" sz="2400" b="1" i="1" kern="1200" dirty="0" smtClean="0">
                        <a:solidFill>
                          <a:srgbClr val="0070C0"/>
                        </a:solidFill>
                        <a:effectLst/>
                        <a:latin typeface="+mn-lt"/>
                        <a:ea typeface="+mn-ea"/>
                        <a:cs typeface="+mn-cs"/>
                      </a:endParaRPr>
                    </a:p>
                    <a:p>
                      <a:r>
                        <a:rPr lang="ar-JO" sz="2400" kern="1200" dirty="0" smtClean="0">
                          <a:solidFill>
                            <a:srgbClr val="0070C0"/>
                          </a:solidFill>
                          <a:effectLst/>
                          <a:latin typeface="+mn-lt"/>
                          <a:ea typeface="+mn-ea"/>
                          <a:cs typeface="+mn-cs"/>
                        </a:rPr>
                        <a:t>في خلايا حقيقية النواة ال </a:t>
                      </a:r>
                      <a:r>
                        <a:rPr lang="en-US" sz="2400" kern="1200" dirty="0" smtClean="0">
                          <a:solidFill>
                            <a:srgbClr val="0070C0"/>
                          </a:solidFill>
                          <a:effectLst/>
                          <a:latin typeface="+mn-lt"/>
                          <a:ea typeface="+mn-ea"/>
                          <a:cs typeface="+mn-cs"/>
                        </a:rPr>
                        <a:t>DNA </a:t>
                      </a:r>
                      <a:r>
                        <a:rPr lang="ar-JO" sz="2400" kern="1200" dirty="0" smtClean="0">
                          <a:solidFill>
                            <a:srgbClr val="0070C0"/>
                          </a:solidFill>
                          <a:effectLst/>
                          <a:latin typeface="+mn-lt"/>
                          <a:ea typeface="+mn-ea"/>
                          <a:cs typeface="+mn-cs"/>
                        </a:rPr>
                        <a:t>مُنظم في </a:t>
                      </a:r>
                      <a:r>
                        <a:rPr lang="ar-JO" sz="2400" kern="1200" dirty="0" err="1" smtClean="0">
                          <a:solidFill>
                            <a:srgbClr val="0070C0"/>
                          </a:solidFill>
                          <a:effectLst/>
                          <a:latin typeface="+mn-lt"/>
                          <a:ea typeface="+mn-ea"/>
                          <a:cs typeface="+mn-cs"/>
                        </a:rPr>
                        <a:t>كروموزومات</a:t>
                      </a:r>
                      <a:r>
                        <a:rPr lang="ar-JO" sz="2400" kern="1200" dirty="0" smtClean="0">
                          <a:solidFill>
                            <a:srgbClr val="0070C0"/>
                          </a:solidFill>
                          <a:effectLst/>
                          <a:latin typeface="+mn-lt"/>
                          <a:ea typeface="+mn-ea"/>
                          <a:cs typeface="+mn-cs"/>
                        </a:rPr>
                        <a:t>. عددها ثابت ومُميز لكل نوع.</a:t>
                      </a:r>
                      <a:endParaRPr lang="he-IL" sz="24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200"/>
                        </a:spcBef>
                        <a:spcAft>
                          <a:spcPts val="200"/>
                        </a:spcAft>
                      </a:pPr>
                      <a:r>
                        <a:rPr lang="ar-JO" sz="2400" b="1"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المادة الوراثية (</a:t>
                      </a:r>
                      <a:r>
                        <a:rPr lang="ar-JO" sz="24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3-4 ساعات)</a:t>
                      </a:r>
                      <a:endParaRPr lang="en-US" sz="2400" b="1" dirty="0">
                        <a:solidFill>
                          <a:srgbClr val="FF0000"/>
                        </a:solidFill>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مبنى ال </a:t>
                      </a:r>
                      <a:r>
                        <a:rPr lang="en-US" sz="2400" dirty="0">
                          <a:solidFill>
                            <a:srgbClr val="0070C0"/>
                          </a:solidFill>
                          <a:effectLst/>
                          <a:latin typeface="Arial" panose="020B0604020202020204" pitchFamily="34" charset="0"/>
                          <a:ea typeface="Times New Roman" panose="02020603050405020304" pitchFamily="18" charset="0"/>
                          <a:cs typeface="Miriam" panose="020B0502050101010101" pitchFamily="34" charset="-79"/>
                        </a:rPr>
                        <a:t>DNA</a:t>
                      </a: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مميزات ال </a:t>
                      </a:r>
                      <a:r>
                        <a:rPr lang="en-US" sz="2400" dirty="0">
                          <a:solidFill>
                            <a:srgbClr val="0070C0"/>
                          </a:solidFill>
                          <a:effectLst/>
                          <a:latin typeface="Arial" panose="020B0604020202020204" pitchFamily="34" charset="0"/>
                          <a:ea typeface="Times New Roman" panose="02020603050405020304" pitchFamily="18" charset="0"/>
                          <a:cs typeface="Miriam" panose="020B0502050101010101" pitchFamily="34" charset="-79"/>
                        </a:rPr>
                        <a:t>DNA</a:t>
                      </a: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   ذو تركيبة مميزة للنوع وخاصة للفرد,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   يُحفظ ( بغالبه) عند الانتقال من جيل إلى </a:t>
                      </a:r>
                      <a:r>
                        <a:rPr lang="ar-JO" sz="2400" dirty="0" smtClean="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جيل</a:t>
                      </a: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   ثابت جداً,</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   ممكن ان يمُر بتغيرات (طفرات).</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مبنى الكروموزوم.</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300"/>
                        </a:spcBef>
                        <a:spcAft>
                          <a:spcPts val="200"/>
                        </a:spcAft>
                      </a:pPr>
                      <a:r>
                        <a:rPr lang="ar-JO" sz="2400" b="0" i="0" dirty="0">
                          <a:solidFill>
                            <a:srgbClr val="0070C0"/>
                          </a:solidFill>
                          <a:effectLst/>
                          <a:latin typeface="Calibri" panose="020F0502020204030204" pitchFamily="34" charset="0"/>
                          <a:ea typeface="Times New Roman" panose="02020603050405020304" pitchFamily="18" charset="0"/>
                          <a:cs typeface="Arial" panose="020B0604020202020204" pitchFamily="34" charset="0"/>
                        </a:rPr>
                        <a:t>قاعدة نيتروجينية, جديلة, جديلة مكمّلة, جين, </a:t>
                      </a:r>
                      <a:r>
                        <a:rPr lang="ar-JO" sz="2400" b="0" i="0" dirty="0" err="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ديؤوكسي</a:t>
                      </a:r>
                      <a:r>
                        <a:rPr lang="ar-JO" sz="2400" b="0" i="0" dirty="0">
                          <a:solidFill>
                            <a:srgbClr val="0070C0"/>
                          </a:solidFill>
                          <a:effectLst/>
                          <a:latin typeface="Calibri" panose="020F0502020204030204" pitchFamily="34" charset="0"/>
                          <a:ea typeface="Times New Roman" panose="02020603050405020304" pitchFamily="18" charset="0"/>
                          <a:cs typeface="Arial" panose="020B0604020202020204" pitchFamily="34" charset="0"/>
                        </a:rPr>
                        <a:t>-ريبوز, فوسفات, أحماض نووية, </a:t>
                      </a:r>
                      <a:r>
                        <a:rPr lang="ar-JO" sz="2400" b="0" i="0" dirty="0" err="1">
                          <a:solidFill>
                            <a:srgbClr val="0070C0"/>
                          </a:solidFill>
                          <a:effectLst/>
                          <a:latin typeface="Calibri" panose="020F0502020204030204" pitchFamily="34" charset="0"/>
                          <a:ea typeface="Times New Roman" panose="02020603050405020304" pitchFamily="18" charset="0"/>
                          <a:cs typeface="Arial" panose="020B0604020202020204" pitchFamily="34" charset="0"/>
                        </a:rPr>
                        <a:t>نوكلؤوتيد</a:t>
                      </a:r>
                      <a:r>
                        <a:rPr lang="ar-JO" sz="2400" b="0" i="0" dirty="0">
                          <a:solidFill>
                            <a:srgbClr val="0070C0"/>
                          </a:solidFill>
                          <a:effectLst/>
                          <a:latin typeface="Calibri" panose="020F0502020204030204" pitchFamily="34" charset="0"/>
                          <a:ea typeface="Times New Roman" panose="02020603050405020304" pitchFamily="18" charset="0"/>
                          <a:cs typeface="Arial" panose="020B0604020202020204" pitchFamily="34" charset="0"/>
                        </a:rPr>
                        <a:t>, لولب مُضاعف, ريبوز.</a:t>
                      </a:r>
                      <a:endParaRPr lang="en-US" sz="24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a:p>
                      <a:pPr algn="r" rtl="1">
                        <a:lnSpc>
                          <a:spcPct val="150000"/>
                        </a:lnSpc>
                        <a:spcAft>
                          <a:spcPts val="0"/>
                        </a:spcAft>
                      </a:pPr>
                      <a:r>
                        <a:rPr lang="ar-JO" sz="2400" dirty="0">
                          <a:solidFill>
                            <a:srgbClr val="0070C0"/>
                          </a:solidFill>
                          <a:effectLst/>
                          <a:latin typeface="Times New Roman" panose="02020603050405020304" pitchFamily="18" charset="0"/>
                          <a:ea typeface="Times New Roman" panose="02020603050405020304" pitchFamily="18" charset="0"/>
                          <a:cs typeface="Miriam" panose="020B0502050101010101" pitchFamily="34" charset="-79"/>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Aft>
                          <a:spcPts val="0"/>
                        </a:spcAft>
                      </a:pPr>
                      <a:r>
                        <a:rPr lang="ar-JO" sz="2400" b="1" i="1" dirty="0">
                          <a:solidFill>
                            <a:srgbClr val="0070C0"/>
                          </a:solidFill>
                          <a:effectLst/>
                          <a:latin typeface="Times New Roman" panose="02020603050405020304" pitchFamily="18" charset="0"/>
                          <a:ea typeface="Times New Roman" panose="02020603050405020304" pitchFamily="18" charset="0"/>
                          <a:cs typeface="Miriam" panose="020B0502050101010101" pitchFamily="34" charset="-79"/>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Aft>
                          <a:spcPts val="0"/>
                        </a:spcAft>
                      </a:pPr>
                      <a:r>
                        <a:rPr lang="ar-JO" sz="2400" dirty="0" err="1">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كروماتيدات</a:t>
                      </a: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a:t>
                      </a:r>
                      <a:r>
                        <a:rPr lang="ar-JO" sz="2400" dirty="0" err="1">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سنترومير</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Aft>
                          <a:spcPts val="0"/>
                        </a:spcAft>
                      </a:pPr>
                      <a:r>
                        <a:rPr lang="he-IL"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Aft>
                          <a:spcPts val="0"/>
                        </a:spcAft>
                      </a:pPr>
                      <a:r>
                        <a:rPr lang="he-IL"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200"/>
                        </a:spcBef>
                        <a:spcAft>
                          <a:spcPts val="200"/>
                        </a:spcAft>
                      </a:pP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يجب ذكر بأنّ قسم من الفيروسات المادة الوراثية هي </a:t>
                      </a:r>
                      <a:r>
                        <a:rPr lang="en-US" sz="2400" dirty="0">
                          <a:solidFill>
                            <a:srgbClr val="0070C0"/>
                          </a:solidFill>
                          <a:effectLst/>
                          <a:latin typeface="Arial" panose="020B0604020202020204" pitchFamily="34" charset="0"/>
                          <a:ea typeface="Times New Roman" panose="02020603050405020304" pitchFamily="18" charset="0"/>
                          <a:cs typeface="Miriam" panose="020B0502050101010101" pitchFamily="34" charset="-79"/>
                        </a:rPr>
                        <a:t>RNA</a:t>
                      </a:r>
                      <a:r>
                        <a:rPr lang="ar-JO"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he-IL" sz="2400" dirty="0">
                          <a:solidFill>
                            <a:srgbClr val="0070C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089611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33953"/>
            <a:ext cx="12192000" cy="1354217"/>
          </a:xfrm>
          <a:prstGeom prst="rect">
            <a:avLst/>
          </a:prstGeom>
          <a:solidFill>
            <a:srgbClr val="FFC000"/>
          </a:solidFill>
        </p:spPr>
        <p:txBody>
          <a:bodyPr wrap="square" rtlCol="1">
            <a:spAutoFit/>
          </a:bodyPr>
          <a:lstStyle/>
          <a:p>
            <a:r>
              <a:rPr lang="ar-JO" sz="3200" b="1" dirty="0"/>
              <a:t>جسم الانسان مع التشديد على </a:t>
            </a:r>
            <a:r>
              <a:rPr lang="ar-JO" sz="3200" b="1" dirty="0" err="1"/>
              <a:t>الإتزان</a:t>
            </a:r>
            <a:r>
              <a:rPr lang="ar-JO" sz="3200" b="1" dirty="0"/>
              <a:t> البدني</a:t>
            </a:r>
            <a:endParaRPr lang="en-US" sz="3200" b="1" dirty="0"/>
          </a:p>
          <a:p>
            <a:r>
              <a:rPr lang="ar-JO" sz="3200" b="1" dirty="0"/>
              <a:t>        تفصيل المواد (70-80 ساعة )</a:t>
            </a:r>
            <a:endParaRPr lang="en-US" sz="3200" b="1" dirty="0"/>
          </a:p>
          <a:p>
            <a:endParaRPr lang="he-IL" b="1" dirty="0"/>
          </a:p>
        </p:txBody>
      </p:sp>
      <p:sp>
        <p:nvSpPr>
          <p:cNvPr id="3" name="TextBox 2"/>
          <p:cNvSpPr txBox="1"/>
          <p:nvPr/>
        </p:nvSpPr>
        <p:spPr>
          <a:xfrm>
            <a:off x="0" y="2324746"/>
            <a:ext cx="12192000" cy="4062651"/>
          </a:xfrm>
          <a:prstGeom prst="rect">
            <a:avLst/>
          </a:prstGeom>
          <a:solidFill>
            <a:schemeClr val="accent2">
              <a:lumMod val="20000"/>
              <a:lumOff val="80000"/>
            </a:schemeClr>
          </a:solidFill>
        </p:spPr>
        <p:txBody>
          <a:bodyPr wrap="square" rtlCol="1">
            <a:spAutoFit/>
          </a:bodyPr>
          <a:lstStyle/>
          <a:p>
            <a:pPr>
              <a:lnSpc>
                <a:spcPct val="150000"/>
              </a:lnSpc>
            </a:pPr>
            <a:r>
              <a:rPr lang="ar-JO" sz="3200" b="1" dirty="0"/>
              <a:t>تغييرات أساسية</a:t>
            </a:r>
            <a:r>
              <a:rPr lang="ar-JO" sz="3200" dirty="0"/>
              <a:t>: </a:t>
            </a:r>
            <a:endParaRPr lang="en-US" sz="3200" dirty="0"/>
          </a:p>
          <a:p>
            <a:pPr marL="457200" lvl="0" indent="-457200">
              <a:lnSpc>
                <a:spcPct val="150000"/>
              </a:lnSpc>
              <a:buFont typeface="Wingdings" panose="05000000000000000000" pitchFamily="2" charset="2"/>
              <a:buChar char="§"/>
            </a:pPr>
            <a:r>
              <a:rPr lang="ar-JO" sz="3200" dirty="0"/>
              <a:t>تم تقليص موضوع جهاز الهضم لأنه يُعلّم في الصف التاسع.</a:t>
            </a:r>
            <a:endParaRPr lang="en-US" sz="3200" dirty="0"/>
          </a:p>
          <a:p>
            <a:pPr marL="457200" lvl="0" indent="-457200">
              <a:lnSpc>
                <a:spcPct val="150000"/>
              </a:lnSpc>
              <a:buFont typeface="Wingdings" panose="05000000000000000000" pitchFamily="2" charset="2"/>
              <a:buChar char="§"/>
            </a:pPr>
            <a:r>
              <a:rPr lang="ar-JO" sz="3200" dirty="0"/>
              <a:t>في موضوع جهاز الأعصاب أُدخلت معلومات أساسية في موضوع الدماغ, بسبب أهميته المتزايدة لهذا الموضوع والأهمية التي يُثيرها بين الطلاب. </a:t>
            </a:r>
            <a:endParaRPr lang="en-US" sz="3200" dirty="0"/>
          </a:p>
          <a:p>
            <a:pPr marL="457200" lvl="0" indent="-457200">
              <a:lnSpc>
                <a:spcPct val="150000"/>
              </a:lnSpc>
              <a:buFont typeface="Wingdings" panose="05000000000000000000" pitchFamily="2" charset="2"/>
              <a:buChar char="§"/>
            </a:pPr>
            <a:r>
              <a:rPr lang="ar-JO" sz="3200" dirty="0"/>
              <a:t>أُدخلت مواد معيّنة مرتبطة لجهاز التكاثر, بسبب أهمية الموضوع. </a:t>
            </a:r>
            <a:endParaRPr lang="en-US" sz="3200" dirty="0"/>
          </a:p>
          <a:p>
            <a:endParaRPr lang="he-IL" dirty="0"/>
          </a:p>
        </p:txBody>
      </p:sp>
    </p:spTree>
    <p:extLst>
      <p:ext uri="{BB962C8B-B14F-4D97-AF65-F5344CB8AC3E}">
        <p14:creationId xmlns:p14="http://schemas.microsoft.com/office/powerpoint/2010/main" val="31369023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026124626"/>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rgbClr val="0070C0"/>
                          </a:solidFill>
                          <a:effectLst/>
                          <a:latin typeface="+mn-lt"/>
                          <a:ea typeface="+mn-ea"/>
                          <a:cs typeface="+mn-cs"/>
                        </a:rPr>
                        <a:t>كل خلية تنتج من خلية سابقة. قبل </a:t>
                      </a:r>
                      <a:r>
                        <a:rPr lang="ar-JO" sz="2800" kern="1200" dirty="0" err="1" smtClean="0">
                          <a:solidFill>
                            <a:srgbClr val="0070C0"/>
                          </a:solidFill>
                          <a:effectLst/>
                          <a:latin typeface="+mn-lt"/>
                          <a:ea typeface="+mn-ea"/>
                          <a:cs typeface="+mn-cs"/>
                        </a:rPr>
                        <a:t>إنقسام</a:t>
                      </a:r>
                      <a:r>
                        <a:rPr lang="ar-JO" sz="2800" kern="1200" dirty="0" smtClean="0">
                          <a:solidFill>
                            <a:srgbClr val="0070C0"/>
                          </a:solidFill>
                          <a:effectLst/>
                          <a:latin typeface="+mn-lt"/>
                          <a:ea typeface="+mn-ea"/>
                          <a:cs typeface="+mn-cs"/>
                        </a:rPr>
                        <a:t> الخلية ال </a:t>
                      </a:r>
                      <a:r>
                        <a:rPr lang="en-US" sz="2800" kern="1200" dirty="0" smtClean="0">
                          <a:solidFill>
                            <a:srgbClr val="0070C0"/>
                          </a:solidFill>
                          <a:effectLst/>
                          <a:latin typeface="+mn-lt"/>
                          <a:ea typeface="+mn-ea"/>
                          <a:cs typeface="+mn-cs"/>
                        </a:rPr>
                        <a:t>DNA </a:t>
                      </a:r>
                      <a:r>
                        <a:rPr lang="ar-JO" sz="2800" kern="1200" dirty="0" smtClean="0">
                          <a:solidFill>
                            <a:srgbClr val="0070C0"/>
                          </a:solidFill>
                          <a:effectLst/>
                          <a:latin typeface="+mn-lt"/>
                          <a:ea typeface="+mn-ea"/>
                          <a:cs typeface="+mn-cs"/>
                        </a:rPr>
                        <a:t>يتضاعف وينتقل بصورة دقيقة (غالباً) إلى الخلايا الناتجة عن </a:t>
                      </a:r>
                      <a:r>
                        <a:rPr lang="ar-JO" sz="2800" kern="1200" dirty="0" err="1" smtClean="0">
                          <a:solidFill>
                            <a:srgbClr val="0070C0"/>
                          </a:solidFill>
                          <a:effectLst/>
                          <a:latin typeface="+mn-lt"/>
                          <a:ea typeface="+mn-ea"/>
                          <a:cs typeface="+mn-cs"/>
                        </a:rPr>
                        <a:t>الإنقسام</a:t>
                      </a:r>
                      <a:r>
                        <a:rPr lang="ar-JO" sz="2800" kern="1200" dirty="0" smtClean="0">
                          <a:solidFill>
                            <a:srgbClr val="0070C0"/>
                          </a:solidFill>
                          <a:effectLst/>
                          <a:latin typeface="+mn-lt"/>
                          <a:ea typeface="+mn-ea"/>
                          <a:cs typeface="+mn-cs"/>
                        </a:rPr>
                        <a:t>.</a:t>
                      </a:r>
                      <a:endParaRPr lang="en-US" sz="2800" kern="1200" dirty="0" smtClean="0">
                        <a:solidFill>
                          <a:srgbClr val="0070C0"/>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b="1" kern="1200" dirty="0" smtClean="0">
                          <a:solidFill>
                            <a:srgbClr val="0070C0"/>
                          </a:solidFill>
                          <a:effectLst/>
                          <a:latin typeface="+mn-lt"/>
                          <a:ea typeface="+mn-ea"/>
                          <a:cs typeface="+mn-cs"/>
                        </a:rPr>
                        <a:t>دورة حياة الخلية (8-10 ساعات)</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دورة حياة الخلية</a:t>
                      </a:r>
                      <a:endParaRPr lang="en-US" sz="2800" kern="1200" dirty="0" smtClean="0">
                        <a:solidFill>
                          <a:srgbClr val="0070C0"/>
                        </a:solidFill>
                        <a:effectLst/>
                        <a:latin typeface="+mn-lt"/>
                        <a:ea typeface="+mn-ea"/>
                        <a:cs typeface="+mn-cs"/>
                      </a:endParaRPr>
                    </a:p>
                    <a:p>
                      <a:pPr lvl="0" rtl="1"/>
                      <a:r>
                        <a:rPr lang="ar-JO" sz="2800" kern="1200" dirty="0" err="1" smtClean="0">
                          <a:solidFill>
                            <a:srgbClr val="0070C0"/>
                          </a:solidFill>
                          <a:effectLst/>
                          <a:latin typeface="+mn-lt"/>
                          <a:ea typeface="+mn-ea"/>
                          <a:cs typeface="+mn-cs"/>
                        </a:rPr>
                        <a:t>ميتوزا</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مبدأ الانقسام: </a:t>
                      </a:r>
                      <a:r>
                        <a:rPr lang="ar-JO" sz="2800" kern="1200" dirty="0" err="1" smtClean="0">
                          <a:solidFill>
                            <a:srgbClr val="0070C0"/>
                          </a:solidFill>
                          <a:effectLst/>
                          <a:latin typeface="+mn-lt"/>
                          <a:ea typeface="+mn-ea"/>
                          <a:cs typeface="+mn-cs"/>
                        </a:rPr>
                        <a:t>مضاعقة</a:t>
                      </a:r>
                      <a:r>
                        <a:rPr lang="ar-JO" sz="2800" kern="1200" dirty="0" smtClean="0">
                          <a:solidFill>
                            <a:srgbClr val="0070C0"/>
                          </a:solidFill>
                          <a:effectLst/>
                          <a:latin typeface="+mn-lt"/>
                          <a:ea typeface="+mn-ea"/>
                          <a:cs typeface="+mn-cs"/>
                        </a:rPr>
                        <a:t> ال </a:t>
                      </a:r>
                      <a:r>
                        <a:rPr lang="en-US" sz="2800" kern="1200" dirty="0" smtClean="0">
                          <a:solidFill>
                            <a:srgbClr val="0070C0"/>
                          </a:solidFill>
                          <a:effectLst/>
                          <a:latin typeface="+mn-lt"/>
                          <a:ea typeface="+mn-ea"/>
                          <a:cs typeface="+mn-cs"/>
                        </a:rPr>
                        <a:t>DNA </a:t>
                      </a:r>
                      <a:r>
                        <a:rPr lang="ar-JO" sz="2800" kern="1200" dirty="0" smtClean="0">
                          <a:solidFill>
                            <a:srgbClr val="0070C0"/>
                          </a:solidFill>
                          <a:effectLst/>
                          <a:latin typeface="+mn-lt"/>
                          <a:ea typeface="+mn-ea"/>
                          <a:cs typeface="+mn-cs"/>
                        </a:rPr>
                        <a:t>, إنتاج خليتين متطابقتين لخلية الام.</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تحدث في خلايا الجسم.</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أهمية في تفاعلات: نمو, تمايُز, تكاثر غير جنسي.</a:t>
                      </a:r>
                      <a:endParaRPr lang="en-US" sz="2800" kern="1200" dirty="0" smtClean="0">
                        <a:solidFill>
                          <a:srgbClr val="0070C0"/>
                        </a:solidFill>
                        <a:effectLst/>
                        <a:latin typeface="+mn-lt"/>
                        <a:ea typeface="+mn-ea"/>
                        <a:cs typeface="+mn-cs"/>
                      </a:endParaRPr>
                    </a:p>
                    <a:p>
                      <a:pPr algn="ctr" rtl="1"/>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800" kern="1200" dirty="0" smtClean="0">
                          <a:solidFill>
                            <a:srgbClr val="0070C0"/>
                          </a:solidFill>
                          <a:effectLst/>
                          <a:latin typeface="+mn-lt"/>
                          <a:ea typeface="+mn-ea"/>
                          <a:cs typeface="+mn-cs"/>
                        </a:rPr>
                        <a:t>مغزل, </a:t>
                      </a:r>
                      <a:r>
                        <a:rPr lang="ar-JO" sz="2800" kern="1200" dirty="0" err="1" smtClean="0">
                          <a:solidFill>
                            <a:srgbClr val="0070C0"/>
                          </a:solidFill>
                          <a:effectLst/>
                          <a:latin typeface="+mn-lt"/>
                          <a:ea typeface="+mn-ea"/>
                          <a:cs typeface="+mn-cs"/>
                        </a:rPr>
                        <a:t>كروموزومات</a:t>
                      </a:r>
                      <a:endParaRPr lang="en-US" sz="2800" kern="1200" dirty="0" smtClean="0">
                        <a:solidFill>
                          <a:srgbClr val="0070C0"/>
                        </a:solidFill>
                        <a:effectLst/>
                        <a:latin typeface="+mn-lt"/>
                        <a:ea typeface="+mn-ea"/>
                        <a:cs typeface="+mn-cs"/>
                      </a:endParaRPr>
                    </a:p>
                    <a:p>
                      <a:pPr rtl="1"/>
                      <a:r>
                        <a:rPr lang="he-IL" sz="2800" kern="1200" dirty="0" smtClean="0">
                          <a:solidFill>
                            <a:srgbClr val="0070C0"/>
                          </a:solidFill>
                          <a:effectLst/>
                          <a:latin typeface="+mn-lt"/>
                          <a:ea typeface="+mn-ea"/>
                          <a:cs typeface="+mn-cs"/>
                        </a:rPr>
                        <a:t> </a:t>
                      </a:r>
                      <a:endParaRPr lang="en-US" sz="2800" kern="1200" dirty="0" smtClean="0">
                        <a:solidFill>
                          <a:srgbClr val="0070C0"/>
                        </a:solidFill>
                        <a:effectLst/>
                        <a:latin typeface="+mn-lt"/>
                        <a:ea typeface="+mn-ea"/>
                        <a:cs typeface="+mn-cs"/>
                      </a:endParaRPr>
                    </a:p>
                    <a:p>
                      <a:pPr rtl="1"/>
                      <a:r>
                        <a:rPr lang="he-IL" sz="2800" kern="1200" dirty="0" smtClean="0">
                          <a:solidFill>
                            <a:srgbClr val="0070C0"/>
                          </a:solidFill>
                          <a:effectLst/>
                          <a:latin typeface="+mn-lt"/>
                          <a:ea typeface="+mn-ea"/>
                          <a:cs typeface="+mn-cs"/>
                        </a:rPr>
                        <a:t> </a:t>
                      </a:r>
                      <a:endParaRPr lang="en-US" sz="2800" kern="1200" dirty="0" smtClean="0">
                        <a:solidFill>
                          <a:srgbClr val="0070C0"/>
                        </a:solidFill>
                        <a:effectLst/>
                        <a:latin typeface="+mn-lt"/>
                        <a:ea typeface="+mn-ea"/>
                        <a:cs typeface="+mn-cs"/>
                      </a:endParaRPr>
                    </a:p>
                    <a:p>
                      <a:pPr rtl="1"/>
                      <a:r>
                        <a:rPr lang="ar-JO" sz="2800" kern="1200" dirty="0" err="1" smtClean="0">
                          <a:solidFill>
                            <a:srgbClr val="0070C0"/>
                          </a:solidFill>
                          <a:effectLst/>
                          <a:latin typeface="+mn-lt"/>
                          <a:ea typeface="+mn-ea"/>
                          <a:cs typeface="+mn-cs"/>
                        </a:rPr>
                        <a:t>ديبلوئيد</a:t>
                      </a:r>
                      <a:r>
                        <a:rPr lang="ar-JO" sz="2800" kern="1200" dirty="0" smtClean="0">
                          <a:solidFill>
                            <a:srgbClr val="0070C0"/>
                          </a:solidFill>
                          <a:effectLst/>
                          <a:latin typeface="+mn-lt"/>
                          <a:ea typeface="+mn-ea"/>
                          <a:cs typeface="+mn-cs"/>
                        </a:rPr>
                        <a:t>, </a:t>
                      </a:r>
                      <a:r>
                        <a:rPr lang="ar-JO" sz="2800" kern="1200" dirty="0" err="1" smtClean="0">
                          <a:solidFill>
                            <a:srgbClr val="0070C0"/>
                          </a:solidFill>
                          <a:effectLst/>
                          <a:latin typeface="+mn-lt"/>
                          <a:ea typeface="+mn-ea"/>
                          <a:cs typeface="+mn-cs"/>
                        </a:rPr>
                        <a:t>هبلوئيد</a:t>
                      </a:r>
                      <a:r>
                        <a:rPr lang="ar-JO" sz="2800" kern="1200" dirty="0" smtClean="0">
                          <a:solidFill>
                            <a:srgbClr val="0070C0"/>
                          </a:solidFill>
                          <a:effectLst/>
                          <a:latin typeface="+mn-lt"/>
                          <a:ea typeface="+mn-ea"/>
                          <a:cs typeface="+mn-cs"/>
                        </a:rPr>
                        <a:t>, إخصاب, </a:t>
                      </a:r>
                      <a:r>
                        <a:rPr lang="ar-JO" sz="2800" kern="1200" dirty="0" err="1" smtClean="0">
                          <a:solidFill>
                            <a:srgbClr val="0070C0"/>
                          </a:solidFill>
                          <a:effectLst/>
                          <a:latin typeface="+mn-lt"/>
                          <a:ea typeface="+mn-ea"/>
                          <a:cs typeface="+mn-cs"/>
                        </a:rPr>
                        <a:t>زيجوتا</a:t>
                      </a:r>
                      <a:r>
                        <a:rPr lang="ar-JO" sz="2800" kern="1200" dirty="0" smtClean="0">
                          <a:solidFill>
                            <a:srgbClr val="0070C0"/>
                          </a:solidFill>
                          <a:effectLst/>
                          <a:latin typeface="+mn-lt"/>
                          <a:ea typeface="+mn-ea"/>
                          <a:cs typeface="+mn-cs"/>
                        </a:rPr>
                        <a:t>, </a:t>
                      </a:r>
                      <a:r>
                        <a:rPr lang="ar-JO" sz="2800" kern="1200" dirty="0" err="1" smtClean="0">
                          <a:solidFill>
                            <a:srgbClr val="0070C0"/>
                          </a:solidFill>
                          <a:effectLst/>
                          <a:latin typeface="+mn-lt"/>
                          <a:ea typeface="+mn-ea"/>
                          <a:cs typeface="+mn-cs"/>
                        </a:rPr>
                        <a:t>كروموزومات</a:t>
                      </a:r>
                      <a:r>
                        <a:rPr lang="ar-JO" sz="2800" kern="1200" dirty="0" smtClean="0">
                          <a:solidFill>
                            <a:srgbClr val="0070C0"/>
                          </a:solidFill>
                          <a:effectLst/>
                          <a:latin typeface="+mn-lt"/>
                          <a:ea typeface="+mn-ea"/>
                          <a:cs typeface="+mn-cs"/>
                        </a:rPr>
                        <a:t> متماثلة, خلية تكاثر (</a:t>
                      </a:r>
                      <a:r>
                        <a:rPr lang="ar-JO" sz="2800" kern="1200" dirty="0" err="1" smtClean="0">
                          <a:solidFill>
                            <a:srgbClr val="0070C0"/>
                          </a:solidFill>
                          <a:effectLst/>
                          <a:latin typeface="+mn-lt"/>
                          <a:ea typeface="+mn-ea"/>
                          <a:cs typeface="+mn-cs"/>
                        </a:rPr>
                        <a:t>جاميطة</a:t>
                      </a:r>
                      <a:r>
                        <a:rPr lang="ar-JO" sz="2800" kern="1200" dirty="0" smtClean="0">
                          <a:solidFill>
                            <a:srgbClr val="0070C0"/>
                          </a:solidFill>
                          <a:effectLst/>
                          <a:latin typeface="+mn-lt"/>
                          <a:ea typeface="+mn-ea"/>
                          <a:cs typeface="+mn-cs"/>
                        </a:rPr>
                        <a:t>), خلية بويضة, خلية تكاثر ذكرية.</a:t>
                      </a:r>
                      <a:endParaRPr lang="en-US" sz="2800" kern="1200" dirty="0" smtClean="0">
                        <a:solidFill>
                          <a:srgbClr val="0070C0"/>
                        </a:solidFill>
                        <a:effectLst/>
                        <a:latin typeface="+mn-lt"/>
                        <a:ea typeface="+mn-ea"/>
                        <a:cs typeface="+mn-cs"/>
                      </a:endParaRPr>
                    </a:p>
                    <a:p>
                      <a:pPr algn="ctr" rtl="1"/>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rgbClr val="0070C0"/>
                          </a:solidFill>
                          <a:effectLst/>
                          <a:latin typeface="+mn-lt"/>
                          <a:ea typeface="+mn-ea"/>
                          <a:cs typeface="+mn-cs"/>
                        </a:rPr>
                        <a:t>في دورة الخلية يجب التطرّق الى زيادة في حجم الخلية, بناء </a:t>
                      </a:r>
                      <a:r>
                        <a:rPr lang="en-US" sz="2800" kern="1200" dirty="0" smtClean="0">
                          <a:solidFill>
                            <a:srgbClr val="0070C0"/>
                          </a:solidFill>
                          <a:effectLst/>
                          <a:latin typeface="+mn-lt"/>
                          <a:ea typeface="+mn-ea"/>
                          <a:cs typeface="+mn-cs"/>
                        </a:rPr>
                        <a:t>DNA </a:t>
                      </a:r>
                      <a:r>
                        <a:rPr lang="ar-JO" sz="2800" kern="1200" dirty="0" err="1" smtClean="0">
                          <a:solidFill>
                            <a:srgbClr val="0070C0"/>
                          </a:solidFill>
                          <a:effectLst/>
                          <a:latin typeface="+mn-lt"/>
                          <a:ea typeface="+mn-ea"/>
                          <a:cs typeface="+mn-cs"/>
                        </a:rPr>
                        <a:t>وميتوزا</a:t>
                      </a:r>
                      <a:r>
                        <a:rPr lang="ar-JO" sz="2800" kern="1200" dirty="0" smtClean="0">
                          <a:solidFill>
                            <a:srgbClr val="0070C0"/>
                          </a:solidFill>
                          <a:effectLst/>
                          <a:latin typeface="+mn-lt"/>
                          <a:ea typeface="+mn-ea"/>
                          <a:cs typeface="+mn-cs"/>
                        </a:rPr>
                        <a:t>. لا توجد حاجة لذكر أسماء مراحل </a:t>
                      </a:r>
                      <a:r>
                        <a:rPr lang="ar-JO" sz="2800" kern="1200" dirty="0" err="1" smtClean="0">
                          <a:solidFill>
                            <a:srgbClr val="0070C0"/>
                          </a:solidFill>
                          <a:effectLst/>
                          <a:latin typeface="+mn-lt"/>
                          <a:ea typeface="+mn-ea"/>
                          <a:cs typeface="+mn-cs"/>
                        </a:rPr>
                        <a:t>الميتوزا</a:t>
                      </a:r>
                      <a:r>
                        <a:rPr lang="ar-JO" sz="2800" kern="1200" dirty="0" smtClean="0">
                          <a:solidFill>
                            <a:srgbClr val="0070C0"/>
                          </a:solidFill>
                          <a:effectLst/>
                          <a:latin typeface="+mn-lt"/>
                          <a:ea typeface="+mn-ea"/>
                          <a:cs typeface="+mn-cs"/>
                        </a:rPr>
                        <a:t>.</a:t>
                      </a:r>
                      <a:endParaRPr lang="en-US" sz="2800" kern="1200" dirty="0" smtClean="0">
                        <a:solidFill>
                          <a:srgbClr val="0070C0"/>
                        </a:solidFill>
                        <a:effectLst/>
                        <a:latin typeface="+mn-lt"/>
                        <a:ea typeface="+mn-ea"/>
                        <a:cs typeface="+mn-cs"/>
                      </a:endParaRPr>
                    </a:p>
                    <a:p>
                      <a:pPr algn="ctr" rtl="1"/>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474135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041547663"/>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rgbClr val="0070C0"/>
                          </a:solidFill>
                          <a:effectLst/>
                          <a:latin typeface="+mn-lt"/>
                          <a:ea typeface="+mn-ea"/>
                          <a:cs typeface="+mn-cs"/>
                        </a:rPr>
                        <a:t>عند الكائنات الحية التي يحدث عندها تكاثر جنسي يحدث </a:t>
                      </a:r>
                      <a:r>
                        <a:rPr lang="ar-JO" sz="2800" kern="1200" dirty="0" err="1" smtClean="0">
                          <a:solidFill>
                            <a:srgbClr val="0070C0"/>
                          </a:solidFill>
                          <a:effectLst/>
                          <a:latin typeface="+mn-lt"/>
                          <a:ea typeface="+mn-ea"/>
                          <a:cs typeface="+mn-cs"/>
                        </a:rPr>
                        <a:t>إنقسام</a:t>
                      </a:r>
                      <a:r>
                        <a:rPr lang="ar-JO" sz="2800" kern="1200" dirty="0" smtClean="0">
                          <a:solidFill>
                            <a:srgbClr val="0070C0"/>
                          </a:solidFill>
                          <a:effectLst/>
                          <a:latin typeface="+mn-lt"/>
                          <a:ea typeface="+mn-ea"/>
                          <a:cs typeface="+mn-cs"/>
                        </a:rPr>
                        <a:t> </a:t>
                      </a:r>
                      <a:r>
                        <a:rPr lang="ar-JO" sz="2800" kern="1200" dirty="0" err="1" smtClean="0">
                          <a:solidFill>
                            <a:srgbClr val="0070C0"/>
                          </a:solidFill>
                          <a:effectLst/>
                          <a:latin typeface="+mn-lt"/>
                          <a:ea typeface="+mn-ea"/>
                          <a:cs typeface="+mn-cs"/>
                        </a:rPr>
                        <a:t>إختزالي</a:t>
                      </a:r>
                      <a:r>
                        <a:rPr lang="ar-JO" sz="2800" kern="1200" dirty="0" smtClean="0">
                          <a:solidFill>
                            <a:srgbClr val="0070C0"/>
                          </a:solidFill>
                          <a:effectLst/>
                          <a:latin typeface="+mn-lt"/>
                          <a:ea typeface="+mn-ea"/>
                          <a:cs typeface="+mn-cs"/>
                        </a:rPr>
                        <a:t> (</a:t>
                      </a:r>
                      <a:r>
                        <a:rPr lang="ar-JO" sz="2800" kern="1200" dirty="0" err="1" smtClean="0">
                          <a:solidFill>
                            <a:srgbClr val="0070C0"/>
                          </a:solidFill>
                          <a:effectLst/>
                          <a:latin typeface="+mn-lt"/>
                          <a:ea typeface="+mn-ea"/>
                          <a:cs typeface="+mn-cs"/>
                        </a:rPr>
                        <a:t>ميوزا</a:t>
                      </a:r>
                      <a:r>
                        <a:rPr lang="ar-JO" sz="2800" kern="1200" dirty="0" smtClean="0">
                          <a:solidFill>
                            <a:srgbClr val="0070C0"/>
                          </a:solidFill>
                          <a:effectLst/>
                          <a:latin typeface="+mn-lt"/>
                          <a:ea typeface="+mn-ea"/>
                          <a:cs typeface="+mn-cs"/>
                        </a:rPr>
                        <a:t>).</a:t>
                      </a:r>
                      <a:endParaRPr lang="en-US" sz="2800" kern="1200" dirty="0" smtClean="0">
                        <a:solidFill>
                          <a:srgbClr val="0070C0"/>
                        </a:solidFill>
                        <a:effectLst/>
                        <a:latin typeface="+mn-lt"/>
                        <a:ea typeface="+mn-ea"/>
                        <a:cs typeface="+mn-cs"/>
                      </a:endParaRPr>
                    </a:p>
                    <a:p>
                      <a:pPr algn="ctr" rtl="1"/>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800" kern="1200" dirty="0" err="1" smtClean="0">
                          <a:solidFill>
                            <a:srgbClr val="0070C0"/>
                          </a:solidFill>
                          <a:effectLst/>
                          <a:latin typeface="+mn-lt"/>
                          <a:ea typeface="+mn-ea"/>
                          <a:cs typeface="+mn-cs"/>
                        </a:rPr>
                        <a:t>ميوزا</a:t>
                      </a:r>
                      <a:r>
                        <a:rPr lang="ar-JO" sz="2800" kern="1200" dirty="0" smtClean="0">
                          <a:solidFill>
                            <a:srgbClr val="0070C0"/>
                          </a:solidFill>
                          <a:effectLst/>
                          <a:latin typeface="+mn-lt"/>
                          <a:ea typeface="+mn-ea"/>
                          <a:cs typeface="+mn-cs"/>
                        </a:rPr>
                        <a:t> – </a:t>
                      </a:r>
                      <a:r>
                        <a:rPr lang="ar-JO" sz="2800" kern="1200" dirty="0" err="1" smtClean="0">
                          <a:solidFill>
                            <a:srgbClr val="0070C0"/>
                          </a:solidFill>
                          <a:effectLst/>
                          <a:latin typeface="+mn-lt"/>
                          <a:ea typeface="+mn-ea"/>
                          <a:cs typeface="+mn-cs"/>
                        </a:rPr>
                        <a:t>إنقاسم</a:t>
                      </a:r>
                      <a:r>
                        <a:rPr lang="ar-JO" sz="2800" kern="1200" dirty="0" smtClean="0">
                          <a:solidFill>
                            <a:srgbClr val="0070C0"/>
                          </a:solidFill>
                          <a:effectLst/>
                          <a:latin typeface="+mn-lt"/>
                          <a:ea typeface="+mn-ea"/>
                          <a:cs typeface="+mn-cs"/>
                        </a:rPr>
                        <a:t> </a:t>
                      </a:r>
                      <a:r>
                        <a:rPr lang="ar-JO" sz="2800" kern="1200" dirty="0" err="1" smtClean="0">
                          <a:solidFill>
                            <a:srgbClr val="0070C0"/>
                          </a:solidFill>
                          <a:effectLst/>
                          <a:latin typeface="+mn-lt"/>
                          <a:ea typeface="+mn-ea"/>
                          <a:cs typeface="+mn-cs"/>
                        </a:rPr>
                        <a:t>إختزالي</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الأساس الخلوي لتكاثر جنسي</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مبدأ </a:t>
                      </a:r>
                      <a:r>
                        <a:rPr lang="ar-JO" sz="2800" kern="1200" dirty="0" err="1" smtClean="0">
                          <a:solidFill>
                            <a:srgbClr val="0070C0"/>
                          </a:solidFill>
                          <a:effectLst/>
                          <a:latin typeface="+mn-lt"/>
                          <a:ea typeface="+mn-ea"/>
                          <a:cs typeface="+mn-cs"/>
                        </a:rPr>
                        <a:t>الإنقسام</a:t>
                      </a:r>
                      <a:r>
                        <a:rPr lang="ar-JO" sz="2800" kern="1200" dirty="0" smtClean="0">
                          <a:solidFill>
                            <a:srgbClr val="0070C0"/>
                          </a:solidFill>
                          <a:effectLst/>
                          <a:latin typeface="+mn-lt"/>
                          <a:ea typeface="+mn-ea"/>
                          <a:cs typeface="+mn-cs"/>
                        </a:rPr>
                        <a:t>: إنتاج خلايا تحتوي على نصف المادة الوراثية</a:t>
                      </a:r>
                      <a:endParaRPr lang="en-US" sz="2800" kern="1200" dirty="0" smtClean="0">
                        <a:solidFill>
                          <a:srgbClr val="0070C0"/>
                        </a:solidFill>
                        <a:effectLst/>
                        <a:latin typeface="+mn-lt"/>
                        <a:ea typeface="+mn-ea"/>
                        <a:cs typeface="+mn-cs"/>
                      </a:endParaRPr>
                    </a:p>
                    <a:p>
                      <a:pPr lvl="0" rtl="1"/>
                      <a:r>
                        <a:rPr lang="ar-JO" sz="2800" kern="1200" dirty="0" smtClean="0">
                          <a:solidFill>
                            <a:srgbClr val="0070C0"/>
                          </a:solidFill>
                          <a:effectLst/>
                          <a:latin typeface="+mn-lt"/>
                          <a:ea typeface="+mn-ea"/>
                          <a:cs typeface="+mn-cs"/>
                        </a:rPr>
                        <a:t> أهمية: إنتاج خلايا </a:t>
                      </a:r>
                      <a:r>
                        <a:rPr lang="ar-JO" sz="2800" kern="1200" dirty="0" err="1" smtClean="0">
                          <a:solidFill>
                            <a:srgbClr val="0070C0"/>
                          </a:solidFill>
                          <a:effectLst/>
                          <a:latin typeface="+mn-lt"/>
                          <a:ea typeface="+mn-ea"/>
                          <a:cs typeface="+mn-cs"/>
                        </a:rPr>
                        <a:t>هبلوئيدية</a:t>
                      </a:r>
                      <a:r>
                        <a:rPr lang="ar-JO" sz="2800" kern="1200" dirty="0" smtClean="0">
                          <a:solidFill>
                            <a:srgbClr val="0070C0"/>
                          </a:solidFill>
                          <a:effectLst/>
                          <a:latin typeface="+mn-lt"/>
                          <a:ea typeface="+mn-ea"/>
                          <a:cs typeface="+mn-cs"/>
                        </a:rPr>
                        <a:t>: زيادة التنويعة الوراثية.</a:t>
                      </a:r>
                      <a:endParaRPr lang="en-US" sz="2800" kern="1200" dirty="0" smtClean="0">
                        <a:solidFill>
                          <a:srgbClr val="0070C0"/>
                        </a:solidFill>
                        <a:effectLst/>
                        <a:latin typeface="+mn-lt"/>
                        <a:ea typeface="+mn-ea"/>
                        <a:cs typeface="+mn-cs"/>
                      </a:endParaRPr>
                    </a:p>
                    <a:p>
                      <a:pPr rtl="1"/>
                      <a:r>
                        <a:rPr lang="he-IL" sz="2800" kern="1200" dirty="0" smtClean="0">
                          <a:solidFill>
                            <a:srgbClr val="0070C0"/>
                          </a:solidFill>
                          <a:effectLst/>
                          <a:latin typeface="+mn-lt"/>
                          <a:ea typeface="+mn-ea"/>
                          <a:cs typeface="+mn-cs"/>
                        </a:rPr>
                        <a:t> </a:t>
                      </a:r>
                      <a:endParaRPr lang="en-US" sz="2800" kern="1200" dirty="0" smtClean="0">
                        <a:solidFill>
                          <a:srgbClr val="0070C0"/>
                        </a:solidFill>
                        <a:effectLst/>
                        <a:latin typeface="+mn-lt"/>
                        <a:ea typeface="+mn-ea"/>
                        <a:cs typeface="+mn-cs"/>
                      </a:endParaRPr>
                    </a:p>
                    <a:p>
                      <a:r>
                        <a:rPr lang="ar-JO" sz="2800" kern="1200" dirty="0" smtClean="0">
                          <a:solidFill>
                            <a:srgbClr val="0070C0"/>
                          </a:solidFill>
                          <a:effectLst/>
                          <a:latin typeface="+mn-lt"/>
                          <a:ea typeface="+mn-ea"/>
                          <a:cs typeface="+mn-cs"/>
                        </a:rPr>
                        <a:t>اخطاء في فصل </a:t>
                      </a:r>
                      <a:r>
                        <a:rPr lang="ar-JO" sz="2800" kern="1200" dirty="0" err="1" smtClean="0">
                          <a:solidFill>
                            <a:srgbClr val="0070C0"/>
                          </a:solidFill>
                          <a:effectLst/>
                          <a:latin typeface="+mn-lt"/>
                          <a:ea typeface="+mn-ea"/>
                          <a:cs typeface="+mn-cs"/>
                        </a:rPr>
                        <a:t>الكروموزومات</a:t>
                      </a:r>
                      <a:r>
                        <a:rPr lang="ar-JO" sz="2800" kern="1200" dirty="0" smtClean="0">
                          <a:solidFill>
                            <a:srgbClr val="0070C0"/>
                          </a:solidFill>
                          <a:effectLst/>
                          <a:latin typeface="+mn-lt"/>
                          <a:ea typeface="+mn-ea"/>
                          <a:cs typeface="+mn-cs"/>
                        </a:rPr>
                        <a:t>.</a:t>
                      </a:r>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ar-JO" sz="2800" b="1" dirty="0" smtClean="0">
                        <a:solidFill>
                          <a:srgbClr val="0070C0"/>
                        </a:solidFill>
                      </a:endParaRPr>
                    </a:p>
                    <a:p>
                      <a:pPr algn="ctr" rtl="1"/>
                      <a:endParaRPr lang="ar-JO" sz="2800" b="1" dirty="0" smtClean="0">
                        <a:solidFill>
                          <a:srgbClr val="0070C0"/>
                        </a:solidFill>
                      </a:endParaRPr>
                    </a:p>
                    <a:p>
                      <a:pPr algn="ctr" rtl="1"/>
                      <a:endParaRPr lang="ar-JO" sz="2800" b="1" dirty="0" smtClean="0">
                        <a:solidFill>
                          <a:srgbClr val="0070C0"/>
                        </a:solidFill>
                      </a:endParaRPr>
                    </a:p>
                    <a:p>
                      <a:pPr algn="ctr" rtl="1"/>
                      <a:endParaRPr lang="ar-JO" sz="2800" b="1" dirty="0" smtClean="0">
                        <a:solidFill>
                          <a:srgbClr val="0070C0"/>
                        </a:solidFill>
                      </a:endParaRPr>
                    </a:p>
                    <a:p>
                      <a:pPr algn="ctr" rtl="1"/>
                      <a:endParaRPr lang="ar-JO" sz="2800" b="1" dirty="0" smtClean="0">
                        <a:solidFill>
                          <a:srgbClr val="0070C0"/>
                        </a:solidFill>
                      </a:endParaRPr>
                    </a:p>
                    <a:p>
                      <a:pPr algn="ctr" rtl="1"/>
                      <a:endParaRPr lang="ar-JO" sz="2800" b="1" dirty="0" smtClean="0">
                        <a:solidFill>
                          <a:srgbClr val="0070C0"/>
                        </a:solidFill>
                      </a:endParaRPr>
                    </a:p>
                    <a:p>
                      <a:pPr algn="ctr" rtl="1"/>
                      <a:endParaRPr lang="ar-JO" sz="2800" b="1" dirty="0" smtClean="0">
                        <a:solidFill>
                          <a:srgbClr val="0070C0"/>
                        </a:solidFill>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rgbClr val="0070C0"/>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rgbClr val="0070C0"/>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ar-JO" sz="2800" kern="1200" dirty="0" smtClean="0">
                        <a:solidFill>
                          <a:srgbClr val="0070C0"/>
                        </a:solidFill>
                        <a:effectLst/>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rgbClr val="0070C0"/>
                          </a:solidFill>
                          <a:effectLst/>
                          <a:latin typeface="+mn-lt"/>
                          <a:ea typeface="+mn-ea"/>
                          <a:cs typeface="+mn-cs"/>
                        </a:rPr>
                        <a:t>متلازمة داون.</a:t>
                      </a:r>
                      <a:endParaRPr lang="en-US" sz="2800" kern="1200" dirty="0" smtClean="0">
                        <a:solidFill>
                          <a:srgbClr val="0070C0"/>
                        </a:solidFill>
                        <a:effectLst/>
                        <a:latin typeface="+mn-lt"/>
                        <a:ea typeface="+mn-ea"/>
                        <a:cs typeface="+mn-cs"/>
                      </a:endParaRPr>
                    </a:p>
                    <a:p>
                      <a:pPr algn="ctr" rtl="1"/>
                      <a:endParaRPr lang="he-IL" sz="2800" b="1" dirty="0">
                        <a:solidFill>
                          <a:srgbClr val="0070C0"/>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5406808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269272932"/>
              </p:ext>
            </p:extLst>
          </p:nvPr>
        </p:nvGraphicFramePr>
        <p:xfrm>
          <a:off x="0" y="0"/>
          <a:ext cx="12073180" cy="6858000"/>
        </p:xfrm>
        <a:graphic>
          <a:graphicData uri="http://schemas.openxmlformats.org/drawingml/2006/table">
            <a:tbl>
              <a:tblPr rtl="1" firstRow="1" bandRow="1">
                <a:tableStyleId>{5C22544A-7EE6-4342-B048-85BDC9FD1C3A}</a:tableStyleId>
              </a:tblPr>
              <a:tblGrid>
                <a:gridCol w="3018295"/>
                <a:gridCol w="4395341"/>
                <a:gridCol w="2497898"/>
                <a:gridCol w="2161646"/>
              </a:tblGrid>
              <a:tr h="489857">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6368143">
                <a:tc>
                  <a:txBody>
                    <a:bodyPr/>
                    <a:lstStyle/>
                    <a:p>
                      <a:pPr rtl="1"/>
                      <a:r>
                        <a:rPr lang="ar-JO" sz="2400" kern="1200" dirty="0" smtClean="0">
                          <a:solidFill>
                            <a:schemeClr val="dk1"/>
                          </a:solidFill>
                          <a:effectLst/>
                          <a:latin typeface="+mn-lt"/>
                          <a:ea typeface="+mn-ea"/>
                          <a:cs typeface="+mn-cs"/>
                        </a:rPr>
                        <a:t>المادة الوراثية تُشفر لإنتاج </a:t>
                      </a:r>
                      <a:r>
                        <a:rPr lang="ar-JO" sz="2400" kern="1200" dirty="0" err="1" smtClean="0">
                          <a:solidFill>
                            <a:schemeClr val="dk1"/>
                          </a:solidFill>
                          <a:effectLst/>
                          <a:latin typeface="+mn-lt"/>
                          <a:ea typeface="+mn-ea"/>
                          <a:cs typeface="+mn-cs"/>
                        </a:rPr>
                        <a:t>زلاليات</a:t>
                      </a:r>
                      <a:r>
                        <a:rPr lang="ar-JO" sz="2400" kern="1200" dirty="0" smtClean="0">
                          <a:solidFill>
                            <a:schemeClr val="dk1"/>
                          </a:solidFill>
                          <a:effectLst/>
                          <a:latin typeface="+mn-lt"/>
                          <a:ea typeface="+mn-ea"/>
                          <a:cs typeface="+mn-cs"/>
                        </a:rPr>
                        <a:t>, التي تعكس الصفات.</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كل الجينوم يتواجد في جميع الخلايا في الجسم, ولكن في كل خلية يتم تفعيل فقط جزء من الجينات.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توجد مراقبة على تفعيل الجين المناسب من ناحية الشدة ومن ناحية المكان والزمان, وحسب ظروف بيئية.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b="1" kern="1200" dirty="0" smtClean="0">
                          <a:solidFill>
                            <a:schemeClr val="dk1"/>
                          </a:solidFill>
                          <a:effectLst/>
                          <a:latin typeface="+mn-lt"/>
                          <a:ea typeface="+mn-ea"/>
                          <a:cs typeface="+mn-cs"/>
                        </a:rPr>
                        <a:t>من </a:t>
                      </a:r>
                      <a:r>
                        <a:rPr lang="en-US" sz="2400" b="1" kern="1200" dirty="0" smtClean="0">
                          <a:solidFill>
                            <a:schemeClr val="dk1"/>
                          </a:solidFill>
                          <a:effectLst/>
                          <a:latin typeface="+mn-lt"/>
                          <a:ea typeface="+mn-ea"/>
                          <a:cs typeface="+mn-cs"/>
                        </a:rPr>
                        <a:t>DNA </a:t>
                      </a:r>
                      <a:r>
                        <a:rPr lang="ar-JO" sz="2400" b="1" kern="1200" dirty="0" smtClean="0">
                          <a:solidFill>
                            <a:schemeClr val="dk1"/>
                          </a:solidFill>
                          <a:effectLst/>
                          <a:latin typeface="+mn-lt"/>
                          <a:ea typeface="+mn-ea"/>
                          <a:cs typeface="+mn-cs"/>
                        </a:rPr>
                        <a:t>إلى زلال (8 ساعات)</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التعبير عن المادة الوراثية يتم عادة في مسار</a:t>
                      </a:r>
                    </a:p>
                    <a:p>
                      <a:pPr marL="0" marR="0" lvl="0" indent="0" algn="r" defTabSz="914400" rtl="1" eaLnBrk="1" fontAlgn="auto" latinLnBrk="0" hangingPunct="1">
                        <a:lnSpc>
                          <a:spcPct val="100000"/>
                        </a:lnSpc>
                        <a:spcBef>
                          <a:spcPts val="0"/>
                        </a:spcBef>
                        <a:spcAft>
                          <a:spcPts val="0"/>
                        </a:spcAft>
                        <a:buClrTx/>
                        <a:buSzTx/>
                        <a:buFontTx/>
                        <a:buNone/>
                        <a:tabLst/>
                        <a:defRPr/>
                      </a:pPr>
                      <a:r>
                        <a:rPr lang="he-IL" sz="2400" kern="1200" dirty="0" smtClean="0">
                          <a:solidFill>
                            <a:schemeClr val="dk1"/>
                          </a:solidFill>
                          <a:effectLst/>
                          <a:latin typeface="+mn-lt"/>
                          <a:ea typeface="+mn-ea"/>
                          <a:cs typeface="+mn-cs"/>
                        </a:rPr>
                        <a:t>:</a:t>
                      </a:r>
                      <a:r>
                        <a:rPr lang="en-US" sz="2400" kern="1200" dirty="0" smtClean="0">
                          <a:solidFill>
                            <a:schemeClr val="dk1"/>
                          </a:solidFill>
                          <a:effectLst/>
                          <a:latin typeface="+mn-lt"/>
                          <a:ea typeface="+mn-ea"/>
                          <a:cs typeface="+mn-cs"/>
                        </a:rPr>
                        <a:t>DNA</a:t>
                      </a:r>
                      <a:r>
                        <a:rPr lang="he-IL" sz="2400" kern="1200" dirty="0" smtClean="0">
                          <a:solidFill>
                            <a:schemeClr val="dk1"/>
                          </a:solidFill>
                          <a:effectLst/>
                          <a:latin typeface="+mn-lt"/>
                          <a:ea typeface="+mn-ea"/>
                          <a:cs typeface="+mn-cs"/>
                        </a:rPr>
                        <a:t> </a:t>
                      </a:r>
                      <a:r>
                        <a:rPr lang="en-US" sz="2400" kern="1200" dirty="0" smtClean="0">
                          <a:solidFill>
                            <a:schemeClr val="dk1"/>
                          </a:solidFill>
                          <a:effectLst/>
                          <a:latin typeface="+mn-lt"/>
                          <a:ea typeface="+mn-ea"/>
                          <a:cs typeface="+mn-cs"/>
                          <a:sym typeface="Wingdings" panose="05000000000000000000" pitchFamily="2" charset="2"/>
                        </a:rPr>
                        <a:t></a:t>
                      </a:r>
                      <a:r>
                        <a:rPr lang="he-IL" sz="2400" kern="1200" dirty="0" smtClean="0">
                          <a:solidFill>
                            <a:schemeClr val="dk1"/>
                          </a:solidFill>
                          <a:effectLst/>
                          <a:latin typeface="+mn-lt"/>
                          <a:ea typeface="+mn-ea"/>
                          <a:cs typeface="+mn-cs"/>
                          <a:sym typeface="Wingdings" panose="05000000000000000000" pitchFamily="2" charset="2"/>
                        </a:rPr>
                        <a:t> </a:t>
                      </a:r>
                      <a:r>
                        <a:rPr lang="en-US" sz="2400" kern="1200" dirty="0" smtClean="0">
                          <a:solidFill>
                            <a:schemeClr val="dk1"/>
                          </a:solidFill>
                          <a:effectLst/>
                          <a:latin typeface="+mn-lt"/>
                          <a:ea typeface="+mn-ea"/>
                          <a:cs typeface="+mn-cs"/>
                        </a:rPr>
                        <a:t>RNA</a:t>
                      </a:r>
                      <a:r>
                        <a:rPr lang="he-IL" sz="2400" kern="1200" dirty="0" smtClean="0">
                          <a:solidFill>
                            <a:schemeClr val="dk1"/>
                          </a:solidFill>
                          <a:effectLst/>
                          <a:latin typeface="+mn-lt"/>
                          <a:ea typeface="+mn-ea"/>
                          <a:cs typeface="+mn-cs"/>
                        </a:rPr>
                        <a:t> </a:t>
                      </a:r>
                      <a:r>
                        <a:rPr lang="en-US" sz="2400" kern="1200" dirty="0" smtClean="0">
                          <a:solidFill>
                            <a:schemeClr val="dk1"/>
                          </a:solidFill>
                          <a:effectLst/>
                          <a:latin typeface="+mn-lt"/>
                          <a:ea typeface="+mn-ea"/>
                          <a:cs typeface="+mn-cs"/>
                          <a:sym typeface="Wingdings" panose="05000000000000000000" pitchFamily="2" charset="2"/>
                        </a:rPr>
                        <a:t></a:t>
                      </a:r>
                      <a:r>
                        <a:rPr lang="he-IL" sz="2400" kern="1200" dirty="0" smtClean="0">
                          <a:solidFill>
                            <a:schemeClr val="dk1"/>
                          </a:solidFill>
                          <a:effectLst/>
                          <a:latin typeface="+mn-lt"/>
                          <a:ea typeface="+mn-ea"/>
                          <a:cs typeface="+mn-cs"/>
                          <a:sym typeface="Wingdings" panose="05000000000000000000" pitchFamily="2" charset="2"/>
                        </a:rPr>
                        <a:t>  </a:t>
                      </a:r>
                      <a:r>
                        <a:rPr lang="ar-JO" sz="2400" kern="1200" dirty="0" smtClean="0">
                          <a:solidFill>
                            <a:schemeClr val="dk1"/>
                          </a:solidFill>
                          <a:effectLst/>
                          <a:latin typeface="+mn-lt"/>
                          <a:ea typeface="+mn-ea"/>
                          <a:cs typeface="+mn-cs"/>
                        </a:rPr>
                        <a:t>زلال</a:t>
                      </a:r>
                      <a:endParaRPr lang="en-US" sz="2400" kern="1200" dirty="0" smtClean="0">
                        <a:solidFill>
                          <a:schemeClr val="dk1"/>
                        </a:solidFill>
                        <a:effectLst/>
                        <a:latin typeface="+mn-lt"/>
                        <a:ea typeface="+mn-ea"/>
                        <a:cs typeface="+mn-cs"/>
                      </a:endParaRPr>
                    </a:p>
                    <a:p>
                      <a:pPr lvl="0" rtl="1"/>
                      <a:endParaRPr lang="he-IL"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التعبير عن الجينات مُراقب بواسطة إشارات داخل خلوية وخارج خلوية.</a:t>
                      </a:r>
                      <a:endParaRPr lang="en-US" sz="2400" kern="1200" dirty="0" smtClean="0">
                        <a:solidFill>
                          <a:schemeClr val="dk1"/>
                        </a:solidFill>
                        <a:effectLst/>
                        <a:latin typeface="+mn-lt"/>
                        <a:ea typeface="+mn-ea"/>
                        <a:cs typeface="+mn-cs"/>
                      </a:endParaRPr>
                    </a:p>
                    <a:p>
                      <a:pPr lvl="0" rtl="1"/>
                      <a:endParaRPr lang="ar-JO"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في خلايا حقيقية النواة المراقبة على تفعيل الجينات ممكن ان تكون في كل واحدة من مراحل المسار من ال </a:t>
                      </a:r>
                      <a:r>
                        <a:rPr lang="en-US" sz="2400" kern="1200" dirty="0" smtClean="0">
                          <a:solidFill>
                            <a:schemeClr val="dk1"/>
                          </a:solidFill>
                          <a:effectLst/>
                          <a:latin typeface="+mn-lt"/>
                          <a:ea typeface="+mn-ea"/>
                          <a:cs typeface="+mn-cs"/>
                        </a:rPr>
                        <a:t> DNA </a:t>
                      </a:r>
                      <a:r>
                        <a:rPr lang="ar-JO" sz="2400" kern="1200" dirty="0" smtClean="0">
                          <a:solidFill>
                            <a:schemeClr val="dk1"/>
                          </a:solidFill>
                          <a:effectLst/>
                          <a:latin typeface="+mn-lt"/>
                          <a:ea typeface="+mn-ea"/>
                          <a:cs typeface="+mn-cs"/>
                        </a:rPr>
                        <a:t> إلى الزلال.</a:t>
                      </a:r>
                      <a:endParaRPr lang="en-US" sz="2400" kern="1200" dirty="0" smtClean="0">
                        <a:solidFill>
                          <a:schemeClr val="dk1"/>
                        </a:solidFill>
                        <a:effectLst/>
                        <a:latin typeface="+mn-lt"/>
                        <a:ea typeface="+mn-ea"/>
                        <a:cs typeface="+mn-cs"/>
                      </a:endParaRPr>
                    </a:p>
                    <a:p>
                      <a:pPr lvl="0" rtl="1"/>
                      <a:endParaRPr lang="he-IL"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عند التمايُز في الكائنات عديدة الخلايا يتم تحديد </a:t>
                      </a:r>
                      <a:r>
                        <a:rPr lang="ar-JO" sz="2400" kern="1200" dirty="0" err="1" smtClean="0">
                          <a:solidFill>
                            <a:schemeClr val="dk1"/>
                          </a:solidFill>
                          <a:effectLst/>
                          <a:latin typeface="+mn-lt"/>
                          <a:ea typeface="+mn-ea"/>
                          <a:cs typeface="+mn-cs"/>
                        </a:rPr>
                        <a:t>أداءات</a:t>
                      </a:r>
                      <a:r>
                        <a:rPr lang="ar-JO" sz="2400" kern="1200" dirty="0" smtClean="0">
                          <a:solidFill>
                            <a:schemeClr val="dk1"/>
                          </a:solidFill>
                          <a:effectLst/>
                          <a:latin typeface="+mn-lt"/>
                          <a:ea typeface="+mn-ea"/>
                          <a:cs typeface="+mn-cs"/>
                        </a:rPr>
                        <a:t> وظيفية مختلفة للخلية عن طريق تفاعلات مراقبة على نشاط الجينات ( تفعيل, إبطال مفعول).</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جين, حامض أميني, شيفرة وراثية, </a:t>
                      </a:r>
                      <a:r>
                        <a:rPr lang="ar-JO" sz="2400" kern="1200" dirty="0" err="1" smtClean="0">
                          <a:solidFill>
                            <a:schemeClr val="dk1"/>
                          </a:solidFill>
                          <a:effectLst/>
                          <a:latin typeface="+mn-lt"/>
                          <a:ea typeface="+mn-ea"/>
                          <a:cs typeface="+mn-cs"/>
                        </a:rPr>
                        <a:t>كودون</a:t>
                      </a:r>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ريبوزوم</a:t>
                      </a:r>
                      <a:r>
                        <a:rPr lang="ar-JO" sz="2400" kern="1200" dirty="0" smtClean="0">
                          <a:solidFill>
                            <a:schemeClr val="dk1"/>
                          </a:solidFill>
                          <a:effectLst/>
                          <a:latin typeface="+mn-lt"/>
                          <a:ea typeface="+mn-ea"/>
                          <a:cs typeface="+mn-cs"/>
                        </a:rPr>
                        <a:t>, نسخ, ترجمة, </a:t>
                      </a:r>
                      <a:r>
                        <a:rPr lang="en-US" sz="2400" kern="1200" dirty="0" smtClean="0">
                          <a:solidFill>
                            <a:schemeClr val="dk1"/>
                          </a:solidFill>
                          <a:effectLst/>
                          <a:latin typeface="+mn-lt"/>
                          <a:ea typeface="+mn-ea"/>
                          <a:cs typeface="+mn-cs"/>
                        </a:rPr>
                        <a:t>RNA </a:t>
                      </a:r>
                      <a:r>
                        <a:rPr lang="ar-JO" sz="2400" kern="1200" dirty="0" smtClean="0">
                          <a:solidFill>
                            <a:schemeClr val="dk1"/>
                          </a:solidFill>
                          <a:effectLst/>
                          <a:latin typeface="+mn-lt"/>
                          <a:ea typeface="+mn-ea"/>
                          <a:cs typeface="+mn-cs"/>
                        </a:rPr>
                        <a:t>ناقل (</a:t>
                      </a:r>
                      <a:r>
                        <a:rPr lang="en-US" sz="2400" kern="1200" dirty="0" smtClean="0">
                          <a:solidFill>
                            <a:schemeClr val="dk1"/>
                          </a:solidFill>
                          <a:effectLst/>
                          <a:latin typeface="+mn-lt"/>
                          <a:ea typeface="+mn-ea"/>
                          <a:cs typeface="+mn-cs"/>
                        </a:rPr>
                        <a:t> </a:t>
                      </a:r>
                      <a:r>
                        <a:rPr lang="en-US" sz="2400" kern="1200" dirty="0" err="1" smtClean="0">
                          <a:solidFill>
                            <a:schemeClr val="dk1"/>
                          </a:solidFill>
                          <a:effectLst/>
                          <a:latin typeface="+mn-lt"/>
                          <a:ea typeface="+mn-ea"/>
                          <a:cs typeface="+mn-cs"/>
                        </a:rPr>
                        <a:t>tRNA</a:t>
                      </a:r>
                      <a:r>
                        <a:rPr lang="ar-JO" sz="2400" kern="1200" dirty="0" smtClean="0">
                          <a:solidFill>
                            <a:schemeClr val="dk1"/>
                          </a:solidFill>
                          <a:effectLst/>
                          <a:latin typeface="+mn-lt"/>
                          <a:ea typeface="+mn-ea"/>
                          <a:cs typeface="+mn-cs"/>
                        </a:rPr>
                        <a:t>), </a:t>
                      </a:r>
                      <a:r>
                        <a:rPr lang="en-US" sz="2400" kern="1200" dirty="0" smtClean="0">
                          <a:solidFill>
                            <a:schemeClr val="dk1"/>
                          </a:solidFill>
                          <a:effectLst/>
                          <a:latin typeface="+mn-lt"/>
                          <a:ea typeface="+mn-ea"/>
                          <a:cs typeface="+mn-cs"/>
                        </a:rPr>
                        <a:t>RNA </a:t>
                      </a:r>
                      <a:r>
                        <a:rPr lang="ar-JO" sz="2400" kern="1200" dirty="0" smtClean="0">
                          <a:solidFill>
                            <a:schemeClr val="dk1"/>
                          </a:solidFill>
                          <a:effectLst/>
                          <a:latin typeface="+mn-lt"/>
                          <a:ea typeface="+mn-ea"/>
                          <a:cs typeface="+mn-cs"/>
                        </a:rPr>
                        <a:t>رسول (</a:t>
                      </a:r>
                      <a:r>
                        <a:rPr lang="en-US" sz="2400" kern="1200" dirty="0" smtClean="0">
                          <a:solidFill>
                            <a:schemeClr val="dk1"/>
                          </a:solidFill>
                          <a:effectLst/>
                          <a:latin typeface="+mn-lt"/>
                          <a:ea typeface="+mn-ea"/>
                          <a:cs typeface="+mn-cs"/>
                        </a:rPr>
                        <a:t>mRNA</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هورمونات, مستقبلات</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خلايا جذعية.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يجب تعليم فقط الفكرة من وجود مراقبة في المراحل المختلفة وأهميته. لا توجد حاجة للدخول في تفاصيل المراقبة.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2931856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319596497"/>
              </p:ext>
            </p:extLst>
          </p:nvPr>
        </p:nvGraphicFramePr>
        <p:xfrm>
          <a:off x="232472" y="192724"/>
          <a:ext cx="11685724" cy="52425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في جزيء ال </a:t>
                      </a:r>
                      <a:r>
                        <a:rPr lang="en-US" sz="2800" kern="1200" dirty="0" smtClean="0">
                          <a:solidFill>
                            <a:schemeClr val="dk1"/>
                          </a:solidFill>
                          <a:effectLst/>
                          <a:latin typeface="+mn-lt"/>
                          <a:ea typeface="+mn-ea"/>
                          <a:cs typeface="+mn-cs"/>
                        </a:rPr>
                        <a:t> DNA</a:t>
                      </a:r>
                      <a:r>
                        <a:rPr lang="ar-JO" sz="2800" kern="1200" dirty="0" smtClean="0">
                          <a:solidFill>
                            <a:schemeClr val="dk1"/>
                          </a:solidFill>
                          <a:effectLst/>
                          <a:latin typeface="+mn-lt"/>
                          <a:ea typeface="+mn-ea"/>
                          <a:cs typeface="+mn-cs"/>
                        </a:rPr>
                        <a:t> تحدث أحياناً تغييرات.</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b="1" kern="1200" dirty="0" smtClean="0">
                          <a:solidFill>
                            <a:schemeClr val="dk1"/>
                          </a:solidFill>
                          <a:effectLst/>
                          <a:latin typeface="+mn-lt"/>
                          <a:ea typeface="+mn-ea"/>
                          <a:cs typeface="+mn-cs"/>
                        </a:rPr>
                        <a:t>طفرات (ساعتين)</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طفرة هي تغيير في تسلسل القواعد في ال </a:t>
                      </a:r>
                      <a:r>
                        <a:rPr lang="en-US" sz="2800" kern="1200" dirty="0" smtClean="0">
                          <a:solidFill>
                            <a:schemeClr val="dk1"/>
                          </a:solidFill>
                          <a:effectLst/>
                          <a:latin typeface="+mn-lt"/>
                          <a:ea typeface="+mn-ea"/>
                          <a:cs typeface="+mn-cs"/>
                        </a:rPr>
                        <a:t>DNA</a:t>
                      </a:r>
                      <a:r>
                        <a:rPr lang="ar-JO" sz="2800" kern="1200" dirty="0" smtClean="0">
                          <a:solidFill>
                            <a:schemeClr val="dk1"/>
                          </a:solidFill>
                          <a:effectLst/>
                          <a:latin typeface="+mn-lt"/>
                          <a:ea typeface="+mn-ea"/>
                          <a:cs typeface="+mn-cs"/>
                        </a:rPr>
                        <a:t>. طفرات في قاعدة واحدة (نقصان, إضافة, تبديل).</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ليس كل تغيير في مستوى ال </a:t>
                      </a:r>
                      <a:r>
                        <a:rPr lang="en-US" sz="2800" kern="1200" dirty="0" smtClean="0">
                          <a:solidFill>
                            <a:schemeClr val="dk1"/>
                          </a:solidFill>
                          <a:effectLst/>
                          <a:latin typeface="+mn-lt"/>
                          <a:ea typeface="+mn-ea"/>
                          <a:cs typeface="+mn-cs"/>
                        </a:rPr>
                        <a:t>DNA</a:t>
                      </a:r>
                      <a:r>
                        <a:rPr lang="ar-JO" sz="2800" kern="1200" dirty="0" smtClean="0">
                          <a:solidFill>
                            <a:schemeClr val="dk1"/>
                          </a:solidFill>
                          <a:effectLst/>
                          <a:latin typeface="+mn-lt"/>
                          <a:ea typeface="+mn-ea"/>
                          <a:cs typeface="+mn-cs"/>
                        </a:rPr>
                        <a:t> يتم التعبير عنه في مستوى الزلال.</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مُسبّب الطفرة.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923831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823421395"/>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هنالك قواعد وحسبها يتم التعبير على </a:t>
                      </a:r>
                      <a:r>
                        <a:rPr lang="ar-JO" sz="2800" kern="1200" dirty="0" err="1" smtClean="0">
                          <a:solidFill>
                            <a:schemeClr val="dk1"/>
                          </a:solidFill>
                          <a:effectLst/>
                          <a:latin typeface="+mn-lt"/>
                          <a:ea typeface="+mn-ea"/>
                          <a:cs typeface="+mn-cs"/>
                        </a:rPr>
                        <a:t>إحتمال</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إنتقال</a:t>
                      </a:r>
                      <a:r>
                        <a:rPr lang="ar-JO" sz="2800" kern="1200" dirty="0" smtClean="0">
                          <a:solidFill>
                            <a:schemeClr val="dk1"/>
                          </a:solidFill>
                          <a:effectLst/>
                          <a:latin typeface="+mn-lt"/>
                          <a:ea typeface="+mn-ea"/>
                          <a:cs typeface="+mn-cs"/>
                        </a:rPr>
                        <a:t> الصفات من جيل إلى جيل.</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b="1" kern="1200" dirty="0" smtClean="0">
                          <a:solidFill>
                            <a:schemeClr val="dk1"/>
                          </a:solidFill>
                          <a:effectLst/>
                          <a:latin typeface="+mn-lt"/>
                          <a:ea typeface="+mn-ea"/>
                          <a:cs typeface="+mn-cs"/>
                        </a:rPr>
                        <a:t>وراثة مندل </a:t>
                      </a:r>
                      <a:r>
                        <a:rPr lang="ar-JO" sz="2800" b="1" kern="1200" dirty="0" smtClean="0">
                          <a:solidFill>
                            <a:srgbClr val="FF0000"/>
                          </a:solidFill>
                          <a:effectLst/>
                          <a:latin typeface="+mn-lt"/>
                          <a:ea typeface="+mn-ea"/>
                          <a:cs typeface="+mn-cs"/>
                        </a:rPr>
                        <a:t>(10-12 ساعة )</a:t>
                      </a:r>
                      <a:endParaRPr lang="en-US" sz="2800" kern="1200" dirty="0" smtClean="0">
                        <a:solidFill>
                          <a:srgbClr val="FF0000"/>
                        </a:solidFill>
                        <a:effectLst/>
                        <a:latin typeface="+mn-lt"/>
                        <a:ea typeface="+mn-ea"/>
                        <a:cs typeface="+mn-cs"/>
                      </a:endParaRPr>
                    </a:p>
                    <a:p>
                      <a:pPr lvl="0" rtl="1"/>
                      <a:r>
                        <a:rPr lang="ar-JO" sz="2800" kern="1200" dirty="0" smtClean="0">
                          <a:solidFill>
                            <a:schemeClr val="dk1"/>
                          </a:solidFill>
                          <a:effectLst/>
                          <a:latin typeface="+mn-lt"/>
                          <a:ea typeface="+mn-ea"/>
                          <a:cs typeface="+mn-cs"/>
                        </a:rPr>
                        <a:t>قواعد مندل, طريقة وراثة لصفة واحدة, العلاقات العددية بين المنظر الخارجي, إخصاب مُراقب.</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جينات عديدة </a:t>
                      </a:r>
                      <a:r>
                        <a:rPr lang="ar-JO" sz="2800" kern="1200" dirty="0" err="1" smtClean="0">
                          <a:solidFill>
                            <a:schemeClr val="dk1"/>
                          </a:solidFill>
                          <a:effectLst/>
                          <a:latin typeface="+mn-lt"/>
                          <a:ea typeface="+mn-ea"/>
                          <a:cs typeface="+mn-cs"/>
                        </a:rPr>
                        <a:t>الأليلات</a:t>
                      </a:r>
                      <a:r>
                        <a:rPr lang="ar-JO" sz="2800" kern="1200" dirty="0" smtClean="0">
                          <a:solidFill>
                            <a:schemeClr val="dk1"/>
                          </a:solidFill>
                          <a:effectLst/>
                          <a:latin typeface="+mn-lt"/>
                          <a:ea typeface="+mn-ea"/>
                          <a:cs typeface="+mn-cs"/>
                        </a:rPr>
                        <a:t> في الانسان: أنواع الدم.</a:t>
                      </a:r>
                      <a:endParaRPr lang="en-US" sz="2800" kern="1200" dirty="0" smtClean="0">
                        <a:solidFill>
                          <a:schemeClr val="dk1"/>
                        </a:solidFill>
                        <a:effectLst/>
                        <a:latin typeface="+mn-lt"/>
                        <a:ea typeface="+mn-ea"/>
                        <a:cs typeface="+mn-cs"/>
                      </a:endParaRPr>
                    </a:p>
                    <a:p>
                      <a:r>
                        <a:rPr lang="ar-JO" sz="2800" kern="1200" dirty="0" smtClean="0">
                          <a:solidFill>
                            <a:schemeClr val="dk1"/>
                          </a:solidFill>
                          <a:effectLst/>
                          <a:latin typeface="+mn-lt"/>
                          <a:ea typeface="+mn-ea"/>
                          <a:cs typeface="+mn-cs"/>
                        </a:rPr>
                        <a:t>وراثة مقترنة بالجنس في الانسان: </a:t>
                      </a:r>
                      <a:r>
                        <a:rPr lang="ar-JO" sz="2800" kern="1200" dirty="0" err="1" smtClean="0">
                          <a:solidFill>
                            <a:schemeClr val="dk1"/>
                          </a:solidFill>
                          <a:effectLst/>
                          <a:latin typeface="+mn-lt"/>
                          <a:ea typeface="+mn-ea"/>
                          <a:cs typeface="+mn-cs"/>
                        </a:rPr>
                        <a:t>هموفيليا</a:t>
                      </a:r>
                      <a:r>
                        <a:rPr lang="ar-JO" sz="2800" kern="1200" dirty="0" smtClean="0">
                          <a:solidFill>
                            <a:schemeClr val="dk1"/>
                          </a:solidFill>
                          <a:effectLst/>
                          <a:latin typeface="+mn-lt"/>
                          <a:ea typeface="+mn-ea"/>
                          <a:cs typeface="+mn-cs"/>
                        </a:rPr>
                        <a:t>, عمى ألوان.</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err="1" smtClean="0">
                          <a:solidFill>
                            <a:schemeClr val="dk1"/>
                          </a:solidFill>
                          <a:effectLst/>
                          <a:latin typeface="+mn-lt"/>
                          <a:ea typeface="+mn-ea"/>
                          <a:cs typeface="+mn-cs"/>
                        </a:rPr>
                        <a:t>أليل</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أليل</a:t>
                      </a:r>
                      <a:r>
                        <a:rPr lang="ar-JO" sz="2800" kern="1200" dirty="0" smtClean="0">
                          <a:solidFill>
                            <a:schemeClr val="dk1"/>
                          </a:solidFill>
                          <a:effectLst/>
                          <a:latin typeface="+mn-lt"/>
                          <a:ea typeface="+mn-ea"/>
                          <a:cs typeface="+mn-cs"/>
                        </a:rPr>
                        <a:t> سائد, </a:t>
                      </a:r>
                      <a:r>
                        <a:rPr lang="ar-JO" sz="2800" kern="1200" dirty="0" err="1" smtClean="0">
                          <a:solidFill>
                            <a:schemeClr val="dk1"/>
                          </a:solidFill>
                          <a:effectLst/>
                          <a:latin typeface="+mn-lt"/>
                          <a:ea typeface="+mn-ea"/>
                          <a:cs typeface="+mn-cs"/>
                        </a:rPr>
                        <a:t>أليل</a:t>
                      </a:r>
                      <a:r>
                        <a:rPr lang="ar-JO" sz="2800" kern="1200" dirty="0" smtClean="0">
                          <a:solidFill>
                            <a:schemeClr val="dk1"/>
                          </a:solidFill>
                          <a:effectLst/>
                          <a:latin typeface="+mn-lt"/>
                          <a:ea typeface="+mn-ea"/>
                          <a:cs typeface="+mn-cs"/>
                        </a:rPr>
                        <a:t> متنحي, جين, </a:t>
                      </a:r>
                      <a:r>
                        <a:rPr lang="ar-JO" sz="2800" kern="1200" dirty="0" err="1" smtClean="0">
                          <a:solidFill>
                            <a:schemeClr val="dk1"/>
                          </a:solidFill>
                          <a:effectLst/>
                          <a:latin typeface="+mn-lt"/>
                          <a:ea typeface="+mn-ea"/>
                          <a:cs typeface="+mn-cs"/>
                        </a:rPr>
                        <a:t>جينوتيب</a:t>
                      </a:r>
                      <a:r>
                        <a:rPr lang="ar-JO" sz="2800" kern="1200" dirty="0" smtClean="0">
                          <a:solidFill>
                            <a:schemeClr val="dk1"/>
                          </a:solidFill>
                          <a:effectLst/>
                          <a:latin typeface="+mn-lt"/>
                          <a:ea typeface="+mn-ea"/>
                          <a:cs typeface="+mn-cs"/>
                        </a:rPr>
                        <a:t>, جيل الإباء (</a:t>
                      </a:r>
                      <a:r>
                        <a:rPr lang="en-US" sz="2800" kern="1200" dirty="0" smtClean="0">
                          <a:solidFill>
                            <a:schemeClr val="dk1"/>
                          </a:solidFill>
                          <a:effectLst/>
                          <a:latin typeface="+mn-lt"/>
                          <a:ea typeface="+mn-ea"/>
                          <a:cs typeface="+mn-cs"/>
                        </a:rPr>
                        <a:t> P</a:t>
                      </a:r>
                      <a:r>
                        <a:rPr lang="ar-JO" sz="2800" kern="1200" dirty="0" smtClean="0">
                          <a:solidFill>
                            <a:schemeClr val="dk1"/>
                          </a:solidFill>
                          <a:effectLst/>
                          <a:latin typeface="+mn-lt"/>
                          <a:ea typeface="+mn-ea"/>
                          <a:cs typeface="+mn-cs"/>
                        </a:rPr>
                        <a:t>), جيل الأبناء الاوّل (</a:t>
                      </a:r>
                      <a:r>
                        <a:rPr lang="en-US" sz="2800" kern="1200" dirty="0" smtClean="0">
                          <a:solidFill>
                            <a:schemeClr val="dk1"/>
                          </a:solidFill>
                          <a:effectLst/>
                          <a:latin typeface="+mn-lt"/>
                          <a:ea typeface="+mn-ea"/>
                          <a:cs typeface="+mn-cs"/>
                        </a:rPr>
                        <a:t>F1</a:t>
                      </a:r>
                      <a:r>
                        <a:rPr lang="ar-JO" sz="2800" kern="1200" dirty="0" smtClean="0">
                          <a:solidFill>
                            <a:schemeClr val="dk1"/>
                          </a:solidFill>
                          <a:effectLst/>
                          <a:latin typeface="+mn-lt"/>
                          <a:ea typeface="+mn-ea"/>
                          <a:cs typeface="+mn-cs"/>
                        </a:rPr>
                        <a:t>), جيل الأبناء الثاني (</a:t>
                      </a:r>
                      <a:r>
                        <a:rPr lang="en-US" sz="2800" kern="1200" dirty="0" smtClean="0">
                          <a:solidFill>
                            <a:schemeClr val="dk1"/>
                          </a:solidFill>
                          <a:effectLst/>
                          <a:latin typeface="+mn-lt"/>
                          <a:ea typeface="+mn-ea"/>
                          <a:cs typeface="+mn-cs"/>
                        </a:rPr>
                        <a:t>F2</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هوموزيجوت</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هتروزيجوت</a:t>
                      </a:r>
                      <a:r>
                        <a:rPr lang="ar-JO" sz="2800" kern="1200" dirty="0" smtClean="0">
                          <a:solidFill>
                            <a:schemeClr val="dk1"/>
                          </a:solidFill>
                          <a:effectLst/>
                          <a:latin typeface="+mn-lt"/>
                          <a:ea typeface="+mn-ea"/>
                          <a:cs typeface="+mn-cs"/>
                        </a:rPr>
                        <a:t>, تهجين </a:t>
                      </a:r>
                      <a:r>
                        <a:rPr lang="ar-JO" sz="2800" kern="1200" dirty="0" err="1" smtClean="0">
                          <a:solidFill>
                            <a:schemeClr val="dk1"/>
                          </a:solidFill>
                          <a:effectLst/>
                          <a:latin typeface="+mn-lt"/>
                          <a:ea typeface="+mn-ea"/>
                          <a:cs typeface="+mn-cs"/>
                        </a:rPr>
                        <a:t>إختبار</a:t>
                      </a:r>
                      <a:r>
                        <a:rPr lang="ar-JO" sz="2800" kern="1200" dirty="0" smtClean="0">
                          <a:solidFill>
                            <a:schemeClr val="dk1"/>
                          </a:solidFill>
                          <a:effectLst/>
                          <a:latin typeface="+mn-lt"/>
                          <a:ea typeface="+mn-ea"/>
                          <a:cs typeface="+mn-cs"/>
                        </a:rPr>
                        <a:t>, جنس, صنف طاهر, </a:t>
                      </a:r>
                      <a:r>
                        <a:rPr lang="ar-JO" sz="2800" kern="1200" dirty="0" err="1" smtClean="0">
                          <a:solidFill>
                            <a:schemeClr val="dk1"/>
                          </a:solidFill>
                          <a:effectLst/>
                          <a:latin typeface="+mn-lt"/>
                          <a:ea typeface="+mn-ea"/>
                          <a:cs typeface="+mn-cs"/>
                        </a:rPr>
                        <a:t>فنوتيب</a:t>
                      </a:r>
                      <a:r>
                        <a:rPr lang="ar-JO" sz="2800" kern="1200" dirty="0" smtClean="0">
                          <a:solidFill>
                            <a:schemeClr val="dk1"/>
                          </a:solidFill>
                          <a:effectLst/>
                          <a:latin typeface="+mn-lt"/>
                          <a:ea typeface="+mn-ea"/>
                          <a:cs typeface="+mn-cs"/>
                        </a:rPr>
                        <a:t>, </a:t>
                      </a:r>
                      <a:r>
                        <a:rPr lang="he-IL" sz="2800" kern="1200" dirty="0" err="1" smtClean="0">
                          <a:solidFill>
                            <a:schemeClr val="dk1"/>
                          </a:solidFill>
                          <a:effectLst/>
                          <a:latin typeface="+mn-lt"/>
                          <a:ea typeface="+mn-ea"/>
                          <a:cs typeface="+mn-cs"/>
                        </a:rPr>
                        <a:t>קודומיננטיות</a:t>
                      </a:r>
                      <a:r>
                        <a:rPr lang="he-IL" sz="2800" kern="1200" dirty="0" smtClean="0">
                          <a:solidFill>
                            <a:schemeClr val="dk1"/>
                          </a:solidFill>
                          <a:effectLst/>
                          <a:latin typeface="+mn-lt"/>
                          <a:ea typeface="+mn-ea"/>
                          <a:cs typeface="+mn-cs"/>
                        </a:rPr>
                        <a:t> (</a:t>
                      </a:r>
                      <a:r>
                        <a:rPr lang="ar-JO" sz="2800" kern="1200" dirty="0" smtClean="0">
                          <a:solidFill>
                            <a:schemeClr val="dk1"/>
                          </a:solidFill>
                          <a:effectLst/>
                          <a:latin typeface="+mn-lt"/>
                          <a:ea typeface="+mn-ea"/>
                          <a:cs typeface="+mn-cs"/>
                        </a:rPr>
                        <a:t>سيادة مشتركة)</a:t>
                      </a:r>
                      <a:r>
                        <a:rPr lang="he-IL" sz="2800" kern="1200" dirty="0" smtClean="0">
                          <a:solidFill>
                            <a:schemeClr val="dk1"/>
                          </a:solidFill>
                          <a:effectLst/>
                          <a:latin typeface="+mn-lt"/>
                          <a:ea typeface="+mn-ea"/>
                          <a:cs typeface="+mn-cs"/>
                        </a:rPr>
                        <a:t>, </a:t>
                      </a:r>
                      <a:r>
                        <a:rPr lang="ar-JO" sz="2800" kern="1200" dirty="0" smtClean="0">
                          <a:solidFill>
                            <a:schemeClr val="dk1"/>
                          </a:solidFill>
                          <a:effectLst/>
                          <a:latin typeface="+mn-lt"/>
                          <a:ea typeface="+mn-ea"/>
                          <a:cs typeface="+mn-cs"/>
                        </a:rPr>
                        <a:t>سلالات.</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kern="1200" dirty="0" smtClean="0">
                          <a:solidFill>
                            <a:schemeClr val="dk1"/>
                          </a:solidFill>
                          <a:effectLst/>
                          <a:latin typeface="+mn-lt"/>
                          <a:ea typeface="+mn-ea"/>
                          <a:cs typeface="+mn-cs"/>
                        </a:rPr>
                        <a:t>ممكن تعليم موضوع وراثة مندل بعد تعليم موضوع دورة حياة الخلية.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639437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831605046"/>
              </p:ext>
            </p:extLst>
          </p:nvPr>
        </p:nvGraphicFramePr>
        <p:xfrm>
          <a:off x="216973" y="0"/>
          <a:ext cx="11685724" cy="6888480"/>
        </p:xfrm>
        <a:graphic>
          <a:graphicData uri="http://schemas.openxmlformats.org/drawingml/2006/table">
            <a:tbl>
              <a:tblPr rtl="1" firstRow="1" bandRow="1">
                <a:tableStyleId>{5C22544A-7EE6-4342-B048-85BDC9FD1C3A}</a:tableStyleId>
              </a:tblPr>
              <a:tblGrid>
                <a:gridCol w="2921431"/>
                <a:gridCol w="4021808"/>
                <a:gridCol w="1821054"/>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المعلومات في الوراثة وفي الهندسة الوراثية يتم تطبيقها في الزراعة, في صناعة </a:t>
                      </a:r>
                      <a:r>
                        <a:rPr lang="ar-JO" sz="2400" kern="1200" dirty="0" err="1" smtClean="0">
                          <a:solidFill>
                            <a:schemeClr val="dk1"/>
                          </a:solidFill>
                          <a:effectLst/>
                          <a:latin typeface="+mn-lt"/>
                          <a:ea typeface="+mn-ea"/>
                          <a:cs typeface="+mn-cs"/>
                        </a:rPr>
                        <a:t>البيوتكنولوجيا</a:t>
                      </a:r>
                      <a:r>
                        <a:rPr lang="ar-JO" sz="2400" kern="1200" dirty="0" smtClean="0">
                          <a:solidFill>
                            <a:schemeClr val="dk1"/>
                          </a:solidFill>
                          <a:effectLst/>
                          <a:latin typeface="+mn-lt"/>
                          <a:ea typeface="+mn-ea"/>
                          <a:cs typeface="+mn-cs"/>
                        </a:rPr>
                        <a:t> وفي الطب.</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800" b="1" kern="1200" dirty="0" smtClean="0">
                          <a:solidFill>
                            <a:schemeClr val="dk1"/>
                          </a:solidFill>
                          <a:effectLst/>
                          <a:latin typeface="+mn-lt"/>
                          <a:ea typeface="+mn-ea"/>
                          <a:cs typeface="+mn-cs"/>
                        </a:rPr>
                        <a:t>وراثة, طب ومجتمع </a:t>
                      </a:r>
                      <a:r>
                        <a:rPr lang="ar-JO" sz="2800" b="1" kern="1200" dirty="0" smtClean="0">
                          <a:solidFill>
                            <a:srgbClr val="FF0000"/>
                          </a:solidFill>
                          <a:effectLst/>
                          <a:latin typeface="+mn-lt"/>
                          <a:ea typeface="+mn-ea"/>
                          <a:cs typeface="+mn-cs"/>
                        </a:rPr>
                        <a:t>(4 ساعات)</a:t>
                      </a:r>
                      <a:endParaRPr lang="en-US" sz="2800" kern="1200" dirty="0" smtClean="0">
                        <a:solidFill>
                          <a:srgbClr val="FF0000"/>
                        </a:solidFill>
                        <a:effectLst/>
                        <a:latin typeface="+mn-lt"/>
                        <a:ea typeface="+mn-ea"/>
                        <a:cs typeface="+mn-cs"/>
                      </a:endParaRPr>
                    </a:p>
                    <a:p>
                      <a:pPr lvl="0" rtl="1"/>
                      <a:r>
                        <a:rPr lang="ar-JO" sz="2800" kern="1200" dirty="0" smtClean="0">
                          <a:solidFill>
                            <a:schemeClr val="dk1"/>
                          </a:solidFill>
                          <a:effectLst/>
                          <a:latin typeface="+mn-lt"/>
                          <a:ea typeface="+mn-ea"/>
                          <a:cs typeface="+mn-cs"/>
                        </a:rPr>
                        <a:t>هندسة وراثية</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تمكّن تغييرات مقصودة في ال </a:t>
                      </a:r>
                      <a:r>
                        <a:rPr lang="en-US" sz="2800" kern="1200" dirty="0" smtClean="0">
                          <a:solidFill>
                            <a:schemeClr val="dk1"/>
                          </a:solidFill>
                          <a:effectLst/>
                          <a:latin typeface="+mn-lt"/>
                          <a:ea typeface="+mn-ea"/>
                          <a:cs typeface="+mn-cs"/>
                        </a:rPr>
                        <a:t>DNA </a:t>
                      </a:r>
                      <a:r>
                        <a:rPr lang="ar-JO" sz="2800" kern="1200" dirty="0" smtClean="0">
                          <a:solidFill>
                            <a:schemeClr val="dk1"/>
                          </a:solidFill>
                          <a:effectLst/>
                          <a:latin typeface="+mn-lt"/>
                          <a:ea typeface="+mn-ea"/>
                          <a:cs typeface="+mn-cs"/>
                        </a:rPr>
                        <a:t>في الخلية او في الكائن الحي.</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أمثلة لتطبيقات : صمود نباتات للحشرات الضارة, تحسين في المحصول, إنتاج </a:t>
                      </a:r>
                      <a:r>
                        <a:rPr lang="ar-JO" sz="2800" kern="1200" dirty="0" err="1" smtClean="0">
                          <a:solidFill>
                            <a:schemeClr val="dk1"/>
                          </a:solidFill>
                          <a:effectLst/>
                          <a:latin typeface="+mn-lt"/>
                          <a:ea typeface="+mn-ea"/>
                          <a:cs typeface="+mn-cs"/>
                        </a:rPr>
                        <a:t>زلاليات</a:t>
                      </a:r>
                      <a:r>
                        <a:rPr lang="ar-JO" sz="2800" kern="1200" dirty="0" smtClean="0">
                          <a:solidFill>
                            <a:schemeClr val="dk1"/>
                          </a:solidFill>
                          <a:effectLst/>
                          <a:latin typeface="+mn-lt"/>
                          <a:ea typeface="+mn-ea"/>
                          <a:cs typeface="+mn-cs"/>
                        </a:rPr>
                        <a:t> وهورمونات.</a:t>
                      </a:r>
                      <a:endParaRPr lang="en-US" sz="2800" kern="1200" dirty="0" smtClean="0">
                        <a:solidFill>
                          <a:schemeClr val="dk1"/>
                        </a:solidFill>
                        <a:effectLst/>
                        <a:latin typeface="+mn-lt"/>
                        <a:ea typeface="+mn-ea"/>
                        <a:cs typeface="+mn-cs"/>
                      </a:endParaRPr>
                    </a:p>
                    <a:p>
                      <a:pPr lvl="0" rtl="1"/>
                      <a:r>
                        <a:rPr lang="ar-JO" sz="2800" kern="1200" dirty="0" smtClean="0">
                          <a:solidFill>
                            <a:schemeClr val="dk1"/>
                          </a:solidFill>
                          <a:effectLst/>
                          <a:latin typeface="+mn-lt"/>
                          <a:ea typeface="+mn-ea"/>
                          <a:cs typeface="+mn-cs"/>
                        </a:rPr>
                        <a:t>سلبيات: نشر جينات بشكل غير مُراقب.</a:t>
                      </a:r>
                      <a:endParaRPr lang="en-US" sz="2800" kern="1200" dirty="0" smtClean="0">
                        <a:solidFill>
                          <a:schemeClr val="dk1"/>
                        </a:solidFill>
                        <a:effectLst/>
                        <a:latin typeface="+mn-lt"/>
                        <a:ea typeface="+mn-ea"/>
                        <a:cs typeface="+mn-cs"/>
                      </a:endParaRPr>
                    </a:p>
                    <a:p>
                      <a:pPr rtl="1"/>
                      <a:r>
                        <a:rPr lang="en-US" sz="2800" kern="1200" dirty="0" smtClean="0">
                          <a:solidFill>
                            <a:schemeClr val="dk1"/>
                          </a:solidFill>
                          <a:effectLst/>
                          <a:latin typeface="+mn-lt"/>
                          <a:ea typeface="+mn-ea"/>
                          <a:cs typeface="+mn-cs"/>
                        </a:rPr>
                        <a:t> </a:t>
                      </a:r>
                    </a:p>
                    <a:p>
                      <a:pPr lvl="0" rtl="1"/>
                      <a:r>
                        <a:rPr lang="ar-JO" sz="2800" kern="1200" dirty="0" smtClean="0">
                          <a:solidFill>
                            <a:schemeClr val="dk1"/>
                          </a:solidFill>
                          <a:effectLst/>
                          <a:latin typeface="+mn-lt"/>
                          <a:ea typeface="+mn-ea"/>
                          <a:cs typeface="+mn-cs"/>
                        </a:rPr>
                        <a:t>إدخال جين إلى خلية وتكاثرها (</a:t>
                      </a:r>
                      <a:r>
                        <a:rPr lang="he-IL" sz="2800" kern="1200" dirty="0" smtClean="0">
                          <a:solidFill>
                            <a:schemeClr val="dk1"/>
                          </a:solidFill>
                          <a:effectLst/>
                          <a:latin typeface="+mn-lt"/>
                          <a:ea typeface="+mn-ea"/>
                          <a:cs typeface="+mn-cs"/>
                        </a:rPr>
                        <a:t>שיבוט) </a:t>
                      </a:r>
                      <a:r>
                        <a:rPr lang="ar-JO" sz="2800" kern="1200" dirty="0" smtClean="0">
                          <a:solidFill>
                            <a:schemeClr val="dk1"/>
                          </a:solidFill>
                          <a:effectLst/>
                          <a:latin typeface="+mn-lt"/>
                          <a:ea typeface="+mn-ea"/>
                          <a:cs typeface="+mn-cs"/>
                        </a:rPr>
                        <a:t> </a:t>
                      </a:r>
                      <a:r>
                        <a:rPr lang="ar-JO" sz="2800" kern="1200" dirty="0" err="1" smtClean="0">
                          <a:solidFill>
                            <a:schemeClr val="dk1"/>
                          </a:solidFill>
                          <a:effectLst/>
                          <a:latin typeface="+mn-lt"/>
                          <a:ea typeface="+mn-ea"/>
                          <a:cs typeface="+mn-cs"/>
                        </a:rPr>
                        <a:t>وإستعمال</a:t>
                      </a:r>
                      <a:r>
                        <a:rPr lang="ar-JO" sz="2800" kern="1200" dirty="0" smtClean="0">
                          <a:solidFill>
                            <a:schemeClr val="dk1"/>
                          </a:solidFill>
                          <a:effectLst/>
                          <a:latin typeface="+mn-lt"/>
                          <a:ea typeface="+mn-ea"/>
                          <a:cs typeface="+mn-cs"/>
                        </a:rPr>
                        <a:t> خلايا جذعية</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مشروع الجينوم</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يجب تعليم فقط </a:t>
                      </a:r>
                      <a:r>
                        <a:rPr lang="ar-JO" sz="2400" kern="1200" dirty="0" err="1" smtClean="0">
                          <a:solidFill>
                            <a:schemeClr val="dk1"/>
                          </a:solidFill>
                          <a:effectLst/>
                          <a:latin typeface="+mn-lt"/>
                          <a:ea typeface="+mn-ea"/>
                          <a:cs typeface="+mn-cs"/>
                        </a:rPr>
                        <a:t>مباديء</a:t>
                      </a:r>
                      <a:r>
                        <a:rPr lang="ar-JO" sz="2400" kern="1200" dirty="0" smtClean="0">
                          <a:solidFill>
                            <a:schemeClr val="dk1"/>
                          </a:solidFill>
                          <a:effectLst/>
                          <a:latin typeface="+mn-lt"/>
                          <a:ea typeface="+mn-ea"/>
                          <a:cs typeface="+mn-cs"/>
                        </a:rPr>
                        <a:t> الهندسة الوراثية: القدرة على تمييز وعزل جين, زيادة كميته وإدخاله الى خلية أخرى, من أجل ان يتم التعبير عنه.</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تعليم الموضوع يرافقه تطرق الى قضايا إنسانية.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7514954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33953"/>
            <a:ext cx="12192000" cy="1877437"/>
          </a:xfrm>
          <a:prstGeom prst="rect">
            <a:avLst/>
          </a:prstGeom>
          <a:solidFill>
            <a:srgbClr val="FFC000"/>
          </a:solidFill>
        </p:spPr>
        <p:txBody>
          <a:bodyPr wrap="square" rtlCol="1">
            <a:spAutoFit/>
          </a:bodyPr>
          <a:lstStyle/>
          <a:p>
            <a:pPr algn="ctr"/>
            <a:r>
              <a:rPr lang="ar-SA" sz="4000" b="1" dirty="0"/>
              <a:t>علم البيئة</a:t>
            </a:r>
            <a:endParaRPr lang="en-US" sz="4000" dirty="0"/>
          </a:p>
          <a:p>
            <a:pPr algn="ctr"/>
            <a:r>
              <a:rPr lang="ar-SA" sz="4000" b="1" dirty="0"/>
              <a:t>تفصيل المحتويات </a:t>
            </a:r>
            <a:r>
              <a:rPr lang="ar-SA" sz="4000" b="1" dirty="0">
                <a:solidFill>
                  <a:srgbClr val="FF0000"/>
                </a:solidFill>
              </a:rPr>
              <a:t>(50-60 ساعة).</a:t>
            </a:r>
            <a:endParaRPr lang="en-US" sz="4000" dirty="0">
              <a:solidFill>
                <a:srgbClr val="FF0000"/>
              </a:solidFill>
            </a:endParaRPr>
          </a:p>
          <a:p>
            <a:r>
              <a:rPr lang="ar-SA" b="1" dirty="0"/>
              <a:t> </a:t>
            </a:r>
            <a:endParaRPr lang="en-US" dirty="0"/>
          </a:p>
          <a:p>
            <a:endParaRPr lang="he-IL" dirty="0"/>
          </a:p>
        </p:txBody>
      </p:sp>
      <p:sp>
        <p:nvSpPr>
          <p:cNvPr id="3" name="TextBox 2"/>
          <p:cNvSpPr txBox="1"/>
          <p:nvPr/>
        </p:nvSpPr>
        <p:spPr>
          <a:xfrm>
            <a:off x="0" y="2851688"/>
            <a:ext cx="12192000" cy="2831544"/>
          </a:xfrm>
          <a:prstGeom prst="rect">
            <a:avLst/>
          </a:prstGeom>
          <a:solidFill>
            <a:schemeClr val="accent6">
              <a:lumMod val="40000"/>
              <a:lumOff val="60000"/>
            </a:schemeClr>
          </a:solidFill>
        </p:spPr>
        <p:txBody>
          <a:bodyPr wrap="square" rtlCol="1">
            <a:spAutoFit/>
          </a:bodyPr>
          <a:lstStyle/>
          <a:p>
            <a:r>
              <a:rPr lang="ar-SA" sz="3200" b="1" dirty="0"/>
              <a:t>التغييرات الأساسية:</a:t>
            </a:r>
            <a:endParaRPr lang="en-US" sz="3200" dirty="0"/>
          </a:p>
          <a:p>
            <a:pPr marL="457200" lvl="0" indent="-457200">
              <a:buFont typeface="Wingdings" panose="05000000000000000000" pitchFamily="2" charset="2"/>
              <a:buChar char="§"/>
            </a:pPr>
            <a:r>
              <a:rPr lang="ar-SA" sz="3200" dirty="0"/>
              <a:t>تم تقليص مقدار تعليم البنود المتعلقة بالعوامل الإحيائية </a:t>
            </a:r>
            <a:r>
              <a:rPr lang="ar-SA" sz="3200" dirty="0" err="1"/>
              <a:t>واللا</a:t>
            </a:r>
            <a:r>
              <a:rPr lang="ar-SA" sz="3200" dirty="0"/>
              <a:t> إحيائية لأن هذه المواضيع تدرس في المرحلة الإعدادية.</a:t>
            </a:r>
            <a:endParaRPr lang="en-US" sz="3200" dirty="0"/>
          </a:p>
          <a:p>
            <a:pPr marL="457200" lvl="0" indent="-457200">
              <a:buFont typeface="Wingdings" panose="05000000000000000000" pitchFamily="2" charset="2"/>
              <a:buChar char="§"/>
            </a:pPr>
            <a:r>
              <a:rPr lang="ar-SA" sz="3200" dirty="0"/>
              <a:t>يُعطى قدر أكبر لموضوع العمليات التطورية وتدخل الإنسان في هذه العمليات.</a:t>
            </a:r>
            <a:endParaRPr lang="en-US" sz="3200" dirty="0"/>
          </a:p>
          <a:p>
            <a:pPr marL="457200" lvl="0" indent="-457200">
              <a:buFont typeface="Wingdings" panose="05000000000000000000" pitchFamily="2" charset="2"/>
              <a:buChar char="§"/>
            </a:pPr>
            <a:r>
              <a:rPr lang="ar-SA" sz="3200" dirty="0"/>
              <a:t>تم اضافة تطرق مبسط لدورة حياة النبات.</a:t>
            </a:r>
            <a:endParaRPr lang="en-US" sz="3200" dirty="0"/>
          </a:p>
          <a:p>
            <a:endParaRPr lang="he-IL" dirty="0"/>
          </a:p>
        </p:txBody>
      </p:sp>
    </p:spTree>
    <p:extLst>
      <p:ext uri="{BB962C8B-B14F-4D97-AF65-F5344CB8AC3E}">
        <p14:creationId xmlns:p14="http://schemas.microsoft.com/office/powerpoint/2010/main" val="22982032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920345857"/>
              </p:ext>
            </p:extLst>
          </p:nvPr>
        </p:nvGraphicFramePr>
        <p:xfrm>
          <a:off x="0" y="0"/>
          <a:ext cx="12073180" cy="6949440"/>
        </p:xfrm>
        <a:graphic>
          <a:graphicData uri="http://schemas.openxmlformats.org/drawingml/2006/table">
            <a:tbl>
              <a:tblPr rtl="1" firstRow="1" bandRow="1">
                <a:tableStyleId>{5C22544A-7EE6-4342-B048-85BDC9FD1C3A}</a:tableStyleId>
              </a:tblPr>
              <a:tblGrid>
                <a:gridCol w="3018295"/>
                <a:gridCol w="3018295"/>
                <a:gridCol w="3018295"/>
                <a:gridCol w="3018295"/>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SA" sz="2800" kern="1200" dirty="0" smtClean="0">
                          <a:solidFill>
                            <a:schemeClr val="dk1"/>
                          </a:solidFill>
                          <a:effectLst/>
                          <a:latin typeface="+mn-lt"/>
                          <a:ea typeface="+mn-ea"/>
                          <a:cs typeface="+mn-cs"/>
                        </a:rPr>
                        <a:t>تتميز البيئة بعدة عوامل إحيائية وعوامل لا إحيائية، التي تؤثر بعضها على بعض. كل مميزات بيت التنمية تكوّن معا الظروف  في بيت التنمية، وقسم منها تشكل موارد ضرورية لحياة الكائنات الحية.</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كل واحد من هذه العوامل يمكن أن يكون عامل يحدد كبر مجموعة الكائنات الحية في بيت التنمية، وكلها معا تحدد قدرة التحمل في البيئة.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b="1" kern="1200" dirty="0" smtClean="0">
                          <a:solidFill>
                            <a:schemeClr val="dk1"/>
                          </a:solidFill>
                          <a:effectLst/>
                          <a:latin typeface="+mn-lt"/>
                          <a:ea typeface="+mn-ea"/>
                          <a:cs typeface="+mn-cs"/>
                        </a:rPr>
                        <a:t>مميزات البيئة</a:t>
                      </a:r>
                      <a:r>
                        <a:rPr lang="ar-SA" sz="2800" kern="1200" dirty="0" smtClean="0">
                          <a:solidFill>
                            <a:schemeClr val="dk1"/>
                          </a:solidFill>
                          <a:effectLst/>
                          <a:latin typeface="+mn-lt"/>
                          <a:ea typeface="+mn-ea"/>
                          <a:cs typeface="+mn-cs"/>
                        </a:rPr>
                        <a:t> </a:t>
                      </a:r>
                      <a:r>
                        <a:rPr lang="ar-SA" sz="2800" b="1" kern="1200" dirty="0" smtClean="0">
                          <a:solidFill>
                            <a:srgbClr val="FF0000"/>
                          </a:solidFill>
                          <a:effectLst/>
                          <a:latin typeface="+mn-lt"/>
                          <a:ea typeface="+mn-ea"/>
                          <a:cs typeface="+mn-cs"/>
                        </a:rPr>
                        <a:t>(4 ساعات</a:t>
                      </a:r>
                      <a:r>
                        <a:rPr lang="ar-SA" sz="2800" kern="1200" dirty="0" smtClean="0">
                          <a:solidFill>
                            <a:srgbClr val="FF0000"/>
                          </a:solidFill>
                          <a:effectLst/>
                          <a:latin typeface="+mn-lt"/>
                          <a:ea typeface="+mn-ea"/>
                          <a:cs typeface="+mn-cs"/>
                        </a:rPr>
                        <a:t>) </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عوامل لا إحيائية: ماء، تربة، ضوء واشعاع، درجة الحرارة، الرياح، الأكسجين و 2</a:t>
                      </a:r>
                      <a:r>
                        <a:rPr lang="en-US" sz="2800" kern="1200" dirty="0" smtClean="0">
                          <a:solidFill>
                            <a:schemeClr val="dk1"/>
                          </a:solidFill>
                          <a:effectLst/>
                          <a:latin typeface="+mn-lt"/>
                          <a:ea typeface="+mn-ea"/>
                          <a:cs typeface="+mn-cs"/>
                        </a:rPr>
                        <a:t>CO</a:t>
                      </a:r>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عوامل إحيائية: نباتات، حيوانات، فطريات وبكتيريا.</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SA" sz="2800" kern="1200" dirty="0" smtClean="0">
                          <a:solidFill>
                            <a:schemeClr val="dk1"/>
                          </a:solidFill>
                          <a:effectLst/>
                          <a:latin typeface="+mn-lt"/>
                          <a:ea typeface="+mn-ea"/>
                          <a:cs typeface="+mn-cs"/>
                        </a:rPr>
                        <a:t>عامل محدد</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kern="1200" dirty="0" smtClean="0">
                          <a:solidFill>
                            <a:schemeClr val="dk1"/>
                          </a:solidFill>
                          <a:effectLst/>
                          <a:latin typeface="+mn-lt"/>
                          <a:ea typeface="+mn-ea"/>
                          <a:cs typeface="+mn-cs"/>
                        </a:rPr>
                        <a:t>قسم من المحتويات التي تظهر في هذا البند تُدرس في المرحلة الإعدادية.</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من المستحسن اجراء توضيح المحتويات من خلال جولة بيئية.</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على المعلم أن يُدرس تأثير  3 عوامل لا إحيائية على الأقل من بين العوامل التي في القائمة.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8079176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552996396"/>
              </p:ext>
            </p:extLst>
          </p:nvPr>
        </p:nvGraphicFramePr>
        <p:xfrm>
          <a:off x="232472" y="192724"/>
          <a:ext cx="11685724" cy="609600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SA" sz="2800" kern="1200" dirty="0" smtClean="0">
                          <a:solidFill>
                            <a:schemeClr val="dk1"/>
                          </a:solidFill>
                          <a:effectLst/>
                          <a:latin typeface="+mn-lt"/>
                          <a:ea typeface="+mn-ea"/>
                          <a:cs typeface="+mn-cs"/>
                        </a:rPr>
                        <a:t>بين أفراد نفس العشيرة وبين أفراد من عشائر مختلفة في نفس المجتمع توجد علاقات متبادلة من أنواع مختلفة .</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العلاقات المتبادلة داخل العشائر وبينها تؤثر على كبر العشائر.</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SA" sz="2800" b="1" kern="1200" dirty="0" smtClean="0">
                          <a:solidFill>
                            <a:schemeClr val="dk1"/>
                          </a:solidFill>
                          <a:effectLst/>
                          <a:latin typeface="+mn-lt"/>
                          <a:ea typeface="+mn-ea"/>
                          <a:cs typeface="+mn-cs"/>
                        </a:rPr>
                        <a:t>علاقات متبادلة</a:t>
                      </a:r>
                      <a:r>
                        <a:rPr lang="ar-SA" sz="2800" kern="1200" dirty="0" smtClean="0">
                          <a:solidFill>
                            <a:schemeClr val="dk1"/>
                          </a:solidFill>
                          <a:effectLst/>
                          <a:latin typeface="+mn-lt"/>
                          <a:ea typeface="+mn-ea"/>
                          <a:cs typeface="+mn-cs"/>
                        </a:rPr>
                        <a:t> </a:t>
                      </a:r>
                      <a:r>
                        <a:rPr lang="ar-SA" sz="2800" b="1" kern="1200" dirty="0" smtClean="0">
                          <a:solidFill>
                            <a:srgbClr val="FF0000"/>
                          </a:solidFill>
                          <a:effectLst/>
                          <a:latin typeface="+mn-lt"/>
                          <a:ea typeface="+mn-ea"/>
                          <a:cs typeface="+mn-cs"/>
                        </a:rPr>
                        <a:t>(6 ساعات)</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علاقات تغذية بين المنتجات والمستهلكات.</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افتراس، هروب من </a:t>
                      </a:r>
                      <a:r>
                        <a:rPr lang="ar-SA" sz="2800" kern="1200" dirty="0" err="1" smtClean="0">
                          <a:solidFill>
                            <a:schemeClr val="dk1"/>
                          </a:solidFill>
                          <a:effectLst/>
                          <a:latin typeface="+mn-lt"/>
                          <a:ea typeface="+mn-ea"/>
                          <a:cs typeface="+mn-cs"/>
                        </a:rPr>
                        <a:t>الإفتراس</a:t>
                      </a:r>
                      <a:r>
                        <a:rPr lang="ar-SA"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تنافس داخل العشائر وبين العشائر.</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علاقات تعاون</a:t>
                      </a:r>
                      <a:r>
                        <a:rPr lang="ar-JO" sz="2800" kern="1200" dirty="0" smtClean="0">
                          <a:solidFill>
                            <a:schemeClr val="dk1"/>
                          </a:solidFill>
                          <a:effectLst/>
                          <a:latin typeface="+mn-lt"/>
                          <a:ea typeface="+mn-ea"/>
                          <a:cs typeface="+mn-cs"/>
                        </a:rPr>
                        <a:t>           </a:t>
                      </a:r>
                      <a:r>
                        <a:rPr lang="ar-SA" sz="2800" kern="1200" dirty="0" smtClean="0">
                          <a:solidFill>
                            <a:schemeClr val="dk1"/>
                          </a:solidFill>
                          <a:effectLst/>
                          <a:latin typeface="+mn-lt"/>
                          <a:ea typeface="+mn-ea"/>
                          <a:cs typeface="+mn-cs"/>
                        </a:rPr>
                        <a:t>( </a:t>
                      </a:r>
                      <a:r>
                        <a:rPr lang="ar-SA" sz="2800" kern="1200" dirty="0" err="1" smtClean="0">
                          <a:solidFill>
                            <a:schemeClr val="dk1"/>
                          </a:solidFill>
                          <a:effectLst/>
                          <a:latin typeface="+mn-lt"/>
                          <a:ea typeface="+mn-ea"/>
                          <a:cs typeface="+mn-cs"/>
                        </a:rPr>
                        <a:t>سيمبيوزا</a:t>
                      </a:r>
                      <a:r>
                        <a:rPr lang="ar-SA" sz="2800" kern="1200" dirty="0" smtClean="0">
                          <a:solidFill>
                            <a:schemeClr val="dk1"/>
                          </a:solidFill>
                          <a:effectLst/>
                          <a:latin typeface="+mn-lt"/>
                          <a:ea typeface="+mn-ea"/>
                          <a:cs typeface="+mn-cs"/>
                        </a:rPr>
                        <a:t>) من أنواع مختلفة.</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تأثير العلاقات المتبادلة على  كبر العشائر</a:t>
                      </a:r>
                      <a:r>
                        <a:rPr lang="ar-JO"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SA" sz="2800" kern="1200" dirty="0" smtClean="0">
                          <a:solidFill>
                            <a:schemeClr val="dk1"/>
                          </a:solidFill>
                          <a:effectLst/>
                          <a:latin typeface="+mn-lt"/>
                          <a:ea typeface="+mn-ea"/>
                          <a:cs typeface="+mn-cs"/>
                        </a:rPr>
                        <a:t>ذاتي التغذية، غير ذاتي التغذية، مفترسات، منتجون، مستهلكات أولية، مستهلكات ثانوية.</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تبادل، تطفل، تعايش</a:t>
                      </a:r>
                      <a:r>
                        <a:rPr lang="ar-JO" sz="2800" kern="1200" dirty="0" smtClean="0">
                          <a:solidFill>
                            <a:schemeClr val="dk1"/>
                          </a:solidFill>
                          <a:effectLst/>
                          <a:latin typeface="+mn-lt"/>
                          <a:ea typeface="+mn-ea"/>
                          <a:cs typeface="+mn-cs"/>
                        </a:rPr>
                        <a:t>. </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6068390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807058185"/>
              </p:ext>
            </p:extLst>
          </p:nvPr>
        </p:nvGraphicFramePr>
        <p:xfrm>
          <a:off x="1" y="0"/>
          <a:ext cx="11902696" cy="6949440"/>
        </p:xfrm>
        <a:graphic>
          <a:graphicData uri="http://schemas.openxmlformats.org/drawingml/2006/table">
            <a:tbl>
              <a:tblPr rtl="1" firstRow="1" bandRow="1">
                <a:tableStyleId>{5C22544A-7EE6-4342-B048-85BDC9FD1C3A}</a:tableStyleId>
              </a:tblPr>
              <a:tblGrid>
                <a:gridCol w="2975674"/>
                <a:gridCol w="2975674"/>
                <a:gridCol w="2975674"/>
                <a:gridCol w="2975674"/>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SA" sz="2800" kern="1200" dirty="0" smtClean="0">
                          <a:solidFill>
                            <a:schemeClr val="dk1"/>
                          </a:solidFill>
                          <a:effectLst/>
                          <a:latin typeface="+mn-lt"/>
                          <a:ea typeface="+mn-ea"/>
                          <a:cs typeface="+mn-cs"/>
                        </a:rPr>
                        <a:t>كل الكائنات الحية بحاجة إلى مواد ومصدر طاقة من اجل بقائها. الكائنات تستوعب مواد من البيئة وتطلق مواد وطاقة حرارية.</a:t>
                      </a:r>
                      <a:endParaRPr lang="en-US" sz="2800" kern="1200" dirty="0" smtClean="0">
                        <a:solidFill>
                          <a:schemeClr val="dk1"/>
                        </a:solidFill>
                        <a:effectLst/>
                        <a:latin typeface="+mn-lt"/>
                        <a:ea typeface="+mn-ea"/>
                        <a:cs typeface="+mn-cs"/>
                      </a:endParaRPr>
                    </a:p>
                    <a:p>
                      <a:r>
                        <a:rPr lang="ar-SA" sz="2800" kern="1200" dirty="0" err="1" smtClean="0">
                          <a:solidFill>
                            <a:schemeClr val="dk1"/>
                          </a:solidFill>
                          <a:effectLst/>
                          <a:latin typeface="+mn-lt"/>
                          <a:ea typeface="+mn-ea"/>
                          <a:cs typeface="+mn-cs"/>
                        </a:rPr>
                        <a:t>البيوسفيرا</a:t>
                      </a:r>
                      <a:r>
                        <a:rPr lang="ar-SA" sz="2800" kern="1200" dirty="0" smtClean="0">
                          <a:solidFill>
                            <a:schemeClr val="dk1"/>
                          </a:solidFill>
                          <a:effectLst/>
                          <a:latin typeface="+mn-lt"/>
                          <a:ea typeface="+mn-ea"/>
                          <a:cs typeface="+mn-cs"/>
                        </a:rPr>
                        <a:t> هي جهاز بيئي مغلق للمواد ومفتوح للطاقة</a:t>
                      </a:r>
                      <a:r>
                        <a:rPr lang="ar-JO"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b="1" kern="1200" dirty="0" smtClean="0">
                          <a:solidFill>
                            <a:schemeClr val="dk1"/>
                          </a:solidFill>
                          <a:effectLst/>
                          <a:latin typeface="+mn-lt"/>
                          <a:ea typeface="+mn-ea"/>
                          <a:cs typeface="+mn-cs"/>
                        </a:rPr>
                        <a:t>مصادر الطاقة، انتقال الطاقة، </a:t>
                      </a:r>
                      <a:endParaRPr lang="en-US" sz="2800" kern="1200" dirty="0" smtClean="0">
                        <a:solidFill>
                          <a:schemeClr val="dk1"/>
                        </a:solidFill>
                        <a:effectLst/>
                        <a:latin typeface="+mn-lt"/>
                        <a:ea typeface="+mn-ea"/>
                        <a:cs typeface="+mn-cs"/>
                      </a:endParaRPr>
                    </a:p>
                    <a:p>
                      <a:pPr rtl="1"/>
                      <a:r>
                        <a:rPr lang="ar-SA" sz="2800" b="1" kern="1200" dirty="0" smtClean="0">
                          <a:solidFill>
                            <a:schemeClr val="dk1"/>
                          </a:solidFill>
                          <a:effectLst/>
                          <a:latin typeface="+mn-lt"/>
                          <a:ea typeface="+mn-ea"/>
                          <a:cs typeface="+mn-cs"/>
                        </a:rPr>
                        <a:t>انتقال المواد ودورات المواد في الجهاز البيئي.</a:t>
                      </a:r>
                      <a:endParaRPr lang="en-US" sz="2800" kern="1200" dirty="0" smtClean="0">
                        <a:solidFill>
                          <a:schemeClr val="dk1"/>
                        </a:solidFill>
                        <a:effectLst/>
                        <a:latin typeface="+mn-lt"/>
                        <a:ea typeface="+mn-ea"/>
                        <a:cs typeface="+mn-cs"/>
                      </a:endParaRPr>
                    </a:p>
                    <a:p>
                      <a:pPr rtl="1"/>
                      <a:r>
                        <a:rPr lang="ar-SA" sz="2800" b="1" kern="1200" dirty="0" smtClean="0">
                          <a:solidFill>
                            <a:srgbClr val="FF0000"/>
                          </a:solidFill>
                          <a:effectLst/>
                          <a:latin typeface="+mn-lt"/>
                          <a:ea typeface="+mn-ea"/>
                          <a:cs typeface="+mn-cs"/>
                        </a:rPr>
                        <a:t>(8 - 10 ساعات)</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الشمس هي مصدر الطاقة الأولي والأساسي في معظم الأجهزة البيئية.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انتقال الطاقة بين العوامل الإحيائية وبين البيئة </a:t>
                      </a:r>
                      <a:r>
                        <a:rPr lang="ar-SA" sz="2800" kern="1200" dirty="0" err="1" smtClean="0">
                          <a:solidFill>
                            <a:schemeClr val="dk1"/>
                          </a:solidFill>
                          <a:effectLst/>
                          <a:latin typeface="+mn-lt"/>
                          <a:ea typeface="+mn-ea"/>
                          <a:cs typeface="+mn-cs"/>
                        </a:rPr>
                        <a:t>اللا</a:t>
                      </a:r>
                      <a:r>
                        <a:rPr lang="ar-SA" sz="2800" kern="1200" dirty="0" smtClean="0">
                          <a:solidFill>
                            <a:schemeClr val="dk1"/>
                          </a:solidFill>
                          <a:effectLst/>
                          <a:latin typeface="+mn-lt"/>
                          <a:ea typeface="+mn-ea"/>
                          <a:cs typeface="+mn-cs"/>
                        </a:rPr>
                        <a:t> إحيائية.</a:t>
                      </a:r>
                      <a:endParaRPr lang="en-US" sz="2800" kern="1200" dirty="0" smtClean="0">
                        <a:solidFill>
                          <a:schemeClr val="dk1"/>
                        </a:solidFill>
                        <a:effectLst/>
                        <a:latin typeface="+mn-lt"/>
                        <a:ea typeface="+mn-ea"/>
                        <a:cs typeface="+mn-cs"/>
                      </a:endParaRPr>
                    </a:p>
                    <a:p>
                      <a:pPr lvl="0" rtl="1"/>
                      <a:r>
                        <a:rPr lang="ar-SA" sz="2800" kern="1200" dirty="0" err="1" smtClean="0">
                          <a:solidFill>
                            <a:schemeClr val="dk1"/>
                          </a:solidFill>
                          <a:effectLst/>
                          <a:latin typeface="+mn-lt"/>
                          <a:ea typeface="+mn-ea"/>
                          <a:cs typeface="+mn-cs"/>
                        </a:rPr>
                        <a:t>إنتقال</a:t>
                      </a:r>
                      <a:r>
                        <a:rPr lang="ar-SA" sz="2800" kern="1200" dirty="0" smtClean="0">
                          <a:solidFill>
                            <a:schemeClr val="dk1"/>
                          </a:solidFill>
                          <a:effectLst/>
                          <a:latin typeface="+mn-lt"/>
                          <a:ea typeface="+mn-ea"/>
                          <a:cs typeface="+mn-cs"/>
                        </a:rPr>
                        <a:t> الطاقة بين العوامل الإحيائية يتم بواسطة التغذية.</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kern="1200" dirty="0" smtClean="0">
                          <a:solidFill>
                            <a:schemeClr val="dk1"/>
                          </a:solidFill>
                          <a:effectLst/>
                          <a:latin typeface="+mn-lt"/>
                          <a:ea typeface="+mn-ea"/>
                          <a:cs typeface="+mn-cs"/>
                        </a:rPr>
                        <a:t>طاقة كيماوية، طاقة حرارية، الكتلة الإحيائية، مادة عضوية، مادة غير عضوية، مفترس علوي، علاقات تغذية، منتجات، مستهلكات ( أولية وثانوية)، محللات (بكتيريا وفطريات)، تنفس، تركيب ضوئي، تثبيت النيتروجين.</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821513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extLst>
              <p:ext uri="{D42A27DB-BD31-4B8C-83A1-F6EECF244321}">
                <p14:modId xmlns:p14="http://schemas.microsoft.com/office/powerpoint/2010/main" val="2113693725"/>
              </p:ext>
            </p:extLst>
          </p:nvPr>
        </p:nvGraphicFramePr>
        <p:xfrm>
          <a:off x="232472" y="192724"/>
          <a:ext cx="11685724" cy="6518042"/>
        </p:xfrm>
        <a:graphic>
          <a:graphicData uri="http://schemas.openxmlformats.org/drawingml/2006/table">
            <a:tbl>
              <a:tblPr rtl="1" firstRow="1" bandRow="1">
                <a:tableStyleId>{5C22544A-7EE6-4342-B048-85BDC9FD1C3A}</a:tableStyleId>
              </a:tblPr>
              <a:tblGrid>
                <a:gridCol w="2921431"/>
                <a:gridCol w="3231396"/>
                <a:gridCol w="2611466"/>
                <a:gridCol w="2921431"/>
              </a:tblGrid>
              <a:tr h="678963">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5839079">
                <a:tc>
                  <a:txBody>
                    <a:bodyPr/>
                    <a:lstStyle/>
                    <a:p>
                      <a:pPr rtl="1"/>
                      <a:r>
                        <a:rPr lang="ar-JO" sz="2400" kern="1200" dirty="0" smtClean="0">
                          <a:solidFill>
                            <a:schemeClr val="dk1"/>
                          </a:solidFill>
                          <a:effectLst/>
                          <a:latin typeface="+mn-lt"/>
                          <a:ea typeface="+mn-ea"/>
                          <a:cs typeface="+mn-cs"/>
                        </a:rPr>
                        <a:t>جسم الانسان مبني من خلايا, أنسجة, أعضاء وأجهزة.</a:t>
                      </a:r>
                      <a:endParaRPr lang="en-US" sz="2400" kern="1200" dirty="0" smtClean="0">
                        <a:solidFill>
                          <a:schemeClr val="dk1"/>
                        </a:solidFill>
                        <a:effectLst/>
                        <a:latin typeface="+mn-lt"/>
                        <a:ea typeface="+mn-ea"/>
                        <a:cs typeface="+mn-cs"/>
                      </a:endParaRPr>
                    </a:p>
                    <a:p>
                      <a:pPr rtl="1"/>
                      <a:r>
                        <a:rPr lang="ar-JO" sz="2400" kern="1200" dirty="0" err="1" smtClean="0">
                          <a:solidFill>
                            <a:schemeClr val="dk1"/>
                          </a:solidFill>
                          <a:effectLst/>
                          <a:latin typeface="+mn-lt"/>
                          <a:ea typeface="+mn-ea"/>
                          <a:cs typeface="+mn-cs"/>
                        </a:rPr>
                        <a:t>الآداء</a:t>
                      </a:r>
                      <a:r>
                        <a:rPr lang="ar-JO" sz="2400" kern="1200" dirty="0" smtClean="0">
                          <a:solidFill>
                            <a:schemeClr val="dk1"/>
                          </a:solidFill>
                          <a:effectLst/>
                          <a:latin typeface="+mn-lt"/>
                          <a:ea typeface="+mn-ea"/>
                          <a:cs typeface="+mn-cs"/>
                        </a:rPr>
                        <a:t> الشامل للجسم مشروط بتنسيق وتنظيم كل الفعاليات التي تحدث به.</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الانسان هو مخلوق عديد الخلايا, منفصل عن البيئة, ويُقيم معها علاقات متبادلة </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400" b="1" kern="1200" dirty="0" smtClean="0">
                          <a:solidFill>
                            <a:schemeClr val="dk1"/>
                          </a:solidFill>
                          <a:effectLst/>
                          <a:latin typeface="+mn-lt"/>
                          <a:ea typeface="+mn-ea"/>
                          <a:cs typeface="+mn-cs"/>
                        </a:rPr>
                        <a:t>جسم الانسان – نظرة عليا (4-6 ساعات)</a:t>
                      </a:r>
                      <a:endParaRPr lang="en-US" sz="2400" kern="1200" dirty="0" smtClean="0">
                        <a:solidFill>
                          <a:schemeClr val="dk1"/>
                        </a:solidFill>
                        <a:effectLst/>
                        <a:latin typeface="+mn-lt"/>
                        <a:ea typeface="+mn-ea"/>
                        <a:cs typeface="+mn-cs"/>
                      </a:endParaRPr>
                    </a:p>
                    <a:p>
                      <a:pPr rtl="1"/>
                      <a:r>
                        <a:rPr lang="he-IL" sz="2400" b="1" kern="1200" dirty="0" smtClean="0">
                          <a:solidFill>
                            <a:schemeClr val="dk1"/>
                          </a:solidFill>
                          <a:effectLst/>
                          <a:latin typeface="+mn-lt"/>
                          <a:ea typeface="+mn-ea"/>
                          <a:cs typeface="+mn-cs"/>
                        </a:rPr>
                        <a:t>      </a:t>
                      </a:r>
                      <a:r>
                        <a:rPr lang="ar-JO" sz="2400" kern="1200" dirty="0" smtClean="0">
                          <a:solidFill>
                            <a:schemeClr val="dk1"/>
                          </a:solidFill>
                          <a:effectLst/>
                          <a:latin typeface="+mn-lt"/>
                          <a:ea typeface="+mn-ea"/>
                          <a:cs typeface="+mn-cs"/>
                        </a:rPr>
                        <a:t>جسم الانسان مبني من أجهزة تعمل مع تنظيم وتنسيق.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التنظيم والتنسيق في عمل الأجهزة في جسم الانسان يتم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عن طريق اتصال بين الأجهزة, وفيه يشترك جهاز النقل,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      جهاز الاعصاب وجهاز </a:t>
                      </a:r>
                      <a:r>
                        <a:rPr lang="ar-JO" sz="2400" kern="1200" dirty="0" err="1" smtClean="0">
                          <a:solidFill>
                            <a:schemeClr val="dk1"/>
                          </a:solidFill>
                          <a:effectLst/>
                          <a:latin typeface="+mn-lt"/>
                          <a:ea typeface="+mn-ea"/>
                          <a:cs typeface="+mn-cs"/>
                        </a:rPr>
                        <a:t>الهورموني</a:t>
                      </a:r>
                      <a:r>
                        <a:rPr lang="ar-JO"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البيئة الداخلية في جسم الانسان يُحافَظ عليها ثابتة في مجالات معيّنة (</a:t>
                      </a:r>
                      <a:r>
                        <a:rPr lang="ar-JO" sz="2400" b="1" kern="1200" dirty="0" err="1" smtClean="0">
                          <a:solidFill>
                            <a:schemeClr val="dk1"/>
                          </a:solidFill>
                          <a:effectLst/>
                          <a:latin typeface="+mn-lt"/>
                          <a:ea typeface="+mn-ea"/>
                          <a:cs typeface="+mn-cs"/>
                        </a:rPr>
                        <a:t>إتزان</a:t>
                      </a:r>
                      <a:r>
                        <a:rPr lang="ar-JO" sz="2400" b="1" kern="1200" dirty="0" smtClean="0">
                          <a:solidFill>
                            <a:schemeClr val="dk1"/>
                          </a:solidFill>
                          <a:effectLst/>
                          <a:latin typeface="+mn-lt"/>
                          <a:ea typeface="+mn-ea"/>
                          <a:cs typeface="+mn-cs"/>
                        </a:rPr>
                        <a:t> بدني).</a:t>
                      </a:r>
                      <a:endParaRPr lang="en-US" sz="24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400" kern="1200" dirty="0" smtClean="0">
                          <a:solidFill>
                            <a:schemeClr val="dk1"/>
                          </a:solidFill>
                          <a:effectLst/>
                          <a:latin typeface="+mn-lt"/>
                          <a:ea typeface="+mn-ea"/>
                          <a:cs typeface="+mn-cs"/>
                        </a:rPr>
                        <a:t>في هذا الموضوع من المهم التشديد على المبنى والوظيفة في جسم الانسان كممثّل لكائنات حية متعدّدة الخلايا.</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في كل جهاز يجب التشديد على الأفكار المركزية التالية: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إتزان</a:t>
                      </a:r>
                      <a:r>
                        <a:rPr lang="ar-JO" sz="2400" kern="1200" dirty="0" smtClean="0">
                          <a:solidFill>
                            <a:schemeClr val="dk1"/>
                          </a:solidFill>
                          <a:effectLst/>
                          <a:latin typeface="+mn-lt"/>
                          <a:ea typeface="+mn-ea"/>
                          <a:cs typeface="+mn-cs"/>
                        </a:rPr>
                        <a:t> بدني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4660034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284089576"/>
              </p:ext>
            </p:extLst>
          </p:nvPr>
        </p:nvGraphicFramePr>
        <p:xfrm>
          <a:off x="232472" y="192724"/>
          <a:ext cx="11685724" cy="438912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SA" sz="2800" kern="1200" dirty="0" smtClean="0">
                          <a:solidFill>
                            <a:schemeClr val="dk1"/>
                          </a:solidFill>
                          <a:effectLst/>
                          <a:latin typeface="+mn-lt"/>
                          <a:ea typeface="+mn-ea"/>
                          <a:cs typeface="+mn-cs"/>
                        </a:rPr>
                        <a:t>طرق لعرض انتقال الطاقة والمواد في الجهاز البيئي: سلاسل الغذاء، شبكة الغذاء والهرم البيئي. </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دورات المواد في الطبيعة: دورة النيتروجين ودورة الكربون.</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SA" sz="2800" kern="1200" dirty="0" smtClean="0">
                          <a:solidFill>
                            <a:schemeClr val="dk1"/>
                          </a:solidFill>
                          <a:effectLst/>
                          <a:latin typeface="+mn-lt"/>
                          <a:ea typeface="+mn-ea"/>
                          <a:cs typeface="+mn-cs"/>
                        </a:rPr>
                        <a:t>تثبيت النيتروجين</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يلزم فهم عام لدورة النيتروجين ولا حاجة لتفصيل العمليات الكيماوية.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7307409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188732779"/>
              </p:ext>
            </p:extLst>
          </p:nvPr>
        </p:nvGraphicFramePr>
        <p:xfrm>
          <a:off x="232472" y="192724"/>
          <a:ext cx="11685724" cy="6096000"/>
        </p:xfrm>
        <a:graphic>
          <a:graphicData uri="http://schemas.openxmlformats.org/drawingml/2006/table">
            <a:tbl>
              <a:tblPr rtl="1" firstRow="1" bandRow="1">
                <a:tableStyleId>{5C22544A-7EE6-4342-B048-85BDC9FD1C3A}</a:tableStyleId>
              </a:tblPr>
              <a:tblGrid>
                <a:gridCol w="2433233"/>
                <a:gridCol w="4215539"/>
                <a:gridCol w="2913682"/>
                <a:gridCol w="2123270"/>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عمليات التطور تؤثر على تنوع الأنواع.</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SA" sz="2800" b="1" kern="1200" dirty="0" smtClean="0">
                          <a:solidFill>
                            <a:schemeClr val="dk1"/>
                          </a:solidFill>
                          <a:effectLst/>
                          <a:latin typeface="+mn-lt"/>
                          <a:ea typeface="+mn-ea"/>
                          <a:cs typeface="+mn-cs"/>
                        </a:rPr>
                        <a:t>عمليات التطور</a:t>
                      </a:r>
                      <a:r>
                        <a:rPr lang="ar-SA" sz="2800" kern="1200" dirty="0" smtClean="0">
                          <a:solidFill>
                            <a:schemeClr val="dk1"/>
                          </a:solidFill>
                          <a:effectLst/>
                          <a:latin typeface="+mn-lt"/>
                          <a:ea typeface="+mn-ea"/>
                          <a:cs typeface="+mn-cs"/>
                        </a:rPr>
                        <a:t> </a:t>
                      </a:r>
                      <a:r>
                        <a:rPr lang="ar-SA" sz="2800" b="1" kern="1200" dirty="0" smtClean="0">
                          <a:solidFill>
                            <a:srgbClr val="FF0000"/>
                          </a:solidFill>
                          <a:effectLst/>
                          <a:latin typeface="+mn-lt"/>
                          <a:ea typeface="+mn-ea"/>
                          <a:cs typeface="+mn-cs"/>
                        </a:rPr>
                        <a:t>(8 - 10ساعات)</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تعتمد نظرية التطور على ثلاث حقائق:</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في كل عشيرة يوجد تباين، قسم منه وراثي.</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عدد أفراد النسل الناتجة أكبر من عدد أفراد النسل التي تستطيع البقاء.</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هناك علاقة بين صفات الأفراد وبين احتمالاته بالبقاء وانشاء أفراد نسل خصبة، في ظروف بيئية معينة.</a:t>
                      </a:r>
                      <a:endParaRPr lang="en-US" sz="2800" kern="1200" dirty="0" smtClean="0">
                        <a:solidFill>
                          <a:schemeClr val="dk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مع الزمن يزداد في العشيرة تكرار الأفراد ذوي صفات تكسبها أفضلية. </a:t>
                      </a:r>
                      <a:endParaRPr lang="en-US" sz="2800" kern="1200" dirty="0" smtClean="0">
                        <a:solidFill>
                          <a:schemeClr val="dk1"/>
                        </a:solidFill>
                        <a:effectLst/>
                        <a:latin typeface="+mn-lt"/>
                        <a:ea typeface="+mn-ea"/>
                        <a:cs typeface="+mn-cs"/>
                      </a:endParaRPr>
                    </a:p>
                    <a:p>
                      <a:pP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لياقة، نوع، تنوع بيولوجي.</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0756110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636328037"/>
              </p:ext>
            </p:extLst>
          </p:nvPr>
        </p:nvGraphicFramePr>
        <p:xfrm>
          <a:off x="185979" y="-30996"/>
          <a:ext cx="12006020" cy="6949440"/>
        </p:xfrm>
        <a:graphic>
          <a:graphicData uri="http://schemas.openxmlformats.org/drawingml/2006/table">
            <a:tbl>
              <a:tblPr rtl="1" firstRow="1" bandRow="1">
                <a:tableStyleId>{5C22544A-7EE6-4342-B048-85BDC9FD1C3A}</a:tableStyleId>
              </a:tblPr>
              <a:tblGrid>
                <a:gridCol w="2192625"/>
                <a:gridCol w="3810385"/>
                <a:gridCol w="3001505"/>
                <a:gridCol w="3001505"/>
              </a:tblGrid>
              <a:tr h="451184">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6406816">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SA" sz="2800" b="1" kern="1200" dirty="0" smtClean="0">
                          <a:solidFill>
                            <a:schemeClr val="dk1"/>
                          </a:solidFill>
                          <a:effectLst/>
                          <a:latin typeface="+mn-lt"/>
                          <a:ea typeface="+mn-ea"/>
                          <a:cs typeface="+mn-cs"/>
                        </a:rPr>
                        <a:t>ملاءمة.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الملاءمة هي نتاج عمليات انتخاب طبيعي.</a:t>
                      </a:r>
                      <a:endParaRPr lang="en-US" sz="2800" kern="1200" dirty="0" smtClean="0">
                        <a:solidFill>
                          <a:schemeClr val="dk1"/>
                        </a:solidFill>
                        <a:effectLst/>
                        <a:latin typeface="+mn-lt"/>
                        <a:ea typeface="+mn-ea"/>
                        <a:cs typeface="+mn-cs"/>
                      </a:endParaRPr>
                    </a:p>
                    <a:p>
                      <a:pPr lvl="0" rtl="1"/>
                      <a:r>
                        <a:rPr lang="ar-SA" sz="2800" b="1" kern="1200" dirty="0" smtClean="0">
                          <a:solidFill>
                            <a:schemeClr val="dk1"/>
                          </a:solidFill>
                          <a:effectLst/>
                          <a:latin typeface="+mn-lt"/>
                          <a:ea typeface="+mn-ea"/>
                          <a:cs typeface="+mn-cs"/>
                        </a:rPr>
                        <a:t>اختلاف (تباين) وراثي</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اختلاف بين الأفراد داخل النوع يظهر من خلال الفروق: السلوكية، الفيسيولوجية </a:t>
                      </a:r>
                      <a:r>
                        <a:rPr lang="ar-SA" sz="2800" kern="1200" dirty="0" err="1" smtClean="0">
                          <a:solidFill>
                            <a:schemeClr val="dk1"/>
                          </a:solidFill>
                          <a:effectLst/>
                          <a:latin typeface="+mn-lt"/>
                          <a:ea typeface="+mn-ea"/>
                          <a:cs typeface="+mn-cs"/>
                        </a:rPr>
                        <a:t>والمبنوية</a:t>
                      </a:r>
                      <a:r>
                        <a:rPr lang="ar-SA" sz="2800" kern="1200" dirty="0" smtClean="0">
                          <a:solidFill>
                            <a:schemeClr val="dk1"/>
                          </a:solidFill>
                          <a:effectLst/>
                          <a:latin typeface="+mn-lt"/>
                          <a:ea typeface="+mn-ea"/>
                          <a:cs typeface="+mn-cs"/>
                        </a:rPr>
                        <a:t> وعلى المستوى الخلوي والجزيئي.</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مصادر  الاختلاف :</a:t>
                      </a:r>
                      <a:endParaRPr lang="ar-JO"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طفرات عشوائية  في خلايا التناسل  أو </a:t>
                      </a:r>
                      <a:r>
                        <a:rPr lang="ar-SA" sz="2800" kern="1200" dirty="0" err="1" smtClean="0">
                          <a:solidFill>
                            <a:schemeClr val="dk1"/>
                          </a:solidFill>
                          <a:effectLst/>
                          <a:latin typeface="+mn-lt"/>
                          <a:ea typeface="+mn-ea"/>
                          <a:cs typeface="+mn-cs"/>
                        </a:rPr>
                        <a:t>الزيجوت</a:t>
                      </a:r>
                      <a:r>
                        <a:rPr lang="ar-SA" sz="2800" kern="1200" dirty="0" smtClean="0">
                          <a:solidFill>
                            <a:schemeClr val="dk1"/>
                          </a:solidFill>
                          <a:effectLst/>
                          <a:latin typeface="+mn-lt"/>
                          <a:ea typeface="+mn-ea"/>
                          <a:cs typeface="+mn-cs"/>
                        </a:rPr>
                        <a:t> (البويضة المخصبة).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تركيبات مختلفة </a:t>
                      </a:r>
                      <a:r>
                        <a:rPr lang="ar-SA" sz="2800" kern="1200" dirty="0" err="1" smtClean="0">
                          <a:solidFill>
                            <a:schemeClr val="dk1"/>
                          </a:solidFill>
                          <a:effectLst/>
                          <a:latin typeface="+mn-lt"/>
                          <a:ea typeface="+mn-ea"/>
                          <a:cs typeface="+mn-cs"/>
                        </a:rPr>
                        <a:t>للأليلات</a:t>
                      </a:r>
                      <a:r>
                        <a:rPr lang="ar-SA" sz="2800" kern="1200" dirty="0" smtClean="0">
                          <a:solidFill>
                            <a:schemeClr val="dk1"/>
                          </a:solidFill>
                          <a:effectLst/>
                          <a:latin typeface="+mn-lt"/>
                          <a:ea typeface="+mn-ea"/>
                          <a:cs typeface="+mn-cs"/>
                        </a:rPr>
                        <a:t> والتبادلات أثناء </a:t>
                      </a:r>
                      <a:r>
                        <a:rPr lang="ar-SA" sz="2800" kern="1200" dirty="0" err="1" smtClean="0">
                          <a:solidFill>
                            <a:schemeClr val="dk1"/>
                          </a:solidFill>
                          <a:effectLst/>
                          <a:latin typeface="+mn-lt"/>
                          <a:ea typeface="+mn-ea"/>
                          <a:cs typeface="+mn-cs"/>
                        </a:rPr>
                        <a:t>الميوزا</a:t>
                      </a:r>
                      <a:r>
                        <a:rPr lang="ar-SA"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ar-JO" sz="2800" b="1" dirty="0" smtClean="0"/>
                    </a:p>
                    <a:p>
                      <a:pPr algn="ctr" rtl="1"/>
                      <a:endParaRPr lang="ar-JO" sz="2800"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حاجز تكاثري، أنواع مُقيمة في موطن مُحدّد </a:t>
                      </a:r>
                      <a:r>
                        <a:rPr lang="ar-JO" sz="2800" kern="1200" dirty="0" smtClean="0">
                          <a:solidFill>
                            <a:schemeClr val="dk1"/>
                          </a:solidFill>
                          <a:effectLst/>
                          <a:latin typeface="+mn-lt"/>
                          <a:ea typeface="+mn-ea"/>
                          <a:cs typeface="+mn-cs"/>
                        </a:rPr>
                        <a:t>(</a:t>
                      </a:r>
                      <a:r>
                        <a:rPr lang="he-IL" sz="2800" kern="1200" dirty="0" smtClean="0">
                          <a:solidFill>
                            <a:schemeClr val="dk1"/>
                          </a:solidFill>
                          <a:effectLst/>
                          <a:latin typeface="+mn-lt"/>
                          <a:ea typeface="+mn-ea"/>
                          <a:cs typeface="+mn-cs"/>
                        </a:rPr>
                        <a:t>מינים אנדמיים)</a:t>
                      </a:r>
                      <a:r>
                        <a:rPr lang="ar-SA"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3116320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940690317"/>
              </p:ext>
            </p:extLst>
          </p:nvPr>
        </p:nvGraphicFramePr>
        <p:xfrm>
          <a:off x="232472" y="192724"/>
          <a:ext cx="11685724" cy="6522720"/>
        </p:xfrm>
        <a:graphic>
          <a:graphicData uri="http://schemas.openxmlformats.org/drawingml/2006/table">
            <a:tbl>
              <a:tblPr rtl="1" firstRow="1" bandRow="1">
                <a:tableStyleId>{5C22544A-7EE6-4342-B048-85BDC9FD1C3A}</a:tableStyleId>
              </a:tblPr>
              <a:tblGrid>
                <a:gridCol w="2138765"/>
                <a:gridCol w="4943960"/>
                <a:gridCol w="2495227"/>
                <a:gridCol w="2107772"/>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SA" sz="2800" kern="1200" dirty="0" smtClean="0">
                          <a:solidFill>
                            <a:schemeClr val="dk1"/>
                          </a:solidFill>
                          <a:effectLst/>
                          <a:latin typeface="+mn-lt"/>
                          <a:ea typeface="+mn-ea"/>
                          <a:cs typeface="+mn-cs"/>
                        </a:rPr>
                        <a:t>تكاثر جنسي.</a:t>
                      </a:r>
                      <a:endParaRPr lang="en-US" sz="2800" kern="1200" dirty="0" smtClean="0">
                        <a:solidFill>
                          <a:schemeClr val="dk1"/>
                        </a:solidFill>
                        <a:effectLst/>
                        <a:latin typeface="+mn-lt"/>
                        <a:ea typeface="+mn-ea"/>
                        <a:cs typeface="+mn-cs"/>
                      </a:endParaRPr>
                    </a:p>
                    <a:p>
                      <a:pPr lvl="0" rtl="1"/>
                      <a:r>
                        <a:rPr lang="ar-SA" sz="2800" b="1" kern="1200" dirty="0" smtClean="0">
                          <a:solidFill>
                            <a:schemeClr val="dk1"/>
                          </a:solidFill>
                          <a:effectLst/>
                          <a:latin typeface="+mn-lt"/>
                          <a:ea typeface="+mn-ea"/>
                          <a:cs typeface="+mn-cs"/>
                        </a:rPr>
                        <a:t>انتخاب طبيعي</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اختلاف وراثي كمادة خام للانتخاب الطبيعي، التنافس على الموارد، البقاء والملاءمة.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عمليات الانتخاب الطبيعي تؤثر على التنوع داخل الأنواع، وعلى تنوع الأنواع.</a:t>
                      </a:r>
                      <a:endParaRPr lang="en-US" sz="2800" kern="1200" dirty="0" smtClean="0">
                        <a:solidFill>
                          <a:schemeClr val="dk1"/>
                        </a:solidFill>
                        <a:effectLst/>
                        <a:latin typeface="+mn-lt"/>
                        <a:ea typeface="+mn-ea"/>
                        <a:cs typeface="+mn-cs"/>
                      </a:endParaRPr>
                    </a:p>
                    <a:p>
                      <a:pPr lvl="0" rtl="1"/>
                      <a:r>
                        <a:rPr lang="ar-SA" sz="2800" b="1" kern="1200" dirty="0" smtClean="0">
                          <a:solidFill>
                            <a:schemeClr val="dk1"/>
                          </a:solidFill>
                          <a:effectLst/>
                          <a:latin typeface="+mn-lt"/>
                          <a:ea typeface="+mn-ea"/>
                          <a:cs typeface="+mn-cs"/>
                        </a:rPr>
                        <a:t>تركيب العشائر يتأثر أيضا من الأحداث العشوائية.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الأحداث العشوائية تتم بالتوازي مع عمليات الانتخاب الطبيعي.</a:t>
                      </a:r>
                      <a:endParaRPr lang="ar-JO"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تأثير الأحداث العشوائية كبيرة خاصة في العشائر الصغيرة، وقد تؤدي إلى ارتفاع في تكرار صفات ليس لها أفضلية في البيئة</a:t>
                      </a:r>
                      <a:endParaRPr lang="en-US" sz="2800" kern="1200" dirty="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24155414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608043695"/>
              </p:ext>
            </p:extLst>
          </p:nvPr>
        </p:nvGraphicFramePr>
        <p:xfrm>
          <a:off x="232472" y="192724"/>
          <a:ext cx="11685724" cy="6522720"/>
        </p:xfrm>
        <a:graphic>
          <a:graphicData uri="http://schemas.openxmlformats.org/drawingml/2006/table">
            <a:tbl>
              <a:tblPr rtl="1" firstRow="1" bandRow="1">
                <a:tableStyleId>{5C22544A-7EE6-4342-B048-85BDC9FD1C3A}</a:tableStyleId>
              </a:tblPr>
              <a:tblGrid>
                <a:gridCol w="2278250"/>
                <a:gridCol w="3270143"/>
                <a:gridCol w="2727701"/>
                <a:gridCol w="3409630"/>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SA" sz="2800" kern="1200" dirty="0" smtClean="0">
                          <a:solidFill>
                            <a:schemeClr val="dk1"/>
                          </a:solidFill>
                          <a:effectLst/>
                          <a:latin typeface="+mn-lt"/>
                          <a:ea typeface="+mn-ea"/>
                          <a:cs typeface="+mn-cs"/>
                        </a:rPr>
                        <a:t>هناك ملاءمة بين المبنى والأداء الوظيفي لدى الكائنات الحية وبين الظروف في بيئاتها.</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b="1" kern="1200" dirty="0" smtClean="0">
                          <a:solidFill>
                            <a:schemeClr val="dk1"/>
                          </a:solidFill>
                          <a:effectLst/>
                          <a:latin typeface="+mn-lt"/>
                          <a:ea typeface="+mn-ea"/>
                          <a:cs typeface="+mn-cs"/>
                        </a:rPr>
                        <a:t>ملاءمة لبيوت تنمية. </a:t>
                      </a:r>
                      <a:endParaRPr lang="en-US" sz="2800" b="1" kern="1200" dirty="0" smtClean="0">
                        <a:solidFill>
                          <a:schemeClr val="dk1"/>
                        </a:solidFill>
                        <a:effectLst/>
                        <a:latin typeface="+mn-lt"/>
                        <a:ea typeface="+mn-ea"/>
                        <a:cs typeface="+mn-cs"/>
                      </a:endParaRPr>
                    </a:p>
                    <a:p>
                      <a:pPr rtl="1"/>
                      <a:r>
                        <a:rPr lang="ar-SA" sz="2800" b="1" kern="1200" dirty="0" smtClean="0">
                          <a:solidFill>
                            <a:srgbClr val="FF0000"/>
                          </a:solidFill>
                          <a:effectLst/>
                          <a:latin typeface="+mn-lt"/>
                          <a:ea typeface="+mn-ea"/>
                          <a:cs typeface="+mn-cs"/>
                        </a:rPr>
                        <a:t>(8- 10 ساعات)</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أنواع مختلفة من </a:t>
                      </a:r>
                      <a:r>
                        <a:rPr lang="ar-SA" sz="2800" kern="1200" dirty="0" err="1" smtClean="0">
                          <a:solidFill>
                            <a:schemeClr val="dk1"/>
                          </a:solidFill>
                          <a:effectLst/>
                          <a:latin typeface="+mn-lt"/>
                          <a:ea typeface="+mn-ea"/>
                          <a:cs typeface="+mn-cs"/>
                        </a:rPr>
                        <a:t>الملاءمات</a:t>
                      </a:r>
                      <a:r>
                        <a:rPr lang="ar-SA" sz="2800" kern="1200" dirty="0" smtClean="0">
                          <a:solidFill>
                            <a:schemeClr val="dk1"/>
                          </a:solidFill>
                          <a:effectLst/>
                          <a:latin typeface="+mn-lt"/>
                          <a:ea typeface="+mn-ea"/>
                          <a:cs typeface="+mn-cs"/>
                        </a:rPr>
                        <a:t>: </a:t>
                      </a:r>
                      <a:r>
                        <a:rPr lang="ar-SA" sz="2800" kern="1200" dirty="0" err="1" smtClean="0">
                          <a:solidFill>
                            <a:schemeClr val="dk1"/>
                          </a:solidFill>
                          <a:effectLst/>
                          <a:latin typeface="+mn-lt"/>
                          <a:ea typeface="+mn-ea"/>
                          <a:cs typeface="+mn-cs"/>
                        </a:rPr>
                        <a:t>مبنوية</a:t>
                      </a:r>
                      <a:r>
                        <a:rPr lang="ar-SA" sz="2800" kern="1200" dirty="0" smtClean="0">
                          <a:solidFill>
                            <a:schemeClr val="dk1"/>
                          </a:solidFill>
                          <a:effectLst/>
                          <a:latin typeface="+mn-lt"/>
                          <a:ea typeface="+mn-ea"/>
                          <a:cs typeface="+mn-cs"/>
                        </a:rPr>
                        <a:t> (</a:t>
                      </a:r>
                      <a:r>
                        <a:rPr lang="ar-SA" sz="2800" kern="1200" dirty="0" err="1" smtClean="0">
                          <a:solidFill>
                            <a:schemeClr val="dk1"/>
                          </a:solidFill>
                          <a:effectLst/>
                          <a:latin typeface="+mn-lt"/>
                          <a:ea typeface="+mn-ea"/>
                          <a:cs typeface="+mn-cs"/>
                        </a:rPr>
                        <a:t>مورفولوجية</a:t>
                      </a:r>
                      <a:r>
                        <a:rPr lang="ar-SA" sz="2800" kern="1200" dirty="0" smtClean="0">
                          <a:solidFill>
                            <a:schemeClr val="dk1"/>
                          </a:solidFill>
                          <a:effectLst/>
                          <a:latin typeface="+mn-lt"/>
                          <a:ea typeface="+mn-ea"/>
                          <a:cs typeface="+mn-cs"/>
                        </a:rPr>
                        <a:t>)، فيسيولوجية- بيوكيماوية، سلوكية.</a:t>
                      </a:r>
                      <a:endParaRPr lang="en-US" sz="2800" kern="1200" dirty="0" smtClean="0">
                        <a:solidFill>
                          <a:schemeClr val="dk1"/>
                        </a:solidFill>
                        <a:effectLst/>
                        <a:latin typeface="+mn-lt"/>
                        <a:ea typeface="+mn-ea"/>
                        <a:cs typeface="+mn-cs"/>
                      </a:endParaRPr>
                    </a:p>
                    <a:p>
                      <a:pPr rtl="1"/>
                      <a:r>
                        <a:rPr lang="ar-SA" sz="2800" b="1"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en-US" sz="2800" b="1" kern="1200" dirty="0" smtClean="0">
                          <a:solidFill>
                            <a:schemeClr val="dk1"/>
                          </a:solidFill>
                          <a:effectLst/>
                          <a:latin typeface="+mn-lt"/>
                          <a:ea typeface="+mn-ea"/>
                          <a:cs typeface="+mn-cs"/>
                        </a:rPr>
                        <a:t> </a:t>
                      </a:r>
                      <a:r>
                        <a:rPr lang="ar-SA" sz="2800" kern="1200" dirty="0" smtClean="0">
                          <a:solidFill>
                            <a:schemeClr val="dk1"/>
                          </a:solidFill>
                          <a:effectLst/>
                          <a:latin typeface="+mn-lt"/>
                          <a:ea typeface="+mn-ea"/>
                          <a:cs typeface="+mn-cs"/>
                        </a:rPr>
                        <a:t>دورة حياة النباتات.</a:t>
                      </a:r>
                      <a:endParaRPr lang="en-US" sz="2800" kern="1200" dirty="0" smtClean="0">
                        <a:solidFill>
                          <a:schemeClr val="dk1"/>
                        </a:solidFill>
                        <a:effectLst/>
                        <a:latin typeface="+mn-lt"/>
                        <a:ea typeface="+mn-ea"/>
                        <a:cs typeface="+mn-cs"/>
                      </a:endParaRPr>
                    </a:p>
                    <a:p>
                      <a:pPr rtl="1"/>
                      <a:r>
                        <a:rPr lang="en-US" sz="2800" kern="1200" dirty="0" smtClean="0">
                          <a:solidFill>
                            <a:schemeClr val="dk1"/>
                          </a:solidFill>
                          <a:effectLst/>
                          <a:latin typeface="+mn-lt"/>
                          <a:ea typeface="+mn-ea"/>
                          <a:cs typeface="+mn-cs"/>
                        </a:rPr>
                        <a:t> </a:t>
                      </a:r>
                    </a:p>
                    <a:p>
                      <a:r>
                        <a:rPr lang="ar-SA" sz="2800" kern="1200" dirty="0" smtClean="0">
                          <a:solidFill>
                            <a:schemeClr val="dk1"/>
                          </a:solidFill>
                          <a:effectLst/>
                          <a:latin typeface="+mn-lt"/>
                          <a:ea typeface="+mn-ea"/>
                          <a:cs typeface="+mn-cs"/>
                        </a:rPr>
                        <a:t>دورة حياة نباتات حولية </a:t>
                      </a:r>
                      <a:r>
                        <a:rPr lang="ar-SA" sz="2800" kern="1200" dirty="0" err="1" smtClean="0">
                          <a:solidFill>
                            <a:schemeClr val="dk1"/>
                          </a:solidFill>
                          <a:effectLst/>
                          <a:latin typeface="+mn-lt"/>
                          <a:ea typeface="+mn-ea"/>
                          <a:cs typeface="+mn-cs"/>
                        </a:rPr>
                        <a:t>والجيوفيتات</a:t>
                      </a:r>
                      <a:r>
                        <a:rPr lang="ar-SA" sz="2800" kern="1200" dirty="0" smtClean="0">
                          <a:solidFill>
                            <a:schemeClr val="dk1"/>
                          </a:solidFill>
                          <a:effectLst/>
                          <a:latin typeface="+mn-lt"/>
                          <a:ea typeface="+mn-ea"/>
                          <a:cs typeface="+mn-cs"/>
                        </a:rPr>
                        <a:t> كملاءمة لمناخ حوض البحر المتوسط والمناخ الصحراوي.</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kern="1200" dirty="0" err="1" smtClean="0">
                          <a:solidFill>
                            <a:schemeClr val="dk1"/>
                          </a:solidFill>
                          <a:effectLst/>
                          <a:latin typeface="+mn-lt"/>
                          <a:ea typeface="+mn-ea"/>
                          <a:cs typeface="+mn-cs"/>
                        </a:rPr>
                        <a:t>هوموتيرمي</a:t>
                      </a:r>
                      <a:r>
                        <a:rPr lang="ar-SA" sz="2800" kern="1200" dirty="0" smtClean="0">
                          <a:solidFill>
                            <a:schemeClr val="dk1"/>
                          </a:solidFill>
                          <a:effectLst/>
                          <a:latin typeface="+mn-lt"/>
                          <a:ea typeface="+mn-ea"/>
                          <a:cs typeface="+mn-cs"/>
                        </a:rPr>
                        <a:t> (ذوي درجة حرارة جسم ثابتة) (</a:t>
                      </a:r>
                      <a:r>
                        <a:rPr lang="ar-SA" sz="2800" kern="1200" dirty="0" err="1" smtClean="0">
                          <a:solidFill>
                            <a:schemeClr val="dk1"/>
                          </a:solidFill>
                          <a:effectLst/>
                          <a:latin typeface="+mn-lt"/>
                          <a:ea typeface="+mn-ea"/>
                          <a:cs typeface="+mn-cs"/>
                        </a:rPr>
                        <a:t>اندوتيرمي</a:t>
                      </a:r>
                      <a:r>
                        <a:rPr lang="ar-SA" sz="2800" kern="1200" dirty="0" smtClean="0">
                          <a:solidFill>
                            <a:schemeClr val="dk1"/>
                          </a:solidFill>
                          <a:effectLst/>
                          <a:latin typeface="+mn-lt"/>
                          <a:ea typeface="+mn-ea"/>
                          <a:cs typeface="+mn-cs"/>
                        </a:rPr>
                        <a:t>) </a:t>
                      </a:r>
                      <a:r>
                        <a:rPr lang="ar-SA" sz="2800" kern="1200" dirty="0" err="1" smtClean="0">
                          <a:solidFill>
                            <a:schemeClr val="dk1"/>
                          </a:solidFill>
                          <a:effectLst/>
                          <a:latin typeface="+mn-lt"/>
                          <a:ea typeface="+mn-ea"/>
                          <a:cs typeface="+mn-cs"/>
                        </a:rPr>
                        <a:t>فويكلوتيرمي</a:t>
                      </a:r>
                      <a:r>
                        <a:rPr lang="ar-SA" sz="2800" kern="1200" dirty="0" smtClean="0">
                          <a:solidFill>
                            <a:schemeClr val="dk1"/>
                          </a:solidFill>
                          <a:effectLst/>
                          <a:latin typeface="+mn-lt"/>
                          <a:ea typeface="+mn-ea"/>
                          <a:cs typeface="+mn-cs"/>
                        </a:rPr>
                        <a:t> (ذوي درجة حرارة جسم متغيّرة) (</a:t>
                      </a:r>
                      <a:r>
                        <a:rPr lang="ar-SA" sz="2800" kern="1200" dirty="0" err="1" smtClean="0">
                          <a:solidFill>
                            <a:schemeClr val="dk1"/>
                          </a:solidFill>
                          <a:effectLst/>
                          <a:latin typeface="+mn-lt"/>
                          <a:ea typeface="+mn-ea"/>
                          <a:cs typeface="+mn-cs"/>
                        </a:rPr>
                        <a:t>اكنوتيرمي</a:t>
                      </a:r>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he-IL"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بصل، نتح، تلقيح، نشر البذور، بذرة، انبات، ثغور، درنة، زهرة، ثمرة.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kern="1200" dirty="0" smtClean="0">
                          <a:solidFill>
                            <a:schemeClr val="dk1"/>
                          </a:solidFill>
                          <a:effectLst/>
                          <a:latin typeface="+mn-lt"/>
                          <a:ea typeface="+mn-ea"/>
                          <a:cs typeface="+mn-cs"/>
                        </a:rPr>
                        <a:t>على الطالب أن يتعرف على </a:t>
                      </a:r>
                      <a:r>
                        <a:rPr lang="ar-SA" sz="2800" kern="1200" dirty="0" err="1" smtClean="0">
                          <a:solidFill>
                            <a:schemeClr val="dk1"/>
                          </a:solidFill>
                          <a:effectLst/>
                          <a:latin typeface="+mn-lt"/>
                          <a:ea typeface="+mn-ea"/>
                          <a:cs typeface="+mn-cs"/>
                        </a:rPr>
                        <a:t>ملاءمات</a:t>
                      </a:r>
                      <a:r>
                        <a:rPr lang="ar-SA" sz="2800" kern="1200" dirty="0" smtClean="0">
                          <a:solidFill>
                            <a:schemeClr val="dk1"/>
                          </a:solidFill>
                          <a:effectLst/>
                          <a:latin typeface="+mn-lt"/>
                          <a:ea typeface="+mn-ea"/>
                          <a:cs typeface="+mn-cs"/>
                        </a:rPr>
                        <a:t> لنباتات </a:t>
                      </a:r>
                      <a:r>
                        <a:rPr lang="ar-SA" sz="2800" kern="1200" dirty="0" err="1" smtClean="0">
                          <a:solidFill>
                            <a:schemeClr val="dk1"/>
                          </a:solidFill>
                          <a:effectLst/>
                          <a:latin typeface="+mn-lt"/>
                          <a:ea typeface="+mn-ea"/>
                          <a:cs typeface="+mn-cs"/>
                        </a:rPr>
                        <a:t>وملاءمات</a:t>
                      </a:r>
                      <a:r>
                        <a:rPr lang="ar-SA" sz="2800" kern="1200" dirty="0" smtClean="0">
                          <a:solidFill>
                            <a:schemeClr val="dk1"/>
                          </a:solidFill>
                          <a:effectLst/>
                          <a:latin typeface="+mn-lt"/>
                          <a:ea typeface="+mn-ea"/>
                          <a:cs typeface="+mn-cs"/>
                        </a:rPr>
                        <a:t> لحيوانات في البلاد ل 3 بيئات: بيئة مائية، مناخ حوض البحر المتوسط، ومناخ صحراوي.</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يجب التطرق لأهمية  النسبة بين سطح التلامس والحجم  وتأثيره على الكائن الحي.</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نباتات حولية </a:t>
                      </a:r>
                      <a:r>
                        <a:rPr lang="ar-SA" sz="2800" kern="1200" dirty="0" err="1" smtClean="0">
                          <a:solidFill>
                            <a:schemeClr val="dk1"/>
                          </a:solidFill>
                          <a:effectLst/>
                          <a:latin typeface="+mn-lt"/>
                          <a:ea typeface="+mn-ea"/>
                          <a:cs typeface="+mn-cs"/>
                        </a:rPr>
                        <a:t>وجيوفيتات</a:t>
                      </a:r>
                      <a:r>
                        <a:rPr lang="ar-SA" sz="2800" kern="1200" dirty="0" smtClean="0">
                          <a:solidFill>
                            <a:schemeClr val="dk1"/>
                          </a:solidFill>
                          <a:effectLst/>
                          <a:latin typeface="+mn-lt"/>
                          <a:ea typeface="+mn-ea"/>
                          <a:cs typeface="+mn-cs"/>
                        </a:rPr>
                        <a:t> هما استراتيجيتان للهروب من فصل الجفاف.</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6638284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70970308"/>
              </p:ext>
            </p:extLst>
          </p:nvPr>
        </p:nvGraphicFramePr>
        <p:xfrm>
          <a:off x="108488" y="0"/>
          <a:ext cx="11918196" cy="6522720"/>
        </p:xfrm>
        <a:graphic>
          <a:graphicData uri="http://schemas.openxmlformats.org/drawingml/2006/table">
            <a:tbl>
              <a:tblPr rtl="1" firstRow="1" bandRow="1">
                <a:tableStyleId>{5C22544A-7EE6-4342-B048-85BDC9FD1C3A}</a:tableStyleId>
              </a:tblPr>
              <a:tblGrid>
                <a:gridCol w="2979549"/>
                <a:gridCol w="2979549"/>
                <a:gridCol w="2979549"/>
                <a:gridCol w="2979549"/>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الإنسان يؤثر على بيئته ويغيرها.</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SA" sz="2800" b="1" kern="1200" dirty="0" smtClean="0">
                          <a:solidFill>
                            <a:schemeClr val="dk1"/>
                          </a:solidFill>
                          <a:effectLst/>
                          <a:latin typeface="+mn-lt"/>
                          <a:ea typeface="+mn-ea"/>
                          <a:cs typeface="+mn-cs"/>
                        </a:rPr>
                        <a:t>تأثير الإنسان على البيئة</a:t>
                      </a:r>
                      <a:r>
                        <a:rPr lang="ar-SA" sz="2800" kern="1200" dirty="0" smtClean="0">
                          <a:solidFill>
                            <a:schemeClr val="dk1"/>
                          </a:solidFill>
                          <a:effectLst/>
                          <a:latin typeface="+mn-lt"/>
                          <a:ea typeface="+mn-ea"/>
                          <a:cs typeface="+mn-cs"/>
                        </a:rPr>
                        <a:t> </a:t>
                      </a:r>
                      <a:r>
                        <a:rPr lang="ar-SA" sz="2800" b="1" kern="1200" dirty="0" smtClean="0">
                          <a:solidFill>
                            <a:srgbClr val="FF0000"/>
                          </a:solidFill>
                          <a:effectLst/>
                          <a:latin typeface="+mn-lt"/>
                          <a:ea typeface="+mn-ea"/>
                          <a:cs typeface="+mn-cs"/>
                        </a:rPr>
                        <a:t>(12 ساعات)</a:t>
                      </a:r>
                      <a:endParaRPr lang="en-US" sz="2800" kern="1200" dirty="0" smtClean="0">
                        <a:solidFill>
                          <a:srgbClr val="FF0000"/>
                        </a:solidFill>
                        <a:effectLst/>
                        <a:latin typeface="+mn-lt"/>
                        <a:ea typeface="+mn-ea"/>
                        <a:cs typeface="+mn-cs"/>
                      </a:endParaRPr>
                    </a:p>
                    <a:p>
                      <a:pPr lvl="0" rtl="1"/>
                      <a:r>
                        <a:rPr lang="ar-SA" sz="2800" kern="1200" dirty="0" smtClean="0">
                          <a:solidFill>
                            <a:schemeClr val="dk1"/>
                          </a:solidFill>
                          <a:effectLst/>
                          <a:latin typeface="+mn-lt"/>
                          <a:ea typeface="+mn-ea"/>
                          <a:cs typeface="+mn-cs"/>
                        </a:rPr>
                        <a:t>فعاليات لصالح الإنسان</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  زراعة مكثفة: إنتاج غذاء ونواتج كثيرة أخرى  لرفاهية الإنسان مثل: تغير موعد الإزهار، تأثير على وتيرة وضع البيوض، تطوير أصناف ذات محاصيل غزيرة، تطوير أصناف صامدة أمام الآفات.</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     -  صناعة وبناء.</a:t>
                      </a:r>
                      <a:endParaRPr lang="en-US" sz="2800" kern="1200" dirty="0" smtClean="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SA" sz="2800" kern="1200" dirty="0" smtClean="0">
                          <a:solidFill>
                            <a:schemeClr val="dk1"/>
                          </a:solidFill>
                          <a:effectLst/>
                          <a:latin typeface="+mn-lt"/>
                          <a:ea typeface="+mn-ea"/>
                          <a:cs typeface="+mn-cs"/>
                        </a:rPr>
                        <a:t>تأثير الدفيئة، تسميد،ـ انحسار الأوزون، ابادة بيولوجية، ابادة كيميائية، هدم بيوت تنمية، تلوث هواء، تلوث ماء، تلوث التربة، مياه مجاري، مياه مالحة، مياه نقية، أنواع مهددة بالانقراض، أنواع غازية، </a:t>
                      </a:r>
                      <a:r>
                        <a:rPr lang="ar-SA" sz="2800" kern="1200" dirty="0" err="1" smtClean="0">
                          <a:solidFill>
                            <a:schemeClr val="dk1"/>
                          </a:solidFill>
                          <a:effectLst/>
                          <a:latin typeface="+mn-lt"/>
                          <a:ea typeface="+mn-ea"/>
                          <a:cs typeface="+mn-cs"/>
                        </a:rPr>
                        <a:t>كومبوست</a:t>
                      </a:r>
                      <a:r>
                        <a:rPr lang="ar-SA" sz="2800" kern="1200" dirty="0" smtClean="0">
                          <a:solidFill>
                            <a:schemeClr val="dk1"/>
                          </a:solidFill>
                          <a:effectLst/>
                          <a:latin typeface="+mn-lt"/>
                          <a:ea typeface="+mn-ea"/>
                          <a:cs typeface="+mn-cs"/>
                        </a:rPr>
                        <a:t>.</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6559599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215564602"/>
              </p:ext>
            </p:extLst>
          </p:nvPr>
        </p:nvGraphicFramePr>
        <p:xfrm>
          <a:off x="232472" y="192724"/>
          <a:ext cx="11685724" cy="652272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SA" sz="2800" b="1" kern="1200" dirty="0" smtClean="0">
                          <a:solidFill>
                            <a:schemeClr val="dk1"/>
                          </a:solidFill>
                          <a:effectLst/>
                          <a:latin typeface="+mn-lt"/>
                          <a:ea typeface="+mn-ea"/>
                          <a:cs typeface="+mn-cs"/>
                        </a:rPr>
                        <a:t>الثمن البيئي</a:t>
                      </a:r>
                      <a:endParaRPr lang="en-US" sz="2800" b="1"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تلوث وتقليص الموارد.</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هدم بيوت تنمية.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انقراض أنواع ودخول أنواع غازية.</a:t>
                      </a:r>
                      <a:endParaRPr lang="en-US" sz="2800" kern="1200" dirty="0" smtClean="0">
                        <a:solidFill>
                          <a:schemeClr val="dk1"/>
                        </a:solidFill>
                        <a:effectLst/>
                        <a:latin typeface="+mn-lt"/>
                        <a:ea typeface="+mn-ea"/>
                        <a:cs typeface="+mn-cs"/>
                      </a:endParaRPr>
                    </a:p>
                    <a:p>
                      <a:pPr lvl="0" rtl="1"/>
                      <a:r>
                        <a:rPr lang="ar-SA" sz="2800" b="1" kern="1200" dirty="0" smtClean="0">
                          <a:solidFill>
                            <a:schemeClr val="dk1"/>
                          </a:solidFill>
                          <a:effectLst/>
                          <a:latin typeface="+mn-lt"/>
                          <a:ea typeface="+mn-ea"/>
                          <a:cs typeface="+mn-cs"/>
                        </a:rPr>
                        <a:t>طرق لتقليل الثمن البيئي</a:t>
                      </a:r>
                      <a:endParaRPr lang="en-US" sz="2800" b="1"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في الزراعة: ابادة بيولوجية.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في الصناعة والبناء: تطوير مستديم</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تقليص استهلاك الموارد</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سن قوانين بيئية</a:t>
                      </a:r>
                      <a:endParaRPr lang="en-US" sz="2800" kern="1200" dirty="0" smtClean="0">
                        <a:solidFill>
                          <a:schemeClr val="dk1"/>
                        </a:solidFill>
                        <a:effectLst/>
                        <a:latin typeface="+mn-lt"/>
                        <a:ea typeface="+mn-ea"/>
                        <a:cs typeface="+mn-cs"/>
                      </a:endParaRPr>
                    </a:p>
                    <a:p>
                      <a:pPr rtl="1"/>
                      <a:r>
                        <a:rPr lang="ar-JO" sz="2800" kern="1200" dirty="0" smtClean="0">
                          <a:solidFill>
                            <a:schemeClr val="dk1"/>
                          </a:solidFill>
                          <a:effectLst/>
                          <a:latin typeface="+mn-lt"/>
                          <a:ea typeface="+mn-ea"/>
                          <a:cs typeface="+mn-cs"/>
                        </a:rPr>
                        <a:t>تربية وتوعية.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0743739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169316328"/>
              </p:ext>
            </p:extLst>
          </p:nvPr>
        </p:nvGraphicFramePr>
        <p:xfrm>
          <a:off x="232472" y="192724"/>
          <a:ext cx="11685724" cy="56692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SA" sz="2800" kern="1200" dirty="0" smtClean="0">
                          <a:solidFill>
                            <a:schemeClr val="dk1"/>
                          </a:solidFill>
                          <a:effectLst/>
                          <a:latin typeface="+mn-lt"/>
                          <a:ea typeface="+mn-ea"/>
                          <a:cs typeface="+mn-cs"/>
                        </a:rPr>
                        <a:t>تأثير الإنسان على عملية تطور الأنواع.</a:t>
                      </a:r>
                      <a:endParaRPr lang="he-IL" sz="2800" kern="1200" dirty="0" smtClean="0">
                        <a:solidFill>
                          <a:schemeClr val="dk1"/>
                        </a:solidFill>
                        <a:effectLst/>
                        <a:latin typeface="+mn-lt"/>
                        <a:ea typeface="+mn-ea"/>
                        <a:cs typeface="+mn-cs"/>
                      </a:endParaRPr>
                    </a:p>
                    <a:p>
                      <a:pPr rtl="1"/>
                      <a:endParaRPr lang="he-IL" sz="2800" kern="1200" dirty="0" smtClean="0">
                        <a:solidFill>
                          <a:schemeClr val="dk1"/>
                        </a:solidFill>
                        <a:effectLst/>
                        <a:latin typeface="+mn-lt"/>
                        <a:ea typeface="+mn-ea"/>
                        <a:cs typeface="+mn-cs"/>
                      </a:endParaRPr>
                    </a:p>
                    <a:p>
                      <a:pPr rtl="1"/>
                      <a:endParaRPr lang="he-IL" sz="2800" kern="1200" dirty="0" smtClean="0">
                        <a:solidFill>
                          <a:schemeClr val="dk1"/>
                        </a:solidFill>
                        <a:effectLst/>
                        <a:latin typeface="+mn-lt"/>
                        <a:ea typeface="+mn-ea"/>
                        <a:cs typeface="+mn-cs"/>
                      </a:endParaRPr>
                    </a:p>
                    <a:p>
                      <a:pPr rtl="1"/>
                      <a:endParaRPr lang="he-IL"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تدخل الإنسان في الطبيعة يثير مشاكل ومعضلات (</a:t>
                      </a:r>
                      <a:r>
                        <a:rPr lang="he-IL" sz="2800" kern="1200" dirty="0" smtClean="0">
                          <a:solidFill>
                            <a:schemeClr val="dk1"/>
                          </a:solidFill>
                          <a:effectLst/>
                          <a:latin typeface="+mn-lt"/>
                          <a:ea typeface="+mn-ea"/>
                          <a:cs typeface="+mn-cs"/>
                        </a:rPr>
                        <a:t>דילמות)</a:t>
                      </a:r>
                      <a:r>
                        <a:rPr lang="ar-SA" sz="2800" kern="1200" dirty="0" smtClean="0">
                          <a:solidFill>
                            <a:schemeClr val="dk1"/>
                          </a:solidFill>
                          <a:effectLst/>
                          <a:latin typeface="+mn-lt"/>
                          <a:ea typeface="+mn-ea"/>
                          <a:cs typeface="+mn-cs"/>
                        </a:rPr>
                        <a:t> اجتماعية وأخلاقية.</a:t>
                      </a:r>
                      <a:endParaRPr lang="en-US" sz="2800" kern="1200" dirty="0">
                        <a:solidFill>
                          <a:schemeClr val="dk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SA" sz="2800" b="1" kern="1200" dirty="0" smtClean="0">
                          <a:solidFill>
                            <a:schemeClr val="dk1"/>
                          </a:solidFill>
                          <a:effectLst/>
                          <a:latin typeface="+mn-lt"/>
                          <a:ea typeface="+mn-ea"/>
                          <a:cs typeface="+mn-cs"/>
                        </a:rPr>
                        <a:t>تأثير ممكن للإنسان على عمليات تطورية</a:t>
                      </a:r>
                      <a:endParaRPr lang="en-US" sz="2800" kern="1200" dirty="0" smtClean="0">
                        <a:solidFill>
                          <a:schemeClr val="dk1"/>
                        </a:solidFill>
                        <a:effectLst/>
                        <a:latin typeface="+mn-lt"/>
                        <a:ea typeface="+mn-ea"/>
                        <a:cs typeface="+mn-cs"/>
                      </a:endParaRPr>
                    </a:p>
                    <a:p>
                      <a:pPr rtl="1"/>
                      <a:r>
                        <a:rPr lang="ar-SA" sz="2800" b="1" kern="1200" dirty="0" smtClean="0">
                          <a:solidFill>
                            <a:schemeClr val="dk1"/>
                          </a:solidFill>
                          <a:effectLst/>
                          <a:latin typeface="+mn-lt"/>
                          <a:ea typeface="+mn-ea"/>
                          <a:cs typeface="+mn-cs"/>
                        </a:rPr>
                        <a:t>أمثلة: </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صمود امام الأدوية، لمبيدات الحشرات ومبيدات الأعشاب.</a:t>
                      </a:r>
                      <a:endParaRPr lang="en-US" sz="2800" kern="1200" dirty="0" smtClean="0">
                        <a:solidFill>
                          <a:schemeClr val="dk1"/>
                        </a:solidFill>
                        <a:effectLst/>
                        <a:latin typeface="+mn-lt"/>
                        <a:ea typeface="+mn-ea"/>
                        <a:cs typeface="+mn-cs"/>
                      </a:endParaRPr>
                    </a:p>
                    <a:p>
                      <a:pPr lvl="0" rtl="1"/>
                      <a:r>
                        <a:rPr lang="he-IL" sz="2800" kern="1200" dirty="0" err="1" smtClean="0">
                          <a:solidFill>
                            <a:schemeClr val="dk1"/>
                          </a:solidFill>
                          <a:effectLst/>
                          <a:latin typeface="+mn-lt"/>
                          <a:ea typeface="+mn-ea"/>
                          <a:cs typeface="+mn-cs"/>
                        </a:rPr>
                        <a:t>מלינזם</a:t>
                      </a:r>
                      <a:r>
                        <a:rPr lang="he-IL" sz="2800" kern="1200" dirty="0" smtClean="0">
                          <a:solidFill>
                            <a:schemeClr val="dk1"/>
                          </a:solidFill>
                          <a:effectLst/>
                          <a:latin typeface="+mn-lt"/>
                          <a:ea typeface="+mn-ea"/>
                          <a:cs typeface="+mn-cs"/>
                        </a:rPr>
                        <a:t> תעשייתי</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العيش في بيئة محمية (بدون ضغط </a:t>
                      </a:r>
                      <a:r>
                        <a:rPr lang="ar-JO" sz="2800" kern="1200" dirty="0" smtClean="0">
                          <a:solidFill>
                            <a:schemeClr val="dk1"/>
                          </a:solidFill>
                          <a:effectLst/>
                          <a:latin typeface="+mn-lt"/>
                          <a:ea typeface="+mn-ea"/>
                          <a:cs typeface="+mn-cs"/>
                        </a:rPr>
                        <a:t>ال</a:t>
                      </a:r>
                      <a:r>
                        <a:rPr lang="ar-SA" sz="2800" kern="1200" dirty="0" smtClean="0">
                          <a:solidFill>
                            <a:schemeClr val="dk1"/>
                          </a:solidFill>
                          <a:effectLst/>
                          <a:latin typeface="+mn-lt"/>
                          <a:ea typeface="+mn-ea"/>
                          <a:cs typeface="+mn-cs"/>
                        </a:rPr>
                        <a:t>بيئة)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الطب الحديث يقلل ضغط الانتخاب الطبيعي</a:t>
                      </a:r>
                      <a:endParaRPr lang="en-US" sz="2800" kern="1200" dirty="0" smtClean="0">
                        <a:solidFill>
                          <a:schemeClr val="dk1"/>
                        </a:solidFill>
                        <a:effectLst/>
                        <a:latin typeface="+mn-lt"/>
                        <a:ea typeface="+mn-ea"/>
                        <a:cs typeface="+mn-cs"/>
                      </a:endParaRPr>
                    </a:p>
                    <a:p>
                      <a:pP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انقراض انواع، إدخال أنواع، بصمة قدم بيئية، حواجز </a:t>
                      </a:r>
                      <a:r>
                        <a:rPr lang="ar-SA" sz="2800" kern="1200" dirty="0" err="1" smtClean="0">
                          <a:solidFill>
                            <a:schemeClr val="dk1"/>
                          </a:solidFill>
                          <a:effectLst/>
                          <a:latin typeface="+mn-lt"/>
                          <a:ea typeface="+mn-ea"/>
                          <a:cs typeface="+mn-cs"/>
                        </a:rPr>
                        <a:t>بيوجغرافية</a:t>
                      </a:r>
                      <a:r>
                        <a:rPr lang="ar-SA" sz="2800" kern="1200" dirty="0" smtClean="0">
                          <a:solidFill>
                            <a:schemeClr val="dk1"/>
                          </a:solidFill>
                          <a:effectLst/>
                          <a:latin typeface="+mn-lt"/>
                          <a:ea typeface="+mn-ea"/>
                          <a:cs typeface="+mn-cs"/>
                        </a:rPr>
                        <a:t>، تطوير مستديم، </a:t>
                      </a:r>
                      <a:r>
                        <a:rPr lang="ar-SA" sz="2800" kern="1200" dirty="0" err="1" smtClean="0">
                          <a:solidFill>
                            <a:schemeClr val="dk1"/>
                          </a:solidFill>
                          <a:effectLst/>
                          <a:latin typeface="+mn-lt"/>
                          <a:ea typeface="+mn-ea"/>
                          <a:cs typeface="+mn-cs"/>
                        </a:rPr>
                        <a:t>إستدامة</a:t>
                      </a:r>
                      <a:r>
                        <a:rPr lang="ar-SA" sz="2800" kern="1200" dirty="0" smtClean="0">
                          <a:solidFill>
                            <a:schemeClr val="dk1"/>
                          </a:solidFill>
                          <a:effectLst/>
                          <a:latin typeface="+mn-lt"/>
                          <a:ea typeface="+mn-ea"/>
                          <a:cs typeface="+mn-cs"/>
                        </a:rPr>
                        <a:t> </a:t>
                      </a:r>
                      <a:r>
                        <a:rPr lang="he-IL" sz="2800" kern="1200" dirty="0" smtClean="0">
                          <a:solidFill>
                            <a:schemeClr val="dk1"/>
                          </a:solidFill>
                          <a:effectLst/>
                          <a:latin typeface="+mn-lt"/>
                          <a:ea typeface="+mn-ea"/>
                          <a:cs typeface="+mn-cs"/>
                        </a:rPr>
                        <a:t>(קיימות</a:t>
                      </a:r>
                      <a:r>
                        <a:rPr lang="ar-SA" sz="2800" kern="1200" dirty="0" smtClean="0">
                          <a:solidFill>
                            <a:schemeClr val="dk1"/>
                          </a:solidFill>
                          <a:effectLst/>
                          <a:latin typeface="+mn-lt"/>
                          <a:ea typeface="+mn-ea"/>
                          <a:cs typeface="+mn-cs"/>
                        </a:rPr>
                        <a:t> ، </a:t>
                      </a:r>
                      <a:r>
                        <a:rPr lang="en-US" sz="2800" kern="1200" dirty="0" smtClean="0">
                          <a:solidFill>
                            <a:schemeClr val="dk1"/>
                          </a:solidFill>
                          <a:effectLst/>
                          <a:latin typeface="+mn-lt"/>
                          <a:ea typeface="+mn-ea"/>
                          <a:cs typeface="+mn-cs"/>
                        </a:rPr>
                        <a:t>sustainability</a:t>
                      </a:r>
                      <a:r>
                        <a:rPr lang="he-IL"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kern="1200" dirty="0" smtClean="0">
                          <a:solidFill>
                            <a:schemeClr val="dk1"/>
                          </a:solidFill>
                          <a:effectLst/>
                          <a:latin typeface="+mn-lt"/>
                          <a:ea typeface="+mn-ea"/>
                          <a:cs typeface="+mn-cs"/>
                        </a:rPr>
                        <a:t>يجب اختيار 3 أمثلة من بين الأمثلة المعروضة.</a:t>
                      </a:r>
                      <a:endParaRPr lang="en-US" sz="2800" kern="1200" dirty="0" smtClean="0">
                        <a:solidFill>
                          <a:schemeClr val="dk1"/>
                        </a:solidFill>
                        <a:effectLst/>
                        <a:latin typeface="+mn-lt"/>
                        <a:ea typeface="+mn-ea"/>
                        <a:cs typeface="+mn-cs"/>
                      </a:endParaRPr>
                    </a:p>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808054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67180077"/>
              </p:ext>
            </p:extLst>
          </p:nvPr>
        </p:nvGraphicFramePr>
        <p:xfrm>
          <a:off x="232472" y="192724"/>
          <a:ext cx="11685724" cy="52425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lvl="0" rtl="1"/>
                      <a:r>
                        <a:rPr lang="ar-SA" sz="2800" kern="1200" dirty="0" smtClean="0">
                          <a:solidFill>
                            <a:schemeClr val="dk1"/>
                          </a:solidFill>
                          <a:effectLst/>
                          <a:latin typeface="+mn-lt"/>
                          <a:ea typeface="+mn-ea"/>
                          <a:cs typeface="+mn-cs"/>
                        </a:rPr>
                        <a:t>تأثير على تنوّع الأنواع في الطبيعة: </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حفظ الأنواع، انقراض أنواع، الغاء حواجز جغرافية، أنواع غازية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تحسين ورعاية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المعضلات </a:t>
                      </a:r>
                      <a:r>
                        <a:rPr lang="ar-JO" sz="2800" kern="1200" dirty="0" smtClean="0">
                          <a:solidFill>
                            <a:schemeClr val="dk1"/>
                          </a:solidFill>
                          <a:effectLst/>
                          <a:latin typeface="+mn-lt"/>
                          <a:ea typeface="+mn-ea"/>
                          <a:cs typeface="+mn-cs"/>
                        </a:rPr>
                        <a:t> المرتبطة  </a:t>
                      </a:r>
                      <a:r>
                        <a:rPr lang="ar-SA" sz="2800" kern="1200" dirty="0" smtClean="0">
                          <a:solidFill>
                            <a:schemeClr val="dk1"/>
                          </a:solidFill>
                          <a:effectLst/>
                          <a:latin typeface="+mn-lt"/>
                          <a:ea typeface="+mn-ea"/>
                          <a:cs typeface="+mn-cs"/>
                        </a:rPr>
                        <a:t>بالمحافظة على البيئة:</a:t>
                      </a:r>
                      <a:endParaRPr lang="en-US" sz="2800" kern="1200" dirty="0" smtClean="0">
                        <a:solidFill>
                          <a:schemeClr val="dk1"/>
                        </a:solidFill>
                        <a:effectLst/>
                        <a:latin typeface="+mn-lt"/>
                        <a:ea typeface="+mn-ea"/>
                        <a:cs typeface="+mn-cs"/>
                      </a:endParaRPr>
                    </a:p>
                    <a:p>
                      <a:pPr lvl="0" rtl="1"/>
                      <a:r>
                        <a:rPr lang="ar-SA" sz="2800" kern="1200" dirty="0" smtClean="0">
                          <a:solidFill>
                            <a:schemeClr val="dk1"/>
                          </a:solidFill>
                          <a:effectLst/>
                          <a:latin typeface="+mn-lt"/>
                          <a:ea typeface="+mn-ea"/>
                          <a:cs typeface="+mn-cs"/>
                        </a:rPr>
                        <a:t>محافظة مقابل تطوير</a:t>
                      </a:r>
                      <a:r>
                        <a:rPr lang="ar-JO" sz="2800" kern="1200" dirty="0" smtClean="0">
                          <a:solidFill>
                            <a:schemeClr val="dk1"/>
                          </a:solidFill>
                          <a:effectLst/>
                          <a:latin typeface="+mn-lt"/>
                          <a:ea typeface="+mn-ea"/>
                          <a:cs typeface="+mn-cs"/>
                        </a:rPr>
                        <a:t>.</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ثمن الفائدة مقابل اعتبارات أخلاقية.</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SA" sz="2800" kern="1200" dirty="0" smtClean="0">
                          <a:solidFill>
                            <a:schemeClr val="dk1"/>
                          </a:solidFill>
                          <a:effectLst/>
                          <a:latin typeface="+mn-lt"/>
                          <a:ea typeface="+mn-ea"/>
                          <a:cs typeface="+mn-cs"/>
                        </a:rPr>
                        <a:t>أمثلة مناسبة للنقاش في </a:t>
                      </a:r>
                      <a:r>
                        <a:rPr lang="he-IL" sz="2800" kern="1200" dirty="0" smtClean="0">
                          <a:solidFill>
                            <a:schemeClr val="dk1"/>
                          </a:solidFill>
                          <a:effectLst/>
                          <a:latin typeface="+mn-lt"/>
                          <a:ea typeface="+mn-ea"/>
                          <a:cs typeface="+mn-cs"/>
                        </a:rPr>
                        <a:t>(</a:t>
                      </a:r>
                      <a:r>
                        <a:rPr lang="ar-JO" sz="2800" kern="1200" dirty="0" smtClean="0">
                          <a:solidFill>
                            <a:schemeClr val="dk1"/>
                          </a:solidFill>
                          <a:effectLst/>
                          <a:latin typeface="+mn-lt"/>
                          <a:ea typeface="+mn-ea"/>
                          <a:cs typeface="+mn-cs"/>
                        </a:rPr>
                        <a:t>معضلات, مأزق)</a:t>
                      </a:r>
                      <a:r>
                        <a:rPr lang="ar-SA" sz="2800" kern="1200" dirty="0" smtClean="0">
                          <a:solidFill>
                            <a:schemeClr val="dk1"/>
                          </a:solidFill>
                          <a:effectLst/>
                          <a:latin typeface="+mn-lt"/>
                          <a:ea typeface="+mn-ea"/>
                          <a:cs typeface="+mn-cs"/>
                        </a:rPr>
                        <a:t> المرتبطة في البيئة:</a:t>
                      </a:r>
                      <a:endParaRPr lang="en-US" sz="2800" kern="1200" dirty="0" smtClean="0">
                        <a:solidFill>
                          <a:schemeClr val="dk1"/>
                        </a:solidFill>
                        <a:effectLst/>
                        <a:latin typeface="+mn-lt"/>
                        <a:ea typeface="+mn-ea"/>
                        <a:cs typeface="+mn-cs"/>
                      </a:endParaRPr>
                    </a:p>
                    <a:p>
                      <a:pPr rtl="1"/>
                      <a:r>
                        <a:rPr lang="ar-SA" sz="2800" kern="1200" dirty="0" smtClean="0">
                          <a:solidFill>
                            <a:schemeClr val="dk1"/>
                          </a:solidFill>
                          <a:effectLst/>
                          <a:latin typeface="+mn-lt"/>
                          <a:ea typeface="+mn-ea"/>
                          <a:cs typeface="+mn-cs"/>
                        </a:rPr>
                        <a:t>شارع عابر اسرائيل، محطات لإنتاج الكهرباء على طول شواطئ البحر.</a:t>
                      </a:r>
                      <a:endParaRPr lang="en-US" sz="2800" kern="1200" dirty="0" smtClean="0">
                        <a:solidFill>
                          <a:schemeClr val="dk1"/>
                        </a:solidFill>
                        <a:effectLst/>
                        <a:latin typeface="+mn-lt"/>
                        <a:ea typeface="+mn-ea"/>
                        <a:cs typeface="+mn-cs"/>
                      </a:endParaRPr>
                    </a:p>
                    <a:p>
                      <a:r>
                        <a:rPr lang="ar-SA" sz="2800" kern="1200" dirty="0" smtClean="0">
                          <a:solidFill>
                            <a:schemeClr val="dk1"/>
                          </a:solidFill>
                          <a:effectLst/>
                          <a:latin typeface="+mn-lt"/>
                          <a:ea typeface="+mn-ea"/>
                          <a:cs typeface="+mn-cs"/>
                        </a:rPr>
                        <a:t>يمكن استعمال أمثلة أخرى، حسب تقدير المعلم.</a:t>
                      </a:r>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38253040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052122891"/>
              </p:ext>
            </p:extLst>
          </p:nvPr>
        </p:nvGraphicFramePr>
        <p:xfrm>
          <a:off x="232472" y="192724"/>
          <a:ext cx="11685724" cy="97536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endParaRPr lang="he-IL" sz="28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8424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594882238"/>
              </p:ext>
            </p:extLst>
          </p:nvPr>
        </p:nvGraphicFramePr>
        <p:xfrm>
          <a:off x="232472" y="192724"/>
          <a:ext cx="11685724" cy="6099588"/>
        </p:xfrm>
        <a:graphic>
          <a:graphicData uri="http://schemas.openxmlformats.org/drawingml/2006/table">
            <a:tbl>
              <a:tblPr rtl="1" firstRow="1" bandRow="1">
                <a:tableStyleId>{5C22544A-7EE6-4342-B048-85BDC9FD1C3A}</a:tableStyleId>
              </a:tblPr>
              <a:tblGrid>
                <a:gridCol w="2921431"/>
                <a:gridCol w="2921431"/>
                <a:gridCol w="2921431"/>
                <a:gridCol w="2921431"/>
              </a:tblGrid>
              <a:tr h="781998">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5317590">
                <a:tc>
                  <a:txBody>
                    <a:bodyPr/>
                    <a:lstStyle/>
                    <a:p>
                      <a:pPr rtl="1"/>
                      <a:r>
                        <a:rPr lang="ar-JO" sz="2400" kern="1200" dirty="0" smtClean="0">
                          <a:solidFill>
                            <a:schemeClr val="dk1"/>
                          </a:solidFill>
                          <a:effectLst/>
                          <a:latin typeface="+mn-lt"/>
                          <a:ea typeface="+mn-ea"/>
                          <a:cs typeface="+mn-cs"/>
                        </a:rPr>
                        <a:t>ويُحافظ على بيئة داخلية ثابتة.</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تبادل مواد (أيض) يُميّز كائنات حية.</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تحدث في كل خلية تفاعلات </a:t>
                      </a:r>
                      <a:r>
                        <a:rPr lang="ar-JO" sz="2400" kern="1200" dirty="0" err="1" smtClean="0">
                          <a:solidFill>
                            <a:schemeClr val="dk1"/>
                          </a:solidFill>
                          <a:effectLst/>
                          <a:latin typeface="+mn-lt"/>
                          <a:ea typeface="+mn-ea"/>
                          <a:cs typeface="+mn-cs"/>
                        </a:rPr>
                        <a:t>لإستخلاص</a:t>
                      </a:r>
                      <a:r>
                        <a:rPr lang="ar-JO" sz="2400" kern="1200" dirty="0" smtClean="0">
                          <a:solidFill>
                            <a:schemeClr val="dk1"/>
                          </a:solidFill>
                          <a:effectLst/>
                          <a:latin typeface="+mn-lt"/>
                          <a:ea typeface="+mn-ea"/>
                          <a:cs typeface="+mn-cs"/>
                        </a:rPr>
                        <a:t> طاقة متوفرة.</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الخلايا, التي تبني جسم الانسان, منفصلة عن البيئة بواسطة غشاء ذو نفاذية </a:t>
                      </a:r>
                      <a:r>
                        <a:rPr lang="ar-JO" sz="2400" kern="1200" dirty="0" err="1" smtClean="0">
                          <a:solidFill>
                            <a:schemeClr val="dk1"/>
                          </a:solidFill>
                          <a:effectLst/>
                          <a:latin typeface="+mn-lt"/>
                          <a:ea typeface="+mn-ea"/>
                          <a:cs typeface="+mn-cs"/>
                        </a:rPr>
                        <a:t>إختيارية</a:t>
                      </a:r>
                      <a:r>
                        <a:rPr lang="ar-JO" sz="2400" kern="1200" dirty="0" smtClean="0">
                          <a:solidFill>
                            <a:schemeClr val="dk1"/>
                          </a:solidFill>
                          <a:effectLst/>
                          <a:latin typeface="+mn-lt"/>
                          <a:ea typeface="+mn-ea"/>
                          <a:cs typeface="+mn-cs"/>
                        </a:rPr>
                        <a:t>.</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400" kern="1200" dirty="0" smtClean="0">
                          <a:solidFill>
                            <a:schemeClr val="dk1"/>
                          </a:solidFill>
                          <a:effectLst/>
                          <a:latin typeface="+mn-lt"/>
                          <a:ea typeface="+mn-ea"/>
                          <a:cs typeface="+mn-cs"/>
                        </a:rPr>
                        <a:t>الجلد وأنسجة التغطية هي الحدود بين البيئة الداخلية للجسم وبين البيئة الخارجية. </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العلاقات المتبادلة بين جسم الانسان وبين بيئته تشمل: </a:t>
                      </a:r>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مواد للبناء, لتنفيذ تفاعلات مختلفة </a:t>
                      </a:r>
                      <a:r>
                        <a:rPr lang="ar-JO" sz="2400" kern="1200" dirty="0" err="1" smtClean="0">
                          <a:solidFill>
                            <a:schemeClr val="dk1"/>
                          </a:solidFill>
                          <a:effectLst/>
                          <a:latin typeface="+mn-lt"/>
                          <a:ea typeface="+mn-ea"/>
                          <a:cs typeface="+mn-cs"/>
                        </a:rPr>
                        <a:t>ولانتاج</a:t>
                      </a:r>
                      <a:r>
                        <a:rPr lang="ar-JO" sz="2400" kern="1200" dirty="0" smtClean="0">
                          <a:solidFill>
                            <a:schemeClr val="dk1"/>
                          </a:solidFill>
                          <a:effectLst/>
                          <a:latin typeface="+mn-lt"/>
                          <a:ea typeface="+mn-ea"/>
                          <a:cs typeface="+mn-cs"/>
                        </a:rPr>
                        <a:t> طاقة, </a:t>
                      </a:r>
                      <a:r>
                        <a:rPr lang="ar-JO" sz="2400" kern="1200" dirty="0" err="1" smtClean="0">
                          <a:solidFill>
                            <a:schemeClr val="dk1"/>
                          </a:solidFill>
                          <a:effectLst/>
                          <a:latin typeface="+mn-lt"/>
                          <a:ea typeface="+mn-ea"/>
                          <a:cs typeface="+mn-cs"/>
                        </a:rPr>
                        <a:t>إستيعاب</a:t>
                      </a:r>
                      <a:r>
                        <a:rPr lang="ar-JO" sz="2400" kern="1200" dirty="0" smtClean="0">
                          <a:solidFill>
                            <a:schemeClr val="dk1"/>
                          </a:solidFill>
                          <a:effectLst/>
                          <a:latin typeface="+mn-lt"/>
                          <a:ea typeface="+mn-ea"/>
                          <a:cs typeface="+mn-cs"/>
                        </a:rPr>
                        <a:t> معلومات ورد فعل عليها, إفراز مواد وأطلاق حرارة.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الانسان, مثل كل مخلوق, يحتاج إلى مواد لبناء الجسم </a:t>
                      </a:r>
                      <a:r>
                        <a:rPr lang="ar-JO" sz="2400" kern="1200" dirty="0" err="1" smtClean="0">
                          <a:solidFill>
                            <a:schemeClr val="dk1"/>
                          </a:solidFill>
                          <a:effectLst/>
                          <a:latin typeface="+mn-lt"/>
                          <a:ea typeface="+mn-ea"/>
                          <a:cs typeface="+mn-cs"/>
                        </a:rPr>
                        <a:t>ولإستخلاص</a:t>
                      </a:r>
                      <a:r>
                        <a:rPr lang="ar-JO" sz="2400" kern="1200" dirty="0" smtClean="0">
                          <a:solidFill>
                            <a:schemeClr val="dk1"/>
                          </a:solidFill>
                          <a:effectLst/>
                          <a:latin typeface="+mn-lt"/>
                          <a:ea typeface="+mn-ea"/>
                          <a:cs typeface="+mn-cs"/>
                        </a:rPr>
                        <a:t> الطاقة.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ATP</a:t>
                      </a:r>
                      <a:r>
                        <a:rPr lang="ar-JO" sz="2400" kern="1200" dirty="0" smtClean="0">
                          <a:solidFill>
                            <a:schemeClr val="dk1"/>
                          </a:solidFill>
                          <a:effectLst/>
                          <a:latin typeface="+mn-lt"/>
                          <a:ea typeface="+mn-ea"/>
                          <a:cs typeface="+mn-cs"/>
                        </a:rPr>
                        <a:t> , طاقة حرارية, طاقة كيماوية متوفرة, تنفس خلوي (بدون تفصيل التفاعلات)</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400" kern="1200" dirty="0" smtClean="0">
                          <a:solidFill>
                            <a:schemeClr val="dk1"/>
                          </a:solidFill>
                          <a:effectLst/>
                          <a:latin typeface="+mn-lt"/>
                          <a:ea typeface="+mn-ea"/>
                          <a:cs typeface="+mn-cs"/>
                        </a:rPr>
                        <a:t>أهمية النسبة بين مساحة السطح والحجم</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العلاقة بين المبنى والوظيفة</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r>
                      <a:br>
                        <a:rPr lang="he-IL" sz="2400" kern="1200" dirty="0" smtClean="0">
                          <a:solidFill>
                            <a:schemeClr val="dk1"/>
                          </a:solidFill>
                          <a:effectLst/>
                          <a:latin typeface="+mn-lt"/>
                          <a:ea typeface="+mn-ea"/>
                          <a:cs typeface="+mn-cs"/>
                        </a:rPr>
                      </a:br>
                      <a:r>
                        <a:rPr lang="ar-JO" sz="2400" kern="1200" dirty="0" smtClean="0">
                          <a:solidFill>
                            <a:schemeClr val="dk1"/>
                          </a:solidFill>
                          <a:effectLst/>
                          <a:latin typeface="+mn-lt"/>
                          <a:ea typeface="+mn-ea"/>
                          <a:cs typeface="+mn-cs"/>
                        </a:rPr>
                        <a:t>أجهزة الجسم تُمكّن تفاعلات تبادل المواد </a:t>
                      </a:r>
                      <a:r>
                        <a:rPr lang="ar-JO" sz="2400" kern="1200" dirty="0" err="1" smtClean="0">
                          <a:solidFill>
                            <a:schemeClr val="dk1"/>
                          </a:solidFill>
                          <a:effectLst/>
                          <a:latin typeface="+mn-lt"/>
                          <a:ea typeface="+mn-ea"/>
                          <a:cs typeface="+mn-cs"/>
                        </a:rPr>
                        <a:t>وإستخلاص</a:t>
                      </a:r>
                      <a:r>
                        <a:rPr lang="ar-JO" sz="2400" kern="1200" dirty="0" smtClean="0">
                          <a:solidFill>
                            <a:schemeClr val="dk1"/>
                          </a:solidFill>
                          <a:effectLst/>
                          <a:latin typeface="+mn-lt"/>
                          <a:ea typeface="+mn-ea"/>
                          <a:cs typeface="+mn-cs"/>
                        </a:rPr>
                        <a:t> الطاقة في خلايا الجسم.</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8666337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1139687" y="352248"/>
            <a:ext cx="8113643" cy="479701"/>
          </a:xfrm>
          <a:prstGeom prst="rect">
            <a:avLst/>
          </a:prstGeom>
        </p:spPr>
        <p:txBody>
          <a:bodyP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sz="2800" b="1" dirty="0" smtClean="0">
                <a:solidFill>
                  <a:schemeClr val="accent1">
                    <a:lumMod val="75000"/>
                  </a:schemeClr>
                </a:solidFill>
                <a:cs typeface="+mn-cs"/>
              </a:rPr>
              <a:t>בחינות </a:t>
            </a:r>
            <a:r>
              <a:rPr lang="he-IL" sz="2800" b="1" smtClean="0">
                <a:solidFill>
                  <a:schemeClr val="accent1">
                    <a:lumMod val="75000"/>
                  </a:schemeClr>
                </a:solidFill>
                <a:cs typeface="+mn-cs"/>
              </a:rPr>
              <a:t>בגרות תשע"ז</a:t>
            </a:r>
            <a:r>
              <a:rPr lang="he-IL" sz="2800" b="1" dirty="0" smtClean="0">
                <a:solidFill>
                  <a:schemeClr val="accent1">
                    <a:lumMod val="75000"/>
                  </a:schemeClr>
                </a:solidFill>
                <a:cs typeface="+mn-cs"/>
              </a:rPr>
              <a:t/>
            </a:r>
            <a:br>
              <a:rPr lang="he-IL" sz="2800" b="1" dirty="0" smtClean="0">
                <a:solidFill>
                  <a:schemeClr val="accent1">
                    <a:lumMod val="75000"/>
                  </a:schemeClr>
                </a:solidFill>
                <a:cs typeface="+mn-cs"/>
              </a:rPr>
            </a:br>
            <a:r>
              <a:rPr lang="he-IL" sz="2800" b="1" dirty="0" smtClean="0">
                <a:solidFill>
                  <a:schemeClr val="accent1">
                    <a:lumMod val="75000"/>
                  </a:schemeClr>
                </a:solidFill>
                <a:cs typeface="+mn-cs"/>
              </a:rPr>
              <a:t>מספרי שאלונים</a:t>
            </a:r>
            <a:endParaRPr lang="he-IL" sz="3200" b="1" strike="sngStrike" dirty="0" smtClean="0">
              <a:solidFill>
                <a:srgbClr val="C00000"/>
              </a:solidFill>
              <a:cs typeface="+mn-cs"/>
            </a:endParaRPr>
          </a:p>
        </p:txBody>
      </p:sp>
      <p:sp>
        <p:nvSpPr>
          <p:cNvPr id="3" name="מציין מיקום תוכן 2"/>
          <p:cNvSpPr txBox="1">
            <a:spLocks/>
          </p:cNvSpPr>
          <p:nvPr/>
        </p:nvSpPr>
        <p:spPr>
          <a:xfrm>
            <a:off x="1007165" y="1179582"/>
            <a:ext cx="10515600" cy="4616784"/>
          </a:xfrm>
          <a:prstGeom prst="rect">
            <a:avLst/>
          </a:prstGeom>
          <a:solidFill>
            <a:schemeClr val="accent6">
              <a:lumMod val="40000"/>
              <a:lumOff val="60000"/>
            </a:schemeClr>
          </a:solidFill>
        </p:spPr>
        <p:txBody>
          <a:bodyPr>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e-IL" sz="2000" dirty="0" smtClean="0"/>
              <a:t>סמל ראשי 043-580         ביולוגיה  5 </a:t>
            </a:r>
            <a:r>
              <a:rPr lang="he-IL" sz="2000" dirty="0" err="1" smtClean="0"/>
              <a:t>יח"ל</a:t>
            </a:r>
            <a:r>
              <a:rPr lang="he-IL" sz="2000" dirty="0" smtClean="0"/>
              <a:t> (כולל הערכה הבית ספרית)</a:t>
            </a:r>
          </a:p>
          <a:p>
            <a:endParaRPr lang="he-IL" sz="2000" dirty="0" smtClean="0"/>
          </a:p>
          <a:p>
            <a:r>
              <a:rPr lang="he-IL" sz="2000" dirty="0" smtClean="0"/>
              <a:t>בחינות חיצוניות:</a:t>
            </a:r>
            <a:endParaRPr lang="en-US" sz="2000" dirty="0" smtClean="0"/>
          </a:p>
          <a:p>
            <a:r>
              <a:rPr lang="he-IL" sz="2000" dirty="0" smtClean="0"/>
              <a:t>סמל ראשי- 043-380         70%  (עיוני ומעבדה):                  </a:t>
            </a:r>
          </a:p>
          <a:p>
            <a:pPr marL="457200" lvl="1" indent="0">
              <a:buFont typeface="Arial" panose="020B0604020202020204" pitchFamily="34" charset="0"/>
              <a:buNone/>
            </a:pPr>
            <a:r>
              <a:rPr lang="he-IL" sz="2000" dirty="0" smtClean="0"/>
              <a:t>55% עיוני 043-381</a:t>
            </a:r>
            <a:endParaRPr lang="en-US" sz="2000" dirty="0" smtClean="0"/>
          </a:p>
          <a:p>
            <a:pPr marL="457200" lvl="1" indent="0">
              <a:buFont typeface="Arial" panose="020B0604020202020204" pitchFamily="34" charset="0"/>
              <a:buNone/>
            </a:pPr>
            <a:r>
              <a:rPr lang="he-IL" sz="2000" dirty="0" smtClean="0"/>
              <a:t>15% מעבדה  043-386  </a:t>
            </a:r>
          </a:p>
          <a:p>
            <a:endParaRPr lang="en-US" sz="2000" dirty="0" smtClean="0"/>
          </a:p>
          <a:p>
            <a:r>
              <a:rPr lang="he-IL" sz="2000" dirty="0" smtClean="0"/>
              <a:t>הערכה בית ספרית: </a:t>
            </a:r>
            <a:endParaRPr lang="en-US" sz="2000" dirty="0" smtClean="0"/>
          </a:p>
          <a:p>
            <a:pPr marL="457200" lvl="1" indent="0">
              <a:buFont typeface="Arial" panose="020B0604020202020204" pitchFamily="34" charset="0"/>
              <a:buNone/>
            </a:pPr>
            <a:r>
              <a:rPr lang="he-IL" sz="2000" dirty="0" smtClean="0"/>
              <a:t>30% </a:t>
            </a:r>
            <a:r>
              <a:rPr lang="he-IL" sz="2000" dirty="0" err="1" smtClean="0"/>
              <a:t>ביוחקר</a:t>
            </a:r>
            <a:r>
              <a:rPr lang="he-IL" sz="2000" dirty="0" smtClean="0"/>
              <a:t> 043-383</a:t>
            </a:r>
            <a:endParaRPr lang="en-US" sz="2000" dirty="0" smtClean="0"/>
          </a:p>
          <a:p>
            <a:pPr marL="0" indent="0">
              <a:buFont typeface="Arial" panose="020B0604020202020204" pitchFamily="34" charset="0"/>
              <a:buNone/>
            </a:pPr>
            <a:endParaRPr lang="en-US" sz="2000" dirty="0" smtClean="0"/>
          </a:p>
          <a:p>
            <a:r>
              <a:rPr lang="he-IL" sz="2000" dirty="0" smtClean="0"/>
              <a:t>עבודת גמר 043-589</a:t>
            </a:r>
            <a:endParaRPr lang="en-US" sz="2000" dirty="0" smtClean="0"/>
          </a:p>
          <a:p>
            <a:r>
              <a:rPr lang="he-IL" sz="2000" dirty="0" smtClean="0"/>
              <a:t>מבוא לביולוגיה 043-182</a:t>
            </a:r>
            <a:endParaRPr lang="en-US" sz="2000" dirty="0" smtClean="0"/>
          </a:p>
          <a:p>
            <a:pPr marL="0" indent="0">
              <a:buFont typeface="Arial" panose="020B0604020202020204" pitchFamily="34" charset="0"/>
              <a:buNone/>
            </a:pPr>
            <a:r>
              <a:rPr lang="he-IL" sz="2000" dirty="0" smtClean="0"/>
              <a:t> </a:t>
            </a:r>
            <a:endParaRPr lang="en-US" sz="2000" dirty="0" smtClean="0"/>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050079">
            <a:off x="328464" y="505340"/>
            <a:ext cx="2045194" cy="1533896"/>
          </a:xfrm>
          <a:prstGeom prst="rect">
            <a:avLst/>
          </a:prstGeom>
        </p:spPr>
      </p:pic>
      <p:pic>
        <p:nvPicPr>
          <p:cNvPr id="5" name="תמונה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210" y="2426985"/>
            <a:ext cx="2201901" cy="1856531"/>
          </a:xfrm>
          <a:prstGeom prst="rect">
            <a:avLst/>
          </a:prstGeom>
        </p:spPr>
      </p:pic>
    </p:spTree>
    <p:extLst>
      <p:ext uri="{BB962C8B-B14F-4D97-AF65-F5344CB8AC3E}">
        <p14:creationId xmlns:p14="http://schemas.microsoft.com/office/powerpoint/2010/main" val="4895248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083517312"/>
              </p:ext>
            </p:extLst>
          </p:nvPr>
        </p:nvGraphicFramePr>
        <p:xfrm>
          <a:off x="232472" y="192723"/>
          <a:ext cx="11685724" cy="5557147"/>
        </p:xfrm>
        <a:graphic>
          <a:graphicData uri="http://schemas.openxmlformats.org/drawingml/2006/table">
            <a:tbl>
              <a:tblPr rtl="1" firstRow="1" bandRow="1">
                <a:tableStyleId>{5C22544A-7EE6-4342-B048-85BDC9FD1C3A}</a:tableStyleId>
              </a:tblPr>
              <a:tblGrid>
                <a:gridCol w="2921431"/>
                <a:gridCol w="2921431"/>
                <a:gridCol w="2921431"/>
                <a:gridCol w="2921431"/>
              </a:tblGrid>
              <a:tr h="1029101">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452804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داخل الخلية توجد بيئة داخلية مختلفة عن بيئة السائل البين – خلوي.</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lvl="0" rtl="1"/>
                      <a:r>
                        <a:rPr lang="ar-JO" sz="2400" kern="1200" dirty="0" smtClean="0">
                          <a:solidFill>
                            <a:schemeClr val="dk1"/>
                          </a:solidFill>
                          <a:effectLst/>
                          <a:latin typeface="+mn-lt"/>
                          <a:ea typeface="+mn-ea"/>
                          <a:cs typeface="+mn-cs"/>
                        </a:rPr>
                        <a:t>تفاعلات تبادل المواد </a:t>
                      </a:r>
                      <a:r>
                        <a:rPr lang="ar-JO" sz="2400" b="1" kern="1200" dirty="0" smtClean="0">
                          <a:solidFill>
                            <a:schemeClr val="dk1"/>
                          </a:solidFill>
                          <a:effectLst/>
                          <a:latin typeface="+mn-lt"/>
                          <a:ea typeface="+mn-ea"/>
                          <a:cs typeface="+mn-cs"/>
                        </a:rPr>
                        <a:t>(أيض)</a:t>
                      </a:r>
                      <a:r>
                        <a:rPr lang="ar-JO" sz="2400" kern="1200" dirty="0" smtClean="0">
                          <a:solidFill>
                            <a:schemeClr val="dk1"/>
                          </a:solidFill>
                          <a:effectLst/>
                          <a:latin typeface="+mn-lt"/>
                          <a:ea typeface="+mn-ea"/>
                          <a:cs typeface="+mn-cs"/>
                        </a:rPr>
                        <a:t> تحدث في خلايا الجسم بمساعدة إنزيمات التي تعمل كمُسرّعات بيولوجية.</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غشاء الخلية يُمكّن \ يمنع </a:t>
                      </a:r>
                      <a:r>
                        <a:rPr lang="ar-JO" sz="2400" kern="1200" dirty="0" err="1" smtClean="0">
                          <a:solidFill>
                            <a:schemeClr val="dk1"/>
                          </a:solidFill>
                          <a:effectLst/>
                          <a:latin typeface="+mn-lt"/>
                          <a:ea typeface="+mn-ea"/>
                          <a:cs typeface="+mn-cs"/>
                        </a:rPr>
                        <a:t>إنتقال</a:t>
                      </a:r>
                      <a:r>
                        <a:rPr lang="ar-JO" sz="2400" kern="1200" dirty="0" smtClean="0">
                          <a:solidFill>
                            <a:schemeClr val="dk1"/>
                          </a:solidFill>
                          <a:effectLst/>
                          <a:latin typeface="+mn-lt"/>
                          <a:ea typeface="+mn-ea"/>
                          <a:cs typeface="+mn-cs"/>
                        </a:rPr>
                        <a:t> مواد عن طريقه. بفضل هذه الصفة يتم المحافظة داخل الخلية على بيئة داخلية مختلفة عن البيئة الخارجية.</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غشاء ذو نفاذية </a:t>
                      </a:r>
                      <a:r>
                        <a:rPr lang="ar-JO" sz="2400" kern="1200" dirty="0" err="1" smtClean="0">
                          <a:solidFill>
                            <a:schemeClr val="dk1"/>
                          </a:solidFill>
                          <a:effectLst/>
                          <a:latin typeface="+mn-lt"/>
                          <a:ea typeface="+mn-ea"/>
                          <a:cs typeface="+mn-cs"/>
                        </a:rPr>
                        <a:t>إختيارية</a:t>
                      </a:r>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أسموزا</a:t>
                      </a:r>
                      <a:r>
                        <a:rPr lang="ar-JO" sz="2400" kern="1200" dirty="0" smtClean="0">
                          <a:solidFill>
                            <a:schemeClr val="dk1"/>
                          </a:solidFill>
                          <a:effectLst/>
                          <a:latin typeface="+mn-lt"/>
                          <a:ea typeface="+mn-ea"/>
                          <a:cs typeface="+mn-cs"/>
                        </a:rPr>
                        <a:t>, </a:t>
                      </a:r>
                      <a:r>
                        <a:rPr lang="ar-JO" sz="2400" kern="1200" dirty="0" err="1" smtClean="0">
                          <a:solidFill>
                            <a:schemeClr val="dk1"/>
                          </a:solidFill>
                          <a:effectLst/>
                          <a:latin typeface="+mn-lt"/>
                          <a:ea typeface="+mn-ea"/>
                          <a:cs typeface="+mn-cs"/>
                        </a:rPr>
                        <a:t>إنتشار</a:t>
                      </a:r>
                      <a:r>
                        <a:rPr lang="ar-JO" sz="2400" kern="1200" dirty="0" smtClean="0">
                          <a:solidFill>
                            <a:schemeClr val="dk1"/>
                          </a:solidFill>
                          <a:effectLst/>
                          <a:latin typeface="+mn-lt"/>
                          <a:ea typeface="+mn-ea"/>
                          <a:cs typeface="+mn-cs"/>
                        </a:rPr>
                        <a:t>, نقل نشط.</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عند عبور مواد عن طريق غشاء الخلية يجب التشديد على </a:t>
                      </a:r>
                      <a:r>
                        <a:rPr lang="ar-JO" sz="2400" u="sng" kern="1200" dirty="0" smtClean="0">
                          <a:solidFill>
                            <a:schemeClr val="dk1"/>
                          </a:solidFill>
                          <a:effectLst/>
                          <a:latin typeface="+mn-lt"/>
                          <a:ea typeface="+mn-ea"/>
                          <a:cs typeface="+mn-cs"/>
                        </a:rPr>
                        <a:t>خروج ودخول</a:t>
                      </a:r>
                      <a:r>
                        <a:rPr lang="ar-JO" sz="2400" kern="1200" dirty="0" smtClean="0">
                          <a:solidFill>
                            <a:schemeClr val="dk1"/>
                          </a:solidFill>
                          <a:effectLst/>
                          <a:latin typeface="+mn-lt"/>
                          <a:ea typeface="+mn-ea"/>
                          <a:cs typeface="+mn-cs"/>
                        </a:rPr>
                        <a:t> مواد. عملية تعليم غشاء الخلية بشكل موسّع يتم في إطار تعليم الموضوع الإلزامي الخلية.</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183211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630044912"/>
              </p:ext>
            </p:extLst>
          </p:nvPr>
        </p:nvGraphicFramePr>
        <p:xfrm>
          <a:off x="232472" y="192724"/>
          <a:ext cx="11685724" cy="384048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rtl="1"/>
                      <a:r>
                        <a:rPr lang="ar-JO" sz="2400" kern="1200" dirty="0" smtClean="0">
                          <a:solidFill>
                            <a:schemeClr val="dk1"/>
                          </a:solidFill>
                          <a:effectLst/>
                          <a:latin typeface="+mn-lt"/>
                          <a:ea typeface="+mn-ea"/>
                          <a:cs typeface="+mn-cs"/>
                        </a:rPr>
                        <a:t>الأجهزة المختلفة في الجسم تُمكّن حدوث تفاعلات فسيولوجية. </a:t>
                      </a:r>
                      <a:endParaRPr lang="en-US" sz="2400" kern="1200" dirty="0" smtClean="0">
                        <a:solidFill>
                          <a:schemeClr val="dk1"/>
                        </a:solidFill>
                        <a:effectLst/>
                        <a:latin typeface="+mn-lt"/>
                        <a:ea typeface="+mn-ea"/>
                        <a:cs typeface="+mn-cs"/>
                      </a:endParaRPr>
                    </a:p>
                    <a:p>
                      <a:pPr rtl="1"/>
                      <a:r>
                        <a:rPr lang="he-IL" sz="2400" kern="1200" dirty="0" smtClean="0">
                          <a:solidFill>
                            <a:schemeClr val="dk1"/>
                          </a:solidFill>
                          <a:effectLst/>
                          <a:latin typeface="+mn-lt"/>
                          <a:ea typeface="+mn-ea"/>
                          <a:cs typeface="+mn-cs"/>
                        </a:rPr>
                        <a:t> </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في جهاز الهضم يحدث تفاعل تحليل\ </a:t>
                      </a:r>
                      <a:r>
                        <a:rPr lang="ar-JO" sz="2400" kern="1200" dirty="0" err="1" smtClean="0">
                          <a:solidFill>
                            <a:schemeClr val="dk1"/>
                          </a:solidFill>
                          <a:effectLst/>
                          <a:latin typeface="+mn-lt"/>
                          <a:ea typeface="+mn-ea"/>
                          <a:cs typeface="+mn-cs"/>
                        </a:rPr>
                        <a:t>إمتصاص</a:t>
                      </a:r>
                      <a:r>
                        <a:rPr lang="ar-JO" sz="2400" kern="1200" dirty="0" smtClean="0">
                          <a:solidFill>
                            <a:schemeClr val="dk1"/>
                          </a:solidFill>
                          <a:effectLst/>
                          <a:latin typeface="+mn-lt"/>
                          <a:ea typeface="+mn-ea"/>
                          <a:cs typeface="+mn-cs"/>
                        </a:rPr>
                        <a:t> نواتج الهضم, التي تُشكّل مصدر مواد للبناء </a:t>
                      </a:r>
                      <a:r>
                        <a:rPr lang="ar-JO" sz="2400" kern="1200" dirty="0" err="1" smtClean="0">
                          <a:solidFill>
                            <a:schemeClr val="dk1"/>
                          </a:solidFill>
                          <a:effectLst/>
                          <a:latin typeface="+mn-lt"/>
                          <a:ea typeface="+mn-ea"/>
                          <a:cs typeface="+mn-cs"/>
                        </a:rPr>
                        <a:t>ولإستخلاص</a:t>
                      </a:r>
                      <a:r>
                        <a:rPr lang="ar-JO" sz="2400" kern="1200" dirty="0" smtClean="0">
                          <a:solidFill>
                            <a:schemeClr val="dk1"/>
                          </a:solidFill>
                          <a:effectLst/>
                          <a:latin typeface="+mn-lt"/>
                          <a:ea typeface="+mn-ea"/>
                          <a:cs typeface="+mn-cs"/>
                        </a:rPr>
                        <a:t> الطاقة.</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rtl="1"/>
                      <a:r>
                        <a:rPr lang="ar-JO" sz="2400" b="1" kern="1200" dirty="0" smtClean="0">
                          <a:solidFill>
                            <a:schemeClr val="dk1"/>
                          </a:solidFill>
                          <a:effectLst/>
                          <a:latin typeface="+mn-lt"/>
                          <a:ea typeface="+mn-ea"/>
                          <a:cs typeface="+mn-cs"/>
                        </a:rPr>
                        <a:t>جهاز الهضم (2-3 ساعات)</a:t>
                      </a:r>
                      <a:endParaRPr lang="en-US" sz="2400" kern="1200" dirty="0" smtClean="0">
                        <a:solidFill>
                          <a:schemeClr val="dk1"/>
                        </a:solidFill>
                        <a:effectLst/>
                        <a:latin typeface="+mn-lt"/>
                        <a:ea typeface="+mn-ea"/>
                        <a:cs typeface="+mn-cs"/>
                      </a:endParaRPr>
                    </a:p>
                    <a:p>
                      <a:r>
                        <a:rPr lang="ar-JO" sz="2400" kern="1200" dirty="0" smtClean="0">
                          <a:solidFill>
                            <a:schemeClr val="dk1"/>
                          </a:solidFill>
                          <a:effectLst/>
                          <a:latin typeface="+mn-lt"/>
                          <a:ea typeface="+mn-ea"/>
                          <a:cs typeface="+mn-cs"/>
                        </a:rPr>
                        <a:t>هضم غذاء, </a:t>
                      </a:r>
                      <a:r>
                        <a:rPr lang="ar-JO" sz="2400" kern="1200" dirty="0" err="1" smtClean="0">
                          <a:solidFill>
                            <a:schemeClr val="dk1"/>
                          </a:solidFill>
                          <a:effectLst/>
                          <a:latin typeface="+mn-lt"/>
                          <a:ea typeface="+mn-ea"/>
                          <a:cs typeface="+mn-cs"/>
                        </a:rPr>
                        <a:t>إمتصاص</a:t>
                      </a:r>
                      <a:r>
                        <a:rPr lang="ar-JO" sz="2400" kern="1200" dirty="0" smtClean="0">
                          <a:solidFill>
                            <a:schemeClr val="dk1"/>
                          </a:solidFill>
                          <a:effectLst/>
                          <a:latin typeface="+mn-lt"/>
                          <a:ea typeface="+mn-ea"/>
                          <a:cs typeface="+mn-cs"/>
                        </a:rPr>
                        <a:t> غذاء إلى جهاز النقل</a:t>
                      </a:r>
                      <a:r>
                        <a:rPr lang="ar-JO" sz="2400" b="1" kern="1200" dirty="0" smtClean="0">
                          <a:solidFill>
                            <a:schemeClr val="dk1"/>
                          </a:solidFill>
                          <a:effectLst/>
                          <a:latin typeface="+mn-lt"/>
                          <a:ea typeface="+mn-ea"/>
                          <a:cs typeface="+mn-cs"/>
                        </a:rPr>
                        <a:t>.</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JO" sz="2400" kern="1200" dirty="0" smtClean="0">
                          <a:solidFill>
                            <a:schemeClr val="dk1"/>
                          </a:solidFill>
                          <a:effectLst/>
                          <a:latin typeface="+mn-lt"/>
                          <a:ea typeface="+mn-ea"/>
                          <a:cs typeface="+mn-cs"/>
                        </a:rPr>
                        <a:t>هضم ميكانيكي, هضم كيماوي, </a:t>
                      </a:r>
                      <a:r>
                        <a:rPr lang="ar-JO" sz="2400" kern="1200" dirty="0" err="1" smtClean="0">
                          <a:solidFill>
                            <a:schemeClr val="dk1"/>
                          </a:solidFill>
                          <a:effectLst/>
                          <a:latin typeface="+mn-lt"/>
                          <a:ea typeface="+mn-ea"/>
                          <a:cs typeface="+mn-cs"/>
                        </a:rPr>
                        <a:t>إمتصاص</a:t>
                      </a:r>
                      <a:r>
                        <a:rPr lang="ar-JO" sz="2400" kern="1200" dirty="0" smtClean="0">
                          <a:solidFill>
                            <a:schemeClr val="dk1"/>
                          </a:solidFill>
                          <a:effectLst/>
                          <a:latin typeface="+mn-lt"/>
                          <a:ea typeface="+mn-ea"/>
                          <a:cs typeface="+mn-cs"/>
                        </a:rPr>
                        <a:t>.</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rtl="1"/>
                      <a:r>
                        <a:rPr lang="ar-JO" sz="2400" kern="1200" dirty="0" smtClean="0">
                          <a:solidFill>
                            <a:schemeClr val="dk1"/>
                          </a:solidFill>
                          <a:effectLst/>
                          <a:latin typeface="+mn-lt"/>
                          <a:ea typeface="+mn-ea"/>
                          <a:cs typeface="+mn-cs"/>
                        </a:rPr>
                        <a:t>هذا الجهاز الذي يربط بين بيئة داخلية وبيئة خارجية.</a:t>
                      </a:r>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447460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824599363"/>
              </p:ext>
            </p:extLst>
          </p:nvPr>
        </p:nvGraphicFramePr>
        <p:xfrm>
          <a:off x="216973" y="0"/>
          <a:ext cx="11685724" cy="6197600"/>
        </p:xfrm>
        <a:graphic>
          <a:graphicData uri="http://schemas.openxmlformats.org/drawingml/2006/table">
            <a:tbl>
              <a:tblPr rtl="1" firstRow="1" bandRow="1">
                <a:tableStyleId>{5C22544A-7EE6-4342-B048-85BDC9FD1C3A}</a:tableStyleId>
              </a:tblPr>
              <a:tblGrid>
                <a:gridCol w="2921431"/>
                <a:gridCol w="2921431"/>
                <a:gridCol w="2921431"/>
                <a:gridCol w="2921431"/>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algn="r" rtl="1">
                        <a:lnSpc>
                          <a:spcPct val="150000"/>
                        </a:lnSpc>
                        <a:spcBef>
                          <a:spcPts val="200"/>
                        </a:spcBef>
                        <a:spcAft>
                          <a:spcPts val="200"/>
                        </a:spcAft>
                      </a:pPr>
                      <a:r>
                        <a:rPr lang="ar-JO" sz="2400">
                          <a:effectLst/>
                          <a:latin typeface="Times New Roman" panose="02020603050405020304" pitchFamily="18" charset="0"/>
                          <a:ea typeface="Times New Roman" panose="02020603050405020304" pitchFamily="18" charset="0"/>
                          <a:cs typeface="Arial" panose="020B0604020202020204" pitchFamily="34" charset="0"/>
                        </a:rPr>
                        <a:t>في جهاز التنفس يحدث تبادل غازات بين البيئة الخارجية وبين البيئة الداخلية في الجسم.</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he-IL" sz="2400">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200"/>
                        </a:spcBef>
                        <a:spcAft>
                          <a:spcPts val="200"/>
                        </a:spcAft>
                      </a:pPr>
                      <a:r>
                        <a:rPr lang="ar-JO" sz="2400" b="1" dirty="0">
                          <a:effectLst/>
                          <a:latin typeface="Times New Roman" panose="02020603050405020304" pitchFamily="18" charset="0"/>
                          <a:ea typeface="Times New Roman" panose="02020603050405020304" pitchFamily="18" charset="0"/>
                          <a:cs typeface="Arial" panose="020B0604020202020204" pitchFamily="34" charset="0"/>
                        </a:rPr>
                        <a:t>جهاز التنفس  </a:t>
                      </a:r>
                      <a:r>
                        <a:rPr lang="ar-JO" sz="24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(5 – 7 ساعات)</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effectLst/>
                          <a:latin typeface="Times New Roman" panose="02020603050405020304" pitchFamily="18" charset="0"/>
                          <a:ea typeface="Times New Roman" panose="02020603050405020304" pitchFamily="18" charset="0"/>
                          <a:cs typeface="Arial" panose="020B0604020202020204" pitchFamily="34" charset="0"/>
                        </a:rPr>
                        <a:t>مكان, ملاءمة بين المبنى والوظيفة.</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effectLst/>
                          <a:latin typeface="Times New Roman" panose="02020603050405020304" pitchFamily="18" charset="0"/>
                          <a:ea typeface="Times New Roman" panose="02020603050405020304" pitchFamily="18" charset="0"/>
                          <a:cs typeface="Arial" panose="020B0604020202020204" pitchFamily="34" charset="0"/>
                        </a:rPr>
                        <a:t>تبادل غازات (أوكسجين و – </a:t>
                      </a:r>
                      <a:r>
                        <a:rPr lang="en-US" sz="2400" dirty="0">
                          <a:effectLst/>
                          <a:latin typeface="Arial" panose="020B0604020202020204" pitchFamily="34" charset="0"/>
                          <a:ea typeface="Times New Roman" panose="02020603050405020304" pitchFamily="18" charset="0"/>
                          <a:cs typeface="Miriam" panose="020B0502050101010101" pitchFamily="34" charset="-79"/>
                        </a:rPr>
                        <a:t>CO</a:t>
                      </a:r>
                      <a:r>
                        <a:rPr lang="en-US" sz="2400" baseline="-25000" dirty="0">
                          <a:effectLst/>
                          <a:latin typeface="Arial" panose="020B0604020202020204" pitchFamily="34" charset="0"/>
                          <a:ea typeface="Times New Roman" panose="02020603050405020304" pitchFamily="18" charset="0"/>
                          <a:cs typeface="Miriam" panose="020B0502050101010101" pitchFamily="34" charset="-79"/>
                        </a:rPr>
                        <a:t>2</a:t>
                      </a:r>
                      <a:r>
                        <a:rPr lang="he-IL" sz="2400" dirty="0">
                          <a:effectLst/>
                          <a:latin typeface="Times New Roman" panose="02020603050405020304" pitchFamily="18" charset="0"/>
                          <a:ea typeface="Times New Roman" panose="02020603050405020304" pitchFamily="18" charset="0"/>
                          <a:cs typeface="Arial" panose="020B0604020202020204" pitchFamily="34" charset="0"/>
                        </a:rPr>
                        <a:t>) </a:t>
                      </a:r>
                      <a:r>
                        <a:rPr lang="ar-JO" sz="2400" dirty="0">
                          <a:effectLst/>
                          <a:latin typeface="Times New Roman" panose="02020603050405020304" pitchFamily="18" charset="0"/>
                          <a:ea typeface="Times New Roman" panose="02020603050405020304" pitchFamily="18" charset="0"/>
                          <a:cs typeface="Arial" panose="020B0604020202020204" pitchFamily="34" charset="0"/>
                        </a:rPr>
                        <a:t>مع البيئة</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smtClean="0">
                          <a:effectLst/>
                          <a:latin typeface="Times New Roman" panose="02020603050405020304" pitchFamily="18" charset="0"/>
                          <a:ea typeface="Times New Roman" panose="02020603050405020304" pitchFamily="18" charset="0"/>
                          <a:cs typeface="Arial" panose="020B0604020202020204" pitchFamily="34" charset="0"/>
                        </a:rPr>
                        <a:t>تنظيم </a:t>
                      </a:r>
                      <a:r>
                        <a:rPr lang="ar-JO" sz="2400" dirty="0">
                          <a:effectLst/>
                          <a:latin typeface="Times New Roman" panose="02020603050405020304" pitchFamily="18" charset="0"/>
                          <a:ea typeface="Times New Roman" panose="02020603050405020304" pitchFamily="18" charset="0"/>
                          <a:cs typeface="Arial" panose="020B0604020202020204" pitchFamily="34" charset="0"/>
                        </a:rPr>
                        <a:t>وتيرة التنفس.</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marL="342900" lvl="0" indent="-342900" algn="r" rtl="1">
                        <a:lnSpc>
                          <a:spcPct val="150000"/>
                        </a:lnSpc>
                        <a:spcBef>
                          <a:spcPts val="200"/>
                        </a:spcBef>
                        <a:spcAft>
                          <a:spcPts val="200"/>
                        </a:spcAft>
                        <a:buFont typeface="Symbol" panose="05050102010706020507" pitchFamily="18" charset="2"/>
                        <a:buChar char=""/>
                      </a:pPr>
                      <a:r>
                        <a:rPr lang="ar-JO" sz="2400" dirty="0">
                          <a:effectLst/>
                          <a:latin typeface="Times New Roman" panose="02020603050405020304" pitchFamily="18" charset="0"/>
                          <a:ea typeface="Times New Roman" panose="02020603050405020304" pitchFamily="18" charset="0"/>
                          <a:cs typeface="Arial" panose="020B0604020202020204" pitchFamily="34" charset="0"/>
                        </a:rPr>
                        <a:t>تأثير التدخين وتلوث الهواء على جهاز التنفس.</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en-US" sz="2400" dirty="0">
                          <a:effectLst/>
                          <a:latin typeface="Arial" panose="020B0604020202020204" pitchFamily="34" charset="0"/>
                          <a:ea typeface="Times New Roman" panose="02020603050405020304" pitchFamily="18" charset="0"/>
                          <a:cs typeface="Miriam" panose="020B0502050101010101" pitchFamily="34" charset="-79"/>
                        </a:rPr>
                        <a:t> </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200"/>
                        </a:spcBef>
                        <a:spcAft>
                          <a:spcPts val="200"/>
                        </a:spcAft>
                      </a:pPr>
                      <a:r>
                        <a:rPr lang="ar-JO" sz="2400">
                          <a:effectLst/>
                          <a:latin typeface="Times New Roman" panose="02020603050405020304" pitchFamily="18" charset="0"/>
                          <a:ea typeface="Times New Roman" panose="02020603050405020304" pitchFamily="18" charset="0"/>
                          <a:cs typeface="Arial" panose="020B0604020202020204" pitchFamily="34" charset="0"/>
                        </a:rPr>
                        <a:t>القفص الصدري, حويصلات الرئة, الشُعًب الرئوية, الحجاب الحاجز, القصبة الهوائية, رئتين, عضلات بين – الاضلاع.</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a:effectLst/>
                          <a:latin typeface="Times New Roman" panose="02020603050405020304" pitchFamily="18" charset="0"/>
                          <a:ea typeface="Times New Roman" panose="02020603050405020304" pitchFamily="18" charset="0"/>
                          <a:cs typeface="Arial" panose="020B0604020202020204" pitchFamily="34" charset="0"/>
                        </a:rPr>
                        <a:t>تبادل غازات, ضغط الهواء, زفير, وتيرة التنفس, شهيق.</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en-US" sz="2400">
                          <a:effectLst/>
                          <a:latin typeface="Arial" panose="020B0604020202020204" pitchFamily="34" charset="0"/>
                          <a:ea typeface="Times New Roman" panose="02020603050405020304" pitchFamily="18" charset="0"/>
                          <a:cs typeface="Miriam" panose="020B0502050101010101" pitchFamily="34" charset="-79"/>
                        </a:rPr>
                        <a:t>CO</a:t>
                      </a:r>
                      <a:r>
                        <a:rPr lang="en-US" sz="2400" baseline="-25000">
                          <a:effectLst/>
                          <a:latin typeface="Arial" panose="020B0604020202020204" pitchFamily="34" charset="0"/>
                          <a:ea typeface="Times New Roman" panose="02020603050405020304" pitchFamily="18" charset="0"/>
                          <a:cs typeface="Miriam" panose="020B0502050101010101" pitchFamily="34" charset="-79"/>
                        </a:rPr>
                        <a:t>2</a:t>
                      </a:r>
                      <a:r>
                        <a:rPr lang="ar-JO" sz="2400">
                          <a:effectLst/>
                          <a:latin typeface="Times New Roman" panose="02020603050405020304" pitchFamily="18" charset="0"/>
                          <a:ea typeface="Times New Roman" panose="02020603050405020304" pitchFamily="18" charset="0"/>
                          <a:cs typeface="Arial" panose="020B0604020202020204" pitchFamily="34" charset="0"/>
                        </a:rPr>
                        <a:t>, حامض كربونيك, مركز التنفس في الدماغ.</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p>
                      <a:pPr algn="r" rtl="1">
                        <a:lnSpc>
                          <a:spcPct val="150000"/>
                        </a:lnSpc>
                        <a:spcBef>
                          <a:spcPts val="200"/>
                        </a:spcBef>
                        <a:spcAft>
                          <a:spcPts val="200"/>
                        </a:spcAft>
                      </a:pPr>
                      <a:r>
                        <a:rPr lang="ar-JO" sz="2400">
                          <a:effectLst/>
                          <a:latin typeface="Times New Roman" panose="02020603050405020304" pitchFamily="18" charset="0"/>
                          <a:ea typeface="Times New Roman" panose="02020603050405020304" pitchFamily="18" charset="0"/>
                          <a:cs typeface="Arial" panose="020B0604020202020204" pitchFamily="34" charset="0"/>
                        </a:rPr>
                        <a:t>نيكوتين, قطران, </a:t>
                      </a:r>
                      <a:r>
                        <a:rPr lang="en-US" sz="2400">
                          <a:effectLst/>
                          <a:latin typeface="Arial" panose="020B0604020202020204" pitchFamily="34" charset="0"/>
                          <a:ea typeface="Times New Roman" panose="02020603050405020304" pitchFamily="18" charset="0"/>
                          <a:cs typeface="Miriam" panose="020B0502050101010101" pitchFamily="34" charset="-79"/>
                        </a:rPr>
                        <a:t>co</a:t>
                      </a:r>
                      <a:r>
                        <a:rPr lang="ar-JO" sz="2400">
                          <a:effectLst/>
                          <a:latin typeface="Times New Roman" panose="02020603050405020304" pitchFamily="18" charset="0"/>
                          <a:ea typeface="Times New Roman" panose="02020603050405020304" pitchFamily="18" charset="0"/>
                          <a:cs typeface="Arial" panose="020B0604020202020204" pitchFamily="34" charset="0"/>
                        </a:rPr>
                        <a:t>.</a:t>
                      </a:r>
                      <a:endParaRPr lang="en-US" sz="240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r" rtl="1">
                        <a:lnSpc>
                          <a:spcPct val="150000"/>
                        </a:lnSpc>
                        <a:spcBef>
                          <a:spcPts val="200"/>
                        </a:spcBef>
                        <a:spcAft>
                          <a:spcPts val="200"/>
                        </a:spcAft>
                      </a:pPr>
                      <a:r>
                        <a:rPr lang="ar-JO" sz="2400" dirty="0">
                          <a:effectLst/>
                          <a:latin typeface="Times New Roman" panose="02020603050405020304" pitchFamily="18" charset="0"/>
                          <a:ea typeface="Times New Roman" panose="02020603050405020304" pitchFamily="18" charset="0"/>
                          <a:cs typeface="Arial" panose="020B0604020202020204" pitchFamily="34" charset="0"/>
                        </a:rPr>
                        <a:t>يجب التطرّق أيضاً إلى آلية  عملية التنفس.</a:t>
                      </a:r>
                      <a:endParaRPr lang="en-US" sz="2400" dirty="0">
                        <a:effectLst/>
                        <a:latin typeface="Times New Roman" panose="02020603050405020304" pitchFamily="18" charset="0"/>
                        <a:ea typeface="Times New Roman" panose="02020603050405020304" pitchFamily="18" charset="0"/>
                        <a:cs typeface="Miriam" panose="020B0502050101010101" pitchFamily="34" charset="-79"/>
                      </a:endParaRPr>
                    </a:p>
                  </a:txBody>
                  <a:tcPr marL="35560" marR="3556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439467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708707015"/>
              </p:ext>
            </p:extLst>
          </p:nvPr>
        </p:nvGraphicFramePr>
        <p:xfrm>
          <a:off x="-1" y="0"/>
          <a:ext cx="12192000" cy="6400800"/>
        </p:xfrm>
        <a:graphic>
          <a:graphicData uri="http://schemas.openxmlformats.org/drawingml/2006/table">
            <a:tbl>
              <a:tblPr rtl="1" firstRow="1" bandRow="1">
                <a:tableStyleId>{5C22544A-7EE6-4342-B048-85BDC9FD1C3A}</a:tableStyleId>
              </a:tblPr>
              <a:tblGrid>
                <a:gridCol w="3048000"/>
                <a:gridCol w="3048000"/>
                <a:gridCol w="3048000"/>
                <a:gridCol w="3048000"/>
              </a:tblGrid>
              <a:tr h="370840">
                <a:tc>
                  <a:txBody>
                    <a:bodyPr/>
                    <a:lstStyle/>
                    <a:p>
                      <a:pPr algn="ctr" rtl="1"/>
                      <a:r>
                        <a:rPr lang="ar-JO" sz="2400" b="1" kern="1200" dirty="0" smtClean="0">
                          <a:solidFill>
                            <a:schemeClr val="tx1"/>
                          </a:solidFill>
                          <a:effectLst/>
                          <a:latin typeface="+mn-lt"/>
                          <a:ea typeface="+mn-ea"/>
                          <a:cs typeface="+mn-cs"/>
                        </a:rPr>
                        <a:t>فكرة َ\ ظاهرة</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b="1" kern="1200" dirty="0" smtClean="0">
                          <a:solidFill>
                            <a:schemeClr val="tx1"/>
                          </a:solidFill>
                          <a:effectLst/>
                          <a:latin typeface="+mn-lt"/>
                          <a:ea typeface="+mn-ea"/>
                          <a:cs typeface="+mn-cs"/>
                        </a:rPr>
                        <a:t>تفصيل المواد</a:t>
                      </a:r>
                      <a:endParaRPr lang="en-US" sz="2400" b="1" kern="1200" dirty="0" smtClean="0">
                        <a:solidFill>
                          <a:schemeClr val="tx1"/>
                        </a:solidFill>
                        <a:effectLs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مصطلحات إضافية </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c>
                  <a:txBody>
                    <a:bodyPr/>
                    <a:lstStyle/>
                    <a:p>
                      <a:pPr algn="ctr" rtl="1"/>
                      <a:r>
                        <a:rPr lang="ar-JO" sz="2400" b="1" kern="1200" dirty="0" smtClean="0">
                          <a:solidFill>
                            <a:schemeClr val="tx1"/>
                          </a:solidFill>
                          <a:effectLst/>
                          <a:latin typeface="+mn-lt"/>
                          <a:ea typeface="+mn-ea"/>
                          <a:cs typeface="+mn-cs"/>
                        </a:rPr>
                        <a:t>ملاحظات</a:t>
                      </a:r>
                      <a:endParaRPr lang="he-IL" sz="2400" b="1" dirty="0">
                        <a:solidFill>
                          <a:schemeClr val="tx1"/>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4">
                        <a:lumMod val="60000"/>
                        <a:lumOff val="40000"/>
                      </a:schemeClr>
                    </a:solidFill>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جهاز النقل يربط بين البيئة الخارجية وبين البيئة الداخلية في الجسم, ويربط بين أجزاء الجسم ويُمكّن </a:t>
                      </a:r>
                      <a:r>
                        <a:rPr lang="ar-JO" sz="2400" kern="1200" dirty="0" err="1" smtClean="0">
                          <a:solidFill>
                            <a:schemeClr val="dk1"/>
                          </a:solidFill>
                          <a:effectLst/>
                          <a:latin typeface="+mn-lt"/>
                          <a:ea typeface="+mn-ea"/>
                          <a:cs typeface="+mn-cs"/>
                        </a:rPr>
                        <a:t>إنتقال</a:t>
                      </a:r>
                      <a:r>
                        <a:rPr lang="ar-JO" sz="2400" kern="1200" dirty="0" smtClean="0">
                          <a:solidFill>
                            <a:schemeClr val="dk1"/>
                          </a:solidFill>
                          <a:effectLst/>
                          <a:latin typeface="+mn-lt"/>
                          <a:ea typeface="+mn-ea"/>
                          <a:cs typeface="+mn-cs"/>
                        </a:rPr>
                        <a:t> مواد بينها.</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b="1" kern="1200" dirty="0" smtClean="0">
                          <a:solidFill>
                            <a:schemeClr val="dk1"/>
                          </a:solidFill>
                          <a:effectLst/>
                          <a:latin typeface="+mn-lt"/>
                          <a:ea typeface="+mn-ea"/>
                          <a:cs typeface="+mn-cs"/>
                        </a:rPr>
                        <a:t>جهاز النقل (14-16 ساعة)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جهاز جريان ووصل يربط بين أجهزة مختلفة.</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القلب – المكان, ملاءمة بين المبنى </a:t>
                      </a:r>
                      <a:r>
                        <a:rPr lang="ar-JO" sz="2400" kern="1200" dirty="0" err="1" smtClean="0">
                          <a:solidFill>
                            <a:schemeClr val="dk1"/>
                          </a:solidFill>
                          <a:effectLst/>
                          <a:latin typeface="+mn-lt"/>
                          <a:ea typeface="+mn-ea"/>
                          <a:cs typeface="+mn-cs"/>
                        </a:rPr>
                        <a:t>والآداء</a:t>
                      </a:r>
                      <a:r>
                        <a:rPr lang="ar-JO" sz="2400" kern="1200" dirty="0" smtClean="0">
                          <a:solidFill>
                            <a:schemeClr val="dk1"/>
                          </a:solidFill>
                          <a:effectLst/>
                          <a:latin typeface="+mn-lt"/>
                          <a:ea typeface="+mn-ea"/>
                          <a:cs typeface="+mn-cs"/>
                        </a:rPr>
                        <a:t> الوظيفي</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أوعية الدم – أنواع, ملاءمة بين المبنى </a:t>
                      </a:r>
                      <a:r>
                        <a:rPr lang="ar-JO" sz="2400" kern="1200" dirty="0" err="1" smtClean="0">
                          <a:solidFill>
                            <a:schemeClr val="dk1"/>
                          </a:solidFill>
                          <a:effectLst/>
                          <a:latin typeface="+mn-lt"/>
                          <a:ea typeface="+mn-ea"/>
                          <a:cs typeface="+mn-cs"/>
                        </a:rPr>
                        <a:t>والآداء</a:t>
                      </a:r>
                      <a:r>
                        <a:rPr lang="ar-JO" sz="2400" kern="1200" dirty="0" smtClean="0">
                          <a:solidFill>
                            <a:schemeClr val="dk1"/>
                          </a:solidFill>
                          <a:effectLst/>
                          <a:latin typeface="+mn-lt"/>
                          <a:ea typeface="+mn-ea"/>
                          <a:cs typeface="+mn-cs"/>
                        </a:rPr>
                        <a:t> الوظيفي.</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نسيج الدم – تركيب وأداء وظيفي.</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نقل :</a:t>
                      </a:r>
                      <a:endParaRPr lang="en-US" sz="2400" kern="1200" dirty="0" smtClean="0">
                        <a:solidFill>
                          <a:schemeClr val="dk1"/>
                        </a:solidFill>
                        <a:effectLst/>
                        <a:latin typeface="+mn-lt"/>
                        <a:ea typeface="+mn-ea"/>
                        <a:cs typeface="+mn-cs"/>
                      </a:endParaRPr>
                    </a:p>
                    <a:p>
                      <a:pPr lvl="0" rtl="1"/>
                      <a:r>
                        <a:rPr lang="ar-JO" sz="2400" kern="1200" dirty="0" smtClean="0">
                          <a:solidFill>
                            <a:schemeClr val="dk1"/>
                          </a:solidFill>
                          <a:effectLst/>
                          <a:latin typeface="+mn-lt"/>
                          <a:ea typeface="+mn-ea"/>
                          <a:cs typeface="+mn-cs"/>
                        </a:rPr>
                        <a:t>نقل أوكسجين في الدم: </a:t>
                      </a:r>
                      <a:r>
                        <a:rPr lang="ar-JO" sz="2400" kern="1200" dirty="0" err="1" smtClean="0">
                          <a:solidFill>
                            <a:schemeClr val="dk1"/>
                          </a:solidFill>
                          <a:effectLst/>
                          <a:latin typeface="+mn-lt"/>
                          <a:ea typeface="+mn-ea"/>
                          <a:cs typeface="+mn-cs"/>
                        </a:rPr>
                        <a:t>إرتباط</a:t>
                      </a:r>
                      <a:r>
                        <a:rPr lang="ar-JO" sz="2400" kern="1200" dirty="0" smtClean="0">
                          <a:solidFill>
                            <a:schemeClr val="dk1"/>
                          </a:solidFill>
                          <a:effectLst/>
                          <a:latin typeface="+mn-lt"/>
                          <a:ea typeface="+mn-ea"/>
                          <a:cs typeface="+mn-cs"/>
                        </a:rPr>
                        <a:t> مع الهيموغلوبين في خلايا الدم الحمراء.</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الشريان الابهر, أوردة, أوردة الرئتين, شريان رئوي,  بطين, صفائح دم , أوعية دم تاجية, سائل الدم (بلازما), شعيرات دموية, شرايين, أذين, خلايا دم حمراء, خلايا دم بيضاء.</a:t>
                      </a:r>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pPr rtl="1"/>
                      <a:r>
                        <a:rPr lang="ar-JO" sz="2400" kern="1200" dirty="0" smtClean="0">
                          <a:solidFill>
                            <a:schemeClr val="dk1"/>
                          </a:solidFill>
                          <a:effectLst/>
                          <a:latin typeface="+mn-lt"/>
                          <a:ea typeface="+mn-ea"/>
                          <a:cs typeface="+mn-cs"/>
                        </a:rPr>
                        <a:t>من المهم التشديد ان </a:t>
                      </a:r>
                      <a:r>
                        <a:rPr lang="ar-JO" sz="2400" kern="1200" dirty="0" err="1" smtClean="0">
                          <a:solidFill>
                            <a:schemeClr val="dk1"/>
                          </a:solidFill>
                          <a:effectLst/>
                          <a:latin typeface="+mn-lt"/>
                          <a:ea typeface="+mn-ea"/>
                          <a:cs typeface="+mn-cs"/>
                        </a:rPr>
                        <a:t>إنتقال</a:t>
                      </a:r>
                      <a:r>
                        <a:rPr lang="ar-JO" sz="2400" kern="1200" dirty="0" smtClean="0">
                          <a:solidFill>
                            <a:schemeClr val="dk1"/>
                          </a:solidFill>
                          <a:effectLst/>
                          <a:latin typeface="+mn-lt"/>
                          <a:ea typeface="+mn-ea"/>
                          <a:cs typeface="+mn-cs"/>
                        </a:rPr>
                        <a:t> مواد يتم بين الشعيرات  الدموية وبين السائل البين خلوي  وخلايا الجسم.</a:t>
                      </a:r>
                      <a:endParaRPr lang="en-US" sz="2400" kern="1200" dirty="0" smtClean="0">
                        <a:solidFill>
                          <a:schemeClr val="dk1"/>
                        </a:solidFill>
                        <a:effectLst/>
                        <a:latin typeface="+mn-lt"/>
                        <a:ea typeface="+mn-ea"/>
                        <a:cs typeface="+mn-cs"/>
                      </a:endParaRPr>
                    </a:p>
                    <a:p>
                      <a:pPr rtl="1"/>
                      <a:r>
                        <a:rPr lang="ar-JO" sz="2400" kern="1200" dirty="0" smtClean="0">
                          <a:solidFill>
                            <a:schemeClr val="dk1"/>
                          </a:solidFill>
                          <a:effectLst/>
                          <a:latin typeface="+mn-lt"/>
                          <a:ea typeface="+mn-ea"/>
                          <a:cs typeface="+mn-cs"/>
                        </a:rPr>
                        <a:t>يجب التطرق الى مستوى الارتباط المرتفع بين الاوكسجين وبين الهيموغلوبين في بيئة غنية </a:t>
                      </a:r>
                      <a:r>
                        <a:rPr lang="ar-JO" sz="2400" kern="1200" dirty="0" err="1" smtClean="0">
                          <a:solidFill>
                            <a:schemeClr val="dk1"/>
                          </a:solidFill>
                          <a:effectLst/>
                          <a:latin typeface="+mn-lt"/>
                          <a:ea typeface="+mn-ea"/>
                          <a:cs typeface="+mn-cs"/>
                        </a:rPr>
                        <a:t>بالاوكسجين</a:t>
                      </a:r>
                      <a:r>
                        <a:rPr lang="ar-JO" sz="2400" kern="1200" dirty="0" smtClean="0">
                          <a:solidFill>
                            <a:schemeClr val="dk1"/>
                          </a:solidFill>
                          <a:effectLst/>
                          <a:latin typeface="+mn-lt"/>
                          <a:ea typeface="+mn-ea"/>
                          <a:cs typeface="+mn-cs"/>
                        </a:rPr>
                        <a:t> ومستوى الارتباط المنخفض في بيئة فقيرة </a:t>
                      </a:r>
                      <a:r>
                        <a:rPr lang="ar-JO" sz="2400" kern="1200" dirty="0" err="1" smtClean="0">
                          <a:solidFill>
                            <a:schemeClr val="dk1"/>
                          </a:solidFill>
                          <a:effectLst/>
                          <a:latin typeface="+mn-lt"/>
                          <a:ea typeface="+mn-ea"/>
                          <a:cs typeface="+mn-cs"/>
                        </a:rPr>
                        <a:t>بالاوكسجين</a:t>
                      </a:r>
                      <a:r>
                        <a:rPr lang="ar-JO" sz="2400" kern="1200" dirty="0" smtClean="0">
                          <a:solidFill>
                            <a:schemeClr val="dk1"/>
                          </a:solidFill>
                          <a:effectLst/>
                          <a:latin typeface="+mn-lt"/>
                          <a:ea typeface="+mn-ea"/>
                          <a:cs typeface="+mn-cs"/>
                        </a:rPr>
                        <a:t>.</a:t>
                      </a:r>
                    </a:p>
                    <a:p>
                      <a:pPr marL="0" marR="0" indent="0" algn="r" defTabSz="914400" rtl="1" eaLnBrk="1" fontAlgn="auto" latinLnBrk="0" hangingPunct="1">
                        <a:lnSpc>
                          <a:spcPct val="100000"/>
                        </a:lnSpc>
                        <a:spcBef>
                          <a:spcPts val="0"/>
                        </a:spcBef>
                        <a:spcAft>
                          <a:spcPts val="0"/>
                        </a:spcAft>
                        <a:buClrTx/>
                        <a:buSzTx/>
                        <a:buFontTx/>
                        <a:buNone/>
                        <a:tabLst/>
                        <a:defRPr/>
                      </a:pPr>
                      <a:r>
                        <a:rPr lang="ar-JO" sz="2400" kern="1200" dirty="0" smtClean="0">
                          <a:solidFill>
                            <a:schemeClr val="dk1"/>
                          </a:solidFill>
                          <a:effectLst/>
                          <a:latin typeface="+mn-lt"/>
                          <a:ea typeface="+mn-ea"/>
                          <a:cs typeface="+mn-cs"/>
                        </a:rPr>
                        <a:t>لا توجد حاجة لتعليم الرسم البياني الذي يوضح نسبة تشبع الهيموغلوبين </a:t>
                      </a:r>
                      <a:r>
                        <a:rPr lang="ar-JO" sz="2400" kern="1200" dirty="0" err="1" smtClean="0">
                          <a:solidFill>
                            <a:schemeClr val="dk1"/>
                          </a:solidFill>
                          <a:effectLst/>
                          <a:latin typeface="+mn-lt"/>
                          <a:ea typeface="+mn-ea"/>
                          <a:cs typeface="+mn-cs"/>
                        </a:rPr>
                        <a:t>بالاوكسجين</a:t>
                      </a:r>
                      <a:r>
                        <a:rPr lang="ar-JO" sz="2400" kern="1200" dirty="0" smtClean="0">
                          <a:solidFill>
                            <a:schemeClr val="dk1"/>
                          </a:solidFill>
                          <a:effectLst/>
                          <a:latin typeface="+mn-lt"/>
                          <a:ea typeface="+mn-ea"/>
                          <a:cs typeface="+mn-cs"/>
                        </a:rPr>
                        <a:t>.</a:t>
                      </a:r>
                      <a:endParaRPr lang="en-US" sz="2400" kern="1200" dirty="0" smtClean="0">
                        <a:solidFill>
                          <a:schemeClr val="dk1"/>
                        </a:solidFill>
                        <a:effectLst/>
                        <a:latin typeface="+mn-lt"/>
                        <a:ea typeface="+mn-ea"/>
                        <a:cs typeface="+mn-cs"/>
                      </a:endParaRPr>
                    </a:p>
                    <a:p>
                      <a:pPr rtl="1"/>
                      <a:endParaRPr lang="en-US" sz="2400" kern="1200" dirty="0" smtClean="0">
                        <a:solidFill>
                          <a:schemeClr val="dk1"/>
                        </a:solidFill>
                        <a:effectLst/>
                        <a:latin typeface="+mn-lt"/>
                        <a:ea typeface="+mn-ea"/>
                        <a:cs typeface="+mn-cs"/>
                      </a:endParaRPr>
                    </a:p>
                    <a:p>
                      <a:pPr algn="ctr" rtl="1"/>
                      <a:endParaRPr lang="he-IL" sz="2400" b="1"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313666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4637</Words>
  <Application>Microsoft Office PowerPoint</Application>
  <PresentationFormat>מותאם אישית</PresentationFormat>
  <Paragraphs>722</Paragraphs>
  <Slides>50</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50</vt:i4>
      </vt:variant>
    </vt:vector>
  </HeadingPairs>
  <TitlesOfParts>
    <vt:vector size="51" baseType="lpstr">
      <vt:lpstr>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HP</dc:creator>
  <cp:lastModifiedBy>weizmann</cp:lastModifiedBy>
  <cp:revision>39</cp:revision>
  <dcterms:created xsi:type="dcterms:W3CDTF">2016-01-04T10:28:45Z</dcterms:created>
  <dcterms:modified xsi:type="dcterms:W3CDTF">2018-04-04T12:31:38Z</dcterms:modified>
</cp:coreProperties>
</file>