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309" r:id="rId4"/>
    <p:sldId id="944" r:id="rId5"/>
    <p:sldId id="259" r:id="rId6"/>
    <p:sldId id="925" r:id="rId7"/>
    <p:sldId id="260" r:id="rId8"/>
    <p:sldId id="265" r:id="rId9"/>
    <p:sldId id="938" r:id="rId10"/>
    <p:sldId id="264" r:id="rId11"/>
    <p:sldId id="939" r:id="rId12"/>
    <p:sldId id="267" r:id="rId13"/>
    <p:sldId id="268" r:id="rId14"/>
    <p:sldId id="269" r:id="rId15"/>
    <p:sldId id="928" r:id="rId16"/>
    <p:sldId id="933" r:id="rId17"/>
    <p:sldId id="917" r:id="rId18"/>
    <p:sldId id="935" r:id="rId19"/>
    <p:sldId id="937" r:id="rId20"/>
    <p:sldId id="946" r:id="rId21"/>
    <p:sldId id="947" r:id="rId22"/>
    <p:sldId id="948" r:id="rId23"/>
    <p:sldId id="951" r:id="rId24"/>
    <p:sldId id="941" r:id="rId25"/>
    <p:sldId id="940" r:id="rId26"/>
    <p:sldId id="942" r:id="rId27"/>
    <p:sldId id="945" r:id="rId28"/>
    <p:sldId id="931" r:id="rId29"/>
    <p:sldId id="950" r:id="rId3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image" Target="../media/image27.svg"/><Relationship Id="rId1" Type="http://schemas.openxmlformats.org/officeDocument/2006/relationships/image" Target="../media/image36.png"/><Relationship Id="rId6" Type="http://schemas.openxmlformats.org/officeDocument/2006/relationships/image" Target="../media/image31.svg"/><Relationship Id="rId5" Type="http://schemas.openxmlformats.org/officeDocument/2006/relationships/image" Target="../media/image38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3FB48C-2AF4-4E15-AE04-8C5EE115D73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12DACAA-23D8-4202-8274-A542A57553F4}">
      <dgm:prSet/>
      <dgm:spPr/>
      <dgm:t>
        <a:bodyPr/>
        <a:lstStyle/>
        <a:p>
          <a:pPr algn="l"/>
          <a:r>
            <a:rPr lang="he-IL" dirty="0">
              <a:solidFill>
                <a:schemeClr val="accent5">
                  <a:lumMod val="50000"/>
                </a:schemeClr>
              </a:solidFill>
            </a:rPr>
            <a:t>עדיין " חליפה אישית" : 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E6F66A60-BDAA-4999-B035-BF2407EF05B5}" type="parTrans" cxnId="{BB87AC6C-3E47-47E2-9AC8-C5888C35065D}">
      <dgm:prSet/>
      <dgm:spPr/>
      <dgm:t>
        <a:bodyPr/>
        <a:lstStyle/>
        <a:p>
          <a:endParaRPr lang="en-US"/>
        </a:p>
      </dgm:t>
    </dgm:pt>
    <dgm:pt modelId="{96EFD95A-BF3C-45EA-89CF-3D04B2076D6A}" type="sibTrans" cxnId="{BB87AC6C-3E47-47E2-9AC8-C5888C35065D}">
      <dgm:prSet/>
      <dgm:spPr/>
      <dgm:t>
        <a:bodyPr/>
        <a:lstStyle/>
        <a:p>
          <a:endParaRPr lang="en-US"/>
        </a:p>
      </dgm:t>
    </dgm:pt>
    <dgm:pt modelId="{F0497E03-5679-43D2-8F86-A1AAB76FD8A2}">
      <dgm:prSet/>
      <dgm:spPr/>
      <dgm:t>
        <a:bodyPr/>
        <a:lstStyle/>
        <a:p>
          <a:r>
            <a:rPr lang="he-IL" b="1" dirty="0">
              <a:solidFill>
                <a:schemeClr val="accent5">
                  <a:lumMod val="50000"/>
                </a:schemeClr>
              </a:solidFill>
            </a:rPr>
            <a:t>ימי עיון </a:t>
          </a:r>
          <a:r>
            <a:rPr lang="he-IL" dirty="0">
              <a:solidFill>
                <a:schemeClr val="accent5">
                  <a:lumMod val="50000"/>
                </a:schemeClr>
              </a:solidFill>
            </a:rPr>
            <a:t>–  בהתאם להנחיות 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2327D55F-132E-4970-A23A-6E15B83925CE}" type="parTrans" cxnId="{9C75D046-EE47-4B29-B5C7-1635BF8C8FBE}">
      <dgm:prSet/>
      <dgm:spPr/>
      <dgm:t>
        <a:bodyPr/>
        <a:lstStyle/>
        <a:p>
          <a:endParaRPr lang="en-US"/>
        </a:p>
      </dgm:t>
    </dgm:pt>
    <dgm:pt modelId="{9164BB32-B94B-48F4-ADD8-77504128E0B4}" type="sibTrans" cxnId="{9C75D046-EE47-4B29-B5C7-1635BF8C8FBE}">
      <dgm:prSet/>
      <dgm:spPr/>
      <dgm:t>
        <a:bodyPr/>
        <a:lstStyle/>
        <a:p>
          <a:endParaRPr lang="en-US"/>
        </a:p>
      </dgm:t>
    </dgm:pt>
    <dgm:pt modelId="{0652C1D0-1ED5-487F-A38A-BF7866E2DFEA}">
      <dgm:prSet/>
      <dgm:spPr/>
      <dgm:t>
        <a:bodyPr/>
        <a:lstStyle/>
        <a:p>
          <a:r>
            <a:rPr lang="he-IL" b="1" dirty="0">
              <a:solidFill>
                <a:schemeClr val="accent5">
                  <a:lumMod val="50000"/>
                </a:schemeClr>
              </a:solidFill>
            </a:rPr>
            <a:t>מפגשים ארציים מקוונים 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44226332-575E-4672-ACC9-5A5886934D0D}" type="parTrans" cxnId="{A2A89F5B-DA26-45D6-8F37-D6B23930D06A}">
      <dgm:prSet/>
      <dgm:spPr/>
      <dgm:t>
        <a:bodyPr/>
        <a:lstStyle/>
        <a:p>
          <a:endParaRPr lang="en-US"/>
        </a:p>
      </dgm:t>
    </dgm:pt>
    <dgm:pt modelId="{28480FCF-579B-44FA-8AD8-802E282CAE13}" type="sibTrans" cxnId="{A2A89F5B-DA26-45D6-8F37-D6B23930D06A}">
      <dgm:prSet/>
      <dgm:spPr/>
      <dgm:t>
        <a:bodyPr/>
        <a:lstStyle/>
        <a:p>
          <a:endParaRPr lang="en-US"/>
        </a:p>
      </dgm:t>
    </dgm:pt>
    <dgm:pt modelId="{707151C5-212F-4974-A7E3-E30298DEEEF6}">
      <dgm:prSet/>
      <dgm:spPr/>
      <dgm:t>
        <a:bodyPr/>
        <a:lstStyle/>
        <a:p>
          <a:r>
            <a:rPr lang="he-IL" b="1" dirty="0">
              <a:solidFill>
                <a:schemeClr val="accent5">
                  <a:lumMod val="50000"/>
                </a:schemeClr>
              </a:solidFill>
            </a:rPr>
            <a:t>מפגשים מחוזיים </a:t>
          </a:r>
          <a:r>
            <a:rPr lang="he-IL" dirty="0">
              <a:solidFill>
                <a:schemeClr val="accent5">
                  <a:lumMod val="50000"/>
                </a:schemeClr>
              </a:solidFill>
            </a:rPr>
            <a:t>סדנאות –סינכרוני </a:t>
          </a:r>
          <a:r>
            <a:rPr lang="he-IL" dirty="0" err="1">
              <a:solidFill>
                <a:schemeClr val="accent5">
                  <a:lumMod val="50000"/>
                </a:schemeClr>
              </a:solidFill>
            </a:rPr>
            <a:t>וא</a:t>
          </a:r>
          <a:r>
            <a:rPr lang="he-IL" dirty="0">
              <a:solidFill>
                <a:schemeClr val="accent5">
                  <a:lumMod val="50000"/>
                </a:schemeClr>
              </a:solidFill>
            </a:rPr>
            <a:t>- סינכרוני 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283E14D0-7E38-426A-84A0-283B0DB01354}" type="parTrans" cxnId="{77164251-8857-4990-BA69-55F679143432}">
      <dgm:prSet/>
      <dgm:spPr/>
      <dgm:t>
        <a:bodyPr/>
        <a:lstStyle/>
        <a:p>
          <a:endParaRPr lang="en-US"/>
        </a:p>
      </dgm:t>
    </dgm:pt>
    <dgm:pt modelId="{3F98FC32-2DA4-4F7C-95D3-1C952B3FC0B3}" type="sibTrans" cxnId="{77164251-8857-4990-BA69-55F679143432}">
      <dgm:prSet/>
      <dgm:spPr/>
      <dgm:t>
        <a:bodyPr/>
        <a:lstStyle/>
        <a:p>
          <a:endParaRPr lang="en-US"/>
        </a:p>
      </dgm:t>
    </dgm:pt>
    <dgm:pt modelId="{026E64FE-4AAD-48BC-9939-9C1B778EA61D}">
      <dgm:prSet/>
      <dgm:spPr/>
      <dgm:t>
        <a:bodyPr/>
        <a:lstStyle/>
        <a:p>
          <a:r>
            <a:rPr lang="he-IL" dirty="0">
              <a:solidFill>
                <a:schemeClr val="accent5">
                  <a:lumMod val="50000"/>
                </a:schemeClr>
              </a:solidFill>
            </a:rPr>
            <a:t>מפגשי מורים חדשים  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F1DAA942-2B63-41DF-B368-E41470553AA4}" type="parTrans" cxnId="{9E4A2C87-5588-4704-90DE-17B5ED6CA179}">
      <dgm:prSet/>
      <dgm:spPr/>
      <dgm:t>
        <a:bodyPr/>
        <a:lstStyle/>
        <a:p>
          <a:endParaRPr lang="en-US"/>
        </a:p>
      </dgm:t>
    </dgm:pt>
    <dgm:pt modelId="{F9B97E74-1C61-4544-842F-50048C323880}" type="sibTrans" cxnId="{9E4A2C87-5588-4704-90DE-17B5ED6CA179}">
      <dgm:prSet/>
      <dgm:spPr/>
      <dgm:t>
        <a:bodyPr/>
        <a:lstStyle/>
        <a:p>
          <a:endParaRPr lang="en-US"/>
        </a:p>
      </dgm:t>
    </dgm:pt>
    <dgm:pt modelId="{310DE365-9C25-4F3C-AAAA-645578FB4C4F}" type="pres">
      <dgm:prSet presAssocID="{E83FB48C-2AF4-4E15-AE04-8C5EE115D73D}" presName="root" presStyleCnt="0">
        <dgm:presLayoutVars>
          <dgm:dir/>
          <dgm:resizeHandles val="exact"/>
        </dgm:presLayoutVars>
      </dgm:prSet>
      <dgm:spPr/>
    </dgm:pt>
    <dgm:pt modelId="{B658B6ED-320C-4451-8565-7C045BC59B44}" type="pres">
      <dgm:prSet presAssocID="{512DACAA-23D8-4202-8274-A542A57553F4}" presName="compNode" presStyleCnt="0"/>
      <dgm:spPr/>
    </dgm:pt>
    <dgm:pt modelId="{C3946B94-6F87-4635-8ECF-1B6F84D0109B}" type="pres">
      <dgm:prSet presAssocID="{512DACAA-23D8-4202-8274-A542A57553F4}" presName="bgRect" presStyleLbl="bgShp" presStyleIdx="0" presStyleCnt="5"/>
      <dgm:spPr/>
    </dgm:pt>
    <dgm:pt modelId="{6D61F0C9-B6F0-4979-A01A-A3EAC62D550D}" type="pres">
      <dgm:prSet presAssocID="{512DACAA-23D8-4202-8274-A542A57553F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חליפה"/>
        </a:ext>
      </dgm:extLst>
    </dgm:pt>
    <dgm:pt modelId="{46D46156-CC4A-4E8E-B65B-3D67CEE2E865}" type="pres">
      <dgm:prSet presAssocID="{512DACAA-23D8-4202-8274-A542A57553F4}" presName="spaceRect" presStyleCnt="0"/>
      <dgm:spPr/>
    </dgm:pt>
    <dgm:pt modelId="{6AC32629-17D2-490F-B6C5-9C134A9C6049}" type="pres">
      <dgm:prSet presAssocID="{512DACAA-23D8-4202-8274-A542A57553F4}" presName="parTx" presStyleLbl="revTx" presStyleIdx="0" presStyleCnt="5">
        <dgm:presLayoutVars>
          <dgm:chMax val="0"/>
          <dgm:chPref val="0"/>
        </dgm:presLayoutVars>
      </dgm:prSet>
      <dgm:spPr/>
    </dgm:pt>
    <dgm:pt modelId="{207419CB-2959-4FA7-BA6D-8CC51737DF20}" type="pres">
      <dgm:prSet presAssocID="{96EFD95A-BF3C-45EA-89CF-3D04B2076D6A}" presName="sibTrans" presStyleCnt="0"/>
      <dgm:spPr/>
    </dgm:pt>
    <dgm:pt modelId="{1F3A60CA-72CC-4480-A602-A7CEDF19C949}" type="pres">
      <dgm:prSet presAssocID="{F0497E03-5679-43D2-8F86-A1AAB76FD8A2}" presName="compNode" presStyleCnt="0"/>
      <dgm:spPr/>
    </dgm:pt>
    <dgm:pt modelId="{193B648B-610C-45BD-A20E-1B05780D4C09}" type="pres">
      <dgm:prSet presAssocID="{F0497E03-5679-43D2-8F86-A1AAB76FD8A2}" presName="bgRect" presStyleLbl="bgShp" presStyleIdx="1" presStyleCnt="5"/>
      <dgm:spPr/>
    </dgm:pt>
    <dgm:pt modelId="{B626C4E6-C51C-4B7F-BF86-21C077459AB1}" type="pres">
      <dgm:prSet presAssocID="{F0497E03-5679-43D2-8F86-A1AAB76FD8A2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owser Window"/>
        </a:ext>
      </dgm:extLst>
    </dgm:pt>
    <dgm:pt modelId="{D5D26C50-ECC3-4094-A447-AEC4BBF415B5}" type="pres">
      <dgm:prSet presAssocID="{F0497E03-5679-43D2-8F86-A1AAB76FD8A2}" presName="spaceRect" presStyleCnt="0"/>
      <dgm:spPr/>
    </dgm:pt>
    <dgm:pt modelId="{AD36E5A6-8378-48CE-8CB1-1DD1C6378D75}" type="pres">
      <dgm:prSet presAssocID="{F0497E03-5679-43D2-8F86-A1AAB76FD8A2}" presName="parTx" presStyleLbl="revTx" presStyleIdx="1" presStyleCnt="5">
        <dgm:presLayoutVars>
          <dgm:chMax val="0"/>
          <dgm:chPref val="0"/>
        </dgm:presLayoutVars>
      </dgm:prSet>
      <dgm:spPr/>
    </dgm:pt>
    <dgm:pt modelId="{7B19F14D-D09F-48F6-81FC-6FB43D20213A}" type="pres">
      <dgm:prSet presAssocID="{9164BB32-B94B-48F4-ADD8-77504128E0B4}" presName="sibTrans" presStyleCnt="0"/>
      <dgm:spPr/>
    </dgm:pt>
    <dgm:pt modelId="{ABE81EDB-D2FC-4454-87E3-40317B04BAF4}" type="pres">
      <dgm:prSet presAssocID="{0652C1D0-1ED5-487F-A38A-BF7866E2DFEA}" presName="compNode" presStyleCnt="0"/>
      <dgm:spPr/>
    </dgm:pt>
    <dgm:pt modelId="{991273D1-DE68-4F68-BA8E-D389F985A21D}" type="pres">
      <dgm:prSet presAssocID="{0652C1D0-1ED5-487F-A38A-BF7866E2DFEA}" presName="bgRect" presStyleLbl="bgShp" presStyleIdx="2" presStyleCnt="5"/>
      <dgm:spPr/>
    </dgm:pt>
    <dgm:pt modelId="{20E32650-DFE9-44F9-A76A-72989B079992}" type="pres">
      <dgm:prSet presAssocID="{0652C1D0-1ED5-487F-A38A-BF7866E2DFE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פגישה"/>
        </a:ext>
      </dgm:extLst>
    </dgm:pt>
    <dgm:pt modelId="{39CF44A2-B6A6-4C21-B264-A091C307F67E}" type="pres">
      <dgm:prSet presAssocID="{0652C1D0-1ED5-487F-A38A-BF7866E2DFEA}" presName="spaceRect" presStyleCnt="0"/>
      <dgm:spPr/>
    </dgm:pt>
    <dgm:pt modelId="{F3274E72-78A2-44FF-BE72-6E56F06AEDDB}" type="pres">
      <dgm:prSet presAssocID="{0652C1D0-1ED5-487F-A38A-BF7866E2DFEA}" presName="parTx" presStyleLbl="revTx" presStyleIdx="2" presStyleCnt="5">
        <dgm:presLayoutVars>
          <dgm:chMax val="0"/>
          <dgm:chPref val="0"/>
        </dgm:presLayoutVars>
      </dgm:prSet>
      <dgm:spPr/>
    </dgm:pt>
    <dgm:pt modelId="{7B9E5C1D-A5E0-4D6D-B8E7-D06A028B8679}" type="pres">
      <dgm:prSet presAssocID="{28480FCF-579B-44FA-8AD8-802E282CAE13}" presName="sibTrans" presStyleCnt="0"/>
      <dgm:spPr/>
    </dgm:pt>
    <dgm:pt modelId="{1BE1573C-0B82-4F27-992B-C75F922A3481}" type="pres">
      <dgm:prSet presAssocID="{707151C5-212F-4974-A7E3-E30298DEEEF6}" presName="compNode" presStyleCnt="0"/>
      <dgm:spPr/>
    </dgm:pt>
    <dgm:pt modelId="{769A9ACB-A2DF-430A-B02D-3D4B8D85267D}" type="pres">
      <dgm:prSet presAssocID="{707151C5-212F-4974-A7E3-E30298DEEEF6}" presName="bgRect" presStyleLbl="bgShp" presStyleIdx="3" presStyleCnt="5"/>
      <dgm:spPr/>
    </dgm:pt>
    <dgm:pt modelId="{E6C933BD-2AB9-4460-8B40-B2D8EAF8318F}" type="pres">
      <dgm:prSet presAssocID="{707151C5-212F-4974-A7E3-E30298DEEEF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צ'אט"/>
        </a:ext>
      </dgm:extLst>
    </dgm:pt>
    <dgm:pt modelId="{5AE2BB8B-FEDB-40EE-B6F9-AC4D611575DE}" type="pres">
      <dgm:prSet presAssocID="{707151C5-212F-4974-A7E3-E30298DEEEF6}" presName="spaceRect" presStyleCnt="0"/>
      <dgm:spPr/>
    </dgm:pt>
    <dgm:pt modelId="{13532B2A-3369-4D4A-9A2B-53EEDE937D9E}" type="pres">
      <dgm:prSet presAssocID="{707151C5-212F-4974-A7E3-E30298DEEEF6}" presName="parTx" presStyleLbl="revTx" presStyleIdx="3" presStyleCnt="5">
        <dgm:presLayoutVars>
          <dgm:chMax val="0"/>
          <dgm:chPref val="0"/>
        </dgm:presLayoutVars>
      </dgm:prSet>
      <dgm:spPr/>
    </dgm:pt>
    <dgm:pt modelId="{61FBB670-BD23-4120-B156-6609D85A9879}" type="pres">
      <dgm:prSet presAssocID="{3F98FC32-2DA4-4F7C-95D3-1C952B3FC0B3}" presName="sibTrans" presStyleCnt="0"/>
      <dgm:spPr/>
    </dgm:pt>
    <dgm:pt modelId="{6721C311-DEDA-4D75-96BF-932EFDDE1EEA}" type="pres">
      <dgm:prSet presAssocID="{026E64FE-4AAD-48BC-9939-9C1B778EA61D}" presName="compNode" presStyleCnt="0"/>
      <dgm:spPr/>
    </dgm:pt>
    <dgm:pt modelId="{A169787A-2A8F-404A-997D-F3055DA143D3}" type="pres">
      <dgm:prSet presAssocID="{026E64FE-4AAD-48BC-9939-9C1B778EA61D}" presName="bgRect" presStyleLbl="bgShp" presStyleIdx="4" presStyleCnt="5"/>
      <dgm:spPr/>
    </dgm:pt>
    <dgm:pt modelId="{21C1EAA2-8341-4933-A07B-AF175963DB54}" type="pres">
      <dgm:prSet presAssocID="{026E64FE-4AAD-48BC-9939-9C1B778EA61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קבוצה"/>
        </a:ext>
      </dgm:extLst>
    </dgm:pt>
    <dgm:pt modelId="{39122C13-EBF1-4D7F-BE97-9A23236319C4}" type="pres">
      <dgm:prSet presAssocID="{026E64FE-4AAD-48BC-9939-9C1B778EA61D}" presName="spaceRect" presStyleCnt="0"/>
      <dgm:spPr/>
    </dgm:pt>
    <dgm:pt modelId="{41DAA1AF-0503-4557-B5F5-86A4BC233B54}" type="pres">
      <dgm:prSet presAssocID="{026E64FE-4AAD-48BC-9939-9C1B778EA61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1DC4B701-C133-413E-8CDE-5015DE96D194}" type="presOf" srcId="{E83FB48C-2AF4-4E15-AE04-8C5EE115D73D}" destId="{310DE365-9C25-4F3C-AAAA-645578FB4C4F}" srcOrd="0" destOrd="0" presId="urn:microsoft.com/office/officeart/2018/2/layout/IconVerticalSolidList"/>
    <dgm:cxn modelId="{B0C6A038-BB07-41B7-9A7D-5B54755BA5A3}" type="presOf" srcId="{0652C1D0-1ED5-487F-A38A-BF7866E2DFEA}" destId="{F3274E72-78A2-44FF-BE72-6E56F06AEDDB}" srcOrd="0" destOrd="0" presId="urn:microsoft.com/office/officeart/2018/2/layout/IconVerticalSolidList"/>
    <dgm:cxn modelId="{C067A63F-67CE-4F67-BD2A-BA56A96C6660}" type="presOf" srcId="{707151C5-212F-4974-A7E3-E30298DEEEF6}" destId="{13532B2A-3369-4D4A-9A2B-53EEDE937D9E}" srcOrd="0" destOrd="0" presId="urn:microsoft.com/office/officeart/2018/2/layout/IconVerticalSolidList"/>
    <dgm:cxn modelId="{A2A89F5B-DA26-45D6-8F37-D6B23930D06A}" srcId="{E83FB48C-2AF4-4E15-AE04-8C5EE115D73D}" destId="{0652C1D0-1ED5-487F-A38A-BF7866E2DFEA}" srcOrd="2" destOrd="0" parTransId="{44226332-575E-4672-ACC9-5A5886934D0D}" sibTransId="{28480FCF-579B-44FA-8AD8-802E282CAE13}"/>
    <dgm:cxn modelId="{9C75D046-EE47-4B29-B5C7-1635BF8C8FBE}" srcId="{E83FB48C-2AF4-4E15-AE04-8C5EE115D73D}" destId="{F0497E03-5679-43D2-8F86-A1AAB76FD8A2}" srcOrd="1" destOrd="0" parTransId="{2327D55F-132E-4970-A23A-6E15B83925CE}" sibTransId="{9164BB32-B94B-48F4-ADD8-77504128E0B4}"/>
    <dgm:cxn modelId="{BB87AC6C-3E47-47E2-9AC8-C5888C35065D}" srcId="{E83FB48C-2AF4-4E15-AE04-8C5EE115D73D}" destId="{512DACAA-23D8-4202-8274-A542A57553F4}" srcOrd="0" destOrd="0" parTransId="{E6F66A60-BDAA-4999-B035-BF2407EF05B5}" sibTransId="{96EFD95A-BF3C-45EA-89CF-3D04B2076D6A}"/>
    <dgm:cxn modelId="{77164251-8857-4990-BA69-55F679143432}" srcId="{E83FB48C-2AF4-4E15-AE04-8C5EE115D73D}" destId="{707151C5-212F-4974-A7E3-E30298DEEEF6}" srcOrd="3" destOrd="0" parTransId="{283E14D0-7E38-426A-84A0-283B0DB01354}" sibTransId="{3F98FC32-2DA4-4F7C-95D3-1C952B3FC0B3}"/>
    <dgm:cxn modelId="{3E96C251-521A-4385-85FB-7D9FB7BA86CD}" type="presOf" srcId="{026E64FE-4AAD-48BC-9939-9C1B778EA61D}" destId="{41DAA1AF-0503-4557-B5F5-86A4BC233B54}" srcOrd="0" destOrd="0" presId="urn:microsoft.com/office/officeart/2018/2/layout/IconVerticalSolidList"/>
    <dgm:cxn modelId="{3B66FB72-3CDE-4AEA-AE50-B26A3FB98A29}" type="presOf" srcId="{512DACAA-23D8-4202-8274-A542A57553F4}" destId="{6AC32629-17D2-490F-B6C5-9C134A9C6049}" srcOrd="0" destOrd="0" presId="urn:microsoft.com/office/officeart/2018/2/layout/IconVerticalSolidList"/>
    <dgm:cxn modelId="{9E4A2C87-5588-4704-90DE-17B5ED6CA179}" srcId="{E83FB48C-2AF4-4E15-AE04-8C5EE115D73D}" destId="{026E64FE-4AAD-48BC-9939-9C1B778EA61D}" srcOrd="4" destOrd="0" parTransId="{F1DAA942-2B63-41DF-B368-E41470553AA4}" sibTransId="{F9B97E74-1C61-4544-842F-50048C323880}"/>
    <dgm:cxn modelId="{F25839FF-3784-42CE-969B-8C6F520D2CFC}" type="presOf" srcId="{F0497E03-5679-43D2-8F86-A1AAB76FD8A2}" destId="{AD36E5A6-8378-48CE-8CB1-1DD1C6378D75}" srcOrd="0" destOrd="0" presId="urn:microsoft.com/office/officeart/2018/2/layout/IconVerticalSolidList"/>
    <dgm:cxn modelId="{391C922F-2D33-4CA2-B15E-14925E6849D9}" type="presParOf" srcId="{310DE365-9C25-4F3C-AAAA-645578FB4C4F}" destId="{B658B6ED-320C-4451-8565-7C045BC59B44}" srcOrd="0" destOrd="0" presId="urn:microsoft.com/office/officeart/2018/2/layout/IconVerticalSolidList"/>
    <dgm:cxn modelId="{F9995F78-7F49-4FF1-A041-0CB6A518904F}" type="presParOf" srcId="{B658B6ED-320C-4451-8565-7C045BC59B44}" destId="{C3946B94-6F87-4635-8ECF-1B6F84D0109B}" srcOrd="0" destOrd="0" presId="urn:microsoft.com/office/officeart/2018/2/layout/IconVerticalSolidList"/>
    <dgm:cxn modelId="{EFAFA805-6F6D-44F2-BA63-9418C87BA135}" type="presParOf" srcId="{B658B6ED-320C-4451-8565-7C045BC59B44}" destId="{6D61F0C9-B6F0-4979-A01A-A3EAC62D550D}" srcOrd="1" destOrd="0" presId="urn:microsoft.com/office/officeart/2018/2/layout/IconVerticalSolidList"/>
    <dgm:cxn modelId="{89844028-36FA-40D0-8393-1282A078B9E2}" type="presParOf" srcId="{B658B6ED-320C-4451-8565-7C045BC59B44}" destId="{46D46156-CC4A-4E8E-B65B-3D67CEE2E865}" srcOrd="2" destOrd="0" presId="urn:microsoft.com/office/officeart/2018/2/layout/IconVerticalSolidList"/>
    <dgm:cxn modelId="{EF5C1268-60E7-4807-9552-37B76347D789}" type="presParOf" srcId="{B658B6ED-320C-4451-8565-7C045BC59B44}" destId="{6AC32629-17D2-490F-B6C5-9C134A9C6049}" srcOrd="3" destOrd="0" presId="urn:microsoft.com/office/officeart/2018/2/layout/IconVerticalSolidList"/>
    <dgm:cxn modelId="{02D22438-7008-4270-98BE-3681E406383F}" type="presParOf" srcId="{310DE365-9C25-4F3C-AAAA-645578FB4C4F}" destId="{207419CB-2959-4FA7-BA6D-8CC51737DF20}" srcOrd="1" destOrd="0" presId="urn:microsoft.com/office/officeart/2018/2/layout/IconVerticalSolidList"/>
    <dgm:cxn modelId="{4A4F35F8-B544-48B6-B478-E7DDFB44F51C}" type="presParOf" srcId="{310DE365-9C25-4F3C-AAAA-645578FB4C4F}" destId="{1F3A60CA-72CC-4480-A602-A7CEDF19C949}" srcOrd="2" destOrd="0" presId="urn:microsoft.com/office/officeart/2018/2/layout/IconVerticalSolidList"/>
    <dgm:cxn modelId="{3593116E-2C10-42F4-A08E-66DCE0FBD37C}" type="presParOf" srcId="{1F3A60CA-72CC-4480-A602-A7CEDF19C949}" destId="{193B648B-610C-45BD-A20E-1B05780D4C09}" srcOrd="0" destOrd="0" presId="urn:microsoft.com/office/officeart/2018/2/layout/IconVerticalSolidList"/>
    <dgm:cxn modelId="{BD39A5C4-3541-4FA3-8CF9-DFEF48490D35}" type="presParOf" srcId="{1F3A60CA-72CC-4480-A602-A7CEDF19C949}" destId="{B626C4E6-C51C-4B7F-BF86-21C077459AB1}" srcOrd="1" destOrd="0" presId="urn:microsoft.com/office/officeart/2018/2/layout/IconVerticalSolidList"/>
    <dgm:cxn modelId="{12A39A6A-AB4E-41AC-932C-05B70DEF8F89}" type="presParOf" srcId="{1F3A60CA-72CC-4480-A602-A7CEDF19C949}" destId="{D5D26C50-ECC3-4094-A447-AEC4BBF415B5}" srcOrd="2" destOrd="0" presId="urn:microsoft.com/office/officeart/2018/2/layout/IconVerticalSolidList"/>
    <dgm:cxn modelId="{1E3BA7CA-F960-4A53-B148-DDEC1AADB05F}" type="presParOf" srcId="{1F3A60CA-72CC-4480-A602-A7CEDF19C949}" destId="{AD36E5A6-8378-48CE-8CB1-1DD1C6378D75}" srcOrd="3" destOrd="0" presId="urn:microsoft.com/office/officeart/2018/2/layout/IconVerticalSolidList"/>
    <dgm:cxn modelId="{E67E4B2C-F45E-4477-B67F-D0671D889A27}" type="presParOf" srcId="{310DE365-9C25-4F3C-AAAA-645578FB4C4F}" destId="{7B19F14D-D09F-48F6-81FC-6FB43D20213A}" srcOrd="3" destOrd="0" presId="urn:microsoft.com/office/officeart/2018/2/layout/IconVerticalSolidList"/>
    <dgm:cxn modelId="{9D671BAB-F004-40B8-8887-20461DFF00E0}" type="presParOf" srcId="{310DE365-9C25-4F3C-AAAA-645578FB4C4F}" destId="{ABE81EDB-D2FC-4454-87E3-40317B04BAF4}" srcOrd="4" destOrd="0" presId="urn:microsoft.com/office/officeart/2018/2/layout/IconVerticalSolidList"/>
    <dgm:cxn modelId="{45DADAFC-47B7-43CE-A440-506A8E770D70}" type="presParOf" srcId="{ABE81EDB-D2FC-4454-87E3-40317B04BAF4}" destId="{991273D1-DE68-4F68-BA8E-D389F985A21D}" srcOrd="0" destOrd="0" presId="urn:microsoft.com/office/officeart/2018/2/layout/IconVerticalSolidList"/>
    <dgm:cxn modelId="{54754CB4-711E-41CF-8DA9-8D6778612ACE}" type="presParOf" srcId="{ABE81EDB-D2FC-4454-87E3-40317B04BAF4}" destId="{20E32650-DFE9-44F9-A76A-72989B079992}" srcOrd="1" destOrd="0" presId="urn:microsoft.com/office/officeart/2018/2/layout/IconVerticalSolidList"/>
    <dgm:cxn modelId="{8AC8A471-4C50-4D18-9B6D-FD804FA2BF40}" type="presParOf" srcId="{ABE81EDB-D2FC-4454-87E3-40317B04BAF4}" destId="{39CF44A2-B6A6-4C21-B264-A091C307F67E}" srcOrd="2" destOrd="0" presId="urn:microsoft.com/office/officeart/2018/2/layout/IconVerticalSolidList"/>
    <dgm:cxn modelId="{1EDA3D71-E561-433C-AFA5-352BA14A2D4F}" type="presParOf" srcId="{ABE81EDB-D2FC-4454-87E3-40317B04BAF4}" destId="{F3274E72-78A2-44FF-BE72-6E56F06AEDDB}" srcOrd="3" destOrd="0" presId="urn:microsoft.com/office/officeart/2018/2/layout/IconVerticalSolidList"/>
    <dgm:cxn modelId="{994ED9F6-DADA-44D4-A7E7-5EEBE0FB52B6}" type="presParOf" srcId="{310DE365-9C25-4F3C-AAAA-645578FB4C4F}" destId="{7B9E5C1D-A5E0-4D6D-B8E7-D06A028B8679}" srcOrd="5" destOrd="0" presId="urn:microsoft.com/office/officeart/2018/2/layout/IconVerticalSolidList"/>
    <dgm:cxn modelId="{81930B9C-0A5E-45B1-AF11-51594EE320FF}" type="presParOf" srcId="{310DE365-9C25-4F3C-AAAA-645578FB4C4F}" destId="{1BE1573C-0B82-4F27-992B-C75F922A3481}" srcOrd="6" destOrd="0" presId="urn:microsoft.com/office/officeart/2018/2/layout/IconVerticalSolidList"/>
    <dgm:cxn modelId="{8EFB5409-E27A-4A34-8B73-EA9A5DBB34B9}" type="presParOf" srcId="{1BE1573C-0B82-4F27-992B-C75F922A3481}" destId="{769A9ACB-A2DF-430A-B02D-3D4B8D85267D}" srcOrd="0" destOrd="0" presId="urn:microsoft.com/office/officeart/2018/2/layout/IconVerticalSolidList"/>
    <dgm:cxn modelId="{FBA3593E-55D1-4EBC-AC2E-A9266A274340}" type="presParOf" srcId="{1BE1573C-0B82-4F27-992B-C75F922A3481}" destId="{E6C933BD-2AB9-4460-8B40-B2D8EAF8318F}" srcOrd="1" destOrd="0" presId="urn:microsoft.com/office/officeart/2018/2/layout/IconVerticalSolidList"/>
    <dgm:cxn modelId="{7121DFD1-295F-4C1A-A663-95554E8DD123}" type="presParOf" srcId="{1BE1573C-0B82-4F27-992B-C75F922A3481}" destId="{5AE2BB8B-FEDB-40EE-B6F9-AC4D611575DE}" srcOrd="2" destOrd="0" presId="urn:microsoft.com/office/officeart/2018/2/layout/IconVerticalSolidList"/>
    <dgm:cxn modelId="{3333744D-7AFD-4A22-AF0F-B91BC0C914BA}" type="presParOf" srcId="{1BE1573C-0B82-4F27-992B-C75F922A3481}" destId="{13532B2A-3369-4D4A-9A2B-53EEDE937D9E}" srcOrd="3" destOrd="0" presId="urn:microsoft.com/office/officeart/2018/2/layout/IconVerticalSolidList"/>
    <dgm:cxn modelId="{32865B24-B102-487F-B28C-058A9442D520}" type="presParOf" srcId="{310DE365-9C25-4F3C-AAAA-645578FB4C4F}" destId="{61FBB670-BD23-4120-B156-6609D85A9879}" srcOrd="7" destOrd="0" presId="urn:microsoft.com/office/officeart/2018/2/layout/IconVerticalSolidList"/>
    <dgm:cxn modelId="{F0C0033C-4178-49AC-B66C-51C5619E9126}" type="presParOf" srcId="{310DE365-9C25-4F3C-AAAA-645578FB4C4F}" destId="{6721C311-DEDA-4D75-96BF-932EFDDE1EEA}" srcOrd="8" destOrd="0" presId="urn:microsoft.com/office/officeart/2018/2/layout/IconVerticalSolidList"/>
    <dgm:cxn modelId="{0748EE76-79D2-474B-9A3A-8FD209149212}" type="presParOf" srcId="{6721C311-DEDA-4D75-96BF-932EFDDE1EEA}" destId="{A169787A-2A8F-404A-997D-F3055DA143D3}" srcOrd="0" destOrd="0" presId="urn:microsoft.com/office/officeart/2018/2/layout/IconVerticalSolidList"/>
    <dgm:cxn modelId="{4FC25088-9145-4476-A11E-CF99964B744E}" type="presParOf" srcId="{6721C311-DEDA-4D75-96BF-932EFDDE1EEA}" destId="{21C1EAA2-8341-4933-A07B-AF175963DB54}" srcOrd="1" destOrd="0" presId="urn:microsoft.com/office/officeart/2018/2/layout/IconVerticalSolidList"/>
    <dgm:cxn modelId="{329531FC-4F97-48EB-AFC1-8A0C772C3B49}" type="presParOf" srcId="{6721C311-DEDA-4D75-96BF-932EFDDE1EEA}" destId="{39122C13-EBF1-4D7F-BE97-9A23236319C4}" srcOrd="2" destOrd="0" presId="urn:microsoft.com/office/officeart/2018/2/layout/IconVerticalSolidList"/>
    <dgm:cxn modelId="{9A5A3BDD-3F6D-4DF4-8159-B5C529220A4A}" type="presParOf" srcId="{6721C311-DEDA-4D75-96BF-932EFDDE1EEA}" destId="{41DAA1AF-0503-4557-B5F5-86A4BC233B5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946B94-6F87-4635-8ECF-1B6F84D0109B}">
      <dsp:nvSpPr>
        <dsp:cNvPr id="0" name=""/>
        <dsp:cNvSpPr/>
      </dsp:nvSpPr>
      <dsp:spPr>
        <a:xfrm>
          <a:off x="0" y="4606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1F0C9-B6F0-4979-A01A-A3EAC62D550D}">
      <dsp:nvSpPr>
        <dsp:cNvPr id="0" name=""/>
        <dsp:cNvSpPr/>
      </dsp:nvSpPr>
      <dsp:spPr>
        <a:xfrm>
          <a:off x="296829" y="225389"/>
          <a:ext cx="539690" cy="5396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C32629-17D2-490F-B6C5-9C134A9C6049}">
      <dsp:nvSpPr>
        <dsp:cNvPr id="0" name=""/>
        <dsp:cNvSpPr/>
      </dsp:nvSpPr>
      <dsp:spPr>
        <a:xfrm>
          <a:off x="1133349" y="4606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1900" kern="1200" dirty="0">
              <a:solidFill>
                <a:schemeClr val="accent5">
                  <a:lumMod val="50000"/>
                </a:schemeClr>
              </a:solidFill>
            </a:rPr>
            <a:t>עדיין " חליפה אישית" : </a:t>
          </a:r>
          <a:endParaRPr lang="en-US" sz="19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133349" y="4606"/>
        <a:ext cx="5455341" cy="981254"/>
      </dsp:txXfrm>
    </dsp:sp>
    <dsp:sp modelId="{193B648B-610C-45BD-A20E-1B05780D4C09}">
      <dsp:nvSpPr>
        <dsp:cNvPr id="0" name=""/>
        <dsp:cNvSpPr/>
      </dsp:nvSpPr>
      <dsp:spPr>
        <a:xfrm>
          <a:off x="0" y="1231175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6C4E6-C51C-4B7F-BF86-21C077459AB1}">
      <dsp:nvSpPr>
        <dsp:cNvPr id="0" name=""/>
        <dsp:cNvSpPr/>
      </dsp:nvSpPr>
      <dsp:spPr>
        <a:xfrm>
          <a:off x="296829" y="1451957"/>
          <a:ext cx="539690" cy="5396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6E5A6-8378-48CE-8CB1-1DD1C6378D75}">
      <dsp:nvSpPr>
        <dsp:cNvPr id="0" name=""/>
        <dsp:cNvSpPr/>
      </dsp:nvSpPr>
      <dsp:spPr>
        <a:xfrm>
          <a:off x="1133349" y="1231175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1900" b="1" kern="1200" dirty="0">
              <a:solidFill>
                <a:schemeClr val="accent5">
                  <a:lumMod val="50000"/>
                </a:schemeClr>
              </a:solidFill>
            </a:rPr>
            <a:t>ימי עיון </a:t>
          </a:r>
          <a:r>
            <a:rPr lang="he-IL" sz="1900" kern="1200" dirty="0">
              <a:solidFill>
                <a:schemeClr val="accent5">
                  <a:lumMod val="50000"/>
                </a:schemeClr>
              </a:solidFill>
            </a:rPr>
            <a:t>–  בהתאם להנחיות </a:t>
          </a:r>
          <a:endParaRPr lang="en-US" sz="19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133349" y="1231175"/>
        <a:ext cx="5455341" cy="981254"/>
      </dsp:txXfrm>
    </dsp:sp>
    <dsp:sp modelId="{991273D1-DE68-4F68-BA8E-D389F985A21D}">
      <dsp:nvSpPr>
        <dsp:cNvPr id="0" name=""/>
        <dsp:cNvSpPr/>
      </dsp:nvSpPr>
      <dsp:spPr>
        <a:xfrm>
          <a:off x="0" y="2457744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E32650-DFE9-44F9-A76A-72989B079992}">
      <dsp:nvSpPr>
        <dsp:cNvPr id="0" name=""/>
        <dsp:cNvSpPr/>
      </dsp:nvSpPr>
      <dsp:spPr>
        <a:xfrm>
          <a:off x="296829" y="2678526"/>
          <a:ext cx="539690" cy="5396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74E72-78A2-44FF-BE72-6E56F06AEDDB}">
      <dsp:nvSpPr>
        <dsp:cNvPr id="0" name=""/>
        <dsp:cNvSpPr/>
      </dsp:nvSpPr>
      <dsp:spPr>
        <a:xfrm>
          <a:off x="1133349" y="2457744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1900" b="1" kern="1200" dirty="0">
              <a:solidFill>
                <a:schemeClr val="accent5">
                  <a:lumMod val="50000"/>
                </a:schemeClr>
              </a:solidFill>
            </a:rPr>
            <a:t>מפגשים ארציים מקוונים </a:t>
          </a:r>
          <a:endParaRPr lang="en-US" sz="19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133349" y="2457744"/>
        <a:ext cx="5455341" cy="981254"/>
      </dsp:txXfrm>
    </dsp:sp>
    <dsp:sp modelId="{769A9ACB-A2DF-430A-B02D-3D4B8D85267D}">
      <dsp:nvSpPr>
        <dsp:cNvPr id="0" name=""/>
        <dsp:cNvSpPr/>
      </dsp:nvSpPr>
      <dsp:spPr>
        <a:xfrm>
          <a:off x="0" y="3684312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933BD-2AB9-4460-8B40-B2D8EAF8318F}">
      <dsp:nvSpPr>
        <dsp:cNvPr id="0" name=""/>
        <dsp:cNvSpPr/>
      </dsp:nvSpPr>
      <dsp:spPr>
        <a:xfrm>
          <a:off x="296829" y="3905095"/>
          <a:ext cx="539690" cy="53969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32B2A-3369-4D4A-9A2B-53EEDE937D9E}">
      <dsp:nvSpPr>
        <dsp:cNvPr id="0" name=""/>
        <dsp:cNvSpPr/>
      </dsp:nvSpPr>
      <dsp:spPr>
        <a:xfrm>
          <a:off x="1133349" y="3684312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1900" b="1" kern="1200" dirty="0">
              <a:solidFill>
                <a:schemeClr val="accent5">
                  <a:lumMod val="50000"/>
                </a:schemeClr>
              </a:solidFill>
            </a:rPr>
            <a:t>מפגשים מחוזיים </a:t>
          </a:r>
          <a:r>
            <a:rPr lang="he-IL" sz="1900" kern="1200" dirty="0">
              <a:solidFill>
                <a:schemeClr val="accent5">
                  <a:lumMod val="50000"/>
                </a:schemeClr>
              </a:solidFill>
            </a:rPr>
            <a:t>סדנאות –סינכרוני </a:t>
          </a:r>
          <a:r>
            <a:rPr lang="he-IL" sz="1900" kern="1200" dirty="0" err="1">
              <a:solidFill>
                <a:schemeClr val="accent5">
                  <a:lumMod val="50000"/>
                </a:schemeClr>
              </a:solidFill>
            </a:rPr>
            <a:t>וא</a:t>
          </a:r>
          <a:r>
            <a:rPr lang="he-IL" sz="1900" kern="1200" dirty="0">
              <a:solidFill>
                <a:schemeClr val="accent5">
                  <a:lumMod val="50000"/>
                </a:schemeClr>
              </a:solidFill>
            </a:rPr>
            <a:t>- סינכרוני </a:t>
          </a:r>
          <a:endParaRPr lang="en-US" sz="19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133349" y="3684312"/>
        <a:ext cx="5455341" cy="981254"/>
      </dsp:txXfrm>
    </dsp:sp>
    <dsp:sp modelId="{A169787A-2A8F-404A-997D-F3055DA143D3}">
      <dsp:nvSpPr>
        <dsp:cNvPr id="0" name=""/>
        <dsp:cNvSpPr/>
      </dsp:nvSpPr>
      <dsp:spPr>
        <a:xfrm>
          <a:off x="0" y="4910881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1EAA2-8341-4933-A07B-AF175963DB54}">
      <dsp:nvSpPr>
        <dsp:cNvPr id="0" name=""/>
        <dsp:cNvSpPr/>
      </dsp:nvSpPr>
      <dsp:spPr>
        <a:xfrm>
          <a:off x="296829" y="5131663"/>
          <a:ext cx="539690" cy="53969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AA1AF-0503-4557-B5F5-86A4BC233B54}">
      <dsp:nvSpPr>
        <dsp:cNvPr id="0" name=""/>
        <dsp:cNvSpPr/>
      </dsp:nvSpPr>
      <dsp:spPr>
        <a:xfrm>
          <a:off x="1133349" y="4910881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1900" kern="1200" dirty="0">
              <a:solidFill>
                <a:schemeClr val="accent5">
                  <a:lumMod val="50000"/>
                </a:schemeClr>
              </a:solidFill>
            </a:rPr>
            <a:t>מפגשי מורים חדשים  </a:t>
          </a:r>
          <a:endParaRPr lang="en-US" sz="19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133349" y="4910881"/>
        <a:ext cx="5455341" cy="981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9E393AA5-0505-4B34-B7E9-AAAD900A5E2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0ABB2B85-4734-4529-B77C-2B05BFDE4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97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>
              <a:ea typeface="Tahoma" panose="020B0604030504040204" pitchFamily="34" charset="0"/>
            </a:endParaRP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2275029A-2D1E-47A5-9598-4A9AC47B3AC1}" type="slidenum">
              <a:rPr lang="he-IL" smtClean="0">
                <a:ea typeface="Tahoma" panose="020B0604030504040204" pitchFamily="34" charset="0"/>
                <a:cs typeface="Tahoma" panose="020B0604030504040204" pitchFamily="34" charset="0"/>
              </a:rPr>
              <a:pPr algn="l"/>
              <a:t>1</a:t>
            </a:fld>
            <a:endParaRPr lang="he-IL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3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5111C89-369F-4DB7-88E9-01AFA6524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A8EC59B-25AF-4D1A-AE34-07576E4F74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5EB791F-55B9-4FA2-8666-81E68BB2C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17F7601F-7E4C-426D-A08D-8C7950F76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0773F49-4552-4C10-9483-0E6C60B3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CA86C0B-778E-4DD2-B02C-8F711B2AD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309200F7-246C-465E-9BC6-D6E1E06D5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72DB81A1-ADA9-4E94-AB0E-DA50E0049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2616ED0C-48FC-4837-A5CE-2C389E95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5B49207-DFC3-4D48-86E1-E44E554E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C17850BA-709A-4270-A7CB-B199F7207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CA1E1F66-0097-4BCC-B6F4-4E8F9FB55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6ED68137-FD11-4235-AC65-548A424D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11A1ACE6-0331-4B1B-917F-4F082662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6DB7D405-555E-4CB2-AB0C-140063FDD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81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87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15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3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7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88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4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25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7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228EBF8-C77C-433B-8021-AE3113EC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D917F38-DA42-4CAA-B607-CA3FFDC66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4E7FE14-10A1-4668-8DBC-EF7D94F6B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2AC78DC-5A0D-4A97-82BA-D932E9A40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A661D96-7183-451E-9AB5-3A1F1571A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09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79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98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8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466936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4110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2896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6269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00923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81818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052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DBBBC47-AF48-447E-AD11-86E07059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27F56E26-4ED0-42DF-AA87-CF79DA94A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D392FFA-68B1-4106-930E-17CE3F5B3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9EB2E2D-6B2F-4A1D-A16F-12CC8C3F0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834631D-B44B-4D2F-AEF2-35E315DC8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82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2739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75807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74579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690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9389A91-D2B2-4FCB-9F19-F412C004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C76858B-CB56-4B8C-AD36-257FE6179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67BA254-A686-48EF-A9C2-194C16F6F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BCD0B764-F01C-4E5F-8168-12DD21036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D0338F2C-7351-442C-A661-319477644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917E7B36-6668-4538-845B-B3D4E3F02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2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DD08187-6120-4D5A-8F8C-515F7848B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854BD232-17E4-4B80-B4C4-4A68D9A2F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C09745B0-D8ED-44CA-AF02-94FE53326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92698A14-8669-464B-9338-BDC737651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E7E46B40-5E94-4466-9DD3-D569488760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674B5658-ED03-476C-ABBC-4AB3FB560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2E900AFD-F566-40C5-AB3D-B1C92DA9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9BDFED49-8372-4AF4-A78C-E264E317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7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65599FA-DAA7-468D-922D-23E01343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148AC79C-7BA5-4C28-88C2-C05E4B711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2ACA7C72-37B0-49E9-A332-09C9633A9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D3E77081-BFFE-4D0D-929D-70623774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6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6D5FB2EF-91D1-4A8B-9617-A6A67E313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799E26BA-45F7-4DBD-92DA-D3E2371B3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C164602C-F022-4CC2-9DE6-1D2F98E5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5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EFFF0FF-C967-4442-B92E-61825615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A17D11E-385D-4AC7-A36E-A636C3F6C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2F42E29D-6FC8-44DB-BDA3-ADA5F0C55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3A9ED2C8-3558-4EC5-9C01-3FC6574B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66605E48-BFC9-4DAF-B53F-E1DE10476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BE5C21B0-0986-40A0-9642-D1C05A7F9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62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EDC3131-A709-4660-9BA9-DDB01CFF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74121679-A84D-41CF-8220-8429C6BC3B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B8B18F82-C6B3-49EF-9AD8-FC1372812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B3F387D-BCDF-42ED-BEE4-5B670AB88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5DAA913-B8E3-4B84-9AF7-E30B8B083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FDECE6D-40EE-49EA-A6D7-D70C9279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2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4492C207-31FE-4E92-B42F-C7A5487C7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7C2F628-7291-4EB7-B094-D7AAD3743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7876BADE-0BEB-4EC2-AD5A-B54DCC542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8CCC9-766A-4231-86FB-099AF030E4A9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B6CE378C-D3B1-47D7-AA16-FEF1357C0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5D35C64D-8A33-4B63-B49C-08D950FED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1BB6B-A012-4896-930F-FE412EAC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9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FBD28-C4D9-4414-B3C2-D9811D26359A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942F8-AD28-48D2-A4ED-924F3764E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2E74A-FFE7-408A-BA38-EC3ADD2004E6}" type="datetimeFigureOut">
              <a:rPr lang="he-IL" smtClean="0"/>
              <a:t>ט"ז/אב/תש"ף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D45F4-A44C-48F4-AB76-5CEB0FB7DFC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699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edu.gov.il/mazhap/mafmar/biology/Pages/inspector-desk.aspx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p.education.gov.il/tchumey_daat/biologya/chativa-elyona/biology-pedagogy/matriculation-exams-biology-glossary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u-edulab.org.il/#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קבוצה 4"/>
          <p:cNvGrpSpPr/>
          <p:nvPr/>
        </p:nvGrpSpPr>
        <p:grpSpPr>
          <a:xfrm>
            <a:off x="0" y="5976760"/>
            <a:ext cx="12192000" cy="881240"/>
            <a:chOff x="0" y="0"/>
            <a:chExt cx="12192000" cy="881240"/>
          </a:xfrm>
        </p:grpSpPr>
        <p:pic>
          <p:nvPicPr>
            <p:cNvPr id="6" name="תמונה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881240"/>
            </a:xfrm>
            <a:prstGeom prst="rect">
              <a:avLst/>
            </a:prstGeom>
          </p:spPr>
        </p:pic>
        <p:sp>
          <p:nvSpPr>
            <p:cNvPr id="7" name="אליפסה 6"/>
            <p:cNvSpPr/>
            <p:nvPr/>
          </p:nvSpPr>
          <p:spPr>
            <a:xfrm>
              <a:off x="8231361" y="116113"/>
              <a:ext cx="1812525" cy="227689"/>
            </a:xfrm>
            <a:prstGeom prst="ellipse">
              <a:avLst/>
            </a:prstGeom>
            <a:solidFill>
              <a:srgbClr val="6FAC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420131" y="5150467"/>
            <a:ext cx="459383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000" b="1" dirty="0"/>
              <a:t>4-5 באוגוסט 2020  : י"ד – ט"ו באב </a:t>
            </a:r>
            <a:r>
              <a:rPr lang="he-IL" sz="2000" b="1" dirty="0" err="1"/>
              <a:t>תש"ף</a:t>
            </a:r>
            <a:r>
              <a:rPr lang="he-IL" sz="2000" b="1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86751" y="1416071"/>
            <a:ext cx="73037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000" b="1" dirty="0">
                <a:solidFill>
                  <a:srgbClr val="FF33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מפגש למורות ומורי הביולוגיה</a:t>
            </a:r>
          </a:p>
          <a:p>
            <a:pPr algn="ctr"/>
            <a:endParaRPr lang="he-IL" sz="4000" b="1" dirty="0">
              <a:solidFill>
                <a:srgbClr val="FF33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/>
            <a:r>
              <a:rPr lang="he-IL" sz="4000" b="1" dirty="0">
                <a:solidFill>
                  <a:srgbClr val="FF33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תשפ"א בצל קורונה</a:t>
            </a:r>
          </a:p>
          <a:p>
            <a:endParaRPr lang="he-IL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82786" y="3734765"/>
            <a:ext cx="43431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/>
              <a:t>המפגש יחל בשעה 20:30 </a:t>
            </a:r>
            <a:r>
              <a:rPr lang="en-US" sz="2400" b="1" dirty="0"/>
              <a:t>/</a:t>
            </a:r>
            <a:r>
              <a:rPr lang="he-IL" sz="2400" b="1" dirty="0"/>
              <a:t> 8:30</a:t>
            </a:r>
            <a:r>
              <a:rPr lang="he-IL" dirty="0"/>
              <a:t> </a:t>
            </a:r>
          </a:p>
        </p:txBody>
      </p:sp>
      <p:pic>
        <p:nvPicPr>
          <p:cNvPr id="15" name="תמונה 14">
            <a:extLst>
              <a:ext uri="{FF2B5EF4-FFF2-40B4-BE49-F238E27FC236}">
                <a16:creationId xmlns:a16="http://schemas.microsoft.com/office/drawing/2014/main" id="{946F262E-18D8-4750-AF46-12FDD845B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97" y="8271"/>
            <a:ext cx="11427897" cy="1131906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D3F47B84-8FA8-41FE-A809-A46273C7DD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49" t="1995" r="7229" b="2372"/>
          <a:stretch/>
        </p:blipFill>
        <p:spPr>
          <a:xfrm>
            <a:off x="269823" y="4032354"/>
            <a:ext cx="1888760" cy="1903751"/>
          </a:xfrm>
          <a:prstGeom prst="rect">
            <a:avLst/>
          </a:prstGeom>
        </p:spPr>
      </p:pic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758135B1-DA8A-43C9-95B8-997B21322CAF}"/>
              </a:ext>
            </a:extLst>
          </p:cNvPr>
          <p:cNvSpPr txBox="1"/>
          <p:nvPr/>
        </p:nvSpPr>
        <p:spPr>
          <a:xfrm>
            <a:off x="254833" y="3372788"/>
            <a:ext cx="179881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/>
              <a:t>סרקו ברקוד</a:t>
            </a:r>
          </a:p>
          <a:p>
            <a:r>
              <a:rPr lang="he-IL" dirty="0"/>
              <a:t>לתמיכה טכנית </a:t>
            </a:r>
          </a:p>
        </p:txBody>
      </p:sp>
    </p:spTree>
    <p:extLst>
      <p:ext uri="{BB962C8B-B14F-4D97-AF65-F5344CB8AC3E}">
        <p14:creationId xmlns:p14="http://schemas.microsoft.com/office/powerpoint/2010/main" val="1756136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6F3E557F-2A11-44CF-A64E-C34F27621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337" y="593368"/>
            <a:ext cx="9088085" cy="566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03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4F397FF3-972E-4133-B85D-B36A754EE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5" y="61912"/>
            <a:ext cx="8858250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92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22D68F9D-E47C-497F-A2CA-6E221F074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21" y="1095375"/>
            <a:ext cx="8505825" cy="5762625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3062F976-DCCC-4A8B-B03C-5D5733400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555" y="-14640"/>
            <a:ext cx="8114878" cy="16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90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8672F82C-810F-4C4E-84B3-EFD6F6370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0" y="0"/>
            <a:ext cx="12066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26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75D3E29-EF00-4CCF-81DF-FBD4F66FC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ביוחקר: עבודת חקר וסיור אקולוגי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46503EA-661B-44B0-B7B5-D7BACE38F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889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e-IL" dirty="0"/>
              <a:t>עבודת החקר</a:t>
            </a:r>
          </a:p>
          <a:p>
            <a:r>
              <a:rPr lang="he-IL" dirty="0"/>
              <a:t>הקלות בחלק המעשי (הסבר המשמעות בדיון)</a:t>
            </a:r>
          </a:p>
          <a:p>
            <a:r>
              <a:rPr lang="he-IL" dirty="0"/>
              <a:t>בחירה של המורה, ברמת הקבוצות</a:t>
            </a:r>
          </a:p>
          <a:p>
            <a:r>
              <a:rPr lang="he-IL" dirty="0"/>
              <a:t>העמדת ניסוי במעבדה וחלוקת עבודה</a:t>
            </a:r>
            <a:r>
              <a:rPr lang="en-US" dirty="0"/>
              <a:t>/</a:t>
            </a:r>
            <a:r>
              <a:rPr lang="he-IL" dirty="0"/>
              <a:t>תורנות</a:t>
            </a:r>
          </a:p>
          <a:p>
            <a:endParaRPr lang="he-IL" dirty="0"/>
          </a:p>
          <a:p>
            <a:pPr marL="0" indent="0">
              <a:buNone/>
            </a:pPr>
            <a:r>
              <a:rPr lang="he-IL" dirty="0"/>
              <a:t>סיור </a:t>
            </a:r>
          </a:p>
          <a:p>
            <a:r>
              <a:rPr lang="he-IL" dirty="0"/>
              <a:t>עדיף לצאת לשדה – (</a:t>
            </a:r>
            <a:r>
              <a:rPr lang="he-IL" sz="2000" dirty="0"/>
              <a:t>בקרבת היישוב, התכנסות במקום)</a:t>
            </a:r>
          </a:p>
          <a:p>
            <a:r>
              <a:rPr lang="he-IL" dirty="0"/>
              <a:t>לחכות</a:t>
            </a:r>
            <a:r>
              <a:rPr lang="en-US" dirty="0"/>
              <a:t>/</a:t>
            </a:r>
            <a:r>
              <a:rPr lang="he-IL" dirty="0"/>
              <a:t>לדחות עד ש... </a:t>
            </a:r>
          </a:p>
          <a:p>
            <a:r>
              <a:rPr lang="he-IL" dirty="0"/>
              <a:t>חלופה – בחוזר ובאתר</a:t>
            </a:r>
          </a:p>
          <a:p>
            <a:endParaRPr lang="en-US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3926DF32-6660-4D80-B35E-C2D664D28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7" y="2928056"/>
            <a:ext cx="4961467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810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CA7C9A75-176A-4E3F-8048-7D9F7A76E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645" y="0"/>
            <a:ext cx="8362709" cy="6858000"/>
          </a:xfrm>
          <a:prstGeom prst="rect">
            <a:avLst/>
          </a:prstGeom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4401E3E1-30AA-465B-9C41-165DB71FF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274" y="3524992"/>
            <a:ext cx="2445481" cy="2293637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2E436661-1762-496B-AB05-56B0E1655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874" y="2506133"/>
            <a:ext cx="2445481" cy="115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FAD495A4-5869-486E-B78A-F4ECA6715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691" y="0"/>
            <a:ext cx="8803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33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FAD495A4-5869-486E-B78A-F4ECA6715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691" y="0"/>
            <a:ext cx="8803150" cy="6858000"/>
          </a:xfrm>
          <a:prstGeom prst="rect">
            <a:avLst/>
          </a:prstGeom>
        </p:spPr>
      </p:pic>
      <p:sp>
        <p:nvSpPr>
          <p:cNvPr id="3" name="אליפסה 2">
            <a:extLst>
              <a:ext uri="{FF2B5EF4-FFF2-40B4-BE49-F238E27FC236}">
                <a16:creationId xmlns:a16="http://schemas.microsoft.com/office/drawing/2014/main" id="{C9B68B9D-E778-4F1A-971A-3103ABBAD2A9}"/>
              </a:ext>
            </a:extLst>
          </p:cNvPr>
          <p:cNvSpPr/>
          <p:nvPr/>
        </p:nvSpPr>
        <p:spPr>
          <a:xfrm>
            <a:off x="8466667" y="2698044"/>
            <a:ext cx="1783645" cy="103857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אליפסה 4">
            <a:extLst>
              <a:ext uri="{FF2B5EF4-FFF2-40B4-BE49-F238E27FC236}">
                <a16:creationId xmlns:a16="http://schemas.microsoft.com/office/drawing/2014/main" id="{F31362EC-4721-4DBA-9EA1-B2DB9FDCBBF4}"/>
              </a:ext>
            </a:extLst>
          </p:cNvPr>
          <p:cNvSpPr/>
          <p:nvPr/>
        </p:nvSpPr>
        <p:spPr>
          <a:xfrm>
            <a:off x="8302431" y="5187244"/>
            <a:ext cx="1783645" cy="1670756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475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B5822290-6EE1-419C-996F-144DDCACB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37" y="0"/>
            <a:ext cx="10214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832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7BF60845-DAF3-4C37-90D7-EB9F2037E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191" y="0"/>
            <a:ext cx="82759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2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כותרת 1">
            <a:extLst>
              <a:ext uri="{FF2B5EF4-FFF2-40B4-BE49-F238E27FC236}">
                <a16:creationId xmlns:a16="http://schemas.microsoft.com/office/drawing/2014/main" id="{0C2A6149-B397-4797-81D2-8B59C6AA7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e-IL" sz="4000" b="1" dirty="0">
                <a:solidFill>
                  <a:srgbClr val="FFFFFF"/>
                </a:solidFill>
              </a:rPr>
              <a:t>מה במפגש?</a:t>
            </a: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742A792-EA94-40B6-B94C-6E41C1BDC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" y="2424022"/>
            <a:ext cx="6978421" cy="36741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e-IL" sz="2000" dirty="0">
                <a:solidFill>
                  <a:srgbClr val="002060"/>
                </a:solidFill>
                <a:cs typeface="+mj-cs"/>
              </a:rPr>
              <a:t>ד"ר אירית שדה – הוראת שעה תשפ"א הצפויה לתוכנית הלימודים </a:t>
            </a:r>
          </a:p>
          <a:p>
            <a:pPr marL="0" indent="0">
              <a:buNone/>
            </a:pPr>
            <a:endParaRPr lang="he-IL" sz="2000" dirty="0">
              <a:solidFill>
                <a:srgbClr val="002060"/>
              </a:solidFill>
              <a:cs typeface="+mj-cs"/>
            </a:endParaRPr>
          </a:p>
          <a:p>
            <a:pPr marL="0" indent="0">
              <a:buNone/>
            </a:pPr>
            <a:r>
              <a:rPr lang="he-IL" sz="2000" dirty="0">
                <a:solidFill>
                  <a:srgbClr val="002060"/>
                </a:solidFill>
                <a:cs typeface="+mj-cs"/>
              </a:rPr>
              <a:t>ענת זינגר פינקלשטיין – הוראה מרחוק – מחשבות אתגרים והצעות </a:t>
            </a:r>
          </a:p>
          <a:p>
            <a:pPr marL="0" indent="0">
              <a:buNone/>
            </a:pPr>
            <a:endParaRPr lang="he-IL" sz="2000" dirty="0">
              <a:solidFill>
                <a:srgbClr val="002060"/>
              </a:solidFill>
              <a:cs typeface="+mj-cs"/>
            </a:endParaRPr>
          </a:p>
          <a:p>
            <a:pPr marL="0" indent="0">
              <a:buNone/>
            </a:pPr>
            <a:r>
              <a:rPr lang="he-IL" sz="2000" dirty="0">
                <a:solidFill>
                  <a:srgbClr val="002060"/>
                </a:solidFill>
                <a:cs typeface="+mj-cs"/>
              </a:rPr>
              <a:t>אסנת יוטקו-צרפתי</a:t>
            </a:r>
            <a:r>
              <a:rPr lang="en-US" sz="2000" dirty="0">
                <a:solidFill>
                  <a:srgbClr val="002060"/>
                </a:solidFill>
                <a:cs typeface="+mj-cs"/>
              </a:rPr>
              <a:t>/</a:t>
            </a:r>
            <a:r>
              <a:rPr lang="he-IL" sz="2000" dirty="0">
                <a:solidFill>
                  <a:srgbClr val="002060"/>
                </a:solidFill>
                <a:cs typeface="+mj-cs"/>
              </a:rPr>
              <a:t>רננה דרומר – חומרי למידה עתירי מדיה בתוכנית הלימודים </a:t>
            </a:r>
          </a:p>
          <a:p>
            <a:pPr marL="0" indent="0">
              <a:buNone/>
            </a:pPr>
            <a:endParaRPr lang="he-IL" sz="2000" dirty="0">
              <a:solidFill>
                <a:srgbClr val="002060"/>
              </a:solidFill>
              <a:cs typeface="+mj-cs"/>
            </a:endParaRPr>
          </a:p>
          <a:p>
            <a:pPr marL="0" indent="0">
              <a:buNone/>
            </a:pPr>
            <a:r>
              <a:rPr lang="he-IL" sz="2000" dirty="0">
                <a:solidFill>
                  <a:srgbClr val="002060"/>
                </a:solidFill>
                <a:cs typeface="+mj-cs"/>
              </a:rPr>
              <a:t>סיגל שפירא – השתלמויות שונות וקהילות מורים תשפ"א </a:t>
            </a:r>
          </a:p>
          <a:p>
            <a:pPr marL="0" indent="0">
              <a:buNone/>
            </a:pPr>
            <a:endParaRPr lang="he-IL" sz="2000" dirty="0">
              <a:solidFill>
                <a:srgbClr val="002060"/>
              </a:solidFill>
              <a:cs typeface="+mj-cs"/>
            </a:endParaRPr>
          </a:p>
          <a:p>
            <a:pPr marL="0" indent="0">
              <a:buNone/>
            </a:pPr>
            <a:r>
              <a:rPr lang="he-IL" sz="2000" b="1" dirty="0">
                <a:solidFill>
                  <a:srgbClr val="002060"/>
                </a:solidFill>
                <a:cs typeface="+mj-cs"/>
              </a:rPr>
              <a:t>שאלות ותשובות</a:t>
            </a:r>
            <a:r>
              <a:rPr lang="he-IL" sz="2000" dirty="0">
                <a:solidFill>
                  <a:srgbClr val="002060"/>
                </a:solidFill>
                <a:cs typeface="+mj-cs"/>
              </a:rPr>
              <a:t> </a:t>
            </a:r>
          </a:p>
        </p:txBody>
      </p:sp>
      <p:pic>
        <p:nvPicPr>
          <p:cNvPr id="4" name="תמונה 3" descr="תמונה שמכילה אובייקט, שעון&#10;&#10;התיאור נוצר באופן אוטומטי">
            <a:extLst>
              <a:ext uri="{FF2B5EF4-FFF2-40B4-BE49-F238E27FC236}">
                <a16:creationId xmlns:a16="http://schemas.microsoft.com/office/drawing/2014/main" id="{23FBD9A0-DAFC-43F0-86C1-D7D77FD7CE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08" r="9873" b="2"/>
          <a:stretch/>
        </p:blipFill>
        <p:spPr>
          <a:xfrm>
            <a:off x="7306990" y="2706654"/>
            <a:ext cx="4080519" cy="302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13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DD22BCF0-A0A1-4C82-BC25-53777A29E5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90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358D0EAC-6D23-41B3-BAD8-30B1BD0129D8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פיתוח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מקצועי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–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תשפ"א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408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251B3F93-B152-4186-91B5-68AE411DB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132" y="273885"/>
            <a:ext cx="8784236" cy="6229036"/>
          </a:xfrm>
          <a:prstGeom prst="rect">
            <a:avLst/>
          </a:prstGeom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14C75BC-A926-43F5-9EB0-CC6FDEDD1EE8}"/>
              </a:ext>
            </a:extLst>
          </p:cNvPr>
          <p:cNvSpPr txBox="1"/>
          <p:nvPr/>
        </p:nvSpPr>
        <p:spPr>
          <a:xfrm>
            <a:off x="134911" y="1558977"/>
            <a:ext cx="2218545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>
                <a:solidFill>
                  <a:srgbClr val="002060"/>
                </a:solidFill>
              </a:rPr>
              <a:t>המפגש מוגבל ל- 300 משתתפים . </a:t>
            </a:r>
          </a:p>
          <a:p>
            <a:endParaRPr lang="he-IL" sz="2400" b="1" dirty="0">
              <a:solidFill>
                <a:srgbClr val="002060"/>
              </a:solidFill>
            </a:endParaRPr>
          </a:p>
          <a:p>
            <a:r>
              <a:rPr lang="he-IL" sz="2400" b="1" dirty="0">
                <a:solidFill>
                  <a:srgbClr val="002060"/>
                </a:solidFill>
              </a:rPr>
              <a:t>קישור ימצא באתר המרכז לפיתוח ותמיכה במעבדות הביולוגיה </a:t>
            </a:r>
          </a:p>
          <a:p>
            <a:r>
              <a:rPr lang="he-IL" sz="2400" b="1" dirty="0">
                <a:solidFill>
                  <a:srgbClr val="002060"/>
                </a:solidFill>
              </a:rPr>
              <a:t>בבר - אילן.</a:t>
            </a:r>
          </a:p>
        </p:txBody>
      </p:sp>
    </p:spTree>
    <p:extLst>
      <p:ext uri="{BB962C8B-B14F-4D97-AF65-F5344CB8AC3E}">
        <p14:creationId xmlns:p14="http://schemas.microsoft.com/office/powerpoint/2010/main" val="2503390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0D467E95-E64A-4592-8133-F3091DA53FE7}"/>
              </a:ext>
            </a:extLst>
          </p:cNvPr>
          <p:cNvSpPr txBox="1"/>
          <p:nvPr/>
        </p:nvSpPr>
        <p:spPr>
          <a:xfrm>
            <a:off x="594360" y="637125"/>
            <a:ext cx="3802276" cy="5256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n-ea"/>
                <a:cs typeface="+mn-cs"/>
              </a:rPr>
              <a:t>השתלמויות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n-ea"/>
                <a:cs typeface="+mn-cs"/>
              </a:rPr>
              <a:t>מחוזיות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13" name="תיבת טקסט 3">
            <a:extLst>
              <a:ext uri="{FF2B5EF4-FFF2-40B4-BE49-F238E27FC236}">
                <a16:creationId xmlns:a16="http://schemas.microsoft.com/office/drawing/2014/main" id="{26A6B99F-9CD4-40D7-A63D-C8FCAF311296}"/>
              </a:ext>
            </a:extLst>
          </p:cNvPr>
          <p:cNvGraphicFramePr/>
          <p:nvPr/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0932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664B3F4B-08EC-4089-B071-20FF44BC889A}"/>
              </a:ext>
            </a:extLst>
          </p:cNvPr>
          <p:cNvSpPr txBox="1"/>
          <p:nvPr/>
        </p:nvSpPr>
        <p:spPr>
          <a:xfrm>
            <a:off x="1645102" y="305063"/>
            <a:ext cx="762999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  <a:hlinkClick r:id="rId2"/>
              </a:rPr>
              <a:t>השתלמויות איחוד מול ייחוד </a:t>
            </a:r>
            <a:endParaRPr kumimoji="0" lang="he-IL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E16B6AA1-C94F-416D-80F5-44DC7EA06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302" y="1064302"/>
            <a:ext cx="10037640" cy="548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29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4DAD0AC2-CF71-4027-B2EA-8E0EA2D85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134" y="190806"/>
            <a:ext cx="9608539" cy="3065729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4FB91C92-A72A-446A-A9FE-3B91CD1A7CD0}"/>
              </a:ext>
            </a:extLst>
          </p:cNvPr>
          <p:cNvSpPr txBox="1"/>
          <p:nvPr/>
        </p:nvSpPr>
        <p:spPr>
          <a:xfrm>
            <a:off x="1289154" y="3882453"/>
            <a:ext cx="3282846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עדכון ידע מדעי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השתלמות של 30 שעות 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ללא ציון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עדיין לא נשלח פרסום</a:t>
            </a:r>
            <a:endParaRPr kumimoji="0" lang="he-IL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B2617D9E-A9C3-41B8-8069-4F6F192D6F2A}"/>
              </a:ext>
            </a:extLst>
          </p:cNvPr>
          <p:cNvSpPr txBox="1"/>
          <p:nvPr/>
        </p:nvSpPr>
        <p:spPr>
          <a:xfrm>
            <a:off x="8364512" y="3837482"/>
            <a:ext cx="2458387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קהילות מורים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בנות 60 שעות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עם ציון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לפנות לד"ר ציפי הופמן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במייל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329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05037CCA-EC1F-4D2E-AADF-0FD7F77B7FDC}"/>
              </a:ext>
            </a:extLst>
          </p:cNvPr>
          <p:cNvSpPr txBox="1"/>
          <p:nvPr/>
        </p:nvSpPr>
        <p:spPr>
          <a:xfrm>
            <a:off x="464696" y="2068642"/>
            <a:ext cx="10732957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באחריות המורות והמורים להירשם בזמן (לפני תחילת ההשתלמות)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אחריות לרישום בטופס הנוכחות /להגיש מטלה (תוצר) למפגשים אסינכרוניים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תשפ"א תהיה כנראה שנה מורכבת: טרם ידועים תאריכי הבגרויות  / הוראה ולמידה באופן היברידי / ישיבות צוותים באופן סינכרוני</a:t>
            </a: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683A930A-45AD-4117-B7DF-BF43A4172B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0795" y="-149901"/>
            <a:ext cx="4831205" cy="2728707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21E496B-A003-46DD-9D46-4A1706980146}"/>
              </a:ext>
            </a:extLst>
          </p:cNvPr>
          <p:cNvSpPr txBox="1"/>
          <p:nvPr/>
        </p:nvSpPr>
        <p:spPr>
          <a:xfrm>
            <a:off x="738265" y="782199"/>
            <a:ext cx="609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40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מגוון ההשתלמויות גדול</a:t>
            </a: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BC9C7625-3CBD-4DAF-9769-A5B5A470F07A}"/>
              </a:ext>
            </a:extLst>
          </p:cNvPr>
          <p:cNvSpPr txBox="1"/>
          <p:nvPr/>
        </p:nvSpPr>
        <p:spPr>
          <a:xfrm>
            <a:off x="1757598" y="5728953"/>
            <a:ext cx="90952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המפמ"ר וצוות ההדרכה מאחלים לכן ולכם </a:t>
            </a:r>
            <a:r>
              <a:rPr kumimoji="0" lang="he-IL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בחירה מושכלת ומוצלחת 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00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7FC11DD-6582-4DE9-A81B-2AD54114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0"/>
            <a:ext cx="10515600" cy="977899"/>
          </a:xfrm>
        </p:spPr>
        <p:txBody>
          <a:bodyPr>
            <a:normAutofit fontScale="90000"/>
          </a:bodyPr>
          <a:lstStyle/>
          <a:p>
            <a:pPr algn="ctr"/>
            <a:br>
              <a:rPr lang="he-IL" dirty="0"/>
            </a:br>
            <a:r>
              <a:rPr lang="he-IL" dirty="0"/>
              <a:t>קיץ נעים במידת האפשר ומילוי מצברים</a:t>
            </a:r>
            <a:endParaRPr lang="en-US" dirty="0"/>
          </a:p>
        </p:txBody>
      </p:sp>
      <p:pic>
        <p:nvPicPr>
          <p:cNvPr id="6" name="מציין מיקום תוכן 5">
            <a:extLst>
              <a:ext uri="{FF2B5EF4-FFF2-40B4-BE49-F238E27FC236}">
                <a16:creationId xmlns:a16="http://schemas.microsoft.com/office/drawing/2014/main" id="{D237345F-6C48-45AB-9269-7CFCB19196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133475"/>
            <a:ext cx="9702800" cy="5457825"/>
          </a:xfrm>
        </p:spPr>
      </p:pic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F426770D-2634-4AB1-B3EF-C225A879DB70}"/>
              </a:ext>
            </a:extLst>
          </p:cNvPr>
          <p:cNvSpPr txBox="1"/>
          <p:nvPr/>
        </p:nvSpPr>
        <p:spPr>
          <a:xfrm>
            <a:off x="1117600" y="1604961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תודות ל:    לצוות המנחות והמנחים                                       (שבועיים – שלושה) </a:t>
            </a:r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6FF7C750-BAE7-4AFD-B26F-D510B862865E}"/>
              </a:ext>
            </a:extLst>
          </p:cNvPr>
          <p:cNvSpPr txBox="1"/>
          <p:nvPr/>
        </p:nvSpPr>
        <p:spPr>
          <a:xfrm>
            <a:off x="1866900" y="2167429"/>
            <a:ext cx="77628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למורות</a:t>
            </a:r>
            <a:r>
              <a:rPr kumimoji="0" lang="he-IL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ולמורים – על השיתוף, הקלטות באולפנים ועוד</a:t>
            </a:r>
            <a:endParaRPr kumimoji="0" lang="he-I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9316089B-0923-401A-8FA3-A2AB2D3A2287}"/>
              </a:ext>
            </a:extLst>
          </p:cNvPr>
          <p:cNvSpPr txBox="1"/>
          <p:nvPr/>
        </p:nvSpPr>
        <p:spPr>
          <a:xfrm>
            <a:off x="3533775" y="274825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לבעלות ובעלי תפקידים</a:t>
            </a:r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EB1CA39C-7634-4CCD-A72D-A743AC4FA95E}"/>
              </a:ext>
            </a:extLst>
          </p:cNvPr>
          <p:cNvSpPr txBox="1"/>
          <p:nvPr/>
        </p:nvSpPr>
        <p:spPr>
          <a:xfrm>
            <a:off x="3533775" y="340072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לכל המאזינות</a:t>
            </a:r>
            <a:r>
              <a:rPr kumimoji="0" lang="he-IL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ומאזינים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FA2EBC3B-1A73-4640-9ED4-D3C0335CA5DB}"/>
              </a:ext>
            </a:extLst>
          </p:cNvPr>
          <p:cNvSpPr txBox="1"/>
          <p:nvPr/>
        </p:nvSpPr>
        <p:spPr>
          <a:xfrm>
            <a:off x="1625600" y="3237207"/>
            <a:ext cx="3166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בהמשך שלב השאלות ...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572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94C9FA5E-C7FA-45AB-9E6E-614504F93993}"/>
              </a:ext>
            </a:extLst>
          </p:cNvPr>
          <p:cNvSpPr txBox="1"/>
          <p:nvPr/>
        </p:nvSpPr>
        <p:spPr>
          <a:xfrm>
            <a:off x="7050577" y="2064278"/>
            <a:ext cx="4805996" cy="27025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he-IL" sz="6500" b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זוהי העת </a:t>
            </a:r>
          </a:p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he-IL" sz="6500" b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לשאול </a:t>
            </a:r>
          </a:p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he-IL" sz="6500" b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שאלות  </a:t>
            </a:r>
            <a:endParaRPr lang="en-US" sz="4400" b="1" dirty="0"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68785D36-65DC-4A75-95FE-5CAC685EC0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r="2" b="9488"/>
          <a:stretch/>
        </p:blipFill>
        <p:spPr>
          <a:xfrm>
            <a:off x="1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9284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8DBC055-8B87-40CD-A6A3-3F9FAB695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2266" y="0"/>
            <a:ext cx="4433711" cy="1325563"/>
          </a:xfrm>
        </p:spPr>
        <p:txBody>
          <a:bodyPr/>
          <a:lstStyle/>
          <a:p>
            <a:r>
              <a:rPr lang="he-IL" dirty="0"/>
              <a:t>תשפ"א בצל הקורונה</a:t>
            </a:r>
            <a:endParaRPr lang="en-US" dirty="0"/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90358416-06A5-48AC-9DB3-C93E032142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88559"/>
            <a:ext cx="8005543" cy="5840874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3C19022-1F06-4122-8931-E77C865FE6DC}"/>
              </a:ext>
            </a:extLst>
          </p:cNvPr>
          <p:cNvSpPr txBox="1"/>
          <p:nvPr/>
        </p:nvSpPr>
        <p:spPr>
          <a:xfrm>
            <a:off x="8376356" y="5802489"/>
            <a:ext cx="326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e-IL" sz="2000" dirty="0"/>
              <a:t>ד"ר אירית שדה</a:t>
            </a:r>
          </a:p>
          <a:p>
            <a:pPr algn="ctr"/>
            <a:r>
              <a:rPr lang="he-IL" sz="2000" dirty="0"/>
              <a:t>מפמ"ר ביולוגיה</a:t>
            </a:r>
          </a:p>
          <a:p>
            <a:pPr algn="ctr"/>
            <a:r>
              <a:rPr lang="he-IL" dirty="0"/>
              <a:t>אב </a:t>
            </a:r>
            <a:r>
              <a:rPr lang="he-IL" dirty="0" err="1"/>
              <a:t>תש"ף</a:t>
            </a:r>
            <a:r>
              <a:rPr lang="he-IL" dirty="0"/>
              <a:t> 8.2020</a:t>
            </a:r>
            <a:endParaRPr lang="en-US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E34354A-C0A0-47D9-90E2-CC6BD38C912F}"/>
              </a:ext>
            </a:extLst>
          </p:cNvPr>
          <p:cNvSpPr txBox="1"/>
          <p:nvPr/>
        </p:nvSpPr>
        <p:spPr>
          <a:xfrm>
            <a:off x="8628611" y="1828800"/>
            <a:ext cx="3010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e-IL" b="1" dirty="0"/>
              <a:t>אל תחמיצו את </a:t>
            </a:r>
          </a:p>
          <a:p>
            <a:pPr algn="ctr"/>
            <a:r>
              <a:rPr lang="he-IL" b="1" dirty="0"/>
              <a:t>מאגר השיעורים המוקלטים שנמצא </a:t>
            </a:r>
          </a:p>
          <a:p>
            <a:pPr algn="ctr"/>
            <a:r>
              <a:rPr lang="he-IL" b="1" dirty="0">
                <a:hlinkClick r:id="rId3"/>
              </a:rPr>
              <a:t>במרחב הפדגוגי הביולוגי </a:t>
            </a:r>
            <a:endParaRPr lang="he-IL" b="1" dirty="0"/>
          </a:p>
          <a:p>
            <a:endParaRPr lang="he-I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12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C574AA5-180F-45D0-9F9B-CF0F8D1D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76425" y="0"/>
            <a:ext cx="10515600" cy="854579"/>
          </a:xfrm>
        </p:spPr>
        <p:txBody>
          <a:bodyPr/>
          <a:lstStyle/>
          <a:p>
            <a:pPr algn="r"/>
            <a:r>
              <a:rPr lang="he-IL" dirty="0"/>
              <a:t>מיקוד...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0E1B3D1-2784-46D9-B39B-3487439C6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96" y="727870"/>
            <a:ext cx="11112148" cy="5929304"/>
          </a:xfrm>
        </p:spPr>
        <p:txBody>
          <a:bodyPr>
            <a:normAutofit fontScale="70000" lnSpcReduction="20000"/>
          </a:bodyPr>
          <a:lstStyle/>
          <a:p>
            <a:pPr algn="r">
              <a:buFontTx/>
              <a:buChar char="-"/>
            </a:pPr>
            <a:r>
              <a:rPr lang="he-IL" dirty="0">
                <a:solidFill>
                  <a:srgbClr val="000000"/>
                </a:solidFill>
                <a:latin typeface="Calibri" panose="020F0502020204030204" pitchFamily="34" charset="0"/>
              </a:rPr>
              <a:t>המיקוד שנעשה אינו מעיד על חשיבות הנושאים </a:t>
            </a:r>
          </a:p>
          <a:p>
            <a:pPr marL="0" indent="0" algn="r">
              <a:buNone/>
            </a:pPr>
            <a:r>
              <a:rPr lang="he-IL" dirty="0">
                <a:solidFill>
                  <a:srgbClr val="000000"/>
                </a:solidFill>
                <a:latin typeface="Calibri" panose="020F0502020204030204" pitchFamily="34" charset="0"/>
              </a:rPr>
              <a:t>מבוסס על שיקולים טכניים הקשורים להיקף השעות, לקשר בין תכנים בחלק העיוני והמעבדה</a:t>
            </a:r>
          </a:p>
          <a:p>
            <a:pPr marL="0" indent="0" algn="r">
              <a:buNone/>
            </a:pPr>
            <a:r>
              <a:rPr lang="he-IL" dirty="0"/>
              <a:t>- "רצועות" ככל האפשר</a:t>
            </a:r>
          </a:p>
          <a:p>
            <a:pPr marL="0" indent="0" algn="r">
              <a:buNone/>
            </a:pPr>
            <a:r>
              <a:rPr lang="he-IL" dirty="0">
                <a:solidFill>
                  <a:srgbClr val="000000"/>
                </a:solidFill>
                <a:latin typeface="Calibri" panose="020F0502020204030204" pitchFamily="34" charset="0"/>
              </a:rPr>
              <a:t>הנושאים עליהם לא תשאלנה שאלות בבחינות </a:t>
            </a:r>
            <a:r>
              <a:rPr lang="he-IL" dirty="0" err="1">
                <a:solidFill>
                  <a:srgbClr val="000000"/>
                </a:solidFill>
                <a:latin typeface="Calibri" panose="020F0502020204030204" pitchFamily="34" charset="0"/>
              </a:rPr>
              <a:t>בתשפ"א</a:t>
            </a:r>
            <a:r>
              <a:rPr lang="he-IL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he-IL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מסומנים בתכלת</a:t>
            </a:r>
            <a:r>
              <a:rPr lang="he-I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he-IL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he-IL" strike="sngStrike" dirty="0">
                <a:solidFill>
                  <a:srgbClr val="000000"/>
                </a:solidFill>
                <a:latin typeface="Calibri" panose="020F0502020204030204" pitchFamily="34" charset="0"/>
              </a:rPr>
              <a:t>מחוקים בקו)</a:t>
            </a:r>
          </a:p>
          <a:p>
            <a:pPr marL="0" indent="0" algn="r">
              <a:buNone/>
            </a:pPr>
            <a:r>
              <a:rPr lang="he-IL" dirty="0"/>
              <a:t>קובץ המיקוד וחוזר מפמ"ר יפורסמו כאשר יתקבל אישור לפרסמם, יועלו במדור "מה חדש" בשולחן המפמ"ר.</a:t>
            </a:r>
          </a:p>
          <a:p>
            <a:pPr marL="0" indent="0" algn="r">
              <a:buNone/>
            </a:pPr>
            <a:endParaRPr lang="he-IL" dirty="0"/>
          </a:p>
          <a:p>
            <a:pPr marL="0" indent="0" algn="r">
              <a:buNone/>
            </a:pPr>
            <a:r>
              <a:rPr lang="he-IL" dirty="0"/>
              <a:t>עיוני – קשר בין ליבה להעמקה</a:t>
            </a:r>
          </a:p>
          <a:p>
            <a:pPr marL="0" indent="0" algn="r">
              <a:buNone/>
            </a:pPr>
            <a:r>
              <a:rPr lang="he-IL" dirty="0"/>
              <a:t>מעבדה – נושאים (אנזימים, חדירות קרומים*, פוטוסינתזה ודיות) ומיומנויות</a:t>
            </a:r>
          </a:p>
          <a:p>
            <a:pPr marL="0" indent="0" algn="r">
              <a:buNone/>
            </a:pPr>
            <a:r>
              <a:rPr lang="he-IL" dirty="0"/>
              <a:t>             דוגמה: בלי מיקרוסקופ</a:t>
            </a:r>
          </a:p>
          <a:p>
            <a:pPr marL="0" indent="0" algn="r">
              <a:buNone/>
            </a:pPr>
            <a:r>
              <a:rPr lang="he-IL" dirty="0"/>
              <a:t>ביוחקר – הקלות והמלצות</a:t>
            </a:r>
          </a:p>
          <a:p>
            <a:pPr marL="0" indent="0" algn="r">
              <a:buNone/>
            </a:pPr>
            <a:r>
              <a:rPr lang="he-IL" dirty="0"/>
              <a:t>             עבודת חקר + סיור</a:t>
            </a:r>
          </a:p>
          <a:p>
            <a:pPr marL="0" indent="0" algn="r">
              <a:buNone/>
            </a:pPr>
            <a:endParaRPr lang="he-IL" dirty="0"/>
          </a:p>
          <a:p>
            <a:pPr marL="0" indent="0" algn="r">
              <a:buNone/>
            </a:pPr>
            <a:endParaRPr lang="he-IL" dirty="0"/>
          </a:p>
          <a:p>
            <a:pPr marL="0" indent="0" algn="r">
              <a:buNone/>
            </a:pPr>
            <a:r>
              <a:rPr lang="he-IL" dirty="0"/>
              <a:t>*מעבדה תשע"ג 2013 – מעבדה 1 (בהתאם לתו הסגול) חיונית גם לחלק העיוני.</a:t>
            </a:r>
          </a:p>
          <a:p>
            <a:pPr marL="0" indent="0" algn="r">
              <a:buNone/>
            </a:pPr>
            <a:endParaRPr lang="he-IL" sz="2800" b="1" dirty="0"/>
          </a:p>
          <a:p>
            <a:pPr marL="0" indent="0" algn="r">
              <a:buNone/>
            </a:pPr>
            <a:r>
              <a:rPr lang="he-IL" sz="2800" b="1" dirty="0"/>
              <a:t>מבוא למדעים</a:t>
            </a:r>
            <a:r>
              <a:rPr lang="he-IL" sz="2800" dirty="0"/>
              <a:t> – (יחידת הוראה: חיסון וקורונה (אפשר לשלב גם למתמחים) תפורסם באתר מרכז המורים)</a:t>
            </a:r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BA62993-BDDF-4569-A399-E913D23D6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5" y="3429000"/>
            <a:ext cx="4237742" cy="182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699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EC69CC6-6726-4931-8779-C1AAF871A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מעבדות וחקר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C21A1C1-70C6-4F70-B166-0E099DD65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e-IL" dirty="0"/>
              <a:t>בימים בבית ספר – לתת עדיפות לפעילות במעבדה  + </a:t>
            </a:r>
            <a:r>
              <a:rPr lang="he-IL" b="1" dirty="0"/>
              <a:t>גודל קבוצת לימוד</a:t>
            </a:r>
          </a:p>
          <a:p>
            <a:r>
              <a:rPr lang="he-IL" dirty="0"/>
              <a:t>במעבדה – פעילויות קצרות. החלק המעשי בכתה, דיון אפשר גם בזום</a:t>
            </a:r>
          </a:p>
          <a:p>
            <a:endParaRPr lang="he-IL" dirty="0"/>
          </a:p>
          <a:p>
            <a:endParaRPr lang="he-IL" dirty="0"/>
          </a:p>
          <a:p>
            <a:r>
              <a:rPr lang="he-IL" dirty="0"/>
              <a:t>סרטוני מעבדה – שיטות עבודה, תוצאות</a:t>
            </a:r>
          </a:p>
          <a:p>
            <a:r>
              <a:rPr lang="he-IL" dirty="0"/>
              <a:t>מעבדות יבשות</a:t>
            </a:r>
          </a:p>
          <a:p>
            <a:r>
              <a:rPr lang="he-IL" dirty="0"/>
              <a:t>שיעורים מוקלטים</a:t>
            </a:r>
          </a:p>
          <a:p>
            <a:r>
              <a:rPr lang="he-IL" dirty="0"/>
              <a:t>סרטוני "ביוחקר ברשת" – שיטות עבודה</a:t>
            </a:r>
          </a:p>
          <a:p>
            <a:r>
              <a:rPr lang="he-IL" dirty="0"/>
              <a:t>ניסויים ביתיים</a:t>
            </a:r>
          </a:p>
          <a:p>
            <a:r>
              <a:rPr lang="he-IL" dirty="0"/>
              <a:t>הדגמה מהמעבדה (תלמידים</a:t>
            </a:r>
            <a:r>
              <a:rPr lang="en-US" dirty="0"/>
              <a:t>/</a:t>
            </a:r>
            <a:r>
              <a:rPr lang="he-IL" dirty="0"/>
              <a:t>מורה</a:t>
            </a:r>
            <a:r>
              <a:rPr lang="en-US" dirty="0"/>
              <a:t>/</a:t>
            </a:r>
            <a:r>
              <a:rPr lang="he-IL" dirty="0"/>
              <a:t>לבורנט)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470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2E7F9212-1207-44F4-AB6C-4F3595A3C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1671" cy="6858000"/>
          </a:xfrm>
          <a:prstGeom prst="rect">
            <a:avLst/>
          </a:prstGeom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9630971C-51CB-4127-8CFD-FE49E76004B9}"/>
              </a:ext>
            </a:extLst>
          </p:cNvPr>
          <p:cNvSpPr txBox="1"/>
          <p:nvPr/>
        </p:nvSpPr>
        <p:spPr>
          <a:xfrm>
            <a:off x="6094616" y="2637505"/>
            <a:ext cx="60973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http://www.biu-edulab.org.il/#/</a:t>
            </a:r>
            <a:endParaRPr lang="he-I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79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DBB44B1-1E82-4228-B701-3D37096595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95306771-E570-46A1-91C6-C4F376ADA8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EDBD7E64-0F63-4695-B724-D3018AD42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07" y="0"/>
            <a:ext cx="11359739" cy="6858000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FE8F77CE-E82D-4183-9099-20DC7F829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55" y="1347965"/>
            <a:ext cx="4477258" cy="2183871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4659A5AA-E488-44AA-BD2C-63660719242B}"/>
              </a:ext>
            </a:extLst>
          </p:cNvPr>
          <p:cNvSpPr txBox="1"/>
          <p:nvPr/>
        </p:nvSpPr>
        <p:spPr>
          <a:xfrm>
            <a:off x="641907" y="3688139"/>
            <a:ext cx="1909382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he-IL" dirty="0"/>
          </a:p>
          <a:p>
            <a:pPr algn="ctr"/>
            <a:r>
              <a:rPr lang="he-IL" dirty="0"/>
              <a:t>גם</a:t>
            </a:r>
          </a:p>
          <a:p>
            <a:pPr algn="ctr"/>
            <a:r>
              <a:rPr lang="he-IL" dirty="0"/>
              <a:t>ממורה למורה</a:t>
            </a:r>
          </a:p>
          <a:p>
            <a:pPr algn="ctr"/>
            <a:endParaRPr lang="he-IL" dirty="0"/>
          </a:p>
          <a:p>
            <a:pPr algn="ctr"/>
            <a:r>
              <a:rPr lang="he-IL" dirty="0"/>
              <a:t>להגדיל את המאגר</a:t>
            </a:r>
          </a:p>
          <a:p>
            <a:pPr algn="ctr"/>
            <a:endParaRPr lang="he-IL" dirty="0"/>
          </a:p>
          <a:p>
            <a:pPr algn="ctr"/>
            <a:r>
              <a:rPr lang="he-IL" dirty="0"/>
              <a:t>בשתי השפות</a:t>
            </a:r>
          </a:p>
          <a:p>
            <a:pPr algn="ctr"/>
            <a:endParaRPr lang="he-IL" dirty="0"/>
          </a:p>
          <a:p>
            <a:pPr algn="ctr"/>
            <a:r>
              <a:rPr lang="he-IL" dirty="0"/>
              <a:t>בהתאם לכללי הבטיחות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15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F5E689EF-22DD-44C0-ADC3-227DD76FE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850" y="0"/>
            <a:ext cx="101482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7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238E932-0662-4A67-98ED-AB99C9F50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8575" y="52834"/>
            <a:ext cx="4416424" cy="1369566"/>
          </a:xfrm>
        </p:spPr>
        <p:txBody>
          <a:bodyPr>
            <a:normAutofit/>
          </a:bodyPr>
          <a:lstStyle/>
          <a:p>
            <a:r>
              <a:rPr lang="he-IL" sz="3600" b="1" dirty="0">
                <a:solidFill>
                  <a:srgbClr val="00B050"/>
                </a:solidFill>
              </a:rPr>
              <a:t>מרכז מורי הביולוגיה </a:t>
            </a:r>
            <a:endParaRPr lang="en-US" sz="3600" b="1" dirty="0">
              <a:solidFill>
                <a:srgbClr val="00B050"/>
              </a:solidFill>
            </a:endParaRPr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FA53B7DD-B445-4A9C-9467-1429585844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90" y="1919382"/>
            <a:ext cx="11449487" cy="4607360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0727FEB7-3C7D-4FBE-B362-033F0538C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664"/>
            <a:ext cx="8441811" cy="20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82186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530</Words>
  <Application>Microsoft Office PowerPoint</Application>
  <PresentationFormat>מסך רחב</PresentationFormat>
  <Paragraphs>112</Paragraphs>
  <Slides>27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3</vt:i4>
      </vt:variant>
      <vt:variant>
        <vt:lpstr>כותרות שקופיות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Gisha</vt:lpstr>
      <vt:lpstr>ערכת נושא Office</vt:lpstr>
      <vt:lpstr>Office Theme</vt:lpstr>
      <vt:lpstr>1_ערכת נושא Office</vt:lpstr>
      <vt:lpstr>מצגת של PowerPoint‏</vt:lpstr>
      <vt:lpstr>מה במפגש?</vt:lpstr>
      <vt:lpstr>תשפ"א בצל הקורונה</vt:lpstr>
      <vt:lpstr>מיקוד...</vt:lpstr>
      <vt:lpstr>מעבדות וחקר</vt:lpstr>
      <vt:lpstr>מצגת של PowerPoint‏</vt:lpstr>
      <vt:lpstr>מצגת של PowerPoint‏</vt:lpstr>
      <vt:lpstr>מצגת של PowerPoint‏</vt:lpstr>
      <vt:lpstr>מרכז מורי הביולוגיה </vt:lpstr>
      <vt:lpstr>מצגת של PowerPoint‏</vt:lpstr>
      <vt:lpstr>מצגת של PowerPoint‏</vt:lpstr>
      <vt:lpstr>מצגת של PowerPoint‏</vt:lpstr>
      <vt:lpstr>מצגת של PowerPoint‏</vt:lpstr>
      <vt:lpstr>ביוחקר: עבודת חקר וסיור אקולוגי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 קיץ נעים במידת האפשר ומילוי מצברים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סיגל</dc:creator>
  <cp:lastModifiedBy>Irit Sadeh</cp:lastModifiedBy>
  <cp:revision>18</cp:revision>
  <dcterms:created xsi:type="dcterms:W3CDTF">2020-08-02T11:04:13Z</dcterms:created>
  <dcterms:modified xsi:type="dcterms:W3CDTF">2020-08-06T18:24:35Z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-1748731820</vt:i4>
  </property>
  <property fmtid="{D5CDD505-2E9C-101B-9397-08002B2CF9AE}" pid="3" name="_NewReviewCycle">
    <vt:lpwstr/>
  </property>
  <property fmtid="{D5CDD505-2E9C-101B-9397-08002B2CF9AE}" pid="4" name="_EmailSubject">
    <vt:lpwstr>מפגש מורי ביולוגיה - הלילה 4.8.20</vt:lpwstr>
  </property>
  <property fmtid="{D5CDD505-2E9C-101B-9397-08002B2CF9AE}" pid="5" name="_AuthorEmail">
    <vt:lpwstr>irit.sadeh@gmail.com</vt:lpwstr>
  </property>
  <property fmtid="{D5CDD505-2E9C-101B-9397-08002B2CF9AE}" pid="6" name="_AuthorEmailDisplayName">
    <vt:lpwstr>Irit sadeh</vt:lpwstr>
  </property>
</Properties>
</file>