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3" r:id="rId1"/>
    <p:sldMasterId id="2147483844" r:id="rId2"/>
    <p:sldMasterId id="2147483856" r:id="rId3"/>
    <p:sldMasterId id="2147484041" r:id="rId4"/>
  </p:sldMasterIdLst>
  <p:notesMasterIdLst>
    <p:notesMasterId r:id="rId14"/>
  </p:notesMasterIdLst>
  <p:sldIdLst>
    <p:sldId id="257" r:id="rId5"/>
    <p:sldId id="267" r:id="rId6"/>
    <p:sldId id="263" r:id="rId7"/>
    <p:sldId id="258" r:id="rId8"/>
    <p:sldId id="259" r:id="rId9"/>
    <p:sldId id="260" r:id="rId10"/>
    <p:sldId id="266" r:id="rId11"/>
    <p:sldId id="268" r:id="rId12"/>
    <p:sldId id="269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8E39911-AA06-4FFE-BA32-DEEA141FF737}">
  <a:tblStyle styleId="{A8E39911-AA06-4FFE-BA32-DEEA141FF7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6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bf148be85_6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bf148be85_6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b471faf4c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8b471faf4c_5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8b471faf4c_5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8b471faf4c_5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b471faf4c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b471faf4c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b471faf4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b471faf4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b471faf4c_5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b471faf4c_5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b471faf4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b471faf4c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389998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446754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3499142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560066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4241588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9348431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0292147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12481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2556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522215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7776400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25177263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86542200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8175422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0194924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82791509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65275735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89307424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81337602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59421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69987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299865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715854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26722058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31203820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96511655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20406139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6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715266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25953004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444563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96404016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20557468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2581183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06724072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00345529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06706986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5234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8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69494981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08619021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9226"/>
            <a:ext cx="1971675" cy="4319924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9226"/>
            <a:ext cx="5800725" cy="4319924"/>
          </a:xfrm>
        </p:spPr>
        <p:txBody>
          <a:bodyPr vert="eaVert" lIns="45720" tIns="0" rIns="45720" bIns="0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0694104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46472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8840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3628624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616455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7680410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46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sldNum="0" hdr="0" ftr="0" dt="0"/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95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sldNum="0" hdr="0" ftr="0" dt="0"/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053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hf sldNum="0" hdr="0" ftr="0" dt="0"/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750737"/>
            <a:ext cx="9143989" cy="49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23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hf sldNum="0" hdr="0" ftr="0" dt="0"/>
  <p:txStyles>
    <p:titleStyle>
      <a:lvl1pPr algn="l" defTabSz="685800" rtl="1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r" defTabSz="685800" rtl="1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r" defTabSz="685800" rtl="1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cat.education.gov.il/%D7%9B%D7%9C%D7%99%D7%9D-%D7%93%D7%99%D7%92%D7%99%D7%98%D7%9C%D7%99%D7%99%D7%9D" TargetMode="External"/><Relationship Id="rId7" Type="http://schemas.openxmlformats.org/officeDocument/2006/relationships/hyperlink" Target="https://ebagcourses.cet.ac.i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bioteach.org.il/%D7%AA%D7%95%D7%9B%D7%9F-%D7%A2%D7%99%D7%95%D7%A0%D7%99" TargetMode="External"/><Relationship Id="rId5" Type="http://schemas.openxmlformats.org/officeDocument/2006/relationships/hyperlink" Target="https://cms.education.gov.il/EducationCMS/Units/Mazkirut_Pedagogit/Biology/PeiluyoHoraa/haklatot.htm" TargetMode="External"/><Relationship Id="rId4" Type="http://schemas.openxmlformats.org/officeDocument/2006/relationships/hyperlink" Target="https://pop.education.gov.il/sherutey-tiksuv-bachinuch/virtual-classroom-meetin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heelofnames.com/view/p6n-5s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www.tomerbaratz.co.il/%D7%9E%D7%90%D7%9E%D7%A8%D7%99%D7%9D/%D7%90%D7%96-%D7%9C%D7%9E%D7%94-%D7%9C%D7%95%D7%9E%D7%93%D7%99%D7%9D-%D7%95%D7%AA-%D7%A1%D7%95%D7%92%D7%A8%D7%99%D7%9D-%D7%9E%D7%A6%D7%9C%D7%9E%D7%95%D7%AA" TargetMode="External"/><Relationship Id="rId5" Type="http://schemas.openxmlformats.org/officeDocument/2006/relationships/hyperlink" Target="https://www.youtube.com/watch?v=YivJMe0rmys" TargetMode="External"/><Relationship Id="rId4" Type="http://schemas.openxmlformats.org/officeDocument/2006/relationships/hyperlink" Target="https://digitalpedagogy.co/2015/05/25/%D7%9E%D7%A8%D7%95%D7%A5-%D7%95%D7%99%D7%A7%D7%99%D7%A4%D7%93%D7%99%D7%94-nara-view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twww1.weizmann.ac.il/petel/petel_biology/" TargetMode="External"/><Relationship Id="rId3" Type="http://schemas.openxmlformats.org/officeDocument/2006/relationships/hyperlink" Target="https://www.youtube.com/watch?v=YivJMe0rmys" TargetMode="External"/><Relationship Id="rId7" Type="http://schemas.openxmlformats.org/officeDocument/2006/relationships/hyperlink" Target="https://educationforums.cet.ac.il/Forums/index.asp?Asp=403&amp;FID=306584&amp;nSubProjectID=0&amp;bFillMsgFields=False&amp;nOwnerID=0&amp;nFillterUserID=117234&amp;Index=jjag&amp;sSearchText=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www.youtube.com/watch?v=a0tI-vxT7TA&amp;list=PLsrEuah161GUOsCG5YxqmO13QTEbw4wbD&amp;index=6" TargetMode="External"/><Relationship Id="rId5" Type="http://schemas.openxmlformats.org/officeDocument/2006/relationships/hyperlink" Target="https://ecat.education.gov.il/google-forms" TargetMode="External"/><Relationship Id="rId10" Type="http://schemas.openxmlformats.org/officeDocument/2006/relationships/hyperlink" Target="https://drive.google.com/file/d/1Tw1-l4ILMX7zPK8BhUwrIikqSiz8rxFQ/view" TargetMode="External"/><Relationship Id="rId4" Type="http://schemas.openxmlformats.org/officeDocument/2006/relationships/hyperlink" Target="https://www.youtube.com/watch?v=RdzKklBOjvA" TargetMode="External"/><Relationship Id="rId9" Type="http://schemas.openxmlformats.org/officeDocument/2006/relationships/hyperlink" Target="https://docs.google.com/forms/d/e/1FAIpQLSfEEiVsiKa8KQ0oMzYWgo6NttOKAJGywbRVv19NO2HyczeW8g/viewfor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entimeter.com/" TargetMode="External"/><Relationship Id="rId3" Type="http://schemas.openxmlformats.org/officeDocument/2006/relationships/hyperlink" Target="https://ecat.education.gov.il/stop-motion-studio" TargetMode="External"/><Relationship Id="rId7" Type="http://schemas.openxmlformats.org/officeDocument/2006/relationships/hyperlink" Target="http://www.triventy.com/?location=I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kahoot.com/schools-u/" TargetMode="External"/><Relationship Id="rId5" Type="http://schemas.openxmlformats.org/officeDocument/2006/relationships/hyperlink" Target="https://he.padlet.com/" TargetMode="External"/><Relationship Id="rId10" Type="http://schemas.openxmlformats.org/officeDocument/2006/relationships/hyperlink" Target="https://wheelofnames.com/view/p6n-5st/" TargetMode="External"/><Relationship Id="rId4" Type="http://schemas.openxmlformats.org/officeDocument/2006/relationships/hyperlink" Target="https://www.tiktok.com/" TargetMode="External"/><Relationship Id="rId9" Type="http://schemas.openxmlformats.org/officeDocument/2006/relationships/hyperlink" Target="https://answergarden.ch/creat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u-edulab.org.il/research/hs-procedure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5" Type="http://schemas.openxmlformats.org/officeDocument/2006/relationships/hyperlink" Target="https://bioteach.org.il/%D7%AA%D7%95%D7%9B%D7%9F-%D7%9E%D7%A2%D7%A9%D7%99" TargetMode="External"/><Relationship Id="rId4" Type="http://schemas.openxmlformats.org/officeDocument/2006/relationships/hyperlink" Target="https://1drv.ms/w/s!Ak6c2WJQUKEChgxNrwABhmoh2yx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at.education.gov.il/google-form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5" Type="http://schemas.openxmlformats.org/officeDocument/2006/relationships/hyperlink" Target="https://www.youtube.com/watch?v=gSdtQ3gMU9w" TargetMode="External"/><Relationship Id="rId4" Type="http://schemas.openxmlformats.org/officeDocument/2006/relationships/hyperlink" Target="https://www.youtube.com/watch?v=a0tI-vxT7TA&amp;list=PLsrEuah161GUOsCG5YxqmO13QTEbw4wbD&amp;index=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cat.education.gov.il/google-form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5" Type="http://schemas.openxmlformats.org/officeDocument/2006/relationships/hyperlink" Target="https://exam.net/" TargetMode="External"/><Relationship Id="rId4" Type="http://schemas.openxmlformats.org/officeDocument/2006/relationships/hyperlink" Target="https://www.youtube.com/watch?v=a0tI-vxT7TA&amp;list=PLsrEuah161GUOsCG5YxqmO13QTEbw4wbD&amp;index=6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presentation/d/19DQkq0vlhy0a0mSRAdD2lgBh2tRuX0GfhzhjxcqwIBA/edit?usp=sharing" TargetMode="Externa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למידה מרחוק – </a:t>
            </a:r>
            <a:br>
              <a:rPr lang="he-IL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</a:br>
            <a:r>
              <a:rPr lang="he-IL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נקודות למחשבה</a:t>
            </a:r>
            <a:endParaRPr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24"/>
          <p:cNvGraphicFramePr/>
          <p:nvPr>
            <p:extLst>
              <p:ext uri="{D42A27DB-BD31-4B8C-83A1-F6EECF244321}">
                <p14:modId xmlns:p14="http://schemas.microsoft.com/office/powerpoint/2010/main" val="127458302"/>
              </p:ext>
            </p:extLst>
          </p:nvPr>
        </p:nvGraphicFramePr>
        <p:xfrm>
          <a:off x="248400" y="1130025"/>
          <a:ext cx="8725500" cy="3124080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331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0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מחשב, מצלמה, מיקרופון, אינטרנט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בדיקה - איזה ציוד יש לתלמידים?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הצטיידות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3"/>
                        </a:rPr>
                        <a:t>אתר מ</a:t>
                      </a:r>
                      <a:r>
                        <a:rPr lang="he-IL" u="sng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3"/>
                        </a:rPr>
                        <a:t>שה"ח</a:t>
                      </a:r>
                      <a:r>
                        <a:rPr lang="en" u="sng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3"/>
                        </a:rPr>
                        <a:t> להסברים על כלים דיגיטלים</a:t>
                      </a:r>
                      <a:endParaRPr dirty="0">
                        <a:solidFill>
                          <a:schemeClr val="accent1">
                            <a:lumMod val="75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4"/>
                        </a:rPr>
                        <a:t>מפגש כיתה וירטואלי - אתר משרד החינוך</a:t>
                      </a:r>
                      <a:endParaRPr lang="he-IL" u="sng" dirty="0">
                        <a:solidFill>
                          <a:schemeClr val="accent5"/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מומלץ להתמקד ב-2-3 כלים חדשים למורה. מומלץ לברר מהם הכלים המוכרים לתלמידים.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השתלמויות מורים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. סיוע בין עמיתים.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כלים דיגיטליים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 dirty="0">
                          <a:solidFill>
                            <a:srgbClr val="FF0000"/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5"/>
                        </a:rPr>
                        <a:t>שיעורים מוקלטים באתר המפמ"ר</a:t>
                      </a:r>
                      <a:endParaRPr lang="he-IL" u="sng" dirty="0">
                        <a:solidFill>
                          <a:srgbClr val="FF0000"/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e-IL" u="sng" dirty="0">
                          <a:solidFill>
                            <a:srgbClr val="FF0000"/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6"/>
                        </a:rPr>
                        <a:t>אתר</a:t>
                      </a:r>
                      <a:r>
                        <a:rPr lang="he-IL" u="sng" baseline="0" dirty="0">
                          <a:solidFill>
                            <a:srgbClr val="FF0000"/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6"/>
                        </a:rPr>
                        <a:t> מורי הביולוגיה – פעילויות להוראה</a:t>
                      </a:r>
                      <a:endParaRPr lang="he-IL" u="sng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e-IL" u="sng" dirty="0">
                          <a:solidFill>
                            <a:srgbClr val="FF0000"/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  <a:hlinkClick r:id="rId7"/>
                        </a:rPr>
                        <a:t>קורסים און ליין – מט"ח</a:t>
                      </a:r>
                      <a:endParaRPr dirty="0">
                        <a:solidFill>
                          <a:srgbClr val="FF0000"/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לתכנן שילוב של למידה א-סינכרונית: 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עבודה עצמית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, טקסטים,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שיעורים מוקלטים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,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פעילויות מתוקשבות.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(מומלץ להכין יחידות מראש.)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Tahoma" panose="020B0604030504040204" pitchFamily="34" charset="0"/>
                          <a:cs typeface="Gisha" panose="020B0502040204020203" pitchFamily="34" charset="-79"/>
                        </a:rPr>
                        <a:t>לחץ להספיק את החומר הלימודי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Tahoma" panose="020B0604030504040204" pitchFamily="34" charset="0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0" name="Google Shape;120;p24"/>
          <p:cNvSpPr txBox="1"/>
          <p:nvPr/>
        </p:nvSpPr>
        <p:spPr>
          <a:xfrm>
            <a:off x="933900" y="112250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ea typeface="Tahoma" panose="020B0604030504040204" pitchFamily="34" charset="0"/>
                <a:cs typeface="Gisha" panose="020B0502040204020203" pitchFamily="34" charset="-79"/>
              </a:rPr>
              <a:t>לקראת הוראה</a:t>
            </a:r>
            <a:endParaRPr sz="3500"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ea typeface="Tahoma" panose="020B0604030504040204" pitchFamily="34" charset="0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20"/>
          <p:cNvGraphicFramePr/>
          <p:nvPr>
            <p:extLst>
              <p:ext uri="{D42A27DB-BD31-4B8C-83A1-F6EECF244321}">
                <p14:modId xmlns:p14="http://schemas.microsoft.com/office/powerpoint/2010/main" val="676789338"/>
              </p:ext>
            </p:extLst>
          </p:nvPr>
        </p:nvGraphicFramePr>
        <p:xfrm>
          <a:off x="67425" y="809425"/>
          <a:ext cx="8993825" cy="4076951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2423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5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4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9075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066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לגבש כללים לשיעור מקוון יחד עם התלמידים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: להתייחס לנוכחות, איחורים, מצלמה, יציאה מהשיעור, השתתפות, הגשת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מטלות בזמן..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he-IL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יצירת מסגרת תומכת למידה</a:t>
                      </a:r>
                      <a:endParaRPr sz="1400" b="1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Arial"/>
                        <a:cs typeface="Gisha" panose="020B0502040204020203" pitchFamily="34" charset="-79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3956675252"/>
                  </a:ext>
                </a:extLst>
              </a:tr>
              <a:tr h="898066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3"/>
                        </a:rPr>
                        <a:t>wheel of names</a:t>
                      </a:r>
                      <a:endParaRPr lang="en" u="sng" dirty="0">
                        <a:solidFill>
                          <a:schemeClr val="accent5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4"/>
                        </a:rPr>
                        <a:t>מרוץ ויקיפדיה</a:t>
                      </a:r>
                      <a:endParaRPr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חדרים בזום</a:t>
                      </a:r>
                      <a:endParaRPr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להקדיש זמן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(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גם בשיעור מקצועי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!)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למשחקי היכרות וגיבוש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.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הפעלה על ידי משימות למידה בקבוצות, מטלות כתיבה משותפות. 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מיעוט</a:t>
                      </a:r>
                      <a:r>
                        <a:rPr lang="he-IL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אינטראקציות חברתיות,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1400" b="1" i="0" u="none" strike="noStrike" cap="none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קבוצות חדשות</a:t>
                      </a:r>
                      <a:endParaRPr sz="1400" b="1" i="0" u="none" strike="noStrike" cap="none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Arial"/>
                        <a:cs typeface="Gisha" panose="020B0502040204020203" pitchFamily="34" charset="-79"/>
                        <a:sym typeface="Arial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0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6"/>
                        </a:rPr>
                        <a:t>הצעה לסקר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שיחה עם התלמידים</a:t>
                      </a:r>
                      <a:endParaRPr sz="1400" b="0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Arial"/>
                        <a:cs typeface="Gisha" panose="020B0502040204020203" pitchFamily="34" charset="-79"/>
                        <a:sym typeface="Arial"/>
                      </a:endParaRP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רתיעה מפתיחת מצלמה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70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sz="14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לקיים שיחות אישיות בזום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sz="14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לשים לב ולדאוג שיטופלו (מחנך/ת, יועץ/ת..)</a:t>
                      </a: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תלמידים ש"הולכים לאיבוד" (לימודית? רגשית? חברתית?)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975146"/>
                  </a:ext>
                </a:extLst>
              </a:tr>
            </a:tbl>
          </a:graphicData>
        </a:graphic>
      </p:graphicFrame>
      <p:sp>
        <p:nvSpPr>
          <p:cNvPr id="96" name="Google Shape;96;p20"/>
          <p:cNvSpPr txBox="1"/>
          <p:nvPr/>
        </p:nvSpPr>
        <p:spPr>
          <a:xfrm>
            <a:off x="1353025" y="103825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במהלך ההוראה</a:t>
            </a:r>
            <a:endParaRPr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Google Shape;65;p15"/>
          <p:cNvGraphicFramePr/>
          <p:nvPr>
            <p:extLst>
              <p:ext uri="{D42A27DB-BD31-4B8C-83A1-F6EECF244321}">
                <p14:modId xmlns:p14="http://schemas.microsoft.com/office/powerpoint/2010/main" val="603825607"/>
              </p:ext>
            </p:extLst>
          </p:nvPr>
        </p:nvGraphicFramePr>
        <p:xfrm>
          <a:off x="0" y="1099817"/>
          <a:ext cx="9050482" cy="3822535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2732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6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0425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6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3"/>
                        </a:rPr>
                        <a:t>איך מפצלים חדרים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4"/>
                        </a:rPr>
                        <a:t>בניית מצגת שיתופית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שאלון גוגלפורם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6"/>
                        </a:rPr>
                        <a:t>Mytestbox</a:t>
                      </a:r>
                      <a:endParaRPr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7"/>
                        </a:rPr>
                        <a:t>קובץ חוכמת ההמונים</a:t>
                      </a:r>
                      <a:endParaRPr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e-IL" sz="1400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8"/>
                        </a:rPr>
                        <a:t>סביבת</a:t>
                      </a:r>
                      <a:r>
                        <a:rPr lang="he-IL" sz="1400" u="sng" baseline="0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8"/>
                        </a:rPr>
                        <a:t> </a:t>
                      </a:r>
                      <a:r>
                        <a:rPr lang="he-IL" sz="1400" u="sng" baseline="0" dirty="0" err="1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8"/>
                        </a:rPr>
                        <a:t>פט"ל</a:t>
                      </a:r>
                      <a:endParaRPr lang="he-IL" sz="1400" dirty="0">
                        <a:solidFill>
                          <a:srgbClr val="FF0000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he-IL" sz="1400" dirty="0">
                          <a:solidFill>
                            <a:srgbClr val="FF0000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9"/>
                        </a:rPr>
                        <a:t>דוגמה למשוב בסיום השיעור</a:t>
                      </a:r>
                      <a:endParaRPr dirty="0">
                        <a:solidFill>
                          <a:srgbClr val="FF0000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חלוקת השיעור בין חלק סינכרוני וחלק א-סינכרוני, מומלץ - לקיים "מנות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"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הוראה של לא יותר מ-15 דקות וביניהן זמן שיח ושאלות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.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מערכי שיעור שדורשים מעורבות פעילה של התלמידים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עבודה בקבוצות קטנות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דרישה לתוצר שצריך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להגיש/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להציג במהלך השיעו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ר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או בסיומו.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משוב בסיום השיעור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he-IL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יצירת</a:t>
                      </a:r>
                      <a:r>
                        <a:rPr lang="en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 אקטיביות בלמידה</a:t>
                      </a:r>
                      <a:r>
                        <a:rPr lang="he-IL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 סינכרונית: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he-IL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חשוב לתלמיד, כדי </a:t>
                      </a:r>
                      <a:r>
                        <a:rPr lang="he-IL" sz="1400" b="1" i="0" u="none" strike="noStrike" cap="none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שישאר</a:t>
                      </a:r>
                      <a:r>
                        <a:rPr lang="he-IL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 מעורב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he-IL" sz="1400" b="1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ea typeface="Arial"/>
                          <a:cs typeface="Gisha" panose="020B0502040204020203" pitchFamily="34" charset="-79"/>
                          <a:sym typeface="Arial"/>
                        </a:rPr>
                        <a:t>חשוב למורה, למעקב אחר מעורבות התלמידים</a:t>
                      </a:r>
                      <a:endParaRPr sz="1400" b="1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ea typeface="Arial"/>
                        <a:cs typeface="Gisha" panose="020B0502040204020203" pitchFamily="34" charset="-79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308878192"/>
                  </a:ext>
                </a:extLst>
              </a:tr>
              <a:tr h="11876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 dirty="0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10"/>
                        </a:rPr>
                        <a:t>שיעור בסגנון כיתה הפוכה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חיבור לשיעור קודם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סיוע במושגים נחוצים 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עזרה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בפיצוח הטקסט/הסרטון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בדיקת הבנה (מטלה להגשה)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תיווך חומרי הלמידה</a:t>
                      </a: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בלמידה א-סינכרונית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4146030802"/>
                  </a:ext>
                </a:extLst>
              </a:tr>
            </a:tbl>
          </a:graphicData>
        </a:graphic>
      </p:graphicFrame>
      <p:sp>
        <p:nvSpPr>
          <p:cNvPr id="66" name="Google Shape;66;p15"/>
          <p:cNvSpPr txBox="1"/>
          <p:nvPr/>
        </p:nvSpPr>
        <p:spPr>
          <a:xfrm>
            <a:off x="1311200" y="173500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במהלך ההוראה</a:t>
            </a:r>
            <a:endParaRPr sz="3500"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Google Shape;71;p16"/>
          <p:cNvGraphicFramePr/>
          <p:nvPr>
            <p:extLst>
              <p:ext uri="{D42A27DB-BD31-4B8C-83A1-F6EECF244321}">
                <p14:modId xmlns:p14="http://schemas.microsoft.com/office/powerpoint/2010/main" val="3213756983"/>
              </p:ext>
            </p:extLst>
          </p:nvPr>
        </p:nvGraphicFramePr>
        <p:xfrm>
          <a:off x="504487" y="1453604"/>
          <a:ext cx="8166538" cy="2765143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3682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9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2599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013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3"/>
                        </a:rPr>
                        <a:t>Stop motion studio</a:t>
                      </a:r>
                      <a:endParaRPr lang="he-IL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4"/>
                        </a:rPr>
                        <a:t>TikTok</a:t>
                      </a:r>
                      <a:endParaRPr lang="he-IL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Padlet</a:t>
                      </a:r>
                      <a:endParaRPr lang="he-IL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תחרויות: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-US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6"/>
                        </a:rPr>
                        <a:t>Kahoot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</a:t>
                      </a:r>
                      <a:r>
                        <a:rPr lang="he-IL" dirty="0"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-US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7"/>
                        </a:rPr>
                        <a:t>Triventy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</a:t>
                      </a:r>
                      <a:r>
                        <a:rPr lang="he-IL" dirty="0"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סקרים:</a:t>
                      </a:r>
                      <a:r>
                        <a:rPr lang="he-IL" dirty="0"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-US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8"/>
                        </a:rPr>
                        <a:t>Mentimeter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</a:t>
                      </a:r>
                      <a:r>
                        <a:rPr lang="he-IL" baseline="0" dirty="0"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-US" baseline="0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9"/>
                        </a:rPr>
                        <a:t>Answergarden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שאלות ביולוגיות ב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u="sng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10"/>
                        </a:rPr>
                        <a:t>wheel of names</a:t>
                      </a:r>
                      <a:r>
                        <a:rPr lang="en" dirty="0"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endParaRPr lang="he-IL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הפעלות אומנותיות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: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צילום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שירה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ריקוד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מוסיקה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אומנות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יצירת </a:t>
                      </a:r>
                      <a:r>
                        <a:rPr lang="he-IL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ממי"ם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תחרויות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חידונים ומשחקים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שילוב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ספורט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עבודה עם תמונות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שילוב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הומור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עבודה פרטנית עם מתקשים במקביל למטלה א-סינכרונית לשאר הכיתה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הטרוגניות בין תלמידים</a:t>
                      </a: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: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ריכוז</a:t>
                      </a:r>
                      <a:r>
                        <a:rPr lang="he-IL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מול מחשב, 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חיבור לסוג המטלה, לקויות למידה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2" name="Google Shape;72;p16"/>
          <p:cNvSpPr txBox="1"/>
          <p:nvPr/>
        </p:nvSpPr>
        <p:spPr>
          <a:xfrm>
            <a:off x="1394825" y="383950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במהלך ההוראה</a:t>
            </a:r>
            <a:endParaRPr sz="3500"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" name="Google Shape;77;p17"/>
          <p:cNvGraphicFramePr/>
          <p:nvPr>
            <p:extLst>
              <p:ext uri="{D42A27DB-BD31-4B8C-83A1-F6EECF244321}">
                <p14:modId xmlns:p14="http://schemas.microsoft.com/office/powerpoint/2010/main" val="396715224"/>
              </p:ext>
            </p:extLst>
          </p:nvPr>
        </p:nvGraphicFramePr>
        <p:xfrm>
          <a:off x="218208" y="1391400"/>
          <a:ext cx="8744960" cy="2710120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4810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175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4025">
                <a:tc>
                  <a:txBody>
                    <a:bodyPr/>
                    <a:lstStyle/>
                    <a:p>
                      <a:pPr marL="0" marR="457200" lvl="0" indent="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3"/>
                        </a:rPr>
                        <a:t>קישור למעבדות של בר אילן - ממורה למורה</a:t>
                      </a:r>
                      <a:endParaRPr sz="1200"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4"/>
                        </a:rPr>
                        <a:t>השפעת ריכוזים שונים של מי חמצן על פעילות קטלאז - סרטון ומחוון</a:t>
                      </a:r>
                      <a:r>
                        <a:rPr lang="en" sz="1300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 </a:t>
                      </a:r>
                    </a:p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1300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אתר</a:t>
                      </a:r>
                      <a:r>
                        <a:rPr lang="he-IL" sz="1300" baseline="0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 מורי הביולוגיה – מעבדות יבשות</a:t>
                      </a:r>
                      <a:endParaRPr sz="1300"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marR="457200" lvl="0" indent="-28575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Tx/>
                        <a:buChar char="-"/>
                      </a:pPr>
                      <a:r>
                        <a:rPr lang="en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מעבדות מצולמות</a:t>
                      </a:r>
                      <a:endParaRPr lang="he-IL" sz="15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457200" lvl="0" indent="-28575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Tx/>
                        <a:buChar char="-"/>
                      </a:pPr>
                      <a:r>
                        <a:rPr lang="en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מעבדות מתוקשבות</a:t>
                      </a:r>
                      <a:endParaRPr lang="he-IL" sz="15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457200" lvl="0" indent="-28575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Tx/>
                        <a:buChar char="-"/>
                      </a:pPr>
                      <a:r>
                        <a:rPr lang="en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מעבדות יבשות</a:t>
                      </a:r>
                      <a:endParaRPr lang="he-IL" sz="15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457200" lvl="0" indent="-28575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Tx/>
                        <a:buChar char="-"/>
                      </a:pPr>
                      <a:r>
                        <a:rPr lang="he-IL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צילום </a:t>
                      </a:r>
                      <a:r>
                        <a:rPr lang="en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מעבדה בבי"ס</a:t>
                      </a:r>
                      <a:endParaRPr lang="he-IL" sz="15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457200" lvl="0" indent="-28575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Tx/>
                        <a:buChar char="-"/>
                      </a:pPr>
                      <a:r>
                        <a:rPr lang="he-IL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הפעלת</a:t>
                      </a:r>
                      <a:r>
                        <a:rPr lang="en" sz="15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מעבדות מרחוק</a:t>
                      </a:r>
                      <a:endParaRPr sz="15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מיעוט</a:t>
                      </a:r>
                      <a:r>
                        <a:rPr lang="he-IL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מעבדות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highlight>
                          <a:srgbClr val="FFFF00"/>
                        </a:highlight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8" name="Google Shape;78;p17"/>
          <p:cNvSpPr txBox="1"/>
          <p:nvPr/>
        </p:nvSpPr>
        <p:spPr>
          <a:xfrm>
            <a:off x="1356061" y="311727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במהלך ההוראה</a:t>
            </a:r>
            <a:endParaRPr sz="3500"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Google Shape;113;p23"/>
          <p:cNvGraphicFramePr/>
          <p:nvPr>
            <p:extLst>
              <p:ext uri="{D42A27DB-BD31-4B8C-83A1-F6EECF244321}">
                <p14:modId xmlns:p14="http://schemas.microsoft.com/office/powerpoint/2010/main" val="3645133119"/>
              </p:ext>
            </p:extLst>
          </p:nvPr>
        </p:nvGraphicFramePr>
        <p:xfrm>
          <a:off x="248400" y="1130025"/>
          <a:ext cx="8725500" cy="3124080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1832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4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8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he-IL" u="sng" dirty="0">
                        <a:solidFill>
                          <a:schemeClr val="accent5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  <a:hlinkClick r:id="rId3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3"/>
                        </a:rPr>
                        <a:t>גוגלפורם</a:t>
                      </a:r>
                      <a:r>
                        <a:rPr lang="en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u="sng" dirty="0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4"/>
                        </a:rPr>
                        <a:t>mytestbox</a:t>
                      </a:r>
                      <a:r>
                        <a:rPr lang="en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  <a:endParaRPr dirty="0">
                        <a:solidFill>
                          <a:schemeClr val="dk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מטלות קצרות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שאלות סגורות בפלטפורמה שיש בה בדיקה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בדיקה הדדית של התלמידים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(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עם מחוון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)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תוצר שמוצג לכיתה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(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אפילו פתרון שאלה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)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עומס בדיקת מטלות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e-IL" u="sng" dirty="0" err="1">
                          <a:solidFill>
                            <a:schemeClr val="hlink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קלאסרום</a:t>
                      </a:r>
                      <a:endParaRPr lang="he-IL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עבודה עם </a:t>
                      </a:r>
                      <a:r>
                        <a:rPr lang="he-IL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קלאסרום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או מודל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הצפה בחומרים שתלמידים שולחים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376774574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ביצוע מטלות בזמן השיעור</a:t>
                      </a:r>
                    </a:p>
                    <a:p>
                      <a:pPr marL="285750" lvl="0" indent="-285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הערכה חלופית, כגון: 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    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העברת שיעור או חלק משיעור, 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    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בניית משחק לימודי והפעלת הכיתה ע"י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התלמיד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עומס מטלות לתלמידים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2763133114"/>
                  </a:ext>
                </a:extLst>
              </a:tr>
            </a:tbl>
          </a:graphicData>
        </a:graphic>
      </p:graphicFrame>
      <p:sp>
        <p:nvSpPr>
          <p:cNvPr id="114" name="Google Shape;114;p23"/>
          <p:cNvSpPr txBox="1"/>
          <p:nvPr/>
        </p:nvSpPr>
        <p:spPr>
          <a:xfrm>
            <a:off x="1370318" y="288896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הערכה </a:t>
            </a:r>
            <a:r>
              <a:rPr lang="he-IL" sz="20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– חשובה לגיבוש ציון שנתי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" name="Google Shape;125;p25"/>
          <p:cNvGraphicFramePr/>
          <p:nvPr>
            <p:extLst>
              <p:ext uri="{D42A27DB-BD31-4B8C-83A1-F6EECF244321}">
                <p14:modId xmlns:p14="http://schemas.microsoft.com/office/powerpoint/2010/main" val="1020041024"/>
              </p:ext>
            </p:extLst>
          </p:nvPr>
        </p:nvGraphicFramePr>
        <p:xfrm>
          <a:off x="209250" y="1337843"/>
          <a:ext cx="8725500" cy="2941230"/>
        </p:xfrm>
        <a:graphic>
          <a:graphicData uri="http://schemas.openxmlformats.org/drawingml/2006/table">
            <a:tbl>
              <a:tblPr>
                <a:noFill/>
                <a:tableStyleId>{A8E39911-AA06-4FFE-BA32-DEEA141FF737}</a:tableStyleId>
              </a:tblPr>
              <a:tblGrid>
                <a:gridCol w="2720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4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0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קישורים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הצעות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e-IL" sz="22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האתגר</a:t>
                      </a:r>
                      <a:endParaRPr sz="22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e-IL" u="sng" dirty="0" err="1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3"/>
                        </a:rPr>
                        <a:t>גוגלפורם</a:t>
                      </a:r>
                      <a:r>
                        <a:rPr lang="he-IL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-US" u="sng" dirty="0" err="1">
                          <a:solidFill>
                            <a:schemeClr val="accent5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hlinkClick r:id="rId4"/>
                        </a:rPr>
                        <a:t>mytestbox</a:t>
                      </a:r>
                      <a:r>
                        <a:rPr lang="en-US" dirty="0">
                          <a:solidFill>
                            <a:schemeClr val="dk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</a:t>
                      </a: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Gisha" panose="020B0502040204020203" pitchFamily="34" charset="-79"/>
                          <a:cs typeface="Gisha" panose="020B0502040204020203" pitchFamily="34" charset="-79"/>
                          <a:hlinkClick r:id="rId5"/>
                        </a:rPr>
                        <a:t>Exam.net</a:t>
                      </a:r>
                      <a:endParaRPr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מבחנים </a:t>
                      </a:r>
                      <a:r>
                        <a:rPr lang="he-IL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בגוגלפורם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 מודל, </a:t>
                      </a:r>
                      <a:r>
                        <a:rPr lang="en-US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mytestbox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,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או במייל.</a:t>
                      </a: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e-IL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אמון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  <a:sym typeface="Wingdings" panose="05000000000000000000" pitchFamily="2" charset="2"/>
                        </a:rPr>
                        <a:t>(אפשר - חוזה לפני מבחן)</a:t>
                      </a:r>
                      <a:endParaRPr lang="he-I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הגבלה של זמן המבחן </a:t>
                      </a:r>
                      <a:endParaRPr lang="he-I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ביצוע המבחן בזום, כל תלמיד בחדר, תוך שיתוף מסך עם המורה.</a:t>
                      </a: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כלי Exam.net </a:t>
                      </a: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מפחית העתקות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מראש לתת לתלמידים להגיש בזוגות</a:t>
                      </a:r>
                      <a:endParaRPr lang="he-IL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e-IL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שאלות הדורשות מחשבה,</a:t>
                      </a:r>
                      <a:r>
                        <a:rPr lang="he-I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שאלות </a:t>
                      </a:r>
                      <a:r>
                        <a:rPr lang="he-IL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עמ"ר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הפעלת מבחנים מרחוק 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יצירת מחוון מראש </a:t>
                      </a:r>
                      <a:endParaRPr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קביעת ציון על משימת הערכה חלופית</a:t>
                      </a:r>
                      <a:endParaRPr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6" name="Google Shape;126;p25"/>
          <p:cNvSpPr txBox="1"/>
          <p:nvPr/>
        </p:nvSpPr>
        <p:spPr>
          <a:xfrm>
            <a:off x="1152109" y="320068"/>
            <a:ext cx="7276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3500" b="1" dirty="0">
                <a:solidFill>
                  <a:schemeClr val="accent1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הערכה</a:t>
            </a:r>
            <a:endParaRPr sz="3500" b="1" dirty="0">
              <a:solidFill>
                <a:schemeClr val="accent1">
                  <a:lumMod val="50000"/>
                </a:schemeClr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1558636" y="1143000"/>
            <a:ext cx="5870864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e-IL" sz="1800" u="sng" dirty="0">
                <a:solidFill>
                  <a:schemeClr val="accent1">
                    <a:lumMod val="75000"/>
                  </a:schemeClr>
                </a:solidFill>
              </a:rPr>
              <a:t>דוגמה למערך שיעור</a:t>
            </a:r>
          </a:p>
          <a:p>
            <a:pPr algn="ctr">
              <a:lnSpc>
                <a:spcPct val="150000"/>
              </a:lnSpc>
            </a:pPr>
            <a:r>
              <a:rPr lang="he-IL" sz="1800" b="1" u="sng" dirty="0">
                <a:solidFill>
                  <a:schemeClr val="accent1">
                    <a:lumMod val="75000"/>
                  </a:schemeClr>
                </a:solidFill>
              </a:rPr>
              <a:t>התאמה בין מבנה לתפקוד בתאים</a:t>
            </a:r>
          </a:p>
          <a:p>
            <a:pPr algn="ctr">
              <a:lnSpc>
                <a:spcPct val="150000"/>
              </a:lnSpc>
            </a:pPr>
            <a:r>
              <a:rPr lang="he-IL" u="sng" dirty="0">
                <a:solidFill>
                  <a:schemeClr val="accent1">
                    <a:lumMod val="75000"/>
                  </a:schemeClr>
                </a:solidFill>
              </a:rPr>
              <a:t>ענת זינגר פינקלשטיין וגלי הראל לוי</a:t>
            </a:r>
          </a:p>
        </p:txBody>
      </p:sp>
    </p:spTree>
    <p:extLst>
      <p:ext uri="{BB962C8B-B14F-4D97-AF65-F5344CB8AC3E}">
        <p14:creationId xmlns:p14="http://schemas.microsoft.com/office/powerpoint/2010/main" val="3344755621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מבט לאחור">
  <a:themeElements>
    <a:clrScheme name="מבט לאחור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מבט לאחור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מבט לאחור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TM02900720[[fn=אינטגרל]]</Template>
  <TotalTime>563</TotalTime>
  <Words>615</Words>
  <Application>Microsoft Office PowerPoint</Application>
  <PresentationFormat>‫הצגה על המסך (16:9)</PresentationFormat>
  <Paragraphs>139</Paragraphs>
  <Slides>9</Slides>
  <Notes>8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4</vt:i4>
      </vt:variant>
      <vt:variant>
        <vt:lpstr>כותרות שקופיות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Gisha</vt:lpstr>
      <vt:lpstr>Wingdings 2</vt:lpstr>
      <vt:lpstr>HDOfficeLightV0</vt:lpstr>
      <vt:lpstr>1_HDOfficeLightV0</vt:lpstr>
      <vt:lpstr>2_HDOfficeLightV0</vt:lpstr>
      <vt:lpstr>מבט לאחור</vt:lpstr>
      <vt:lpstr>למידה מרחוק –  נקודות למחשבה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User</dc:creator>
  <cp:lastModifiedBy>סיגל</cp:lastModifiedBy>
  <cp:revision>35</cp:revision>
  <dcterms:modified xsi:type="dcterms:W3CDTF">2020-07-29T16:44:00Z</dcterms:modified>
</cp:coreProperties>
</file>